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03" r:id="rId1"/>
  </p:sldMasterIdLst>
  <p:notesMasterIdLst>
    <p:notesMasterId r:id="rId47"/>
  </p:notesMasterIdLst>
  <p:sldIdLst>
    <p:sldId id="256" r:id="rId2"/>
    <p:sldId id="330" r:id="rId3"/>
    <p:sldId id="343" r:id="rId4"/>
    <p:sldId id="332" r:id="rId5"/>
    <p:sldId id="348" r:id="rId6"/>
    <p:sldId id="345" r:id="rId7"/>
    <p:sldId id="366" r:id="rId8"/>
    <p:sldId id="349"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7" r:id="rId24"/>
    <p:sldId id="365" r:id="rId25"/>
    <p:sldId id="368" r:id="rId26"/>
    <p:sldId id="370" r:id="rId27"/>
    <p:sldId id="371" r:id="rId28"/>
    <p:sldId id="372" r:id="rId29"/>
    <p:sldId id="373" r:id="rId30"/>
    <p:sldId id="385" r:id="rId31"/>
    <p:sldId id="374" r:id="rId32"/>
    <p:sldId id="375" r:id="rId33"/>
    <p:sldId id="376" r:id="rId34"/>
    <p:sldId id="377" r:id="rId35"/>
    <p:sldId id="378" r:id="rId36"/>
    <p:sldId id="379" r:id="rId37"/>
    <p:sldId id="380" r:id="rId38"/>
    <p:sldId id="381" r:id="rId39"/>
    <p:sldId id="382" r:id="rId40"/>
    <p:sldId id="383" r:id="rId41"/>
    <p:sldId id="384" r:id="rId42"/>
    <p:sldId id="386" r:id="rId43"/>
    <p:sldId id="387" r:id="rId44"/>
    <p:sldId id="388" r:id="rId45"/>
    <p:sldId id="320" r:id="rId46"/>
  </p:sldIdLst>
  <p:sldSz cx="9144000" cy="5143500" type="screen16x9"/>
  <p:notesSz cx="6858000" cy="9144000"/>
  <p:embeddedFontLst>
    <p:embeddedFont>
      <p:font typeface="Open Sans" panose="020B0604020202020204" charset="0"/>
      <p:regular r:id="rId48"/>
      <p:bold r:id="rId49"/>
      <p:italic r:id="rId50"/>
      <p:boldItalic r:id="rId51"/>
    </p:embeddedFont>
    <p:embeddedFont>
      <p:font typeface="Montserrat" panose="020B0604020202020204" charset="0"/>
      <p:regular r:id="rId52"/>
      <p:bold r:id="rId53"/>
      <p:italic r:id="rId54"/>
      <p:boldItalic r:id="rId55"/>
    </p:embeddedFont>
    <p:embeddedFont>
      <p:font typeface="Cambria Math" panose="02040503050406030204" pitchFamily="18" charset="0"/>
      <p:regular r:id="rId56"/>
    </p:embeddedFont>
    <p:embeddedFont>
      <p:font typeface="Vidaloka" panose="020B060402020202020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8C31-A4ED-4BAA-955D-F13B7798D966}">
  <a:tblStyle styleId="{C73B8C31-A4ED-4BAA-955D-F13B7798D9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7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3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9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0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44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94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7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3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0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15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98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42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0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77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9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63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76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73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484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71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01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45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9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230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697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81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35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826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90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33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2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0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7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644237"/>
            <a:ext cx="7064100" cy="16313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smtClean="0">
                <a:latin typeface="Times New Roman" panose="02020603050405020304" pitchFamily="18" charset="0"/>
                <a:cs typeface="Times New Roman" panose="02020603050405020304" pitchFamily="18" charset="0"/>
              </a:rPr>
              <a:t>Đồ án tốt nghiệp CNTT</a:t>
            </a:r>
            <a:r>
              <a:rPr lang="en" sz="4000" smtClean="0"/>
              <a:t/>
            </a:r>
            <a:br>
              <a:rPr lang="en" sz="4000" smtClean="0"/>
            </a:br>
            <a:r>
              <a:rPr lang="en" sz="3200" smtClean="0"/>
              <a:t> </a:t>
            </a:r>
            <a:r>
              <a:rPr lang="en" sz="3200" smtClean="0">
                <a:latin typeface="Times New Roman" panose="02020603050405020304" pitchFamily="18" charset="0"/>
                <a:cs typeface="Times New Roman" panose="02020603050405020304" pitchFamily="18" charset="0"/>
              </a:rPr>
              <a:t>Lê Công Minh-1951060862-61TH3</a:t>
            </a:r>
            <a:br>
              <a:rPr lang="en" sz="3200" smtClean="0">
                <a:latin typeface="Times New Roman" panose="02020603050405020304" pitchFamily="18" charset="0"/>
                <a:cs typeface="Times New Roman" panose="02020603050405020304" pitchFamily="18" charset="0"/>
              </a:rPr>
            </a:br>
            <a:r>
              <a:rPr lang="en" sz="3200" smtClean="0">
                <a:latin typeface="Times New Roman" panose="02020603050405020304" pitchFamily="18" charset="0"/>
                <a:cs typeface="Times New Roman" panose="02020603050405020304" pitchFamily="18" charset="0"/>
              </a:rPr>
              <a:t>GVHD: PGS. TS Lê Đức Hậu</a:t>
            </a:r>
            <a:endParaRPr sz="3200" dirty="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311727" y="2826327"/>
            <a:ext cx="8551718" cy="935181"/>
          </a:xfrm>
          <a:prstGeom prst="rect">
            <a:avLst/>
          </a:prstGeom>
        </p:spPr>
        <p:txBody>
          <a:bodyPr spcFirstLastPara="1" wrap="square" lIns="91425" tIns="91425" rIns="91425" bIns="91425" anchor="t" anchorCtr="0">
            <a:noAutofit/>
          </a:bodyPr>
          <a:lstStyle/>
          <a:p>
            <a:r>
              <a:rPr lang="en-US" sz="2100" b="1" dirty="0">
                <a:latin typeface="Times New Roman" panose="02020603050405020304" pitchFamily="18" charset="0"/>
                <a:cs typeface="Times New Roman" panose="02020603050405020304" pitchFamily="18" charset="0"/>
              </a:rPr>
              <a:t>TÌM HIỂU PHƯƠNG PHÁP LIFELONG </a:t>
            </a:r>
            <a:r>
              <a:rPr lang="en-US" sz="2100" b="1" dirty="0" smtClean="0">
                <a:latin typeface="Times New Roman" panose="02020603050405020304" pitchFamily="18" charset="0"/>
                <a:cs typeface="Times New Roman" panose="02020603050405020304" pitchFamily="18" charset="0"/>
              </a:rPr>
              <a:t>MACHINE LEARNING  VÀ </a:t>
            </a:r>
            <a:r>
              <a:rPr lang="en-US" sz="2100" b="1" dirty="0">
                <a:latin typeface="Times New Roman" panose="02020603050405020304" pitchFamily="18" charset="0"/>
                <a:cs typeface="Times New Roman" panose="02020603050405020304" pitchFamily="18" charset="0"/>
              </a:rPr>
              <a:t>ỨNG DỤNG CHO BÀI TOÁN PHÁT </a:t>
            </a:r>
            <a:r>
              <a:rPr lang="en-US" sz="2100" b="1" dirty="0" smtClean="0">
                <a:latin typeface="Times New Roman" panose="02020603050405020304" pitchFamily="18" charset="0"/>
                <a:cs typeface="Times New Roman" panose="02020603050405020304" pitchFamily="18" charset="0"/>
              </a:rPr>
              <a:t>HIỆN </a:t>
            </a:r>
            <a:r>
              <a:rPr lang="en-US" sz="2100" b="1" dirty="0">
                <a:latin typeface="Times New Roman" panose="02020603050405020304" pitchFamily="18" charset="0"/>
                <a:cs typeface="Times New Roman" panose="02020603050405020304" pitchFamily="18" charset="0"/>
              </a:rPr>
              <a:t>Ý ĐỊNH MUA BÁN</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64423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dirty="0" err="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84685"/>
                <a:ext cx="7942402" cy="3617401"/>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Vì </a:t>
                </a:r>
                <a:r>
                  <a:rPr lang="en-US" sz="2000" smtClean="0">
                    <a:latin typeface="Times New Roman" panose="02020603050405020304" pitchFamily="18" charset="0"/>
                    <a:cs typeface="Times New Roman" panose="02020603050405020304" pitchFamily="18" charset="0"/>
                  </a:rPr>
                  <a:t>P(x</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phụ thuộc vào c nên ta </a:t>
                </a:r>
                <a:r>
                  <a:rPr lang="en-US" sz="2000" smtClean="0">
                    <a:latin typeface="Times New Roman" panose="02020603050405020304" pitchFamily="18" charset="0"/>
                    <a:cs typeface="Times New Roman" panose="02020603050405020304" pitchFamily="18" charset="0"/>
                  </a:rPr>
                  <a:t>rút </a:t>
                </a:r>
                <a:r>
                  <a:rPr lang="en-US" sz="2000">
                    <a:latin typeface="Times New Roman" panose="02020603050405020304" pitchFamily="18" charset="0"/>
                    <a:cs typeface="Times New Roman" panose="02020603050405020304" pitchFamily="18" charset="0"/>
                  </a:rPr>
                  <a:t>gọn </a:t>
                </a:r>
                <a:r>
                  <a:rPr lang="en-US" sz="2000" smtClean="0">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a:t>
                </a:r>
                <a:endParaRPr lang="en-US" sz="2000" i="1" smtClean="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P(c) chúng ta có thể tính theo công thức</a:t>
                </a:r>
                <a:r>
                  <a:rPr lang="en-US" sz="200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num>
                        <m:den>
                          <m:r>
                            <a:rPr lang="en-US" sz="2000" i="1">
                              <a:latin typeface="Cambria Math" panose="02040503050406030204" pitchFamily="18" charset="0"/>
                            </a:rPr>
                            <m:t>𝑁</m:t>
                          </m:r>
                        </m:den>
                      </m:f>
                    </m:oMath>
                  </m:oMathPara>
                </a14:m>
                <a:endParaRPr lang="en-US" sz="2000"/>
              </a:p>
              <a:p>
                <a:pPr lvl="0"/>
                <a:r>
                  <a:rPr lang="en-US" sz="2000">
                    <a:latin typeface="Times New Roman" panose="02020603050405020304" pitchFamily="18" charset="0"/>
                    <a:cs typeface="Times New Roman" panose="02020603050405020304" pitchFamily="18" charset="0"/>
                  </a:rPr>
                  <a:t>Trong đó </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+N</a:t>
                </a:r>
                <a:r>
                  <a:rPr lang="en-US" sz="2000" baseline="-25000" smtClean="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số lượng dữ liệu trong tập dữ liệu huấn luyện có nhãn là </a:t>
                </a:r>
                <a:r>
                  <a:rPr lang="en-US" sz="2000" smtClean="0">
                    <a:latin typeface="Times New Roman" panose="02020603050405020304" pitchFamily="18" charset="0"/>
                    <a:cs typeface="Times New Roman" panose="02020603050405020304" pitchFamily="18" charset="0"/>
                  </a:rPr>
                  <a:t>c</a:t>
                </a:r>
              </a:p>
              <a:p>
                <a:pPr lvl="0"/>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là tổng số dữ liệu trong tập dữ liệu huấn </a:t>
                </a:r>
                <a:r>
                  <a:rPr lang="en-US" sz="2000" smtClean="0">
                    <a:latin typeface="Times New Roman" panose="02020603050405020304" pitchFamily="18" charset="0"/>
                    <a:cs typeface="Times New Roman" panose="02020603050405020304" pitchFamily="18" charset="0"/>
                  </a:rPr>
                  <a:t>luyện</a:t>
                </a:r>
              </a:p>
              <a:p>
                <a:pPr lvl="0"/>
                <a:endParaRPr lang="en-US" sz="2000" smtClean="0"/>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84685"/>
                <a:ext cx="7942402" cy="3617401"/>
              </a:xfrm>
              <a:prstGeom prst="rect">
                <a:avLst/>
              </a:prstGeom>
              <a:blipFill>
                <a:blip r:embed="rId3"/>
                <a:stretch>
                  <a:fillRect l="-844" t="-1012"/>
                </a:stretch>
              </a:blipFill>
            </p:spPr>
            <p:txBody>
              <a:bodyPr/>
              <a:lstStyle/>
              <a:p>
                <a:r>
                  <a:rPr lang="en-US">
                    <a:noFill/>
                  </a:rPr>
                  <a:t> </a:t>
                </a:r>
              </a:p>
            </p:txBody>
          </p:sp>
        </mc:Fallback>
      </mc:AlternateContent>
    </p:spTree>
    <p:extLst>
      <p:ext uri="{BB962C8B-B14F-4D97-AF65-F5344CB8AC3E}">
        <p14:creationId xmlns:p14="http://schemas.microsoft.com/office/powerpoint/2010/main" val="2274773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66354"/>
                <a:ext cx="7942402" cy="3508140"/>
              </a:xfrm>
              <a:prstGeom prst="rect">
                <a:avLst/>
              </a:prstGeom>
            </p:spPr>
            <p:txBody>
              <a:bodyPr wrap="square">
                <a:spAutoFit/>
              </a:bodyPr>
              <a:lstStyle/>
              <a:p>
                <a:pPr lvl="0" algn="just"/>
                <a:r>
                  <a:rPr lang="en-US" sz="2000" smtClean="0">
                    <a:latin typeface="Times New Roman" panose="02020603050405020304" pitchFamily="18" charset="0"/>
                    <a:cs typeface="Times New Roman" panose="02020603050405020304" pitchFamily="18" charset="0"/>
                  </a:rPr>
                  <a:t>- Với P(x|c) tức phân phối của các điểm dữ liệu trong class c thường rất khó tính toán vì x là một biến ngẫu nhiên nhiều chiều. </a:t>
                </a:r>
              </a:p>
              <a:p>
                <a:pPr marL="342900" lvl="0" indent="-342900" algn="just">
                  <a:buFontTx/>
                  <a:buChar char="-"/>
                </a:pPr>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Để đơn </a:t>
                </a:r>
                <a:r>
                  <a:rPr lang="en-US" sz="2000">
                    <a:latin typeface="Times New Roman" panose="02020603050405020304" pitchFamily="18" charset="0"/>
                    <a:cs typeface="Times New Roman" panose="02020603050405020304" pitchFamily="18" charset="0"/>
                  </a:rPr>
                  <a:t>giản, người ta thường giả sử các thành phần của biến ngẫu nhiên x là </a:t>
                </a:r>
                <a:r>
                  <a:rPr lang="en-US" sz="2000" b="1">
                    <a:latin typeface="Times New Roman" panose="02020603050405020304" pitchFamily="18" charset="0"/>
                    <a:cs typeface="Times New Roman" panose="02020603050405020304" pitchFamily="18" charset="0"/>
                  </a:rPr>
                  <a:t>độc lập với </a:t>
                </a:r>
                <a:r>
                  <a:rPr lang="en-US" sz="2000" b="1" smtClean="0">
                    <a:latin typeface="Times New Roman" panose="02020603050405020304" pitchFamily="18" charset="0"/>
                    <a:cs typeface="Times New Roman" panose="02020603050405020304" pitchFamily="18" charset="0"/>
                  </a:rPr>
                  <a:t>nhau nếu biết c</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𝑑</m:t>
                              </m:r>
                            </m:sub>
                          </m:sSub>
                        </m:e>
                        <m:e>
                          <m:r>
                            <a:rPr lang="en-US" sz="1800" i="1">
                              <a:latin typeface="Cambria Math" panose="02040503050406030204" pitchFamily="18" charset="0"/>
                            </a:rPr>
                            <m:t>𝑐</m:t>
                          </m:r>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e>
                      </m:nary>
                    </m:oMath>
                  </m:oMathPara>
                </a14:m>
                <a:endParaRPr lang="en-US" sz="1800" smtClean="0">
                  <a:latin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Khi đó ta có công thức:</a:t>
                </a:r>
              </a:p>
              <a:p>
                <a:pPr lvl="0"/>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y</m:t>
                      </m:r>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nor/>
                                </m:rPr>
                                <a:rPr lang="en-US" sz="1800"/>
                                <m:t>arg</m:t>
                              </m:r>
                              <m:r>
                                <m:rPr>
                                  <m:nor/>
                                </m:rPr>
                                <a:rPr lang="en-US" sz="1800"/>
                                <m:t> </m:t>
                              </m:r>
                              <m:r>
                                <m:rPr>
                                  <m:nor/>
                                </m:rPr>
                                <a:rPr lang="en-US" sz="1800"/>
                                <m:t>max</m:t>
                              </m:r>
                            </m:e>
                            <m:lim>
                              <m:r>
                                <a:rPr lang="en-US" sz="1800" i="1">
                                  <a:latin typeface="Cambria Math" panose="02040503050406030204" pitchFamily="18" charset="0"/>
                                </a:rPr>
                                <m:t>𝑐</m:t>
                              </m:r>
                              <m:r>
                                <a:rPr lang="en-US" sz="1800" i="1">
                                  <a:latin typeface="Cambria Math" panose="02040503050406030204" pitchFamily="18" charset="0"/>
                                </a:rPr>
                                <m:t>𝜖</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𝐶</m:t>
                                  </m:r>
                                </m:e>
                              </m:d>
                            </m:lim>
                          </m:limLow>
                        </m:fName>
                        <m:e>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e>
                      </m:func>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e>
                      </m:nary>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66354"/>
                <a:ext cx="7942402" cy="3508140"/>
              </a:xfrm>
              <a:prstGeom prst="rect">
                <a:avLst/>
              </a:prstGeom>
              <a:blipFill>
                <a:blip r:embed="rId3"/>
                <a:stretch>
                  <a:fillRect l="-844" t="-1043" r="-1535"/>
                </a:stretch>
              </a:blipFill>
            </p:spPr>
            <p:txBody>
              <a:bodyPr/>
              <a:lstStyle/>
              <a:p>
                <a:r>
                  <a:rPr lang="en-US">
                    <a:noFill/>
                  </a:rPr>
                  <a:t> </a:t>
                </a:r>
              </a:p>
            </p:txBody>
          </p:sp>
        </mc:Fallback>
      </mc:AlternateContent>
    </p:spTree>
    <p:extLst>
      <p:ext uri="{BB962C8B-B14F-4D97-AF65-F5344CB8AC3E}">
        <p14:creationId xmlns:p14="http://schemas.microsoft.com/office/powerpoint/2010/main" val="646790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06316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063164"/>
              </a:xfrm>
              <a:prstGeom prst="rect">
                <a:avLst/>
              </a:prstGeom>
              <a:blipFill>
                <a:blip r:embed="rId3"/>
                <a:stretch>
                  <a:fillRect l="-844" t="-750" r="-1612"/>
                </a:stretch>
              </a:blipFill>
            </p:spPr>
            <p:txBody>
              <a:bodyPr/>
              <a:lstStyle/>
              <a:p>
                <a:r>
                  <a:rPr lang="en-US">
                    <a:noFill/>
                  </a:rPr>
                  <a:t> </a:t>
                </a:r>
              </a:p>
            </p:txBody>
          </p:sp>
        </mc:Fallback>
      </mc:AlternateContent>
    </p:spTree>
    <p:extLst>
      <p:ext uri="{BB962C8B-B14F-4D97-AF65-F5344CB8AC3E}">
        <p14:creationId xmlns:p14="http://schemas.microsoft.com/office/powerpoint/2010/main" val="4269523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91045"/>
                <a:ext cx="7942402" cy="2810706"/>
              </a:xfrm>
              <a:prstGeom prst="rect">
                <a:avLst/>
              </a:prstGeom>
            </p:spPr>
            <p:txBody>
              <a:bodyPr wrap="square">
                <a:spAutoFit/>
              </a:bodyPr>
              <a:lstStyle/>
              <a:p>
                <a:pPr lvl="0" algn="just"/>
                <a:r>
                  <a:rPr lang="en-US" sz="2000" smtClean="0"/>
                  <a:t>- Lúc này công thức tính y nếu d lớn thì vế phải sẽ mang giá trị rất nhỏ tiệm cận với 0 gây khó khăn trong việc so sánh.</a:t>
                </a:r>
              </a:p>
              <a:p>
                <a:pPr lvl="0"/>
                <a:endParaRPr lang="en-US" sz="2000" smtClean="0"/>
              </a:p>
              <a:p>
                <a:pPr lvl="0" algn="just"/>
                <a:r>
                  <a:rPr lang="en-US" sz="2000" smtClean="0"/>
                  <a:t>- Khi đó y sẽ được </a:t>
                </a:r>
                <a:r>
                  <a:rPr lang="en-US" sz="2000"/>
                  <a:t>tính lại bằng cách lấy log của vế phải, điều này không gây ảnh hưởng tới kết quả bởi log là một hàm đồng biến trên tập các số </a:t>
                </a:r>
                <a:r>
                  <a:rPr lang="en-US" sz="2000" smtClean="0"/>
                  <a:t>dương. Lúc này:</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r>
                                <m:rPr>
                                  <m:nor/>
                                </m:rPr>
                                <a:rPr lang="en-US" sz="2000"/>
                                <m:t> </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r>
                            <a:rPr lang="en-US" sz="2000" b="0" i="1" smtClean="0">
                              <a:latin typeface="Cambria Math" panose="02040503050406030204" pitchFamily="18" charset="0"/>
                            </a:rPr>
                            <m:t>(</m:t>
                          </m:r>
                        </m:fName>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i="1">
                                  <a:latin typeface="Cambria Math" panose="02040503050406030204" pitchFamily="18" charset="0"/>
                                </a:rPr>
                                <m:t>𝑙𝑜𝑔</m:t>
                              </m:r>
                            </m:e>
                          </m:nary>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b="0" i="1" smtClean="0">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91045"/>
                <a:ext cx="7942402" cy="2810706"/>
              </a:xfrm>
              <a:prstGeom prst="rect">
                <a:avLst/>
              </a:prstGeom>
              <a:blipFill>
                <a:blip r:embed="rId3"/>
                <a:stretch>
                  <a:fillRect l="-844" t="-1085" r="-1688"/>
                </a:stretch>
              </a:blipFill>
            </p:spPr>
            <p:txBody>
              <a:bodyPr/>
              <a:lstStyle/>
              <a:p>
                <a:r>
                  <a:rPr lang="en-US">
                    <a:noFill/>
                  </a:rPr>
                  <a:t> </a:t>
                </a:r>
              </a:p>
            </p:txBody>
          </p:sp>
        </mc:Fallback>
      </mc:AlternateContent>
    </p:spTree>
    <p:extLst>
      <p:ext uri="{BB962C8B-B14F-4D97-AF65-F5344CB8AC3E}">
        <p14:creationId xmlns:p14="http://schemas.microsoft.com/office/powerpoint/2010/main" val="1362172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852054"/>
            <a:ext cx="7942402" cy="4093428"/>
          </a:xfrm>
          <a:prstGeom prst="rect">
            <a:avLst/>
          </a:prstGeom>
        </p:spPr>
        <p:txBody>
          <a:bodyPr wrap="square">
            <a:spAutoFit/>
          </a:bodyPr>
          <a:lstStyle/>
          <a:p>
            <a:pPr lvl="0" algn="just"/>
            <a:r>
              <a:rPr lang="en-US" sz="2000" smtClean="0">
                <a:latin typeface="+mj-lt"/>
              </a:rPr>
              <a:t>- </a:t>
            </a:r>
            <a:r>
              <a:rPr lang="vi-VN" sz="2000" smtClean="0">
                <a:latin typeface="+mj-lt"/>
              </a:rPr>
              <a:t>Trong </a:t>
            </a:r>
            <a:r>
              <a:rPr lang="en-US" sz="2000" smtClean="0">
                <a:latin typeface="Times New Roman" panose="02020603050405020304" pitchFamily="18" charset="0"/>
                <a:cs typeface="Times New Roman" panose="02020603050405020304" pitchFamily="18" charset="0"/>
              </a:rPr>
              <a:t>học máy</a:t>
            </a:r>
            <a:r>
              <a:rPr lang="vi-VN" sz="2000" smtClean="0">
                <a:latin typeface="+mj-lt"/>
              </a:rPr>
              <a:t>, </a:t>
            </a:r>
            <a:r>
              <a:rPr lang="vi-VN" sz="2000">
                <a:latin typeface="+mj-lt"/>
              </a:rPr>
              <a:t>ta thường xuyên phải tìm giá trị nhỏ nhất của một hàm số nào </a:t>
            </a:r>
            <a:r>
              <a:rPr lang="vi-VN" sz="2000" smtClean="0">
                <a:latin typeface="+mj-lt"/>
              </a:rPr>
              <a:t>đó</a:t>
            </a:r>
            <a:r>
              <a:rPr lang="en-US" sz="2000" smtClean="0">
                <a:latin typeface="+mj-lt"/>
              </a:rPr>
              <a:t>.</a:t>
            </a:r>
            <a:r>
              <a:rPr lang="vi-VN" sz="2000" smtClean="0">
                <a:latin typeface="+mj-lt"/>
              </a:rPr>
              <a:t> </a:t>
            </a:r>
            <a:r>
              <a:rPr lang="en-US" sz="2000" smtClean="0">
                <a:latin typeface="Times New Roman" panose="02020603050405020304" pitchFamily="18" charset="0"/>
                <a:cs typeface="Times New Roman" panose="02020603050405020304" pitchFamily="18" charset="0"/>
              </a:rPr>
              <a:t>Việc này</a:t>
            </a:r>
            <a:r>
              <a:rPr lang="en-US" sz="2000" smtClean="0">
                <a:latin typeface="+mj-lt"/>
              </a:rPr>
              <a:t> </a:t>
            </a:r>
            <a:r>
              <a:rPr lang="en-US" sz="2000" smtClean="0">
                <a:latin typeface="Times New Roman" panose="02020603050405020304" pitchFamily="18" charset="0"/>
                <a:cs typeface="Times New Roman" panose="02020603050405020304" pitchFamily="18" charset="0"/>
              </a:rPr>
              <a:t>rất </a:t>
            </a:r>
            <a:r>
              <a:rPr lang="vi-VN" sz="2000" smtClean="0">
                <a:latin typeface="+mj-lt"/>
              </a:rPr>
              <a:t>phức tạp</a:t>
            </a:r>
            <a:r>
              <a:rPr lang="en-US" sz="2000" smtClean="0">
                <a:latin typeface="+mj-lt"/>
              </a:rPr>
              <a:t>,</a:t>
            </a:r>
            <a:r>
              <a:rPr lang="vi-VN" sz="2000" smtClean="0">
                <a:latin typeface="+mj-lt"/>
              </a:rPr>
              <a:t> </a:t>
            </a:r>
            <a:r>
              <a:rPr lang="vi-VN" sz="2000">
                <a:latin typeface="+mj-lt"/>
              </a:rPr>
              <a:t>ta thường </a:t>
            </a:r>
            <a:r>
              <a:rPr lang="vi-VN" sz="2000" smtClean="0">
                <a:latin typeface="+mj-lt"/>
              </a:rPr>
              <a:t>tìm </a:t>
            </a:r>
            <a:r>
              <a:rPr lang="vi-VN" sz="2000">
                <a:latin typeface="+mj-lt"/>
              </a:rPr>
              <a:t>các điểm </a:t>
            </a:r>
            <a:r>
              <a:rPr lang="en-US" sz="2000" smtClean="0">
                <a:latin typeface="Times New Roman" panose="02020603050405020304" pitchFamily="18" charset="0"/>
                <a:cs typeface="Times New Roman" panose="02020603050405020304" pitchFamily="18" charset="0"/>
              </a:rPr>
              <a:t>cực tiểu và ở một mức độ nào đó sẽ coi đó là nghiệm cần tìm.</a:t>
            </a:r>
          </a:p>
          <a:p>
            <a:pPr lvl="0"/>
            <a:endParaRPr lang="en-US" sz="2000" smtClean="0">
              <a:latin typeface="+mj-lt"/>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Việc giải phương trình đạo hàm bằng 0 trong hầu hết các trường hợp khó thực hiện -&gt; sử dụng gradient descent</a:t>
            </a:r>
          </a:p>
          <a:p>
            <a:pPr marL="342900" lvl="0" indent="-342900">
              <a:buFontTx/>
              <a:buChar char="-"/>
            </a:pP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Hướng tiếp cận:</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Xuất </a:t>
            </a:r>
            <a:r>
              <a:rPr lang="en-US" sz="2000">
                <a:latin typeface="Times New Roman" panose="02020603050405020304" pitchFamily="18" charset="0"/>
                <a:cs typeface="Times New Roman" panose="02020603050405020304" pitchFamily="18" charset="0"/>
              </a:rPr>
              <a:t>phát từ một điểm mà chúng ta coi là </a:t>
            </a:r>
            <a:r>
              <a:rPr lang="en-US" sz="2000" i="1">
                <a:latin typeface="Times New Roman" panose="02020603050405020304" pitchFamily="18" charset="0"/>
                <a:cs typeface="Times New Roman" panose="02020603050405020304" pitchFamily="18" charset="0"/>
              </a:rPr>
              <a:t>gần </a:t>
            </a:r>
            <a:r>
              <a:rPr lang="en-US" sz="2000">
                <a:latin typeface="Times New Roman" panose="02020603050405020304" pitchFamily="18" charset="0"/>
                <a:cs typeface="Times New Roman" panose="02020603050405020304" pitchFamily="18" charset="0"/>
              </a:rPr>
              <a:t>với nghiệm của bài toán,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đó dùng một phép toán lặp để </a:t>
            </a:r>
            <a:r>
              <a:rPr lang="en-US" sz="2000" i="1">
                <a:latin typeface="Times New Roman" panose="02020603050405020304" pitchFamily="18" charset="0"/>
                <a:cs typeface="Times New Roman" panose="02020603050405020304" pitchFamily="18" charset="0"/>
              </a:rPr>
              <a:t>tiến dần </a:t>
            </a:r>
            <a:r>
              <a:rPr lang="en-US" sz="2000">
                <a:latin typeface="Times New Roman" panose="02020603050405020304" pitchFamily="18" charset="0"/>
                <a:cs typeface="Times New Roman" panose="02020603050405020304" pitchFamily="18" charset="0"/>
              </a:rPr>
              <a:t>đến điểm cần tìm, tức đến khi đạo hàm gần </a:t>
            </a:r>
            <a:r>
              <a:rPr lang="en-US" sz="2000" smtClean="0">
                <a:latin typeface="Times New Roman" panose="02020603050405020304" pitchFamily="18" charset="0"/>
                <a:cs typeface="Times New Roman" panose="02020603050405020304" pitchFamily="18" charset="0"/>
              </a:rPr>
              <a:t>với 0.</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t/>
            </a:r>
            <a:br>
              <a:rPr lang="en-US" sz="2000"/>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7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589039" y="758536"/>
                <a:ext cx="4845911" cy="430887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hàm 1 biến,</a:t>
                </a:r>
                <a:r>
                  <a:rPr lang="vi-VN" sz="2000">
                    <a:latin typeface="Times New Roman" panose="02020603050405020304" pitchFamily="18" charset="0"/>
                    <a:cs typeface="Times New Roman" panose="02020603050405020304" pitchFamily="18" charset="0"/>
                  </a:rPr>
                  <a:t> Để điểm tiếp theo</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x</m:t>
                        </m:r>
                      </m:e>
                      <m:sub>
                        <m:r>
                          <m:rPr>
                            <m:sty m:val="p"/>
                          </m:rPr>
                          <a:rPr lang="en-US" sz="2000" i="0">
                            <a:latin typeface="Cambria Math" panose="02040503050406030204" pitchFamily="18" charset="0"/>
                          </a:rPr>
                          <m:t>t</m:t>
                        </m:r>
                        <m:r>
                          <a:rPr lang="en-US" sz="2000" i="0">
                            <a:latin typeface="Cambria Math" panose="02040503050406030204" pitchFamily="18" charset="0"/>
                          </a:rPr>
                          <m:t>+</m:t>
                        </m:r>
                        <m:r>
                          <a:rPr lang="en-US" sz="2000" i="0">
                            <a:latin typeface="Cambria Math" panose="02040503050406030204" pitchFamily="18" charset="0"/>
                          </a:rPr>
                          <m:t>1</m:t>
                        </m:r>
                      </m:sub>
                    </m:sSub>
                  </m:oMath>
                </a14:m>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gần với 𝑥</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hơn</a:t>
                </a:r>
                <a:r>
                  <a:rPr lang="en-US" sz="2000" smtClean="0">
                    <a:latin typeface="Times New Roman" panose="02020603050405020304" pitchFamily="18" charset="0"/>
                    <a:cs typeface="Times New Roman" panose="02020603050405020304" pitchFamily="18" charset="0"/>
                  </a:rPr>
                  <a:t>, ta có quy tắc cập nhật:</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𝜂</m:t>
                          </m:r>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e>
                      </m:d>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𝜂</m:t>
                    </m:r>
                  </m:oMath>
                </a14:m>
                <a:r>
                  <a:rPr lang="en-US" sz="2000">
                    <a:latin typeface="Times New Roman" panose="02020603050405020304" pitchFamily="18" charset="0"/>
                    <a:cs typeface="Times New Roman" panose="02020603050405020304" pitchFamily="18" charset="0"/>
                  </a:rPr>
                  <a:t> là một số dương được gọi là tốc độ học (</a:t>
                </a:r>
                <a:r>
                  <a:rPr lang="en-US" sz="2000" i="1">
                    <a:latin typeface="Times New Roman" panose="02020603050405020304" pitchFamily="18" charset="0"/>
                    <a:cs typeface="Times New Roman" panose="02020603050405020304" pitchFamily="18" charset="0"/>
                  </a:rPr>
                  <a:t>learning rate</a:t>
                </a:r>
                <a:r>
                  <a:rPr lang="en-US" sz="2000" i="1" smtClean="0">
                    <a:latin typeface="Times New Roman" panose="02020603050405020304" pitchFamily="18" charset="0"/>
                    <a:cs typeface="Times New Roman" panose="02020603050405020304" pitchFamily="18" charset="0"/>
                  </a:rPr>
                  <a:t>)</a:t>
                </a:r>
              </a:p>
              <a:p>
                <a:pPr lvl="0"/>
                <a:endParaRPr lang="en-US" sz="2000" i="1">
                  <a:latin typeface="Times New Roman" panose="02020603050405020304" pitchFamily="18" charset="0"/>
                  <a:cs typeface="Times New Roman" panose="02020603050405020304" pitchFamily="18" charset="0"/>
                </a:endParaRPr>
              </a:p>
              <a:p>
                <a:pPr lvl="0"/>
                <a:r>
                  <a:rPr lang="en-US" sz="2000" i="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Với hàm nhiều biến </a:t>
                </a:r>
                <a:r>
                  <a:rPr lang="en-US" sz="2000">
                    <a:latin typeface="Times New Roman" panose="02020603050405020304" pitchFamily="18" charset="0"/>
                    <a:cs typeface="Times New Roman" panose="02020603050405020304" pitchFamily="18" charset="0"/>
                  </a:rPr>
                  <a:t>f(</a:t>
                </a:r>
                <a14:m>
                  <m:oMath xmlns:m="http://schemas.openxmlformats.org/officeDocument/2006/math">
                    <m:r>
                      <m:rPr>
                        <m:sty m:val="p"/>
                      </m:rPr>
                      <a:rPr lang="en-US" sz="2000">
                        <a:latin typeface="Cambria Math" panose="02040503050406030204" pitchFamily="18" charset="0"/>
                      </a:rPr>
                      <m:t>θ</m:t>
                    </m:r>
                  </m:oMath>
                </a14:m>
                <a:r>
                  <a:rPr lang="en-US" sz="2000">
                    <a:latin typeface="Times New Roman" panose="02020603050405020304" pitchFamily="18" charset="0"/>
                    <a:cs typeface="Times New Roman" panose="02020603050405020304" pitchFamily="18" charset="0"/>
                  </a:rPr>
                  <a:t>) trong đó </a:t>
                </a:r>
                <a14:m>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(theta) là một </a:t>
                </a:r>
                <a:r>
                  <a:rPr lang="en-US" sz="2000" smtClean="0">
                    <a:latin typeface="Times New Roman" panose="02020603050405020304" pitchFamily="18" charset="0"/>
                    <a:cs typeface="Times New Roman" panose="02020603050405020304" pitchFamily="18" charset="0"/>
                  </a:rPr>
                  <a:t>vector biểu thị </a:t>
                </a:r>
                <a:r>
                  <a:rPr lang="en-US" sz="2000">
                    <a:latin typeface="Times New Roman" panose="02020603050405020304" pitchFamily="18" charset="0"/>
                    <a:cs typeface="Times New Roman" panose="02020603050405020304" pitchFamily="18" charset="0"/>
                  </a:rPr>
                  <a:t>các tham số của một mô hình cần tối </a:t>
                </a:r>
                <a:r>
                  <a:rPr lang="en-US" sz="2000" smtClean="0">
                    <a:latin typeface="Times New Roman" panose="02020603050405020304" pitchFamily="18" charset="0"/>
                    <a:cs typeface="Times New Roman" panose="02020603050405020304" pitchFamily="18" charset="0"/>
                  </a:rPr>
                  <a:t>ưu: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𝜂</m:t>
                      </m:r>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smtClean="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Trong đó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là đạo hàm của hàm số tại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oMath>
                </a14:m>
                <a:r>
                  <a:rPr lang="en-US" sz="1800">
                    <a:latin typeface="Times New Roman" panose="02020603050405020304" pitchFamily="18" charset="0"/>
                    <a:cs typeface="Times New Roman" panose="02020603050405020304" pitchFamily="18" charset="0"/>
                  </a:rPr>
                  <a:t>.</a:t>
                </a:r>
              </a:p>
              <a:p>
                <a:pPr lvl="0"/>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89039" y="758536"/>
                <a:ext cx="4845911" cy="4308872"/>
              </a:xfrm>
              <a:prstGeom prst="rect">
                <a:avLst/>
              </a:prstGeom>
              <a:blipFill>
                <a:blip r:embed="rId3"/>
                <a:stretch>
                  <a:fillRect l="-1384" t="-707" r="-1384"/>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950" y="685799"/>
            <a:ext cx="3511119" cy="3896592"/>
          </a:xfrm>
          <a:prstGeom prst="rect">
            <a:avLst/>
          </a:prstGeom>
        </p:spPr>
      </p:pic>
    </p:spTree>
    <p:extLst>
      <p:ext uri="{BB962C8B-B14F-4D97-AF65-F5344CB8AC3E}">
        <p14:creationId xmlns:p14="http://schemas.microsoft.com/office/powerpoint/2010/main" val="4226473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9" name="AutoShape 7" descr="w"/>
          <p:cNvSpPr>
            <a:spLocks noChangeAspect="1" noChangeArrowheads="1"/>
          </p:cNvSpPr>
          <p:nvPr/>
        </p:nvSpPr>
        <p:spPr bwMode="auto">
          <a:xfrm>
            <a:off x="4054475"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ta "/>
          <p:cNvSpPr>
            <a:spLocks noChangeAspect="1" noChangeArrowheads="1"/>
          </p:cNvSpPr>
          <p:nvPr/>
        </p:nvSpPr>
        <p:spPr bwMode="auto">
          <a:xfrm>
            <a:off x="60261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displaystyle i=1,2,...,n}"/>
          <p:cNvSpPr>
            <a:spLocks noChangeAspect="1" noChangeArrowheads="1"/>
          </p:cNvSpPr>
          <p:nvPr/>
        </p:nvSpPr>
        <p:spPr bwMode="auto">
          <a:xfrm>
            <a:off x="1006475"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isplaystyle w:=w-\eta \,\nabla Q_{i}(w).}"/>
          <p:cNvSpPr>
            <a:spLocks noChangeAspect="1" noChangeArrowheads="1"/>
          </p:cNvSpPr>
          <p:nvPr/>
        </p:nvSpPr>
        <p:spPr bwMode="auto">
          <a:xfrm>
            <a:off x="10572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713225" y="1087584"/>
                <a:ext cx="8015139" cy="2092881"/>
              </a:xfrm>
              <a:prstGeom prst="rect">
                <a:avLst/>
              </a:prstGeom>
            </p:spPr>
            <p:txBody>
              <a:bodyPr wrap="square">
                <a:spAutoFit/>
              </a:bodyPr>
              <a:lstStyle/>
              <a:p>
                <a:pPr lvl="0" eaLnBrk="0" fontAlgn="base" hangingPunct="0">
                  <a:spcBef>
                    <a:spcPct val="0"/>
                  </a:spcBef>
                  <a:spcAft>
                    <a:spcPct val="0"/>
                  </a:spcAft>
                  <a:buClrTx/>
                </a:pPr>
                <a:r>
                  <a:rPr lang="en-US" altLang="en-US" sz="1800">
                    <a:solidFill>
                      <a:schemeClr val="tx1"/>
                    </a:solidFill>
                    <a:latin typeface="Arial" panose="020B0604020202020204" pitchFamily="34" charset="0"/>
                  </a:rPr>
                  <a:t>Thuật toán SGD</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Chọn một điểm khởi tạo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r>
                      <a:rPr lang="en-US" altLang="en-US" sz="2000" i="1">
                        <a:solidFill>
                          <a:srgbClr val="202122"/>
                        </a:solidFill>
                        <a:latin typeface="Cambria Math" panose="02040503050406030204" pitchFamily="18" charset="0"/>
                        <a:cs typeface="Times New Roman" panose="02020603050405020304" pitchFamily="18" charset="0"/>
                      </a:rPr>
                      <m:t>=</m:t>
                    </m:r>
                    <m:r>
                      <a:rPr lang="en-US" altLang="en-US" sz="2000">
                        <a:solidFill>
                          <a:srgbClr val="202122"/>
                        </a:solidFill>
                        <a:latin typeface="Cambria Math" panose="02040503050406030204" pitchFamily="18" charset="0"/>
                        <a:cs typeface="Times New Roman" panose="02020603050405020304" pitchFamily="18" charset="0"/>
                      </a:rPr>
                      <m:t> </m:t>
                    </m:r>
                    <m:sSub>
                      <m:sSubPr>
                        <m:ctrlPr>
                          <a:rPr lang="en-US" altLang="en-US" sz="2000" i="1">
                            <a:solidFill>
                              <a:srgbClr val="202122"/>
                            </a:solidFill>
                            <a:latin typeface="Cambria Math" panose="02040503050406030204" pitchFamily="18" charset="0"/>
                            <a:cs typeface="Times New Roman" panose="02020603050405020304" pitchFamily="18" charset="0"/>
                          </a:rPr>
                        </m:ctrlPr>
                      </m:sSubPr>
                      <m:e>
                        <m:r>
                          <a:rPr lang="en-US" altLang="en-US" sz="2000" i="1">
                            <a:solidFill>
                              <a:srgbClr val="202122"/>
                            </a:solidFill>
                            <a:latin typeface="Cambria Math" panose="02040503050406030204" pitchFamily="18" charset="0"/>
                            <a:cs typeface="Times New Roman" panose="02020603050405020304" pitchFamily="18" charset="0"/>
                          </a:rPr>
                          <m:t>𝜃</m:t>
                        </m:r>
                      </m:e>
                      <m:sub>
                        <m:r>
                          <a:rPr lang="en-US" altLang="en-US" sz="2000" i="1">
                            <a:solidFill>
                              <a:srgbClr val="202122"/>
                            </a:solidFill>
                            <a:latin typeface="Cambria Math" panose="02040503050406030204" pitchFamily="18" charset="0"/>
                            <a:cs typeface="Times New Roman" panose="02020603050405020304" pitchFamily="18" charset="0"/>
                          </a:rPr>
                          <m:t>0</m:t>
                        </m:r>
                      </m:sub>
                    </m:sSub>
                  </m:oMath>
                </a14:m>
                <a:r>
                  <a:rPr lang="en-US" altLang="en-US" sz="20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𝜂</m:t>
                    </m:r>
                  </m:oMath>
                </a14:m>
                <a:r>
                  <a:rPr lang="en-US" altLang="en-US" sz="2000">
                    <a:solidFill>
                      <a:srgbClr val="202122"/>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Tiến hành cập nhật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oMath>
                </a14:m>
                <a:r>
                  <a:rPr lang="en-US" altLang="en-US" sz="2000">
                    <a:solidFill>
                      <a:srgbClr val="202122"/>
                    </a:solidFill>
                    <a:latin typeface="Times New Roman" panose="02020603050405020304" pitchFamily="18" charset="0"/>
                    <a:cs typeface="Times New Roman" panose="02020603050405020304" pitchFamily="18" charset="0"/>
                  </a:rPr>
                  <a:t> cho tới khi kết quả chấp nhận được:</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Xáo trộn thứ tự các điểm dữ liệu để đảm bảo tính ngẫu nhiên</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For i = 1,2,…,n:</a:t>
                </a:r>
              </a:p>
              <a:p>
                <a:pPr marL="914400" lvl="2" eaLnBrk="0" fontAlgn="base" hangingPunct="0">
                  <a:spcBef>
                    <a:spcPct val="0"/>
                  </a:spcBef>
                  <a:spcAft>
                    <a:spcPct val="0"/>
                  </a:spcAft>
                  <a:buClrTx/>
                  <a:buFontTx/>
                  <a:buChar char="•"/>
                </a:pPr>
                <a:r>
                  <a:rPr lang="en-US" altLang="en-US" sz="1800">
                    <a:solidFill>
                      <a:srgbClr val="202122"/>
                    </a:solidFill>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𝜂</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𝜃</m:t>
                        </m:r>
                      </m:sub>
                    </m:sSub>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lvl="0"/>
                <a:endParaRPr lang="en-US" sz="120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713225" y="1087584"/>
                <a:ext cx="8015139" cy="2092881"/>
              </a:xfrm>
              <a:prstGeom prst="rect">
                <a:avLst/>
              </a:prstGeom>
              <a:blipFill>
                <a:blip r:embed="rId3"/>
                <a:stretch>
                  <a:fillRect l="-684" t="-1453"/>
                </a:stretch>
              </a:blipFill>
            </p:spPr>
            <p:txBody>
              <a:bodyPr/>
              <a:lstStyle/>
              <a:p>
                <a:r>
                  <a:rPr lang="en-US">
                    <a:noFill/>
                  </a:rPr>
                  <a:t> </a:t>
                </a:r>
              </a:p>
            </p:txBody>
          </p:sp>
        </mc:Fallback>
      </mc:AlternateContent>
    </p:spTree>
    <p:extLst>
      <p:ext uri="{BB962C8B-B14F-4D97-AF65-F5344CB8AC3E}">
        <p14:creationId xmlns:p14="http://schemas.microsoft.com/office/powerpoint/2010/main" val="1623108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0261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Entropy </a:t>
                </a:r>
                <a:r>
                  <a:rPr lang="vi-VN" sz="2000">
                    <a:latin typeface="Times New Roman" panose="02020603050405020304" pitchFamily="18" charset="0"/>
                    <a:cs typeface="Times New Roman" panose="02020603050405020304" pitchFamily="18" charset="0"/>
                  </a:rPr>
                  <a:t>trong học máy và lý thuyết thông tin nói chung là thước đo tính ngẫu nhiên của thông tin đang được xử lý</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Information </a:t>
                </a:r>
                <a:r>
                  <a:rPr lang="vi-VN" sz="2000">
                    <a:latin typeface="Times New Roman" panose="02020603050405020304" pitchFamily="18" charset="0"/>
                    <a:cs typeface="Times New Roman" panose="02020603050405020304" pitchFamily="18" charset="0"/>
                  </a:rPr>
                  <a:t>Gain </a:t>
                </a:r>
                <a:r>
                  <a:rPr lang="en-US" sz="2000" smtClean="0">
                    <a:latin typeface="Times New Roman" panose="02020603050405020304" pitchFamily="18" charset="0"/>
                    <a:cs typeface="Times New Roman" panose="02020603050405020304" pitchFamily="18" charset="0"/>
                  </a:rPr>
                  <a:t>được tính </a:t>
                </a:r>
                <a:r>
                  <a:rPr lang="vi-VN" sz="2000" smtClean="0">
                    <a:latin typeface="Times New Roman" panose="02020603050405020304" pitchFamily="18" charset="0"/>
                    <a:cs typeface="Times New Roman" panose="02020603050405020304" pitchFamily="18" charset="0"/>
                  </a:rPr>
                  <a:t>dựa </a:t>
                </a:r>
                <a:r>
                  <a:rPr lang="vi-VN" sz="2000">
                    <a:latin typeface="Times New Roman" panose="02020603050405020304" pitchFamily="18" charset="0"/>
                    <a:cs typeface="Times New Roman" panose="02020603050405020304" pitchFamily="18" charset="0"/>
                  </a:rPr>
                  <a:t>trên sự giảm của hàm </a:t>
                </a:r>
                <a:r>
                  <a:rPr lang="en-US" sz="2000" smtClean="0">
                    <a:latin typeface="Times New Roman" panose="02020603050405020304" pitchFamily="18" charset="0"/>
                    <a:cs typeface="Times New Roman" panose="02020603050405020304" pitchFamily="18" charset="0"/>
                  </a:rPr>
                  <a:t>Entropy</a:t>
                </a:r>
                <a:r>
                  <a:rPr lang="vi-VN" sz="2000">
                    <a:latin typeface="Times New Roman" panose="02020603050405020304" pitchFamily="18" charset="0"/>
                    <a:cs typeface="Times New Roman" panose="02020603050405020304" pitchFamily="18" charset="0"/>
                  </a:rPr>
                  <a:t> khi tập dữ liệu được phân chia trên một thuộc </a:t>
                </a:r>
                <a:r>
                  <a:rPr lang="vi-VN" sz="2000" smtClean="0">
                    <a:latin typeface="Times New Roman" panose="02020603050405020304" pitchFamily="18" charset="0"/>
                    <a:cs typeface="Times New Roman" panose="02020603050405020304" pitchFamily="18" charset="0"/>
                  </a:rPr>
                  <a:t>tính</a:t>
                </a:r>
                <a:endParaRPr lang="en-US" sz="200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-Để tính IG cho mỗi đặc trưng f ta thực hiện như sau:</a:t>
                </a:r>
              </a:p>
              <a:p>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Bước 1</a:t>
                </a:r>
                <a:r>
                  <a:rPr lang="vi-VN" sz="2000">
                    <a:latin typeface="Times New Roman" panose="02020603050405020304" pitchFamily="18" charset="0"/>
                    <a:cs typeface="Times New Roman" panose="02020603050405020304" pitchFamily="18" charset="0"/>
                  </a:rPr>
                  <a:t>: Tính toán hệ số </a:t>
                </a:r>
                <a:r>
                  <a:rPr lang="en-US" sz="2000" smtClean="0">
                    <a:latin typeface="Times New Roman" panose="02020603050405020304" pitchFamily="18" charset="0"/>
                    <a:cs typeface="Times New Roman" panose="02020603050405020304" pitchFamily="18" charset="0"/>
                  </a:rPr>
                  <a:t>Entropy của tập dữ liệu gốc</a:t>
                </a:r>
                <a:r>
                  <a:rPr lang="vi-VN" sz="2000" smtClean="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H</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S</m:t>
                      </m:r>
                      <m:r>
                        <a:rPr lang="en-US" sz="2000" b="0" i="0" smtClean="0">
                          <a:latin typeface="Cambria Math" panose="02040503050406030204" pitchFamily="18" charset="0"/>
                        </a:rPr>
                        <m:t>)=</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e>
                          </m:func>
                        </m:e>
                      </m:nary>
                    </m:oMath>
                  </m:oMathPara>
                </a14:m>
                <a:endParaRPr lang="en-US" sz="2000" smtClean="0">
                  <a:latin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a14:m>
                <a:r>
                  <a:rPr lang="en-US" sz="2000" smtClean="0">
                    <a:latin typeface="Times New Roman" panose="02020603050405020304" pitchFamily="18" charset="0"/>
                    <a:cs typeface="Times New Roman" panose="02020603050405020304" pitchFamily="18" charset="0"/>
                  </a:rPr>
                  <a:t> là tỉ lệ các mẫu thuộc lớp</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oMath>
                </a14:m>
                <a:r>
                  <a:rPr lang="en-US" sz="2000" smtClean="0">
                    <a:latin typeface="Times New Roman" panose="02020603050405020304" pitchFamily="18" charset="0"/>
                    <a:cs typeface="Times New Roman" panose="02020603050405020304" pitchFamily="18" charset="0"/>
                  </a:rPr>
                  <a:t> trong tập dữ liệu gốc S</a:t>
                </a: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02617"/>
              </a:xfrm>
              <a:prstGeom prst="rect">
                <a:avLst/>
              </a:prstGeom>
              <a:blipFill>
                <a:blip r:embed="rId3"/>
                <a:stretch>
                  <a:fillRect l="-844" t="-824" b="-2142"/>
                </a:stretch>
              </a:blipFill>
            </p:spPr>
            <p:txBody>
              <a:bodyPr/>
              <a:lstStyle/>
              <a:p>
                <a:r>
                  <a:rPr lang="en-US">
                    <a:noFill/>
                  </a:rPr>
                  <a:t> </a:t>
                </a:r>
              </a:p>
            </p:txBody>
          </p:sp>
        </mc:Fallback>
      </mc:AlternateContent>
    </p:spTree>
    <p:extLst>
      <p:ext uri="{BB962C8B-B14F-4D97-AF65-F5344CB8AC3E}">
        <p14:creationId xmlns:p14="http://schemas.microsoft.com/office/powerpoint/2010/main" val="3659825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118435"/>
              </a:xfrm>
              <a:prstGeom prst="rect">
                <a:avLst/>
              </a:prstGeom>
            </p:spPr>
            <p:txBody>
              <a:bodyPr wrap="square">
                <a:spAutoFit/>
              </a:bodyPr>
              <a:lstStyle/>
              <a:p>
                <a:r>
                  <a:rPr lang="vi-VN" sz="2000" smtClean="0">
                    <a:latin typeface="Times New Roman" panose="02020603050405020304" pitchFamily="18" charset="0"/>
                    <a:cs typeface="Times New Roman" panose="02020603050405020304" pitchFamily="18" charset="0"/>
                  </a:rPr>
                  <a:t>•</a:t>
                </a:r>
                <a:r>
                  <a:rPr lang="vi-VN" sz="2000" b="1" smtClean="0">
                    <a:latin typeface="Times New Roman" panose="02020603050405020304" pitchFamily="18" charset="0"/>
                    <a:cs typeface="Times New Roman" panose="02020603050405020304" pitchFamily="18" charset="0"/>
                  </a:rPr>
                  <a:t>Bước 2</a:t>
                </a:r>
                <a:r>
                  <a:rPr lang="vi-VN" sz="2000" smtClean="0">
                    <a:latin typeface="Times New Roman" panose="02020603050405020304" pitchFamily="18" charset="0"/>
                    <a:cs typeface="Times New Roman" panose="02020603050405020304" pitchFamily="18" charset="0"/>
                  </a:rPr>
                  <a:t>: Tính </a:t>
                </a:r>
                <a:r>
                  <a:rPr lang="en-US" sz="2000" smtClean="0">
                    <a:latin typeface="Times New Roman" panose="02020603050405020304" pitchFamily="18" charset="0"/>
                    <a:cs typeface="Times New Roman" panose="02020603050405020304" pitchFamily="18" charset="0"/>
                  </a:rPr>
                  <a:t>Entropy</a:t>
                </a:r>
                <a:r>
                  <a:rPr lang="vi-VN"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của tập dữ liệu sau khi chia theo các đặc trưng f</a:t>
                </a:r>
              </a:p>
              <a:p>
                <a:pPr algn="ctr"/>
                <a:r>
                  <a:rPr lang="en-US" sz="2000" smtClean="0"/>
                  <a:t> H(S,f)</a:t>
                </a:r>
                <a14:m>
                  <m:oMath xmlns:m="http://schemas.openxmlformats.org/officeDocument/2006/math">
                    <m:r>
                      <a:rPr lang="en-US" sz="2000" i="1">
                        <a:latin typeface="Cambria Math" panose="02040503050406030204" pitchFamily="18" charset="0"/>
                      </a:rPr>
                      <m:t>= −</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𝑓</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sub>
                      <m:sup/>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func>
                      </m:e>
                    </m:nary>
                  </m:oMath>
                </a14:m>
                <a:endParaRPr lang="en-US" sz="2000" b="1"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a:t>
                </a:r>
              </a:p>
              <a:p>
                <a14:m>
                  <m:oMath xmlns:m="http://schemas.openxmlformats.org/officeDocument/2006/math">
                    <m:r>
                      <a:rPr lang="en-US" sz="2000" i="1">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là xác suất để </a:t>
                </a:r>
                <a:r>
                  <a:rPr lang="en-US" sz="2000" smtClean="0">
                    <a:latin typeface="Times New Roman" panose="02020603050405020304" pitchFamily="18" charset="0"/>
                    <a:cs typeface="Times New Roman" panose="02020603050405020304" pitchFamily="18" charset="0"/>
                  </a:rPr>
                  <a:t>một mẫu có </a:t>
                </a:r>
                <a:r>
                  <a:rPr lang="en-US" sz="2000">
                    <a:latin typeface="Times New Roman" panose="02020603050405020304" pitchFamily="18" charset="0"/>
                    <a:cs typeface="Times New Roman" panose="02020603050405020304" pitchFamily="18" charset="0"/>
                  </a:rPr>
                  <a:t>đặc trưng </a:t>
                </a:r>
                <a:r>
                  <a:rPr lang="en-US" sz="2000" smtClean="0">
                    <a:latin typeface="Times New Roman" panose="02020603050405020304" pitchFamily="18" charset="0"/>
                    <a:cs typeface="Times New Roman" panose="02020603050405020304" pitchFamily="18" charset="0"/>
                  </a:rPr>
                  <a:t>f</a:t>
                </a:r>
              </a:p>
              <a:p>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e>
                        <m:r>
                          <a:rPr lang="en-US" sz="2000" i="1">
                            <a:latin typeface="Cambria Math" panose="02040503050406030204" pitchFamily="18" charset="0"/>
                          </a:rPr>
                          <m:t>𝑓</m:t>
                        </m:r>
                      </m:e>
                    </m:d>
                  </m:oMath>
                </a14:m>
                <a:r>
                  <a:rPr lang="en-US" sz="2000" smtClean="0">
                    <a:latin typeface="Times New Roman" panose="02020603050405020304" pitchFamily="18" charset="0"/>
                    <a:cs typeface="Times New Roman" panose="02020603050405020304" pitchFamily="18" charset="0"/>
                  </a:rPr>
                  <a:t> là xác suất để một mẫu mang nhãn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𝑐</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khi có đặc trưng f</a:t>
                </a:r>
              </a:p>
              <a:p>
                <a:pPr algn="ctr"/>
                <a:endParaRPr lang="en-US" sz="2000" b="1" smtClean="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Bước </a:t>
                </a:r>
                <a:r>
                  <a:rPr lang="vi-VN" sz="2000" b="1">
                    <a:latin typeface="Times New Roman" panose="02020603050405020304" pitchFamily="18" charset="0"/>
                    <a:cs typeface="Times New Roman" panose="02020603050405020304" pitchFamily="18" charset="0"/>
                  </a:rPr>
                  <a:t>3</a:t>
                </a:r>
                <a:r>
                  <a:rPr lang="vi-VN" sz="2000">
                    <a:latin typeface="Times New Roman" panose="02020603050405020304" pitchFamily="18" charset="0"/>
                    <a:cs typeface="Times New Roman" panose="02020603050405020304" pitchFamily="18" charset="0"/>
                  </a:rPr>
                  <a:t>: Chỉ số Gain </a:t>
                </a:r>
                <a:r>
                  <a:rPr lang="vi-VN" sz="2000" smtClean="0">
                    <a:latin typeface="Times New Roman" panose="02020603050405020304" pitchFamily="18" charset="0"/>
                    <a:cs typeface="Times New Roman" panose="02020603050405020304" pitchFamily="18" charset="0"/>
                  </a:rPr>
                  <a:t>Information</a:t>
                </a:r>
                <a:r>
                  <a:rPr lang="en-US" sz="2000" smtClean="0">
                    <a:latin typeface="Times New Roman" panose="02020603050405020304" pitchFamily="18" charset="0"/>
                    <a:cs typeface="Times New Roman" panose="02020603050405020304" pitchFamily="18" charset="0"/>
                  </a:rPr>
                  <a:t> cho từng đặc trưng f</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tính bằng:</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𝐼𝐺</m:t>
                      </m:r>
                      <m:d>
                        <m:dPr>
                          <m:ctrlPr>
                            <a:rPr lang="en-US" sz="2000" i="1">
                              <a:latin typeface="Cambria Math" panose="02040503050406030204" pitchFamily="18" charset="0"/>
                            </a:rPr>
                          </m:ctrlPr>
                        </m:dPr>
                        <m:e>
                          <m:r>
                            <a:rPr lang="en-US" sz="2000" i="1">
                              <a:latin typeface="Cambria Math" panose="02040503050406030204" pitchFamily="18" charset="0"/>
                            </a:rPr>
                            <m:t>𝑓</m:t>
                          </m:r>
                        </m:e>
                      </m:d>
                      <m:r>
                        <a:rPr lang="en-US" sz="2000" i="1">
                          <a:latin typeface="Cambria Math" panose="02040503050406030204" pitchFamily="18" charset="0"/>
                        </a:rPr>
                        <m:t>= </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m:t>
                          </m:r>
                        </m:e>
                      </m:d>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m:oMathPara>
                </a14:m>
                <a:endParaRPr lang="en-US" sz="2000" smtClean="0">
                  <a:latin typeface="Arial" panose="020B0604020202020204" pitchFamily="34" charset="0"/>
                  <a:cs typeface="Arial" panose="020B0604020202020204" pitchFamily="34" charset="0"/>
                </a:endParaRPr>
              </a:p>
              <a:p>
                <a:r>
                  <a:rPr lang="en-US" sz="2000" smtClean="0">
                    <a:latin typeface="Times New Roman" panose="02020603050405020304" pitchFamily="18" charset="0"/>
                    <a:cs typeface="Times New Roman" panose="02020603050405020304" pitchFamily="18" charset="0"/>
                  </a:rPr>
                  <a:t>hay</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𝐼𝐺</m:t>
                      </m:r>
                      <m:d>
                        <m:dPr>
                          <m:ctrlPr>
                            <a:rPr lang="en-US" sz="2000" i="1">
                              <a:latin typeface="Cambria Math" panose="02040503050406030204" pitchFamily="18" charset="0"/>
                            </a:rPr>
                          </m:ctrlPr>
                        </m:dPr>
                        <m:e>
                          <m:r>
                            <a:rPr lang="en-US" sz="2000" i="1">
                              <a:latin typeface="Cambria Math" panose="02040503050406030204" pitchFamily="18" charset="0"/>
                            </a:rPr>
                            <m:t>𝑓</m:t>
                          </m:r>
                        </m:e>
                      </m:d>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e>
                          </m:func>
                        </m:e>
                      </m:nary>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𝑓</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sub>
                        <m:sup/>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𝑚</m:t>
                          </m:r>
                        </m:sup>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e>
                          </m:func>
                        </m:e>
                      </m:nary>
                    </m:oMath>
                  </m:oMathPara>
                </a14:m>
                <a:endParaRPr lang="en-US"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118435"/>
              </a:xfrm>
              <a:prstGeom prst="rect">
                <a:avLst/>
              </a:prstGeom>
              <a:blipFill>
                <a:blip r:embed="rId3"/>
                <a:stretch>
                  <a:fillRect l="-844" t="-4438"/>
                </a:stretch>
              </a:blipFill>
            </p:spPr>
            <p:txBody>
              <a:bodyPr/>
              <a:lstStyle/>
              <a:p>
                <a:r>
                  <a:rPr lang="en-US">
                    <a:noFill/>
                  </a:rPr>
                  <a:t> </a:t>
                </a:r>
              </a:p>
            </p:txBody>
          </p:sp>
        </mc:Fallback>
      </mc:AlternateContent>
    </p:spTree>
    <p:extLst>
      <p:ext uri="{BB962C8B-B14F-4D97-AF65-F5344CB8AC3E}">
        <p14:creationId xmlns:p14="http://schemas.microsoft.com/office/powerpoint/2010/main" val="243172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106573"/>
              </a:xfrm>
              <a:prstGeom prst="rect">
                <a:avLst/>
              </a:prstGeom>
            </p:spPr>
            <p:txBody>
              <a:bodyPr wrap="square">
                <a:spAutoFit/>
              </a:bodyPr>
              <a:lstStyle/>
              <a:p>
                <a:pPr algn="just"/>
                <a:r>
                  <a:rPr lang="en-US" smtClean="0"/>
                  <a:t>Trong đó</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m:rPr>
                            <m:sty m:val="p"/>
                          </m:rPr>
                          <a:rPr lang="en-US">
                            <a:latin typeface="Cambria Math" panose="02040503050406030204" pitchFamily="18" charset="0"/>
                          </a:rPr>
                          <m:t>i</m:t>
                        </m:r>
                        <m:r>
                          <a:rPr lang="en-US">
                            <a:latin typeface="Cambria Math" panose="02040503050406030204" pitchFamily="18" charset="0"/>
                          </a:rPr>
                          <m:t>=</m:t>
                        </m:r>
                        <m:r>
                          <a:rPr lang="en-US">
                            <a:latin typeface="Cambria Math" panose="02040503050406030204" pitchFamily="18" charset="0"/>
                          </a:rPr>
                          <m:t>1</m:t>
                        </m:r>
                      </m:sub>
                      <m:sup>
                        <m:r>
                          <m:rPr>
                            <m:sty m:val="p"/>
                          </m:rPr>
                          <a:rPr lang="en-US">
                            <a:latin typeface="Cambria Math" panose="02040503050406030204" pitchFamily="18" charset="0"/>
                          </a:rPr>
                          <m:t>m</m:t>
                        </m:r>
                      </m:sup>
                      <m:e>
                        <m:r>
                          <m:rPr>
                            <m:sty m:val="p"/>
                          </m:rPr>
                          <a:rPr lang="en-US">
                            <a:latin typeface="Cambria Math" panose="02040503050406030204" pitchFamily="18" charset="0"/>
                          </a:rPr>
                          <m:t>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m:rPr>
                                <m:sty m:val="p"/>
                              </m:rPr>
                              <a:rPr lang="en-US">
                                <a:latin typeface="Cambria Math" panose="02040503050406030204" pitchFamily="18" charset="0"/>
                              </a:rPr>
                              <m:t>P</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r>
                              <a:rPr lang="en-US">
                                <a:latin typeface="Cambria Math" panose="02040503050406030204" pitchFamily="18" charset="0"/>
                              </a:rPr>
                              <m:t>)</m:t>
                            </m:r>
                          </m:e>
                        </m:func>
                      </m:e>
                    </m:nary>
                  </m:oMath>
                </a14:m>
                <a:r>
                  <a:rPr lang="en-US"/>
                  <a:t> không phụ thuộc vào đặc trưng f nên</a:t>
                </a:r>
                <a:r>
                  <a:rPr lang="en-US" smtClean="0"/>
                  <a:t> công thức được rút gọn:</a:t>
                </a:r>
              </a:p>
              <a:p>
                <a:pPr algn="just"/>
                <a:r>
                  <a:rPr lang="en-US" smtClean="0"/>
                  <a:t> </a:t>
                </a:r>
                <a14:m>
                  <m:oMath xmlns:m="http://schemas.openxmlformats.org/officeDocument/2006/math">
                    <m:r>
                      <a:rPr lang="en-US" sz="1800" b="0" i="0" smtClean="0">
                        <a:latin typeface="Cambria Math" panose="02040503050406030204" pitchFamily="18" charset="0"/>
                      </a:rPr>
                      <m:t> </m:t>
                    </m:r>
                    <m:r>
                      <a:rPr lang="en-US" sz="1800">
                        <a:latin typeface="Cambria Math" panose="02040503050406030204" pitchFamily="18" charset="0"/>
                      </a:rPr>
                      <m:t> </m:t>
                    </m:r>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𝑓</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e>
                    </m:nary>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func>
                          <m:funcPr>
                            <m:ctrlPr>
                              <a:rPr lang="en-US" i="1">
                                <a:latin typeface="Cambria Math" panose="02040503050406030204" pitchFamily="18" charset="0"/>
                              </a:rPr>
                            </m:ctrlPr>
                          </m:funcPr>
                          <m:fName>
                            <m:r>
                              <a:rPr lang="en-US" i="1">
                                <a:latin typeface="Cambria Math" panose="02040503050406030204" pitchFamily="18" charset="0"/>
                              </a:rPr>
                              <m:t>𝑙𝑜𝑔</m:t>
                            </m:r>
                          </m:fName>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e>
                        </m:func>
                      </m:e>
                    </m:nary>
                  </m:oMath>
                </a14:m>
                <a:endParaRPr lang="en-US" sz="18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Vì bài toán áp dụng ở đây chỉ có 2 nhãn nên công thức được biểu diễn như sau:</a:t>
                </a:r>
              </a:p>
              <a:p>
                <a:pPr lvl="0" algn="just"/>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𝐼𝐺</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e>
                      </m:func>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r>
                                <a:rPr lang="en-US" sz="1600" i="1">
                                  <a:latin typeface="Cambria Math" panose="02040503050406030204" pitchFamily="18" charset="0"/>
                                </a:rPr>
                                <m:t>𝑓</m:t>
                              </m:r>
                            </m:e>
                          </m:d>
                        </m:e>
                      </m:func>
                      <m:r>
                        <a:rPr lang="en-US" sz="1600" i="1">
                          <a:latin typeface="Cambria Math" panose="02040503050406030204" pitchFamily="18" charset="0"/>
                        </a:rPr>
                        <m:t>+ </m:t>
                      </m:r>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e>
                      </m:func>
                      <m:r>
                        <a:rPr lang="en-US" sz="1600" i="1">
                          <a:latin typeface="Cambria Math" panose="02040503050406030204" pitchFamily="18" charset="0"/>
                        </a:rPr>
                        <m:t>+ </m:t>
                      </m:r>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e>
                      </m:func>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Xác suất của một mẫu chứa đặc trưng f. </a:t>
                </a:r>
                <a:endParaRPr lang="en-US" sz="1600" smtClean="0">
                  <a:latin typeface="Times New Roman" panose="02020603050405020304" pitchFamily="18" charset="0"/>
                  <a:cs typeface="Times New Roman" panose="02020603050405020304" pitchFamily="18" charset="0"/>
                </a:endParaRP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Xác suất của một mẫu không chứa đặc trưng f. </a:t>
                </a:r>
                <a:endParaRPr lang="en-US" sz="1600" smtClean="0">
                  <a:latin typeface="Times New Roman" panose="02020603050405020304" pitchFamily="18" charset="0"/>
                  <a:cs typeface="Times New Roman" panose="02020603050405020304" pitchFamily="18" charset="0"/>
                </a:endParaRPr>
              </a:p>
              <a:p>
                <a:pPr lvl="0" fontAlgn="base"/>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𝑓</m:t>
                        </m:r>
                      </m:e>
                    </m:d>
                  </m:oMath>
                </a14:m>
                <a:r>
                  <a:rPr lang="en-US" sz="1600">
                    <a:latin typeface="Times New Roman" panose="02020603050405020304" pitchFamily="18" charset="0"/>
                    <a:cs typeface="Times New Roman" panose="02020603050405020304" pitchFamily="18" charset="0"/>
                  </a:rPr>
                  <a:t>: Xác suất của một mẫu mà có nhãn là positive (+) và negative (-) khi có chứa đặc trưng f. </a:t>
                </a:r>
                <a:endParaRPr lang="en-US" sz="1600" smtClean="0">
                  <a:latin typeface="Times New Roman" panose="02020603050405020304" pitchFamily="18" charset="0"/>
                  <a:cs typeface="Times New Roman" panose="02020603050405020304" pitchFamily="18" charset="0"/>
                </a:endParaRPr>
              </a:p>
              <a:p>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d>
                  </m:oMath>
                </a14:m>
                <a:r>
                  <a:rPr lang="en-US" sz="1600">
                    <a:latin typeface="Times New Roman" panose="02020603050405020304" pitchFamily="18" charset="0"/>
                    <a:cs typeface="Times New Roman" panose="02020603050405020304" pitchFamily="18" charset="0"/>
                  </a:rPr>
                  <a:t>: Xác suất của một mẫu mà có nhãn là positive (+) và negative (-) khi không chứa đặc trưng f</a:t>
                </a:r>
                <a:endParaRPr lang="en-US" sz="16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106573"/>
              </a:xfrm>
              <a:prstGeom prst="rect">
                <a:avLst/>
              </a:prstGeom>
              <a:blipFill>
                <a:blip r:embed="rId3"/>
                <a:stretch>
                  <a:fillRect l="-844" t="-7567" r="-767"/>
                </a:stretch>
              </a:blipFill>
            </p:spPr>
            <p:txBody>
              <a:bodyPr/>
              <a:lstStyle/>
              <a:p>
                <a:r>
                  <a:rPr lang="en-US">
                    <a:noFill/>
                  </a:rPr>
                  <a:t> </a:t>
                </a:r>
              </a:p>
            </p:txBody>
          </p:sp>
        </mc:Fallback>
      </mc:AlternateContent>
    </p:spTree>
    <p:extLst>
      <p:ext uri="{BB962C8B-B14F-4D97-AF65-F5344CB8AC3E}">
        <p14:creationId xmlns:p14="http://schemas.microsoft.com/office/powerpoint/2010/main" val="200180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2940626"/>
            <a:ext cx="6491987" cy="1496292"/>
          </a:xfrm>
          <a:prstGeom prst="rect">
            <a:avLst/>
          </a:prstGeom>
        </p:spPr>
        <p:txBody>
          <a:bodyPr spcFirstLastPara="1" wrap="square" lIns="91425" tIns="91425" rIns="91425" bIns="91425" anchor="t" anchorCtr="0">
            <a:noAutofit/>
          </a:bodyPr>
          <a:lstStyle/>
          <a:p>
            <a:pPr marL="0" lv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smtClean="0">
                <a:latin typeface="Times New Roman" panose="02020603050405020304" pitchFamily="18" charset="0"/>
                <a:cs typeface="Times New Roman" panose="02020603050405020304" pitchFamily="18" charset="0"/>
              </a:rPr>
              <a:t> thuần chỉ sử dụng tập dữ liệu huấn luyện trên 1 domain</a:t>
            </a:r>
          </a:p>
          <a:p>
            <a:pPr marL="0" lvl="0" indent="0">
              <a:buNone/>
            </a:pPr>
            <a:r>
              <a:rPr lang="en-US" sz="2000" smtClean="0">
                <a:latin typeface="Times New Roman" panose="02020603050405020304" pitchFamily="18" charset="0"/>
                <a:cs typeface="Times New Roman" panose="02020603050405020304" pitchFamily="18" charset="0"/>
              </a:rPr>
              <a:t>- Không tích lũy được tri thức trong quá trình học</a:t>
            </a:r>
          </a:p>
          <a:p>
            <a:pPr marL="0" lvl="0" indent="0">
              <a:buNone/>
            </a:pPr>
            <a:r>
              <a:rPr lang="en-US" sz="2000" smtClean="0">
                <a:latin typeface="Times New Roman" panose="02020603050405020304" pitchFamily="18" charset="0"/>
                <a:cs typeface="Times New Roman" panose="02020603050405020304" pitchFamily="18" charset="0"/>
              </a:rPr>
              <a:t>- Yêu cầu tập dữ liệu rất lớn để đạt được kết quả tốt</a:t>
            </a:r>
          </a:p>
          <a:p>
            <a:pPr marL="0" lvl="0" indent="0">
              <a:buNone/>
            </a:pPr>
            <a:r>
              <a:rPr lang="en-US" sz="2000" smtClean="0">
                <a:latin typeface="Times New Roman" panose="02020603050405020304" pitchFamily="18" charset="0"/>
                <a:cs typeface="Times New Roman" panose="02020603050405020304" pitchFamily="18" charset="0"/>
              </a:rPr>
              <a:t>- Chỉ phù hợp cho một mục đích cụ thể</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445025"/>
            <a:ext cx="7672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smtClean="0">
                <a:latin typeface="Times New Roman" panose="02020603050405020304" pitchFamily="18" charset="0"/>
                <a:cs typeface="Times New Roman" panose="02020603050405020304" pitchFamily="18" charset="0"/>
              </a:rPr>
              <a:t>Phương pháp học máy truyền thống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49" y="1152956"/>
            <a:ext cx="7260915" cy="1538289"/>
          </a:xfrm>
          <a:prstGeom prst="rect">
            <a:avLst/>
          </a:prstGeom>
        </p:spPr>
      </p:pic>
    </p:spTree>
    <p:extLst>
      <p:ext uri="{BB962C8B-B14F-4D97-AF65-F5344CB8AC3E}">
        <p14:creationId xmlns:p14="http://schemas.microsoft.com/office/powerpoint/2010/main" val="352282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903854"/>
            <a:ext cx="4929039" cy="317009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Khi thực hiện bài toán phân loại, giữa dự đoán và thực tế có thể xảy ra 4 trường hợp:</a:t>
            </a:r>
          </a:p>
          <a:p>
            <a:pPr lvl="0"/>
            <a:r>
              <a:rPr lang="en-US" sz="2000" b="1">
                <a:latin typeface="Times New Roman" panose="02020603050405020304" pitchFamily="18" charset="0"/>
                <a:cs typeface="Times New Roman" panose="02020603050405020304" pitchFamily="18" charset="0"/>
              </a:rPr>
              <a:t>True Positive (TP):</a:t>
            </a:r>
            <a:r>
              <a:rPr lang="en-US" sz="2000">
                <a:latin typeface="Times New Roman" panose="02020603050405020304" pitchFamily="18" charset="0"/>
                <a:cs typeface="Times New Roman" panose="02020603050405020304" pitchFamily="18" charset="0"/>
              </a:rPr>
              <a:t>  Dự đoán là positive và kết quả cũng là positive (dự đoán đúng).</a:t>
            </a:r>
          </a:p>
          <a:p>
            <a:pPr lvl="0"/>
            <a:r>
              <a:rPr lang="en-US" sz="2000" b="1">
                <a:latin typeface="Times New Roman" panose="02020603050405020304" pitchFamily="18" charset="0"/>
                <a:cs typeface="Times New Roman" panose="02020603050405020304" pitchFamily="18" charset="0"/>
              </a:rPr>
              <a:t>True Negative (TN):</a:t>
            </a:r>
            <a:r>
              <a:rPr lang="en-US" sz="2000">
                <a:latin typeface="Times New Roman" panose="02020603050405020304" pitchFamily="18" charset="0"/>
                <a:cs typeface="Times New Roman" panose="02020603050405020304" pitchFamily="18" charset="0"/>
              </a:rPr>
              <a:t> Dự đoán là negative và kết quả cũng là negative (dự đoán đúng)</a:t>
            </a:r>
          </a:p>
          <a:p>
            <a:pPr lvl="0"/>
            <a:r>
              <a:rPr lang="en-US" sz="2000" b="1">
                <a:latin typeface="Times New Roman" panose="02020603050405020304" pitchFamily="18" charset="0"/>
                <a:cs typeface="Times New Roman" panose="02020603050405020304" pitchFamily="18" charset="0"/>
              </a:rPr>
              <a:t>False Positive (FP): </a:t>
            </a:r>
            <a:r>
              <a:rPr lang="en-US" sz="2000">
                <a:latin typeface="Times New Roman" panose="02020603050405020304" pitchFamily="18" charset="0"/>
                <a:cs typeface="Times New Roman" panose="02020603050405020304" pitchFamily="18" charset="0"/>
              </a:rPr>
              <a:t>Dự đoán là positive nhưng kết quả là negative (dự đoán sai).</a:t>
            </a:r>
          </a:p>
          <a:p>
            <a:r>
              <a:rPr lang="en-US" sz="2000" b="1">
                <a:latin typeface="Times New Roman" panose="02020603050405020304" pitchFamily="18" charset="0"/>
                <a:cs typeface="Times New Roman" panose="02020603050405020304" pitchFamily="18" charset="0"/>
              </a:rPr>
              <a:t>False Negative (FN): </a:t>
            </a:r>
            <a:r>
              <a:rPr lang="en-US" sz="2000">
                <a:latin typeface="Times New Roman" panose="02020603050405020304" pitchFamily="18" charset="0"/>
                <a:cs typeface="Times New Roman" panose="02020603050405020304" pitchFamily="18" charset="0"/>
              </a:rPr>
              <a:t>Dự đoán là negative nhưng kết quả là positive (dự đoán sai).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923852"/>
            <a:ext cx="2919845" cy="2753592"/>
          </a:xfrm>
          <a:prstGeom prst="rect">
            <a:avLst/>
          </a:prstGeom>
        </p:spPr>
      </p:pic>
    </p:spTree>
    <p:extLst>
      <p:ext uri="{BB962C8B-B14F-4D97-AF65-F5344CB8AC3E}">
        <p14:creationId xmlns:p14="http://schemas.microsoft.com/office/powerpoint/2010/main" val="1407553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2554417"/>
              </a:xfrm>
              <a:prstGeom prst="rect">
                <a:avLst/>
              </a:prstGeom>
            </p:spPr>
            <p:txBody>
              <a:bodyPr wrap="square">
                <a:spAutoFit/>
              </a:bodyPr>
              <a:lstStyle/>
              <a:p>
                <a:pPr algn="just"/>
                <a:r>
                  <a:rPr lang="en-US" sz="1800" smtClean="0">
                    <a:latin typeface="Times New Roman" panose="02020603050405020304" pitchFamily="18" charset="0"/>
                    <a:cs typeface="Times New Roman" panose="02020603050405020304" pitchFamily="18" charset="0"/>
                  </a:rPr>
                  <a:t>Precision </a:t>
                </a:r>
                <a:r>
                  <a:rPr lang="en-US" sz="1800">
                    <a:latin typeface="Times New Roman" panose="02020603050405020304" pitchFamily="18" charset="0"/>
                    <a:cs typeface="Times New Roman" panose="02020603050405020304" pitchFamily="18" charset="0"/>
                  </a:rPr>
                  <a:t>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𝑃𝑟𝑒𝑐𝑖𝑠𝑖𝑜𝑛</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𝐹𝑃</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Recall được </a:t>
                </a:r>
                <a:r>
                  <a:rPr lang="en-US" sz="1800">
                    <a:latin typeface="Times New Roman" panose="02020603050405020304" pitchFamily="18" charset="0"/>
                    <a:cs typeface="Times New Roman" panose="02020603050405020304" pitchFamily="18" charset="0"/>
                  </a:rPr>
                  <a:t>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𝑅𝑒𝑐𝑎𝑙𝑙</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2554417"/>
              </a:xfrm>
              <a:prstGeom prst="rect">
                <a:avLst/>
              </a:prstGeom>
              <a:blipFill>
                <a:blip r:embed="rId3"/>
                <a:stretch>
                  <a:fillRect l="-691" t="-1193" r="-1305"/>
                </a:stretch>
              </a:blipFill>
            </p:spPr>
            <p:txBody>
              <a:bodyPr/>
              <a:lstStyle/>
              <a:p>
                <a:r>
                  <a:rPr lang="en-US">
                    <a:noFill/>
                  </a:rPr>
                  <a:t> </a:t>
                </a:r>
              </a:p>
            </p:txBody>
          </p:sp>
        </mc:Fallback>
      </mc:AlternateContent>
    </p:spTree>
    <p:extLst>
      <p:ext uri="{BB962C8B-B14F-4D97-AF65-F5344CB8AC3E}">
        <p14:creationId xmlns:p14="http://schemas.microsoft.com/office/powerpoint/2010/main" val="4037511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15184"/>
                <a:ext cx="7942402" cy="2836289"/>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Để hài hòa được 2 giá trị Precision và Recall </a:t>
                </a:r>
                <a:r>
                  <a:rPr lang="en-US" sz="2000">
                    <a:latin typeface="Times New Roman" panose="02020603050405020304" pitchFamily="18" charset="0"/>
                    <a:cs typeface="Times New Roman" panose="02020603050405020304" pitchFamily="18" charset="0"/>
                  </a:rPr>
                  <a:t>chúng ta có công thức tính F1 kết hợp </a:t>
                </a:r>
                <a:r>
                  <a:rPr lang="en-US" sz="2000" smtClean="0">
                    <a:latin typeface="Times New Roman" panose="02020603050405020304" pitchFamily="18" charset="0"/>
                    <a:cs typeface="Times New Roman" panose="02020603050405020304" pitchFamily="18" charset="0"/>
                  </a:rPr>
                  <a:t>giữa 2 giá trị đó được thể hiện như sau:</a:t>
                </a:r>
                <a:endParaRPr lang="en-US" sz="2000" i="1"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rPr>
                            <m:t>× </m:t>
                          </m:r>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num>
                        <m:den>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den>
                      </m:f>
                    </m:oMath>
                  </m:oMathPara>
                </a14:m>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Thang </a:t>
                </a:r>
                <a:r>
                  <a:rPr lang="en-US" sz="2000">
                    <a:latin typeface="Times New Roman" panose="02020603050405020304" pitchFamily="18" charset="0"/>
                    <a:cs typeface="Times New Roman" panose="02020603050405020304" pitchFamily="18" charset="0"/>
                  </a:rPr>
                  <a:t>đo F1 thường có 2 tính chất</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xu hướng nhận giá trị gần với giá trị nào nhỏ hơn giữa precision và </a:t>
                </a:r>
                <a:r>
                  <a:rPr lang="en-US" sz="2000" smtClean="0">
                    <a:latin typeface="Times New Roman" panose="02020603050405020304" pitchFamily="18" charset="0"/>
                    <a:cs typeface="Times New Roman" panose="02020603050405020304" pitchFamily="18" charset="0"/>
                  </a:rPr>
                  <a:t>recall</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giá trị lớn nếu cả 2 giá trị precision và recall đều lớn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15184"/>
                <a:ext cx="7942402" cy="2836289"/>
              </a:xfrm>
              <a:prstGeom prst="rect">
                <a:avLst/>
              </a:prstGeom>
              <a:blipFill>
                <a:blip r:embed="rId3"/>
                <a:stretch>
                  <a:fillRect l="-844" t="-1075" r="-77"/>
                </a:stretch>
              </a:blipFill>
            </p:spPr>
            <p:txBody>
              <a:bodyPr/>
              <a:lstStyle/>
              <a:p>
                <a:r>
                  <a:rPr lang="en-US">
                    <a:noFill/>
                  </a:rPr>
                  <a:t> </a:t>
                </a:r>
              </a:p>
            </p:txBody>
          </p:sp>
        </mc:Fallback>
      </mc:AlternateContent>
    </p:spTree>
    <p:extLst>
      <p:ext uri="{BB962C8B-B14F-4D97-AF65-F5344CB8AC3E}">
        <p14:creationId xmlns:p14="http://schemas.microsoft.com/office/powerpoint/2010/main" val="147627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109144"/>
            <a:ext cx="7942402"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Phương pháp này được chia làm ba phần chính:</a:t>
            </a:r>
          </a:p>
          <a:p>
            <a:pPr lvl="0" algn="just"/>
            <a:r>
              <a:rPr lang="en-US" sz="2000" b="1">
                <a:latin typeface="Times New Roman" panose="02020603050405020304" pitchFamily="18" charset="0"/>
                <a:cs typeface="Times New Roman" panose="02020603050405020304" pitchFamily="18" charset="0"/>
              </a:rPr>
              <a:t>Trộn dữ liệu:</a:t>
            </a:r>
            <a:r>
              <a:rPr lang="en-US" sz="2000">
                <a:latin typeface="Times New Roman" panose="02020603050405020304" pitchFamily="18" charset="0"/>
                <a:cs typeface="Times New Roman" panose="02020603050405020304" pitchFamily="18" charset="0"/>
              </a:rPr>
              <a:t> Trong phần này sẽ tiến </a:t>
            </a:r>
            <a:r>
              <a:rPr lang="en-US" sz="2000" smtClean="0">
                <a:latin typeface="Times New Roman" panose="02020603050405020304" pitchFamily="18" charset="0"/>
                <a:cs typeface="Times New Roman" panose="02020603050405020304" pitchFamily="18" charset="0"/>
              </a:rPr>
              <a:t>hành trộn dữ liệu và </a:t>
            </a:r>
            <a:r>
              <a:rPr lang="en-US" sz="2000">
                <a:latin typeface="Times New Roman" panose="02020603050405020304" pitchFamily="18" charset="0"/>
                <a:cs typeface="Times New Roman" panose="02020603050405020304" pitchFamily="18" charset="0"/>
              </a:rPr>
              <a:t>trích xuất tri thức từ nhiều source domain </a:t>
            </a:r>
            <a:r>
              <a:rPr lang="en-US" sz="2000" smtClean="0">
                <a:latin typeface="Times New Roman" panose="02020603050405020304" pitchFamily="18" charset="0"/>
                <a:cs typeface="Times New Roman" panose="02020603050405020304" pitchFamily="18" charset="0"/>
              </a:rPr>
              <a:t>rồi </a:t>
            </a:r>
            <a:r>
              <a:rPr lang="en-US" sz="2000">
                <a:latin typeface="Times New Roman" panose="02020603050405020304" pitchFamily="18" charset="0"/>
                <a:cs typeface="Times New Roman" panose="02020603050405020304" pitchFamily="18" charset="0"/>
              </a:rPr>
              <a:t>lưu trữ trong KB. </a:t>
            </a:r>
          </a:p>
          <a:p>
            <a:pPr lvl="0" algn="just"/>
            <a:r>
              <a:rPr lang="en-US" sz="2000" b="1">
                <a:latin typeface="Times New Roman" panose="02020603050405020304" pitchFamily="18" charset="0"/>
                <a:cs typeface="Times New Roman" panose="02020603050405020304" pitchFamily="18" charset="0"/>
              </a:rPr>
              <a:t>Tối ưu hóa:</a:t>
            </a:r>
            <a:r>
              <a:rPr lang="en-US" sz="2000">
                <a:latin typeface="Times New Roman" panose="02020603050405020304" pitchFamily="18" charset="0"/>
                <a:cs typeface="Times New Roman" panose="02020603050405020304" pitchFamily="18" charset="0"/>
              </a:rPr>
              <a:t> Phần này sẽ sử dụng tri thức tích lũy được trong KB để tối ưu hóa những tham số sẽ sử dụng trong mô hình phân loại. </a:t>
            </a:r>
          </a:p>
          <a:p>
            <a:pPr algn="just"/>
            <a:r>
              <a:rPr lang="en-US" sz="2000" b="1">
                <a:latin typeface="Times New Roman" panose="02020603050405020304" pitchFamily="18" charset="0"/>
                <a:cs typeface="Times New Roman" panose="02020603050405020304" pitchFamily="18" charset="0"/>
              </a:rPr>
              <a:t>Phân loại:</a:t>
            </a:r>
            <a:r>
              <a:rPr lang="en-US" sz="2000">
                <a:latin typeface="Times New Roman" panose="02020603050405020304" pitchFamily="18" charset="0"/>
                <a:cs typeface="Times New Roman" panose="02020603050405020304" pitchFamily="18" charset="0"/>
              </a:rPr>
              <a:t> Phần này sẽ sử dụng những tham số đã được tối ưu để xây dựng giải thuật phân loại Naive Bayes</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10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4" y="1205344"/>
            <a:ext cx="8156863" cy="2024331"/>
          </a:xfrm>
          <a:prstGeom prst="rect">
            <a:avLst/>
          </a:prstGeom>
        </p:spPr>
      </p:pic>
    </p:spTree>
    <p:extLst>
      <p:ext uri="{BB962C8B-B14F-4D97-AF65-F5344CB8AC3E}">
        <p14:creationId xmlns:p14="http://schemas.microsoft.com/office/powerpoint/2010/main" val="404353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713225" y="805083"/>
                <a:ext cx="7942402" cy="36943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 được phát biểu như sau:</a:t>
                </a:r>
                <a:endPar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vụ </a:t>
                </a:r>
                <a14:m>
                  <m:oMath xmlns:m="http://schemas.openxmlformats.org/officeDocument/2006/math">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đã học trong quá khứ, chúng ta tiến hành lưu trữ </a:t>
                </a:r>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ố lần xuất hiện của từ w trong các dữ liệu positive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a:t>
                </a:r>
                <a:r>
                  <a:rPr kumimoji="0" lang="en-US" altLang="en-US" sz="2000" b="0" i="0" u="none" strike="noStrike" cap="none" normalizeH="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negative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algn="just">
                  <a:buClrTx/>
                  <a:buFontTx/>
                  <a:buChar char="•"/>
                </a:pPr>
                <a:r>
                  <a:rPr lang="en-US" altLang="en-US" sz="2000" b="1">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positive (+) và negative (-) của tất cả các nhiệm vụ trước đó: </a:t>
                </a:r>
              </a:p>
              <a:p>
                <a:pPr algn="jus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r>
                  <a:rPr lang="en-US" altLang="en-US" sz="1800">
                    <a:latin typeface="Times New Roman" panose="02020603050405020304" pitchFamily="18" charset="0"/>
                    <a:ea typeface="Times New Roman" panose="02020603050405020304" pitchFamily="18" charset="0"/>
                    <a:cs typeface="Times New Roman" panose="02020603050405020304" pitchFamily="18" charset="0"/>
                  </a:rPr>
                  <a:t>và</a:t>
                </a:r>
              </a:p>
              <a:p>
                <a:pPr lvl="0" algn="jus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7" name="Rectangle 2"/>
              <p:cNvSpPr>
                <a:spLocks noRot="1" noChangeAspect="1" noMove="1" noResize="1" noEditPoints="1" noAdjustHandles="1" noChangeArrowheads="1" noChangeShapeType="1" noTextEdit="1"/>
              </p:cNvSpPr>
              <p:nvPr/>
            </p:nvSpPr>
            <p:spPr bwMode="auto">
              <a:xfrm>
                <a:off x="713225" y="805083"/>
                <a:ext cx="7942402" cy="3694345"/>
              </a:xfrm>
              <a:prstGeom prst="rect">
                <a:avLst/>
              </a:prstGeom>
              <a:blipFill>
                <a:blip r:embed="rId3"/>
                <a:stretch>
                  <a:fillRect l="-844" t="-495" r="-16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7858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8562"/>
                <a:ext cx="7942402" cy="3409588"/>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là có ý định mua bán, ta mong muốn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sẽ đạt giá trị cao nhất có thế và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đạt giá trị thấp nhất có thể. Khi đó hàm mục tiêu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có ý định mua bán:</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Ta tiến hành lấy log để dễ dàng hơn trong việc lưu trữ:</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a14:m>
                <a:endParaRPr lang="en-US" sz="2000" smtClean="0"/>
              </a:p>
              <a:p>
                <a:pPr lvl="0"/>
                <a:r>
                  <a:rPr lang="en-US" sz="2000" smtClean="0">
                    <a:latin typeface="Times New Roman" panose="02020603050405020304" pitchFamily="18" charset="0"/>
                    <a:cs typeface="Times New Roman" panose="02020603050405020304" pitchFamily="18" charset="0"/>
                  </a:rPr>
                  <a:t>Nhưng trong học máy các thư viện thường chỉ hỗ trợ tìm giá trị nhỏ nhất. Khi đó chúng ta cần cực tiểu hóa hàm sau: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m:t>
                          </m:r>
                          <m:r>
                            <a:rPr lang="en-US" sz="1800" i="1">
                              <a:latin typeface="Cambria Math" panose="02040503050406030204" pitchFamily="18" charset="0"/>
                            </a:rPr>
                            <m:t>𝑖</m:t>
                          </m:r>
                        </m:sub>
                      </m:sSub>
                      <m:r>
                        <m:rPr>
                          <m:aln/>
                        </m:rPr>
                        <a:rPr lang="en-US" sz="1800" i="1">
                          <a:latin typeface="Cambria Math" panose="02040503050406030204" pitchFamily="18" charset="0"/>
                        </a:rPr>
                        <m:t>=</m:t>
                      </m:r>
                      <m:r>
                        <a:rPr lang="en-US" sz="1800" i="1">
                          <a:latin typeface="Cambria Math" panose="02040503050406030204" pitchFamily="18" charset="0"/>
                        </a:rPr>
                        <m:t> −</m:t>
                      </m:r>
                      <m:r>
                        <a:rPr lang="en-US" sz="1800" i="1">
                          <a:latin typeface="Cambria Math" panose="02040503050406030204" pitchFamily="18" charset="0"/>
                        </a:rPr>
                        <m:t>𝑂𝑏</m:t>
                      </m:r>
                      <m:sSub>
                        <m:sSubPr>
                          <m:ctrlPr>
                            <a:rPr lang="en-US" sz="1800" i="1">
                              <a:latin typeface="Cambria Math" panose="02040503050406030204" pitchFamily="18" charset="0"/>
                            </a:rPr>
                          </m:ctrlPr>
                        </m:sSubPr>
                        <m:e>
                          <m:r>
                            <a:rPr lang="en-US" sz="1800" i="1">
                              <a:latin typeface="Cambria Math" panose="02040503050406030204" pitchFamily="18" charset="0"/>
                            </a:rPr>
                            <m:t>𝑗</m:t>
                          </m:r>
                        </m:e>
                        <m:sub>
                          <m:r>
                            <a:rPr lang="en-US" sz="1800" i="1">
                              <a:latin typeface="Cambria Math" panose="02040503050406030204" pitchFamily="18" charset="0"/>
                            </a:rPr>
                            <m:t>+,</m:t>
                          </m:r>
                          <m:r>
                            <a:rPr lang="en-US" sz="1800" i="1">
                              <a:latin typeface="Cambria Math" panose="02040503050406030204" pitchFamily="18" charset="0"/>
                            </a:rPr>
                            <m:t>𝑖</m:t>
                          </m:r>
                        </m:sub>
                      </m:sSub>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8562"/>
                <a:ext cx="7942402" cy="3409588"/>
              </a:xfrm>
              <a:prstGeom prst="rect">
                <a:avLst/>
              </a:prstGeom>
              <a:blipFill>
                <a:blip r:embed="rId3"/>
                <a:stretch>
                  <a:fillRect l="-844" t="-1073" r="-1535"/>
                </a:stretch>
              </a:blipFill>
            </p:spPr>
            <p:txBody>
              <a:bodyPr/>
              <a:lstStyle/>
              <a:p>
                <a:r>
                  <a:rPr lang="en-US">
                    <a:noFill/>
                  </a:rPr>
                  <a:t> </a:t>
                </a:r>
              </a:p>
            </p:txBody>
          </p:sp>
        </mc:Fallback>
      </mc:AlternateContent>
    </p:spTree>
    <p:extLst>
      <p:ext uri="{BB962C8B-B14F-4D97-AF65-F5344CB8AC3E}">
        <p14:creationId xmlns:p14="http://schemas.microsoft.com/office/powerpoint/2010/main" val="3127012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659396" y="707366"/>
                <a:ext cx="7674114" cy="2609240"/>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m:t>
                          </m:r>
                          <m:r>
                            <a:rPr lang="en-US" sz="1500" i="1">
                              <a:latin typeface="Cambria Math" panose="02040503050406030204" pitchFamily="18" charset="0"/>
                            </a:rPr>
                            <m:t>𝑖</m:t>
                          </m:r>
                        </m:sub>
                      </m:sSub>
                      <m:r>
                        <m:rPr>
                          <m:aln/>
                        </m:rPr>
                        <a:rPr lang="en-US" sz="1500" i="1">
                          <a:latin typeface="Cambria Math" panose="02040503050406030204" pitchFamily="18" charset="0"/>
                        </a:rPr>
                        <m:t>=</m:t>
                      </m:r>
                      <m:r>
                        <a:rPr lang="en-US" sz="1500" i="1">
                          <a:latin typeface="Cambria Math" panose="02040503050406030204" pitchFamily="18" charset="0"/>
                        </a:rPr>
                        <m:t> −</m:t>
                      </m:r>
                      <m:r>
                        <a:rPr lang="en-US" sz="1500" i="1">
                          <a:latin typeface="Cambria Math" panose="02040503050406030204" pitchFamily="18" charset="0"/>
                        </a:rPr>
                        <m:t>𝑂𝑏</m:t>
                      </m:r>
                      <m:sSub>
                        <m:sSubPr>
                          <m:ctrlPr>
                            <a:rPr lang="en-US" sz="1500" i="1">
                              <a:latin typeface="Cambria Math" panose="02040503050406030204" pitchFamily="18" charset="0"/>
                            </a:rPr>
                          </m:ctrlPr>
                        </m:sSubPr>
                        <m:e>
                          <m:r>
                            <a:rPr lang="en-US" sz="1500" i="1">
                              <a:latin typeface="Cambria Math" panose="02040503050406030204" pitchFamily="18" charset="0"/>
                            </a:rPr>
                            <m:t>𝑗</m:t>
                          </m:r>
                        </m:e>
                        <m:sub>
                          <m:r>
                            <a:rPr lang="en-US" sz="1500" i="1">
                              <a:latin typeface="Cambria Math" panose="02040503050406030204" pitchFamily="18" charset="0"/>
                            </a:rPr>
                            <m:t>+,</m:t>
                          </m:r>
                          <m:r>
                            <a:rPr lang="en-US" sz="1500" i="1">
                              <a:latin typeface="Cambria Math" panose="02040503050406030204" pitchFamily="18" charset="0"/>
                            </a:rPr>
                            <m:t>𝑖</m:t>
                          </m:r>
                        </m:sub>
                      </m:sSub>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b="0" i="1" smtClean="0">
                          <a:latin typeface="Cambria Math" panose="02040503050406030204" pitchFamily="18" charset="0"/>
                        </a:rPr>
                        <m:t> </m:t>
                      </m:r>
                      <m: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e>
                          </m:d>
                        </m:e>
                      </m:nary>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𝑢</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e>
                      </m:d>
                      <m:r>
                        <m:rPr>
                          <m:brk/>
                        </m:rP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r>
                            <a:rPr lang="en-US" sz="1500" i="1">
                              <a:latin typeface="Cambria Math" panose="02040503050406030204" pitchFamily="18" charset="0"/>
                            </a:rPr>
                            <m:t>,</m:t>
                          </m:r>
                          <m:r>
                            <a:rPr lang="en-US" sz="1500" i="1">
                              <a:latin typeface="Cambria Math" panose="02040503050406030204" pitchFamily="18" charset="0"/>
                            </a:rPr>
                            <m:t>𝑤</m:t>
                          </m:r>
                          <m:r>
                            <a:rPr lang="en-US" sz="1500" i="1">
                              <a:latin typeface="Cambria Math" panose="02040503050406030204" pitchFamily="18" charset="0"/>
                            </a:rPr>
                            <m:t>≠</m:t>
                          </m:r>
                          <m:r>
                            <a:rPr lang="en-US" sz="1500" i="1">
                              <a:latin typeface="Cambria Math" panose="02040503050406030204" pitchFamily="18" charset="0"/>
                            </a:rPr>
                            <m:t>𝑢</m:t>
                          </m:r>
                        </m:sub>
                        <m:sup/>
                        <m:e>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r>
                            <a:rPr lang="en-US" sz="1500" i="1">
                              <a:latin typeface="Cambria Math" panose="02040503050406030204" pitchFamily="18" charset="0"/>
                            </a:rPr>
                            <m:t>)</m:t>
                          </m:r>
                        </m:e>
                      </m:nary>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59396" y="707366"/>
                <a:ext cx="7674114" cy="26092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9396" y="3466754"/>
                <a:ext cx="7942402" cy="877548"/>
              </a:xfrm>
              <a:prstGeom prst="rect">
                <a:avLst/>
              </a:prstGeom>
            </p:spPr>
            <p:txBody>
              <a:bodyPr wrap="square">
                <a:spAutoFit/>
              </a:bodyPr>
              <a:lstStyle/>
              <a:p>
                <a:r>
                  <a:rPr lang="en-US" sz="1600" smtClean="0"/>
                  <a:t>Trong đó:</a:t>
                </a:r>
              </a:p>
              <a:p>
                <a:pPr lvl="0"/>
                <a:r>
                  <a:rPr lang="en-US" sz="1600" baseline="-250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w xuất hiện trong tài liệu d</a:t>
                </a:r>
                <a:r>
                  <a:rPr lang="en-US" sz="1600" baseline="-25000"/>
                  <a:t>i</a:t>
                </a:r>
                <a:r>
                  <a:rPr lang="en-US" sz="1600" baseline="-25000" smtClean="0"/>
                  <a:t>.</a:t>
                </a:r>
                <a:endParaRPr lang="en-US" sz="1600"/>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m:rPr>
                            <m:sty m:val="p"/>
                          </m:rPr>
                          <a:rPr lang="en-US" sz="1600" b="0" i="0" smtClean="0">
                            <a:latin typeface="Cambria Math" panose="02040503050406030204" pitchFamily="18" charset="0"/>
                          </a:rPr>
                          <m:t>u</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b="0" i="1" smtClean="0">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a:t>
                </a:r>
                <a:r>
                  <a:rPr lang="en-US" sz="1600" smtClean="0"/>
                  <a:t>u </a:t>
                </a:r>
                <a:r>
                  <a:rPr lang="en-US" sz="1600"/>
                  <a:t>xuất hiện trong tài liệu d</a:t>
                </a:r>
                <a:r>
                  <a:rPr lang="en-US" sz="1600" baseline="-25000"/>
                  <a:t>i</a:t>
                </a:r>
                <a:endParaRPr lang="en-US" sz="1600" smtClean="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59396" y="3466754"/>
                <a:ext cx="7942402" cy="877548"/>
              </a:xfrm>
              <a:prstGeom prst="rect">
                <a:avLst/>
              </a:prstGeom>
              <a:blipFill>
                <a:blip r:embed="rId4"/>
                <a:stretch>
                  <a:fillRect l="-384" t="-2083" b="-5556"/>
                </a:stretch>
              </a:blipFill>
            </p:spPr>
            <p:txBody>
              <a:bodyPr/>
              <a:lstStyle/>
              <a:p>
                <a:r>
                  <a:rPr lang="en-US">
                    <a:noFill/>
                  </a:rPr>
                  <a:t> </a:t>
                </a:r>
              </a:p>
            </p:txBody>
          </p:sp>
        </mc:Fallback>
      </mc:AlternateContent>
    </p:spTree>
    <p:extLst>
      <p:ext uri="{BB962C8B-B14F-4D97-AF65-F5344CB8AC3E}">
        <p14:creationId xmlns:p14="http://schemas.microsoft.com/office/powerpoint/2010/main" val="2862752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870290"/>
              </a:xfrm>
              <a:prstGeom prst="rect">
                <a:avLst/>
              </a:prstGeom>
            </p:spPr>
            <p:txBody>
              <a:bodyPr wrap="square">
                <a:spAutoFit/>
              </a:bodyPr>
              <a:lstStyle/>
              <a:p>
                <a:pPr lvl="0"/>
                <a:r>
                  <a:rPr lang="en-US" sz="1600" smtClean="0">
                    <a:latin typeface="Times New Roman" panose="02020603050405020304" pitchFamily="18" charset="0"/>
                    <a:cs typeface="Times New Roman" panose="02020603050405020304" pitchFamily="18" charset="0"/>
                  </a:rPr>
                  <a:t>Dựa vào phương pháp Laplace smoothing đã được </a:t>
                </a:r>
                <a:r>
                  <a:rPr lang="en-US" sz="1600">
                    <a:latin typeface="Times New Roman" panose="02020603050405020304" pitchFamily="18" charset="0"/>
                    <a:cs typeface="Times New Roman" panose="02020603050405020304" pitchFamily="18" charset="0"/>
                  </a:rPr>
                  <a:t>trình </a:t>
                </a:r>
                <a:r>
                  <a:rPr lang="en-US" sz="1600" smtClean="0">
                    <a:latin typeface="Times New Roman" panose="02020603050405020304" pitchFamily="18" charset="0"/>
                    <a:cs typeface="Times New Roman" panose="02020603050405020304" pitchFamily="18" charset="0"/>
                  </a:rPr>
                  <a:t>bày, ta có được 2 công thức sau:</a:t>
                </a: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smtClean="0">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a14:m>
                  <m:oMath xmlns:m="http://schemas.openxmlformats.org/officeDocument/2006/math">
                    <m:r>
                      <a:rPr lang="en-US" sz="1600" b="0" i="1" smtClean="0">
                        <a:latin typeface="Cambria Math" panose="02040503050406030204" pitchFamily="18" charset="0"/>
                        <a:cs typeface="Times New Roman" panose="02020603050405020304" pitchFamily="18" charset="0"/>
                      </a:rPr>
                      <m:t>𝑘</m:t>
                    </m:r>
                  </m:oMath>
                </a14:m>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Hệ số làm trơn và được gán bằng 1.</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r>
                  <a:rPr lang="en-US" sz="1600" smtClean="0">
                    <a:latin typeface="Times New Roman" panose="02020603050405020304" pitchFamily="18" charset="0"/>
                    <a:cs typeface="Times New Roman" panose="02020603050405020304" pitchFamily="18" charset="0"/>
                  </a:rPr>
                  <a:t>.</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m:t>
                        </m:r>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endParaRPr lang="en-US" sz="1600" smtClean="0">
                  <a:latin typeface="Times New Roman" panose="02020603050405020304" pitchFamily="18" charset="0"/>
                  <a:cs typeface="Times New Roman" panose="02020603050405020304" pitchFamily="18" charset="0"/>
                </a:endParaRPr>
              </a:p>
              <a:p>
                <a:pPr lvl="0"/>
                <a:r>
                  <a:rPr lang="en-US" sz="1600" smtClean="0">
                    <a:latin typeface="Times New Roman" panose="02020603050405020304" pitchFamily="18" charset="0"/>
                    <a:cs typeface="Times New Roman" panose="02020603050405020304" pitchFamily="18" charset="0"/>
                  </a:rPr>
                  <a:t>Thay vào công thức tính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oMath>
                </a14:m>
                <a:r>
                  <a:rPr lang="en-US" sz="1600" smtClean="0">
                    <a:latin typeface="Times New Roman" panose="02020603050405020304" pitchFamily="18" charset="0"/>
                    <a:cs typeface="Times New Roman" panose="02020603050405020304" pitchFamily="18" charset="0"/>
                  </a:rPr>
                  <a:t> ta có công thức:</a:t>
                </a:r>
              </a:p>
              <a:p>
                <a:pPr lvl="0"/>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r>
                        <m:rPr>
                          <m:aln/>
                        </m:rPr>
                        <a:rPr lang="en-US" sz="1600" i="1">
                          <a:latin typeface="Cambria Math" panose="02040503050406030204" pitchFamily="18" charset="0"/>
                        </a:rPr>
                        <m:t>=</m:t>
                      </m:r>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𝑢</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r>
                        <m:rPr>
                          <m:brk/>
                        </m:rP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𝑢</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e>
                      </m:nary>
                    </m:oMath>
                  </m:oMathPara>
                </a14:m>
                <a:endParaRPr lang="en-US" sz="16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870290"/>
              </a:xfrm>
              <a:prstGeom prst="rect">
                <a:avLst/>
              </a:prstGeom>
              <a:blipFill>
                <a:blip r:embed="rId3"/>
                <a:stretch>
                  <a:fillRect l="-460" t="-472"/>
                </a:stretch>
              </a:blipFill>
            </p:spPr>
            <p:txBody>
              <a:bodyPr/>
              <a:lstStyle/>
              <a:p>
                <a:r>
                  <a:rPr lang="en-US">
                    <a:noFill/>
                  </a:rPr>
                  <a:t> </a:t>
                </a:r>
              </a:p>
            </p:txBody>
          </p:sp>
        </mc:Fallback>
      </mc:AlternateContent>
    </p:spTree>
    <p:extLst>
      <p:ext uri="{BB962C8B-B14F-4D97-AF65-F5344CB8AC3E}">
        <p14:creationId xmlns:p14="http://schemas.microsoft.com/office/powerpoint/2010/main" val="393834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59021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Khi đó đạo hàm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và</a:t>
                </a:r>
                <a14:m>
                  <m:oMath xmlns:m="http://schemas.openxmlformats.org/officeDocument/2006/math">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sẽ được tính như sau</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m:rPr>
                          <m:aln/>
                        </m:rPr>
                        <a:rPr lang="en-US" sz="2000" i="1">
                          <a:latin typeface="Cambria Math" panose="02040503050406030204" pitchFamily="18" charset="0"/>
                        </a:rPr>
                        <m:t>=</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590214"/>
              </a:xfrm>
              <a:prstGeom prst="rect">
                <a:avLst/>
              </a:prstGeom>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22900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18209" y="1017725"/>
            <a:ext cx="5611091" cy="3710139"/>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Được đề cập lần đầu bởi </a:t>
            </a:r>
            <a:r>
              <a:rPr lang="en-US" sz="2000">
                <a:latin typeface="Times New Roman" panose="02020603050405020304" pitchFamily="18" charset="0"/>
                <a:cs typeface="Times New Roman" panose="02020603050405020304" pitchFamily="18" charset="0"/>
              </a:rPr>
              <a:t>Thrun và </a:t>
            </a:r>
            <a:r>
              <a:rPr lang="en-US" sz="2000" smtClean="0">
                <a:latin typeface="Times New Roman" panose="02020603050405020304" pitchFamily="18" charset="0"/>
                <a:cs typeface="Times New Roman" panose="02020603050405020304" pitchFamily="18" charset="0"/>
              </a:rPr>
              <a:t>Mitchell năm 1995</a:t>
            </a:r>
          </a:p>
          <a:p>
            <a:pPr marL="0" lvl="0" indent="0">
              <a:buNone/>
            </a:pPr>
            <a:r>
              <a:rPr lang="en-US" sz="2000" smtClean="0">
                <a:latin typeface="Times New Roman" panose="02020603050405020304" pitchFamily="18" charset="0"/>
                <a:cs typeface="Times New Roman" panose="02020603050405020304" pitchFamily="18" charset="0"/>
              </a:rPr>
              <a:t>- Được biết đến nhiều hơn khi cuốn sách LML được xuất bản bởi Z. Chen và B. Liu lần đầu năm 2016</a:t>
            </a:r>
          </a:p>
          <a:p>
            <a:pPr marL="0" indent="0">
              <a:buNone/>
            </a:pPr>
            <a:r>
              <a:rPr lang="en-US" sz="2000" smtClean="0">
                <a:latin typeface="Times New Roman" panose="02020603050405020304" pitchFamily="18" charset="0"/>
                <a:cs typeface="Times New Roman" panose="02020603050405020304" pitchFamily="18" charset="0"/>
              </a:rPr>
              <a:t>- Định nghĩa:  </a:t>
            </a:r>
          </a:p>
          <a:p>
            <a:pPr marL="0" indent="0">
              <a:buNone/>
            </a:pPr>
            <a:r>
              <a:rPr lang="en-US" sz="20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270165"/>
            <a:ext cx="7672239"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Phương </a:t>
            </a:r>
            <a:r>
              <a:rPr lang="en" sz="2500" b="1" smtClean="0">
                <a:latin typeface="Times New Roman" panose="02020603050405020304" pitchFamily="18" charset="0"/>
                <a:cs typeface="Times New Roman" panose="02020603050405020304" pitchFamily="18" charset="0"/>
              </a:rPr>
              <a:t>pháp Lifelong </a:t>
            </a:r>
            <a:r>
              <a:rPr lang="en" sz="2500" b="1">
                <a:latin typeface="Times New Roman" panose="02020603050405020304" pitchFamily="18" charset="0"/>
                <a:cs typeface="Times New Roman" panose="02020603050405020304" pitchFamily="18" charset="0"/>
              </a:rPr>
              <a:t>machine </a:t>
            </a:r>
            <a:r>
              <a:rPr lang="en" sz="2500" b="1" smtClean="0">
                <a:latin typeface="Times New Roman" panose="02020603050405020304" pitchFamily="18" charset="0"/>
                <a:cs typeface="Times New Roman" panose="02020603050405020304" pitchFamily="18" charset="0"/>
              </a:rPr>
              <a:t>learning (</a:t>
            </a:r>
            <a:r>
              <a:rPr lang="en" sz="2500" b="1">
                <a:latin typeface="Times New Roman" panose="02020603050405020304" pitchFamily="18" charset="0"/>
                <a:cs typeface="Times New Roman" panose="02020603050405020304" pitchFamily="18" charset="0"/>
              </a:rPr>
              <a:t>LML)</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115" y="924791"/>
            <a:ext cx="2795812" cy="3709555"/>
          </a:xfrm>
          <a:prstGeom prst="rect">
            <a:avLst/>
          </a:prstGeom>
        </p:spPr>
      </p:pic>
    </p:spTree>
    <p:extLst>
      <p:ext uri="{BB962C8B-B14F-4D97-AF65-F5344CB8AC3E}">
        <p14:creationId xmlns:p14="http://schemas.microsoft.com/office/powerpoint/2010/main" val="81620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02443"/>
              </a:xfrm>
              <a:prstGeom prst="rect">
                <a:avLst/>
              </a:prstGeom>
            </p:spPr>
            <p:txBody>
              <a:bodyPr wrap="square">
                <a:spAutoFit/>
              </a:bodyPr>
              <a:lstStyle/>
              <a:p>
                <a:pPr lvl="0"/>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15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024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9992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60201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quy tắc cập nhật SGD</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Áp dụng tương tự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không mang dữ liệu mua bán, chúng ta sẽ cần thực hiện cực tiểu hóa hàm:</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r>
                        <m:rPr>
                          <m:aln/>
                        </m:rPr>
                        <a:rPr lang="en-US" sz="2000" i="1">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602012"/>
              </a:xfrm>
              <a:prstGeom prst="rect">
                <a:avLst/>
              </a:prstGeom>
              <a:blipFill>
                <a:blip r:embed="rId3"/>
                <a:stretch>
                  <a:fillRect l="-844" t="-846"/>
                </a:stretch>
              </a:blipFill>
            </p:spPr>
            <p:txBody>
              <a:bodyPr/>
              <a:lstStyle/>
              <a:p>
                <a:r>
                  <a:rPr lang="en-US">
                    <a:noFill/>
                  </a:rPr>
                  <a:t> </a:t>
                </a:r>
              </a:p>
            </p:txBody>
          </p:sp>
        </mc:Fallback>
      </mc:AlternateContent>
    </p:spTree>
    <p:extLst>
      <p:ext uri="{BB962C8B-B14F-4D97-AF65-F5344CB8AC3E}">
        <p14:creationId xmlns:p14="http://schemas.microsoft.com/office/powerpoint/2010/main" val="2040397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50917"/>
              </a:xfrm>
              <a:prstGeom prst="rect">
                <a:avLst/>
              </a:prstGeom>
            </p:spPr>
            <p:txBody>
              <a:bodyPr wrap="square">
                <a:spAutoFit/>
              </a:bodyPr>
              <a:lstStyle/>
              <a:p>
                <a:pPr lvl="0"/>
                <a:r>
                  <a:rPr lang="en-US" sz="2000">
                    <a:latin typeface="Times New Roman" panose="02020603050405020304" pitchFamily="18" charset="0"/>
                    <a:cs typeface="Times New Roman" panose="02020603050405020304" pitchFamily="18" charset="0"/>
                  </a:rPr>
                  <a:t>Tiến hành các bước tương tự, chúng ta cũng thu được:</a:t>
                </a: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quy tắc cập nhật dựa vào phương pháp SGD:</a:t>
                </a:r>
              </a:p>
              <a:p>
                <a:pPr marL="0" lv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lgn="just"/>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50917"/>
              </a:xfrm>
              <a:prstGeom prst="rect">
                <a:avLst/>
              </a:prstGeom>
              <a:blipFill>
                <a:blip r:embed="rId3"/>
                <a:stretch>
                  <a:fillRect l="-844" t="-909"/>
                </a:stretch>
              </a:blipFill>
            </p:spPr>
            <p:txBody>
              <a:bodyPr/>
              <a:lstStyle/>
              <a:p>
                <a:r>
                  <a:rPr lang="en-US">
                    <a:noFill/>
                  </a:rPr>
                  <a:t> </a:t>
                </a:r>
              </a:p>
            </p:txBody>
          </p:sp>
        </mc:Fallback>
      </mc:AlternateContent>
    </p:spTree>
    <p:extLst>
      <p:ext uri="{BB962C8B-B14F-4D97-AF65-F5344CB8AC3E}">
        <p14:creationId xmlns:p14="http://schemas.microsoft.com/office/powerpoint/2010/main" val="3927504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7189"/>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7189"/>
                <a:ext cx="7942402" cy="1951560"/>
              </a:xfrm>
              <a:prstGeom prst="rect">
                <a:avLst/>
              </a:prstGeom>
              <a:blipFill>
                <a:blip r:embed="rId3"/>
                <a:stretch>
                  <a:fillRect l="-844" t="-1558" r="-767"/>
                </a:stretch>
              </a:blipFill>
            </p:spPr>
            <p:txBody>
              <a:bodyPr/>
              <a:lstStyle/>
              <a:p>
                <a:r>
                  <a:rPr lang="en-US">
                    <a:noFill/>
                  </a:rPr>
                  <a:t> </a:t>
                </a:r>
              </a:p>
            </p:txBody>
          </p:sp>
        </mc:Fallback>
      </mc:AlternateContent>
    </p:spTree>
    <p:extLst>
      <p:ext uri="{BB962C8B-B14F-4D97-AF65-F5344CB8AC3E}">
        <p14:creationId xmlns:p14="http://schemas.microsoft.com/office/powerpoint/2010/main" val="538171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492487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620249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181918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2002762"/>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2002762"/>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2678612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1317709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2683700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90945"/>
            <a:ext cx="8167254" cy="529937"/>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Kiến trúc LML</a:t>
            </a:r>
            <a:endParaRPr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07" y="987136"/>
            <a:ext cx="8420384" cy="3561483"/>
          </a:xfrm>
          <a:prstGeom prst="rect">
            <a:avLst/>
          </a:prstGeom>
        </p:spPr>
      </p:pic>
    </p:spTree>
    <p:extLst>
      <p:ext uri="{BB962C8B-B14F-4D97-AF65-F5344CB8AC3E}">
        <p14:creationId xmlns:p14="http://schemas.microsoft.com/office/powerpoint/2010/main" val="3118591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51965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026006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Nhận xét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15626"/>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15626"/>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15498798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luận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4" y="849371"/>
            <a:ext cx="8129439" cy="3785652"/>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khi thực hiện xong đồ án, một vài mục tiêu cơ bản đã đạt được như sau:</a:t>
            </a:r>
          </a:p>
          <a:p>
            <a:pPr lvl="0"/>
            <a:r>
              <a:rPr lang="en-US" sz="2000" smtClean="0">
                <a:latin typeface="Times New Roman" panose="02020603050405020304" pitchFamily="18" charset="0"/>
                <a:cs typeface="Times New Roman" panose="02020603050405020304" pitchFamily="18" charset="0"/>
              </a:rPr>
              <a:t>+ Nắm </a:t>
            </a:r>
            <a:r>
              <a:rPr lang="en-US" sz="2000">
                <a:latin typeface="Times New Roman" panose="02020603050405020304" pitchFamily="18" charset="0"/>
                <a:cs typeface="Times New Roman" panose="02020603050405020304" pitchFamily="18" charset="0"/>
              </a:rPr>
              <a:t>được cơ bản về phương pháp Lifelong machine learning</a:t>
            </a:r>
          </a:p>
          <a:p>
            <a:pPr lvl="0"/>
            <a:r>
              <a:rPr lang="en-US" sz="2000" smtClean="0">
                <a:latin typeface="Times New Roman" panose="02020603050405020304" pitchFamily="18" charset="0"/>
                <a:cs typeface="Times New Roman" panose="02020603050405020304" pitchFamily="18" charset="0"/>
              </a:rPr>
              <a:t>+ Áp dụng Lifelong machine learning cho bài toán cụ thể</a:t>
            </a:r>
            <a:endParaRPr lang="en-US" sz="200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Demo </a:t>
            </a:r>
            <a:r>
              <a:rPr lang="en-US" sz="2000">
                <a:latin typeface="Times New Roman" panose="02020603050405020304" pitchFamily="18" charset="0"/>
                <a:cs typeface="Times New Roman" panose="02020603050405020304" pitchFamily="18" charset="0"/>
              </a:rPr>
              <a:t>cho ra kết quả khá tốt với việc phân loại ý định mua </a:t>
            </a:r>
            <a:r>
              <a:rPr lang="en-US" sz="2000" smtClean="0">
                <a:latin typeface="Times New Roman" panose="02020603050405020304" pitchFamily="18" charset="0"/>
                <a:cs typeface="Times New Roman" panose="02020603050405020304" pitchFamily="18" charset="0"/>
              </a:rPr>
              <a:t>bán so với các phương pháp truyền thống</a:t>
            </a:r>
          </a:p>
          <a:p>
            <a:pPr lvl="0"/>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Một </a:t>
            </a:r>
            <a:r>
              <a:rPr lang="en-US" sz="2000">
                <a:latin typeface="Times New Roman" panose="02020603050405020304" pitchFamily="18" charset="0"/>
                <a:cs typeface="Times New Roman" panose="02020603050405020304" pitchFamily="18" charset="0"/>
              </a:rPr>
              <a:t>vài hạn chế của đồ án có thể nói đến như:</a:t>
            </a:r>
          </a:p>
          <a:p>
            <a:pPr lvl="0"/>
            <a:r>
              <a:rPr lang="en-US" sz="2000" smtClean="0">
                <a:latin typeface="Times New Roman" panose="02020603050405020304" pitchFamily="18" charset="0"/>
                <a:cs typeface="Times New Roman" panose="02020603050405020304" pitchFamily="18" charset="0"/>
              </a:rPr>
              <a:t>+ Chỉ </a:t>
            </a:r>
            <a:r>
              <a:rPr lang="en-US" sz="2000">
                <a:latin typeface="Times New Roman" panose="02020603050405020304" pitchFamily="18" charset="0"/>
                <a:cs typeface="Times New Roman" panose="02020603050405020304" pitchFamily="18" charset="0"/>
              </a:rPr>
              <a:t>phân loại được bài đăng có hay không ý định mua bán với dữ liệu Tiếng Anh, chưa sử dụng được cho Tiếng Việt</a:t>
            </a:r>
          </a:p>
          <a:p>
            <a:pPr lvl="0"/>
            <a:r>
              <a:rPr lang="en-US" sz="2000" smtClean="0">
                <a:latin typeface="Times New Roman" panose="02020603050405020304" pitchFamily="18" charset="0"/>
                <a:cs typeface="Times New Roman" panose="02020603050405020304" pitchFamily="18" charset="0"/>
              </a:rPr>
              <a:t>+ Các </a:t>
            </a:r>
            <a:r>
              <a:rPr lang="en-US" sz="2000">
                <a:latin typeface="Times New Roman" panose="02020603050405020304" pitchFamily="18" charset="0"/>
                <a:cs typeface="Times New Roman" panose="02020603050405020304" pitchFamily="18" charset="0"/>
              </a:rPr>
              <a:t>phương pháp sử dụng trong đồ án là những phương pháp cũ, chưa sử dụng tới deep learning</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1925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Hướng phát triển của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85961" y="880544"/>
            <a:ext cx="7942402" cy="3477875"/>
          </a:xfrm>
          <a:prstGeom prst="rect">
            <a:avLst/>
          </a:prstGeom>
        </p:spPr>
        <p:txBody>
          <a:bodyPr wrap="square">
            <a:spAutoFit/>
          </a:bodyPr>
          <a:lstStyle/>
          <a:p>
            <a:pPr algn="just"/>
            <a:r>
              <a:rPr lang="en-US" sz="2000" smtClean="0">
                <a:latin typeface="Times New Roman" panose="02020603050405020304" pitchFamily="18" charset="0"/>
                <a:cs typeface="Times New Roman" panose="02020603050405020304" pitchFamily="18" charset="0"/>
              </a:rPr>
              <a:t>- Trong </a:t>
            </a:r>
            <a:r>
              <a:rPr lang="en-US" sz="2000">
                <a:latin typeface="Times New Roman" panose="02020603050405020304" pitchFamily="18" charset="0"/>
                <a:cs typeface="Times New Roman" panose="02020603050405020304" pitchFamily="18" charset="0"/>
              </a:rPr>
              <a:t>tương lai, bài toán này có thể hướng tới việc phân loại cho dữ liệu Tiếng </a:t>
            </a:r>
            <a:r>
              <a:rPr lang="en-US" sz="2000" smtClean="0">
                <a:latin typeface="Times New Roman" panose="02020603050405020304" pitchFamily="18" charset="0"/>
                <a:cs typeface="Times New Roman" panose="02020603050405020304" pitchFamily="18" charset="0"/>
              </a:rPr>
              <a:t>Việt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Không </a:t>
            </a:r>
            <a:r>
              <a:rPr lang="en-US" sz="2000">
                <a:latin typeface="Times New Roman" panose="02020603050405020304" pitchFamily="18" charset="0"/>
                <a:cs typeface="Times New Roman" panose="02020603050405020304" pitchFamily="18" charset="0"/>
              </a:rPr>
              <a:t>chỉ ý định mua bán, bài toán này còn có thể phát triển ra những ý định khác đang tiềm ẩn trong dữ liệu, có thể mang lại nhiều lợi ích cho cuộc sống hơn.</a:t>
            </a:r>
          </a:p>
          <a:p>
            <a:pPr lvl="0"/>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Bài toán có thể sử dụng những phương pháp deep learning để tăng độ chính xác. Lĩnh vực áp dụng LLM trong deep learning còn được gọi là continual learning – một lĩnh vực vẫn đang được các nhà nghiên cứu phát triển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468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3 đặc điểm chính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2246769"/>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(1) Học một cách liên tục</a:t>
            </a:r>
          </a:p>
          <a:p>
            <a:pPr lvl="0"/>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(2) Các tri thức được khai pha từ các nhiệm vụ trong quá khứ sẽ được lưu trong cơ sở tri thức (Knowledge base)</a:t>
            </a:r>
          </a:p>
          <a:p>
            <a:pPr lvl="0"/>
            <a:endParaRPr lang="en-US" sz="2000" b="1"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(3) Khả năng áp dụng những tri thức đó áp dụng cho các nhiệm vụ trong tương lai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0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Các thành phần </a:t>
            </a:r>
            <a:r>
              <a:rPr lang="en" sz="2500" b="1" smtClean="0">
                <a:latin typeface="Times New Roman" panose="02020603050405020304" pitchFamily="18" charset="0"/>
                <a:cs typeface="Times New Roman" panose="02020603050405020304" pitchFamily="18" charset="0"/>
              </a:rPr>
              <a:t>chính trong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385542"/>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Past </a:t>
            </a:r>
            <a:r>
              <a:rPr lang="en-US" sz="2000" b="1">
                <a:latin typeface="Times New Roman" panose="02020603050405020304" pitchFamily="18" charset="0"/>
                <a:cs typeface="Times New Roman" panose="02020603050405020304" pitchFamily="18" charset="0"/>
              </a:rPr>
              <a:t>Information </a:t>
            </a:r>
            <a:r>
              <a:rPr lang="en-US" sz="2000" b="1" smtClean="0">
                <a:latin typeface="Times New Roman" panose="02020603050405020304" pitchFamily="18" charset="0"/>
                <a:cs typeface="Times New Roman" panose="02020603050405020304" pitchFamily="18" charset="0"/>
              </a:rPr>
              <a:t>Store (PIS):</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ơi </a:t>
            </a:r>
            <a:r>
              <a:rPr lang="en-US" sz="2000">
                <a:latin typeface="Times New Roman" panose="02020603050405020304" pitchFamily="18" charset="0"/>
                <a:cs typeface="Times New Roman" panose="02020603050405020304" pitchFamily="18" charset="0"/>
              </a:rPr>
              <a:t>lưu trữ những thông tin có được từ những nhiệm vụ học trước đó. </a:t>
            </a:r>
            <a:r>
              <a:rPr lang="en-US" sz="2000" smtClean="0">
                <a:latin typeface="Times New Roman" panose="02020603050405020304" pitchFamily="18" charset="0"/>
                <a:cs typeface="Times New Roman" panose="02020603050405020304" pitchFamily="18" charset="0"/>
              </a:rPr>
              <a:t>Có thể là dữ </a:t>
            </a:r>
            <a:r>
              <a:rPr lang="en-US" sz="2000">
                <a:latin typeface="Times New Roman" panose="02020603050405020304" pitchFamily="18" charset="0"/>
                <a:cs typeface="Times New Roman" panose="02020603050405020304" pitchFamily="18" charset="0"/>
              </a:rPr>
              <a:t>liệu gốc, các kết quả trung gian hay các mô hình đã được xây dựng trong quá khứ.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Base (KB):</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lưu trữ tri thức tích lũy được từ việc khai phá trong PIS.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Miner (KM)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sẽ khai phá tri thức trong PIS và những tri thức có được sẽ được chuyển tới lưu trữ trong KB. </a:t>
            </a:r>
          </a:p>
          <a:p>
            <a:pPr lvl="0"/>
            <a:r>
              <a:rPr lang="en-US" sz="2000" b="1" smtClean="0">
                <a:latin typeface="Times New Roman" panose="02020603050405020304" pitchFamily="18" charset="0"/>
                <a:cs typeface="Times New Roman" panose="02020603050405020304" pitchFamily="18" charset="0"/>
              </a:rPr>
              <a:t>Knowledge-Based Learner (KBL):</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Dựa vào những tri thức tích lũy được trong KB và những thông tin trong PIS, bộ học này tiến hành việc học những nhiệm vụ mới.</a:t>
            </a: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79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Phương pháp đánh giá hệ thống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693319"/>
          </a:xfrm>
          <a:prstGeom prst="rect">
            <a:avLst/>
          </a:prstGeom>
        </p:spPr>
        <p:txBody>
          <a:bodyPr wrap="square">
            <a:spAutoFit/>
          </a:bodyPr>
          <a:lstStyle/>
          <a:p>
            <a:pPr lvl="0"/>
            <a:r>
              <a:rPr lang="en-US" sz="2000" b="1" i="1">
                <a:latin typeface="Times New Roman" panose="02020603050405020304" pitchFamily="18" charset="0"/>
                <a:cs typeface="Times New Roman" panose="02020603050405020304" pitchFamily="18" charset="0"/>
              </a:rPr>
              <a:t>Chạy trên dữ liệu từ những nhiệm vụ trong quá khứ:</a:t>
            </a:r>
            <a:r>
              <a:rPr lang="en-US" sz="2000">
                <a:latin typeface="Times New Roman" panose="02020603050405020304" pitchFamily="18" charset="0"/>
                <a:cs typeface="Times New Roman" panose="02020603050405020304" pitchFamily="18" charset="0"/>
              </a:rPr>
              <a:t> Đầu tiên chúng ta tiến hành chạy giải thuật </a:t>
            </a:r>
            <a:r>
              <a:rPr lang="en-US" sz="2000" smtClean="0">
                <a:latin typeface="Times New Roman" panose="02020603050405020304" pitchFamily="18" charset="0"/>
                <a:cs typeface="Times New Roman" panose="02020603050405020304" pitchFamily="18" charset="0"/>
              </a:rPr>
              <a:t>trên </a:t>
            </a:r>
            <a:r>
              <a:rPr lang="en-US" sz="2000">
                <a:latin typeface="Times New Roman" panose="02020603050405020304" pitchFamily="18" charset="0"/>
                <a:cs typeface="Times New Roman" panose="02020603050405020304" pitchFamily="18" charset="0"/>
              </a:rPr>
              <a:t>tập dữ liệu từ một tập các nhiệm vụ đã được học từ trước và tri thức thu được sẽ được lưu trữ trong KB. </a:t>
            </a:r>
            <a:endParaRPr lang="en-US" sz="2000" smtClean="0">
              <a:latin typeface="Times New Roman" panose="02020603050405020304" pitchFamily="18" charset="0"/>
              <a:cs typeface="Times New Roman" panose="02020603050405020304" pitchFamily="18" charset="0"/>
            </a:endParaRPr>
          </a:p>
          <a:p>
            <a:pPr lvl="0"/>
            <a:r>
              <a:rPr lang="en-US" sz="2000" b="1" i="1" smtClean="0">
                <a:latin typeface="Times New Roman" panose="02020603050405020304" pitchFamily="18" charset="0"/>
                <a:cs typeface="Times New Roman" panose="02020603050405020304" pitchFamily="18" charset="0"/>
              </a:rPr>
              <a:t>Chạy </a:t>
            </a:r>
            <a:r>
              <a:rPr lang="en-US" sz="2000" b="1" i="1">
                <a:latin typeface="Times New Roman" panose="02020603050405020304" pitchFamily="18" charset="0"/>
                <a:cs typeface="Times New Roman" panose="02020603050405020304" pitchFamily="18" charset="0"/>
              </a:rPr>
              <a:t>trên dữ liệu từ nhiệm vụ mới:</a:t>
            </a:r>
            <a:r>
              <a:rPr lang="en-US" sz="2000">
                <a:latin typeface="Times New Roman" panose="02020603050405020304" pitchFamily="18" charset="0"/>
                <a:cs typeface="Times New Roman" panose="02020603050405020304" pitchFamily="18" charset="0"/>
              </a:rPr>
              <a:t> Tiếp theo chúng ta tiến hành chạy giải thuật học máy trên dữ liệu từ nhiệm vụ mới bằng cách sử dụng tri thức tích lũy được trong KB. </a:t>
            </a:r>
          </a:p>
          <a:p>
            <a:pPr lvl="0"/>
            <a:r>
              <a:rPr lang="en-US" sz="2000" b="1" i="1">
                <a:latin typeface="Times New Roman" panose="02020603050405020304" pitchFamily="18" charset="0"/>
                <a:cs typeface="Times New Roman" panose="02020603050405020304" pitchFamily="18" charset="0"/>
              </a:rPr>
              <a:t>Chạy giải thuật thực nghiệm:</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Thông </a:t>
            </a:r>
            <a:r>
              <a:rPr lang="en-US" sz="2000">
                <a:latin typeface="Times New Roman" panose="02020603050405020304" pitchFamily="18" charset="0"/>
                <a:cs typeface="Times New Roman" panose="02020603050405020304" pitchFamily="18" charset="0"/>
              </a:rPr>
              <a:t>thường sẽ có hai loại thực nghiệm. Loại </a:t>
            </a:r>
            <a:r>
              <a:rPr lang="en-US" sz="2000" smtClean="0">
                <a:latin typeface="Times New Roman" panose="02020603050405020304" pitchFamily="18" charset="0"/>
                <a:cs typeface="Times New Roman" panose="02020603050405020304" pitchFamily="18" charset="0"/>
              </a:rPr>
              <a:t>một sử </a:t>
            </a:r>
            <a:r>
              <a:rPr lang="en-US" sz="2000">
                <a:latin typeface="Times New Roman" panose="02020603050405020304" pitchFamily="18" charset="0"/>
                <a:cs typeface="Times New Roman" panose="02020603050405020304" pitchFamily="18" charset="0"/>
              </a:rPr>
              <a:t>dụng thuật toán theo phương pháp truyền thống trên dữ liệu mới mà không áp dụng những tri thức tích lũy được trong quá khứ. </a:t>
            </a:r>
            <a:r>
              <a:rPr lang="en-US" sz="2000" smtClean="0">
                <a:latin typeface="Times New Roman" panose="02020603050405020304" pitchFamily="18" charset="0"/>
                <a:cs typeface="Times New Roman" panose="02020603050405020304" pitchFamily="18" charset="0"/>
              </a:rPr>
              <a:t>Loại hai sử </a:t>
            </a:r>
            <a:r>
              <a:rPr lang="en-US" sz="2000">
                <a:latin typeface="Times New Roman" panose="02020603050405020304" pitchFamily="18" charset="0"/>
                <a:cs typeface="Times New Roman" panose="02020603050405020304" pitchFamily="18" charset="0"/>
              </a:rPr>
              <a:t>dụng giải thuật </a:t>
            </a:r>
            <a:r>
              <a:rPr lang="en-US" sz="2000" smtClean="0">
                <a:latin typeface="Times New Roman" panose="02020603050405020304" pitchFamily="18" charset="0"/>
                <a:cs typeface="Times New Roman" panose="02020603050405020304" pitchFamily="18" charset="0"/>
              </a:rPr>
              <a:t>LML mà </a:t>
            </a:r>
            <a:r>
              <a:rPr lang="en-US" sz="2000">
                <a:latin typeface="Times New Roman" panose="02020603050405020304" pitchFamily="18" charset="0"/>
                <a:cs typeface="Times New Roman" panose="02020603050405020304" pitchFamily="18" charset="0"/>
              </a:rPr>
              <a:t>chúng ta đã </a:t>
            </a:r>
            <a:r>
              <a:rPr lang="en-US" sz="2000" smtClean="0">
                <a:latin typeface="Times New Roman" panose="02020603050405020304" pitchFamily="18" charset="0"/>
                <a:cs typeface="Times New Roman" panose="02020603050405020304" pitchFamily="18" charset="0"/>
              </a:rPr>
              <a:t>xây dựng.</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Phân tích kết quả:</a:t>
            </a:r>
            <a:r>
              <a:rPr lang="en-US" sz="2000">
                <a:latin typeface="Times New Roman" panose="02020603050405020304" pitchFamily="18" charset="0"/>
                <a:cs typeface="Times New Roman" panose="02020603050405020304" pitchFamily="18" charset="0"/>
              </a:rPr>
              <a:t> Chúng ta tiến hành so sánh kết quả </a:t>
            </a:r>
            <a:r>
              <a:rPr lang="en-US" sz="2000" smtClean="0">
                <a:latin typeface="Times New Roman" panose="02020603050405020304" pitchFamily="18" charset="0"/>
                <a:cs typeface="Times New Roman" panose="02020603050405020304" pitchFamily="18" charset="0"/>
              </a:rPr>
              <a:t>các thực nghiệm</a:t>
            </a:r>
            <a:endParaRPr lang="en-US" sz="2000">
              <a:latin typeface="Times New Roman" panose="02020603050405020304" pitchFamily="18" charset="0"/>
              <a:cs typeface="Times New Roman" panose="02020603050405020304" pitchFamily="18" charset="0"/>
            </a:endParaRP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79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Khó khăn của LML</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032730"/>
            <a:ext cx="7942402" cy="2554545"/>
          </a:xfrm>
          <a:prstGeom prst="rect">
            <a:avLst/>
          </a:prstGeom>
        </p:spPr>
        <p:txBody>
          <a:bodyPr wrap="square">
            <a:spAutoFit/>
          </a:bodyPr>
          <a:lstStyle/>
          <a:p>
            <a:pPr lvl="0"/>
            <a:r>
              <a:rPr lang="en-US" sz="2000" b="1">
                <a:latin typeface="Times New Roman" panose="02020603050405020304" pitchFamily="18" charset="0"/>
                <a:cs typeface="Times New Roman" panose="02020603050405020304" pitchFamily="18" charset="0"/>
              </a:rPr>
              <a:t>Tính chính xác của tri thức: </a:t>
            </a:r>
            <a:r>
              <a:rPr lang="en-US" sz="2000">
                <a:latin typeface="Times New Roman" panose="02020603050405020304" pitchFamily="18" charset="0"/>
                <a:cs typeface="Times New Roman" panose="02020603050405020304" pitchFamily="18" charset="0"/>
              </a:rPr>
              <a:t>Việc sử dụng tri thức không chính xác sẽ gây ra những hậu quả nghiêm trọng cho việc học các nhiệm vụ mới. Những tri thức được tích lũy không chính xác từ nhiệm vụ mới sẽ càng khiến cho hệ thống gặp nhiều lỗi hơn</a:t>
            </a:r>
            <a:r>
              <a:rPr lang="en-US" sz="2000" smtClean="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a:p>
            <a:pPr lvl="0"/>
            <a:r>
              <a:rPr lang="en-US" sz="2000" b="1">
                <a:latin typeface="Times New Roman" panose="02020603050405020304" pitchFamily="18" charset="0"/>
                <a:cs typeface="Times New Roman" panose="02020603050405020304" pitchFamily="18" charset="0"/>
              </a:rPr>
              <a:t>Khả năng ứng dụng tri thức: </a:t>
            </a:r>
            <a:r>
              <a:rPr lang="en-US" sz="2000">
                <a:latin typeface="Times New Roman" panose="02020603050405020304" pitchFamily="18" charset="0"/>
                <a:cs typeface="Times New Roman" panose="02020603050405020304" pitchFamily="18" charset="0"/>
              </a:rPr>
              <a:t>Tri thức áp dụng chính xác cho một vài nhiệm vụ trong quá khứ nhưng không có nghĩa nó sẽ tương thích với các nhiệm vụ trong tương lai. </a:t>
            </a:r>
          </a:p>
        </p:txBody>
      </p:sp>
    </p:spTree>
    <p:extLst>
      <p:ext uri="{BB962C8B-B14F-4D97-AF65-F5344CB8AC3E}">
        <p14:creationId xmlns:p14="http://schemas.microsoft.com/office/powerpoint/2010/main" val="485319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77981"/>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87137"/>
                <a:ext cx="7942402" cy="3711914"/>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Xét bài toán phân lớp có C lớp 1,2,…,C. Giả sử có một điểm dữ liệu x được biểu diễn dưới dạng một vector có d chiều (x </a:t>
                </a:r>
                <a14:m>
                  <m:oMath xmlns:m="http://schemas.openxmlformats.org/officeDocument/2006/math">
                    <m:r>
                      <a:rPr lang="en-US" sz="2000" i="1">
                        <a:latin typeface="Cambria Math" panose="02040503050406030204" pitchFamily="18" charset="0"/>
                      </a:rPr>
                      <m:t>𝜖</m:t>
                    </m:r>
                  </m:oMath>
                </a14:m>
                <a:r>
                  <a:rPr lang="en-US" sz="2000">
                    <a:latin typeface="Times New Roman" panose="02020603050405020304" pitchFamily="18" charset="0"/>
                    <a:cs typeface="Times New Roman" panose="02020603050405020304" pitchFamily="18" charset="0"/>
                  </a:rPr>
                  <a:t> R</a:t>
                </a:r>
                <a:r>
                  <a:rPr lang="en-US" sz="2000" baseline="30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Khi </a:t>
                </a:r>
                <a:r>
                  <a:rPr lang="en-US" sz="2000">
                    <a:latin typeface="Times New Roman" panose="02020603050405020304" pitchFamily="18" charset="0"/>
                    <a:cs typeface="Times New Roman" panose="02020603050405020304" pitchFamily="18" charset="0"/>
                  </a:rPr>
                  <a:t>đó xác suất để điểm dữ liệu này rơi vào lớp c được tính bằng: </a:t>
                </a:r>
                <a:endParaRPr lang="en-US" sz="20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Class của </a:t>
                </a:r>
                <a:r>
                  <a:rPr lang="en-US" sz="2000">
                    <a:latin typeface="Times New Roman" panose="02020603050405020304" pitchFamily="18" charset="0"/>
                    <a:cs typeface="Times New Roman" panose="02020603050405020304" pitchFamily="18" charset="0"/>
                  </a:rPr>
                  <a:t>điểm dữ liệu đó bằng cách chọn ra class có xác suất cao nhất: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𝑥</m:t>
                              </m:r>
                            </m:e>
                          </m:d>
                        </m:e>
                      </m:func>
                    </m:oMath>
                  </m:oMathPara>
                </a14:m>
                <a:endParaRPr lang="en-US" sz="2000" smtClean="0"/>
              </a:p>
              <a:p>
                <a:r>
                  <a:rPr lang="en-US" sz="2000" smtClean="0">
                    <a:latin typeface="Times New Roman" panose="02020603050405020304" pitchFamily="18" charset="0"/>
                    <a:cs typeface="Times New Roman" panose="02020603050405020304" pitchFamily="18" charset="0"/>
                  </a:rPr>
                  <a:t>Áp dụng định lý Bayes:</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den>
                          </m:f>
                        </m:e>
                      </m:func>
                    </m:oMath>
                  </m:oMathPara>
                </a14:m>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87137"/>
                <a:ext cx="7942402" cy="3711914"/>
              </a:xfrm>
              <a:prstGeom prst="rect">
                <a:avLst/>
              </a:prstGeom>
              <a:blipFill>
                <a:blip r:embed="rId3"/>
                <a:stretch>
                  <a:fillRect l="-844" t="-985" r="-1074"/>
                </a:stretch>
              </a:blipFill>
            </p:spPr>
            <p:txBody>
              <a:bodyPr/>
              <a:lstStyle/>
              <a:p>
                <a:r>
                  <a:rPr lang="en-US">
                    <a:noFill/>
                  </a:rPr>
                  <a:t> </a:t>
                </a:r>
              </a:p>
            </p:txBody>
          </p:sp>
        </mc:Fallback>
      </mc:AlternateContent>
    </p:spTree>
    <p:extLst>
      <p:ext uri="{BB962C8B-B14F-4D97-AF65-F5344CB8AC3E}">
        <p14:creationId xmlns:p14="http://schemas.microsoft.com/office/powerpoint/2010/main" val="202686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2288</TotalTime>
  <Words>1841</Words>
  <Application>Microsoft Office PowerPoint</Application>
  <PresentationFormat>On-screen Show (16:9)</PresentationFormat>
  <Paragraphs>253</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Open Sans</vt:lpstr>
      <vt:lpstr>Montserrat</vt:lpstr>
      <vt:lpstr>Cambria Math</vt:lpstr>
      <vt:lpstr>Times New Roman</vt:lpstr>
      <vt:lpstr>Arial</vt:lpstr>
      <vt:lpstr>Vidaloka</vt:lpstr>
      <vt:lpstr>Minimalist Business Slides XL by Slidesgo</vt:lpstr>
      <vt:lpstr>Đồ án tốt nghiệp CNTT  Lê Công Minh-1951060862-61TH3 GVHD: PGS. TS Lê Đức Hậu</vt:lpstr>
      <vt:lpstr>Phương pháp học máy truyền thống</vt:lpstr>
      <vt:lpstr>Phương pháp Lifelong machine learning (LML)</vt:lpstr>
      <vt:lpstr>Kiến trúc LML</vt:lpstr>
      <vt:lpstr>3 đặc điểm chính LML</vt:lpstr>
      <vt:lpstr>Các thành phần chính trong LML</vt:lpstr>
      <vt:lpstr>Phương pháp đánh giá hệ thống LML</vt:lpstr>
      <vt:lpstr>Khó khăn của LML</vt:lpstr>
      <vt:lpstr>Multinomial Naive Bayes (MNB)</vt:lpstr>
      <vt:lpstr>Multinomial Naive Bayes (MNB)</vt:lpstr>
      <vt:lpstr>Multinomial Naive Bayes (MNB)</vt:lpstr>
      <vt:lpstr>Multinomial Naive Bayes (MNB)</vt:lpstr>
      <vt:lpstr>Multinomial Naive Bayes (MNB)</vt:lpstr>
      <vt:lpstr>Stochastic gradient descent (SGD)</vt:lpstr>
      <vt:lpstr>Stochastic gradient descent (SGD)</vt:lpstr>
      <vt:lpstr>Stochastic gradient descent (SGD)</vt:lpstr>
      <vt:lpstr>Trích chọn đặc trưng Information Gain (IG)</vt:lpstr>
      <vt:lpstr>Trích chọn đặc trưng Information Gain (IG)</vt:lpstr>
      <vt:lpstr>Trích chọn đặc trưng Information Gain (IG)</vt:lpstr>
      <vt:lpstr>Các thang đo đánh giá mô hình</vt:lpstr>
      <vt:lpstr>Các thang đo đánh giá mô hình</vt:lpstr>
      <vt:lpstr>Các thang đo đánh giá mô hình</vt:lpstr>
      <vt:lpstr>Áp dụng phương pháp LML cho bài toán</vt:lpstr>
      <vt:lpstr>Áp dụng phương pháp LML cho bài toán</vt:lpstr>
      <vt:lpstr>Các thành phần trong LML cho bài toán</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Bài toán phát hiện ý định mua bán</vt:lpstr>
      <vt:lpstr>Bài toán phát hiện ý định mua bán</vt:lpstr>
      <vt:lpstr>Bài toán phát hiện ý định mua bán</vt:lpstr>
      <vt:lpstr>Bài toán phát hiện ý định mua bán</vt:lpstr>
      <vt:lpstr>Tiến hành thực nghiệm</vt:lpstr>
      <vt:lpstr>Kết quả thực nghiệm</vt:lpstr>
      <vt:lpstr>Kết quả thực nghiệm</vt:lpstr>
      <vt:lpstr>Kết quả thực nghiệm</vt:lpstr>
      <vt:lpstr>Kết quả thực nghiệm</vt:lpstr>
      <vt:lpstr>Nhận xét thực nghiệm</vt:lpstr>
      <vt:lpstr>Kết luận</vt:lpstr>
      <vt:lpstr>Hướng phát triển của bài toán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pc</cp:lastModifiedBy>
  <cp:revision>181</cp:revision>
  <dcterms:modified xsi:type="dcterms:W3CDTF">2024-01-14T13:45:55Z</dcterms:modified>
</cp:coreProperties>
</file>