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4">
  <p:sldMasterIdLst>
    <p:sldMasterId id="2147483703" r:id="rId1"/>
  </p:sldMasterIdLst>
  <p:notesMasterIdLst>
    <p:notesMasterId r:id="rId55"/>
  </p:notesMasterIdLst>
  <p:sldIdLst>
    <p:sldId id="256" r:id="rId2"/>
    <p:sldId id="330" r:id="rId3"/>
    <p:sldId id="343" r:id="rId4"/>
    <p:sldId id="332" r:id="rId5"/>
    <p:sldId id="348" r:id="rId6"/>
    <p:sldId id="346" r:id="rId7"/>
    <p:sldId id="347" r:id="rId8"/>
    <p:sldId id="345" r:id="rId9"/>
    <p:sldId id="366"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7" r:id="rId28"/>
    <p:sldId id="368" r:id="rId29"/>
    <p:sldId id="369" r:id="rId30"/>
    <p:sldId id="370" r:id="rId31"/>
    <p:sldId id="371" r:id="rId32"/>
    <p:sldId id="372" r:id="rId33"/>
    <p:sldId id="373" r:id="rId34"/>
    <p:sldId id="374" r:id="rId35"/>
    <p:sldId id="375" r:id="rId36"/>
    <p:sldId id="376" r:id="rId37"/>
    <p:sldId id="377" r:id="rId38"/>
    <p:sldId id="378" r:id="rId39"/>
    <p:sldId id="335" r:id="rId40"/>
    <p:sldId id="336" r:id="rId41"/>
    <p:sldId id="262" r:id="rId42"/>
    <p:sldId id="321" r:id="rId43"/>
    <p:sldId id="323" r:id="rId44"/>
    <p:sldId id="337" r:id="rId45"/>
    <p:sldId id="338" r:id="rId46"/>
    <p:sldId id="339" r:id="rId47"/>
    <p:sldId id="340" r:id="rId48"/>
    <p:sldId id="322" r:id="rId49"/>
    <p:sldId id="341" r:id="rId50"/>
    <p:sldId id="342" r:id="rId51"/>
    <p:sldId id="325" r:id="rId52"/>
    <p:sldId id="265" r:id="rId53"/>
    <p:sldId id="320" r:id="rId54"/>
  </p:sldIdLst>
  <p:sldSz cx="9144000" cy="5143500" type="screen16x9"/>
  <p:notesSz cx="6858000" cy="9144000"/>
  <p:embeddedFontLst>
    <p:embeddedFont>
      <p:font typeface="Open Sans" panose="020B0604020202020204" charset="0"/>
      <p:regular r:id="rId56"/>
      <p:bold r:id="rId57"/>
      <p:italic r:id="rId58"/>
      <p:boldItalic r:id="rId59"/>
    </p:embeddedFont>
    <p:embeddedFont>
      <p:font typeface="Vidaloka" panose="020B0604020202020204" charset="0"/>
      <p:regular r:id="rId60"/>
    </p:embeddedFont>
    <p:embeddedFont>
      <p:font typeface="Cambria Math" panose="02040503050406030204" pitchFamily="18" charset="0"/>
      <p:regular r:id="rId61"/>
    </p:embeddedFont>
    <p:embeddedFont>
      <p:font typeface="Montserrat" panose="020B060402020202020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3B8C31-A4ED-4BAA-955D-F13B7798D966}">
  <a:tblStyle styleId="{C73B8C31-A4ED-4BAA-955D-F13B7798D9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52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6111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928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70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279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8736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796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207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144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940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3043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44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70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6433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615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128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7825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542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2598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5803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7800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0735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7177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8093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363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760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5575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945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4718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901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6450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877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2817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17938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6937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6120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13119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4219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2770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503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5640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4923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96229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88374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0669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05aad17dc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05aad17dc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gcf7a3c503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6" name="Google Shape;1566;gcf7a3c50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1629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605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102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07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CUSTOM_14">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3742850" y="1549875"/>
            <a:ext cx="4545000" cy="12912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a:endParaRPr/>
          </a:p>
        </p:txBody>
      </p:sp>
      <p:sp>
        <p:nvSpPr>
          <p:cNvPr id="139" name="Google Shape;139;p19"/>
          <p:cNvSpPr txBox="1">
            <a:spLocks noGrp="1"/>
          </p:cNvSpPr>
          <p:nvPr>
            <p:ph type="subTitle" idx="1"/>
          </p:nvPr>
        </p:nvSpPr>
        <p:spPr>
          <a:xfrm>
            <a:off x="3742850" y="3039213"/>
            <a:ext cx="4545000" cy="5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cxnSp>
        <p:nvCxnSpPr>
          <p:cNvPr id="140" name="Google Shape;140;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43" name="Google Shape;443;p49"/>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4" name="Google Shape;444;p49"/>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lang="en" sz="11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100">
                <a:solidFill>
                  <a:schemeClr val="dk2"/>
                </a:solidFill>
                <a:latin typeface="Montserrat"/>
                <a:ea typeface="Montserrat"/>
                <a:cs typeface="Montserrat"/>
                <a:sym typeface="Montserrat"/>
              </a:rPr>
              <a:t>, including icons by </a:t>
            </a:r>
            <a:r>
              <a:rPr lang="en" sz="11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100">
                <a:solidFill>
                  <a:schemeClr val="dk2"/>
                </a:solidFill>
                <a:latin typeface="Montserrat"/>
                <a:ea typeface="Montserrat"/>
                <a:cs typeface="Montserrat"/>
                <a:sym typeface="Montserrat"/>
              </a:rPr>
              <a:t>, infographics &amp; images by </a:t>
            </a:r>
            <a:r>
              <a:rPr lang="en" sz="11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100" b="1">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65" r:id="rId5"/>
    <p:sldLayoutId id="2147483695" r:id="rId6"/>
    <p:sldLayoutId id="2147483696" r:id="rId7"/>
    <p:sldLayoutId id="2147483697" r:id="rId8"/>
    <p:sldLayoutId id="2147483698" r:id="rId9"/>
    <p:sldLayoutId id="214748369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3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40000" y="644237"/>
            <a:ext cx="7064100" cy="16313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smtClean="0">
                <a:latin typeface="Times New Roman" panose="02020603050405020304" pitchFamily="18" charset="0"/>
                <a:cs typeface="Times New Roman" panose="02020603050405020304" pitchFamily="18" charset="0"/>
              </a:rPr>
              <a:t>Đồ án tốt nghiệp CNTT</a:t>
            </a:r>
            <a:r>
              <a:rPr lang="en" sz="4000" smtClean="0"/>
              <a:t/>
            </a:r>
            <a:br>
              <a:rPr lang="en" sz="4000" smtClean="0"/>
            </a:br>
            <a:r>
              <a:rPr lang="en" sz="3200" smtClean="0"/>
              <a:t> </a:t>
            </a:r>
            <a:r>
              <a:rPr lang="en" sz="3200" smtClean="0">
                <a:latin typeface="Times New Roman" panose="02020603050405020304" pitchFamily="18" charset="0"/>
                <a:cs typeface="Times New Roman" panose="02020603050405020304" pitchFamily="18" charset="0"/>
              </a:rPr>
              <a:t>Lê Công Minh-1951060862-61TH3</a:t>
            </a:r>
            <a:br>
              <a:rPr lang="en" sz="3200" smtClean="0">
                <a:latin typeface="Times New Roman" panose="02020603050405020304" pitchFamily="18" charset="0"/>
                <a:cs typeface="Times New Roman" panose="02020603050405020304" pitchFamily="18" charset="0"/>
              </a:rPr>
            </a:br>
            <a:r>
              <a:rPr lang="en" sz="3200" smtClean="0">
                <a:latin typeface="Times New Roman" panose="02020603050405020304" pitchFamily="18" charset="0"/>
                <a:cs typeface="Times New Roman" panose="02020603050405020304" pitchFamily="18" charset="0"/>
              </a:rPr>
              <a:t>GVHD: PGS. TS Lê Đức Hậu</a:t>
            </a:r>
            <a:endParaRPr sz="3200">
              <a:latin typeface="Times New Roman" panose="02020603050405020304" pitchFamily="18" charset="0"/>
              <a:cs typeface="Times New Roman" panose="02020603050405020304" pitchFamily="18" charset="0"/>
            </a:endParaRPr>
          </a:p>
        </p:txBody>
      </p:sp>
      <p:sp>
        <p:nvSpPr>
          <p:cNvPr id="483" name="Google Shape;483;p59"/>
          <p:cNvSpPr txBox="1">
            <a:spLocks noGrp="1"/>
          </p:cNvSpPr>
          <p:nvPr>
            <p:ph type="subTitle" idx="1"/>
          </p:nvPr>
        </p:nvSpPr>
        <p:spPr>
          <a:xfrm>
            <a:off x="311727" y="2826327"/>
            <a:ext cx="8551718" cy="935181"/>
          </a:xfrm>
          <a:prstGeom prst="rect">
            <a:avLst/>
          </a:prstGeom>
        </p:spPr>
        <p:txBody>
          <a:bodyPr spcFirstLastPara="1" wrap="square" lIns="91425" tIns="91425" rIns="91425" bIns="91425" anchor="t" anchorCtr="0">
            <a:noAutofit/>
          </a:bodyPr>
          <a:lstStyle/>
          <a:p>
            <a:r>
              <a:rPr lang="en-US" sz="2100" b="1">
                <a:latin typeface="Times New Roman" panose="02020603050405020304" pitchFamily="18" charset="0"/>
                <a:cs typeface="Times New Roman" panose="02020603050405020304" pitchFamily="18" charset="0"/>
              </a:rPr>
              <a:t>TÌM HIỂU PHƯƠNG PHÁP LIFELONG </a:t>
            </a:r>
            <a:r>
              <a:rPr lang="en-US" sz="2100" b="1" smtClean="0">
                <a:latin typeface="Times New Roman" panose="02020603050405020304" pitchFamily="18" charset="0"/>
                <a:cs typeface="Times New Roman" panose="02020603050405020304" pitchFamily="18" charset="0"/>
              </a:rPr>
              <a:t>MACHINE LEARNING  VÀ </a:t>
            </a:r>
            <a:r>
              <a:rPr lang="en-US" sz="2100" b="1">
                <a:latin typeface="Times New Roman" panose="02020603050405020304" pitchFamily="18" charset="0"/>
                <a:cs typeface="Times New Roman" panose="02020603050405020304" pitchFamily="18" charset="0"/>
              </a:rPr>
              <a:t>ỨNG DỤNG CHO BÀI TOÁN PHÁT </a:t>
            </a:r>
            <a:r>
              <a:rPr lang="en-US" sz="2100" b="1" smtClean="0">
                <a:latin typeface="Times New Roman" panose="02020603050405020304" pitchFamily="18" charset="0"/>
                <a:cs typeface="Times New Roman" panose="02020603050405020304" pitchFamily="18" charset="0"/>
              </a:rPr>
              <a:t>HIỆN </a:t>
            </a:r>
            <a:r>
              <a:rPr lang="en-US" sz="2100" b="1">
                <a:latin typeface="Times New Roman" panose="02020603050405020304" pitchFamily="18" charset="0"/>
                <a:cs typeface="Times New Roman" panose="02020603050405020304" pitchFamily="18" charset="0"/>
              </a:rPr>
              <a:t>Ý ĐỊNH MUA BÁN</a:t>
            </a:r>
            <a:endParaRPr lang="en-US" sz="21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71500"/>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Khó khăn của LML</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5" y="1032730"/>
            <a:ext cx="7942402" cy="2554545"/>
          </a:xfrm>
          <a:prstGeom prst="rect">
            <a:avLst/>
          </a:prstGeom>
        </p:spPr>
        <p:txBody>
          <a:bodyPr wrap="square">
            <a:spAutoFit/>
          </a:bodyPr>
          <a:lstStyle/>
          <a:p>
            <a:pPr lvl="0"/>
            <a:r>
              <a:rPr lang="en-US" sz="2000" b="1">
                <a:latin typeface="Times New Roman" panose="02020603050405020304" pitchFamily="18" charset="0"/>
                <a:cs typeface="Times New Roman" panose="02020603050405020304" pitchFamily="18" charset="0"/>
              </a:rPr>
              <a:t>Tính chính xác của tri thức: </a:t>
            </a:r>
            <a:r>
              <a:rPr lang="en-US" sz="2000">
                <a:latin typeface="Times New Roman" panose="02020603050405020304" pitchFamily="18" charset="0"/>
                <a:cs typeface="Times New Roman" panose="02020603050405020304" pitchFamily="18" charset="0"/>
              </a:rPr>
              <a:t>Việc sử dụng tri thức không chính xác sẽ gây ra những hậu quả nghiêm trọng cho việc học các nhiệm vụ mới. Những tri thức được tích lũy không chính xác từ nhiệm vụ mới sẽ càng khiến cho hệ thống gặp nhiều lỗi hơn</a:t>
            </a:r>
            <a:r>
              <a:rPr lang="en-US" sz="2000" smtClean="0">
                <a:latin typeface="Times New Roman" panose="02020603050405020304" pitchFamily="18" charset="0"/>
                <a:cs typeface="Times New Roman" panose="02020603050405020304" pitchFamily="18" charset="0"/>
              </a:rPr>
              <a:t>.</a:t>
            </a:r>
          </a:p>
          <a:p>
            <a:pPr lvl="0"/>
            <a:endParaRPr lang="en-US" sz="2000">
              <a:latin typeface="Times New Roman" panose="02020603050405020304" pitchFamily="18" charset="0"/>
              <a:cs typeface="Times New Roman" panose="02020603050405020304" pitchFamily="18" charset="0"/>
            </a:endParaRPr>
          </a:p>
          <a:p>
            <a:pPr lvl="0"/>
            <a:r>
              <a:rPr lang="en-US" sz="2000" b="1">
                <a:latin typeface="Times New Roman" panose="02020603050405020304" pitchFamily="18" charset="0"/>
                <a:cs typeface="Times New Roman" panose="02020603050405020304" pitchFamily="18" charset="0"/>
              </a:rPr>
              <a:t>Khả năng ứng dụng tri thức: </a:t>
            </a:r>
            <a:r>
              <a:rPr lang="en-US" sz="2000">
                <a:latin typeface="Times New Roman" panose="02020603050405020304" pitchFamily="18" charset="0"/>
                <a:cs typeface="Times New Roman" panose="02020603050405020304" pitchFamily="18" charset="0"/>
              </a:rPr>
              <a:t>Tri thức áp dụng chính xác cho một vài nhiệm vụ trong quá khứ nhưng không có nghĩa nó sẽ tương thích với các nhiệm vụ trong tương lai. </a:t>
            </a:r>
          </a:p>
        </p:txBody>
      </p:sp>
    </p:spTree>
    <p:extLst>
      <p:ext uri="{BB962C8B-B14F-4D97-AF65-F5344CB8AC3E}">
        <p14:creationId xmlns:p14="http://schemas.microsoft.com/office/powerpoint/2010/main" val="485319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71500"/>
          </a:xfrm>
          <a:prstGeom prst="rect">
            <a:avLst/>
          </a:prstGeom>
        </p:spPr>
        <p:txBody>
          <a:bodyPr spcFirstLastPara="1" wrap="square" lIns="91425" tIns="91425" rIns="91425" bIns="91425" anchor="t" anchorCtr="0">
            <a:noAutofit/>
          </a:bodyPr>
          <a:lstStyle/>
          <a:p>
            <a:pPr lvl="0" algn="ctr"/>
            <a:r>
              <a:rPr lang="en" sz="2500" b="1" smtClean="0">
                <a:latin typeface="Times New Roman" panose="02020603050405020304" pitchFamily="18" charset="0"/>
                <a:cs typeface="Times New Roman" panose="02020603050405020304" pitchFamily="18" charset="0"/>
              </a:rPr>
              <a:t>Multinomial </a:t>
            </a:r>
            <a:r>
              <a:rPr lang="en" sz="2500" b="1">
                <a:latin typeface="Times New Roman" panose="02020603050405020304" pitchFamily="18" charset="0"/>
                <a:cs typeface="Times New Roman" panose="02020603050405020304" pitchFamily="18" charset="0"/>
              </a:rPr>
              <a:t>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1032730"/>
                <a:ext cx="7942402" cy="3206455"/>
              </a:xfrm>
              <a:prstGeom prst="rect">
                <a:avLst/>
              </a:prstGeom>
            </p:spPr>
            <p:txBody>
              <a:bodyPr wrap="square">
                <a:spAutoFit/>
              </a:bodyPr>
              <a:lstStyle/>
              <a:p>
                <a:pPr marL="0" lvl="0" indent="0">
                  <a:buNone/>
                </a:pPr>
                <a:r>
                  <a:rPr lang="en-US" sz="2000">
                    <a:latin typeface="Times New Roman" panose="02020603050405020304" pitchFamily="18" charset="0"/>
                    <a:cs typeface="Times New Roman" panose="02020603050405020304" pitchFamily="18" charset="0"/>
                  </a:rPr>
                  <a:t>- Giải thuật phân loại đơn giản dựa trên xác suất dựa trên định lý Bayes</a:t>
                </a:r>
              </a:p>
              <a:p>
                <a:pPr marL="0" lvl="0" indent="0">
                  <a:buNone/>
                </a:pPr>
                <a:r>
                  <a:rPr lang="en-US" sz="2000">
                    <a:latin typeface="Times New Roman" panose="02020603050405020304" pitchFamily="18" charset="0"/>
                    <a:cs typeface="Times New Roman" panose="02020603050405020304" pitchFamily="18" charset="0"/>
                  </a:rPr>
                  <a:t>- Định lý Bayes: </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𝑌</m:t>
                          </m:r>
                        </m:e>
                        <m:e>
                          <m:r>
                            <a:rPr lang="en-US" sz="2000" i="1">
                              <a:latin typeface="Cambria Math" panose="02040503050406030204" pitchFamily="18" charset="0"/>
                            </a:rPr>
                            <m:t>𝑋</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e>
                            <m:e>
                              <m:r>
                                <a:rPr lang="en-US" sz="2000" i="1">
                                  <a:latin typeface="Cambria Math" panose="02040503050406030204" pitchFamily="18" charset="0"/>
                                </a:rPr>
                                <m:t>𝑌</m:t>
                              </m:r>
                            </m:e>
                          </m:d>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𝑌</m:t>
                          </m:r>
                          <m:r>
                            <a:rPr lang="en-US" sz="2000" i="1">
                              <a:latin typeface="Cambria Math" panose="02040503050406030204" pitchFamily="18" charset="0"/>
                            </a:rPr>
                            <m:t>)</m:t>
                          </m:r>
                        </m:num>
                        <m:den>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rPr>
                            <m:t>)</m:t>
                          </m:r>
                        </m:den>
                      </m:f>
                    </m:oMath>
                  </m:oMathPara>
                </a14:m>
                <a:endParaRPr lang="en-US" sz="2000">
                  <a:latin typeface="Times New Roman" panose="02020603050405020304" pitchFamily="18" charset="0"/>
                  <a:cs typeface="Times New Roman" panose="02020603050405020304" pitchFamily="18" charset="0"/>
                </a:endParaRPr>
              </a:p>
              <a:p>
                <a:pPr lvl="0"/>
                <a:r>
                  <a:rPr lang="en-US" sz="2000">
                    <a:latin typeface="Times New Roman" panose="02020603050405020304" pitchFamily="18" charset="0"/>
                    <a:cs typeface="Times New Roman" panose="02020603050405020304" pitchFamily="18" charset="0"/>
                  </a:rPr>
                  <a:t>P(Y|X): Xác suất có điều kiện sự kiện Y xảy ra nếu biết rằng sự kiện X đã xảy ra.</a:t>
                </a:r>
              </a:p>
              <a:p>
                <a:pPr lvl="0"/>
                <a:r>
                  <a:rPr lang="en-US" sz="2000">
                    <a:latin typeface="Times New Roman" panose="02020603050405020304" pitchFamily="18" charset="0"/>
                    <a:cs typeface="Times New Roman" panose="02020603050405020304" pitchFamily="18" charset="0"/>
                  </a:rPr>
                  <a:t>P(X|Y): Xác suất có điều kiện sự kiện X xảy ra nếu biết rằng sự kiện Y đã xảy ra. </a:t>
                </a:r>
              </a:p>
              <a:p>
                <a:pPr lvl="0"/>
                <a:r>
                  <a:rPr lang="en-US" sz="2000">
                    <a:latin typeface="Times New Roman" panose="02020603050405020304" pitchFamily="18" charset="0"/>
                    <a:cs typeface="Times New Roman" panose="02020603050405020304" pitchFamily="18" charset="0"/>
                  </a:rPr>
                  <a:t>P(Y): Xác suất sự kiện Y xảy ra.</a:t>
                </a:r>
              </a:p>
              <a:p>
                <a:pPr lvl="0"/>
                <a:r>
                  <a:rPr lang="en-US" sz="2000">
                    <a:latin typeface="Times New Roman" panose="02020603050405020304" pitchFamily="18" charset="0"/>
                    <a:cs typeface="Times New Roman" panose="02020603050405020304" pitchFamily="18" charset="0"/>
                  </a:rPr>
                  <a:t>P(X): Xác suất sự kiện X xảy ra. </a:t>
                </a:r>
              </a:p>
            </p:txBody>
          </p:sp>
        </mc:Choice>
        <mc:Fallback xmlns="">
          <p:sp>
            <p:nvSpPr>
              <p:cNvPr id="2" name="Rectangle 1"/>
              <p:cNvSpPr>
                <a:spLocks noRot="1" noChangeAspect="1" noMove="1" noResize="1" noEditPoints="1" noAdjustHandles="1" noChangeArrowheads="1" noChangeShapeType="1" noTextEdit="1"/>
              </p:cNvSpPr>
              <p:nvPr/>
            </p:nvSpPr>
            <p:spPr>
              <a:xfrm>
                <a:off x="713225" y="1032730"/>
                <a:ext cx="7942402" cy="3206455"/>
              </a:xfrm>
              <a:prstGeom prst="rect">
                <a:avLst/>
              </a:prstGeom>
              <a:blipFill>
                <a:blip r:embed="rId3"/>
                <a:stretch>
                  <a:fillRect l="-844" t="-951" b="-2471"/>
                </a:stretch>
              </a:blipFill>
            </p:spPr>
            <p:txBody>
              <a:bodyPr/>
              <a:lstStyle/>
              <a:p>
                <a:r>
                  <a:rPr lang="en-US">
                    <a:noFill/>
                  </a:rPr>
                  <a:t> </a:t>
                </a:r>
              </a:p>
            </p:txBody>
          </p:sp>
        </mc:Fallback>
      </mc:AlternateContent>
    </p:spTree>
    <p:extLst>
      <p:ext uri="{BB962C8B-B14F-4D97-AF65-F5344CB8AC3E}">
        <p14:creationId xmlns:p14="http://schemas.microsoft.com/office/powerpoint/2010/main" val="3188756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77981"/>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987137"/>
                <a:ext cx="7942402" cy="3711914"/>
              </a:xfrm>
              <a:prstGeom prst="rect">
                <a:avLst/>
              </a:prstGeom>
            </p:spPr>
            <p:txBody>
              <a:bodyPr wrap="square">
                <a:spAutoFit/>
              </a:bodyPr>
              <a:lstStyle/>
              <a:p>
                <a:r>
                  <a:rPr lang="en-US" sz="2000" smtClean="0">
                    <a:latin typeface="Times New Roman" panose="02020603050405020304" pitchFamily="18" charset="0"/>
                    <a:cs typeface="Times New Roman" panose="02020603050405020304" pitchFamily="18" charset="0"/>
                  </a:rPr>
                  <a:t>Xét bài toán phân lớp có C lớp 1,2,…,C. Giả sử có một điểm dữ liệu x được biểu diễn dưới dạng một vector có d chiều (x </a:t>
                </a:r>
                <a14:m>
                  <m:oMath xmlns:m="http://schemas.openxmlformats.org/officeDocument/2006/math">
                    <m:r>
                      <a:rPr lang="en-US" sz="2000" i="1">
                        <a:latin typeface="Cambria Math" panose="02040503050406030204" pitchFamily="18" charset="0"/>
                      </a:rPr>
                      <m:t>𝜖</m:t>
                    </m:r>
                  </m:oMath>
                </a14:m>
                <a:r>
                  <a:rPr lang="en-US" sz="2000">
                    <a:latin typeface="Times New Roman" panose="02020603050405020304" pitchFamily="18" charset="0"/>
                    <a:cs typeface="Times New Roman" panose="02020603050405020304" pitchFamily="18" charset="0"/>
                  </a:rPr>
                  <a:t> R</a:t>
                </a:r>
                <a:r>
                  <a:rPr lang="en-US" sz="2000" baseline="30000">
                    <a:latin typeface="Times New Roman" panose="02020603050405020304" pitchFamily="18" charset="0"/>
                    <a:cs typeface="Times New Roman" panose="02020603050405020304" pitchFamily="18" charset="0"/>
                  </a:rPr>
                  <a:t>d</a:t>
                </a:r>
                <a:r>
                  <a:rPr lang="en-US" sz="2000">
                    <a:latin typeface="Times New Roman" panose="02020603050405020304" pitchFamily="18" charset="0"/>
                    <a:cs typeface="Times New Roman" panose="02020603050405020304" pitchFamily="18" charset="0"/>
                  </a:rPr>
                  <a:t>). </a:t>
                </a:r>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Khi </a:t>
                </a:r>
                <a:r>
                  <a:rPr lang="en-US" sz="2000">
                    <a:latin typeface="Times New Roman" panose="02020603050405020304" pitchFamily="18" charset="0"/>
                    <a:cs typeface="Times New Roman" panose="02020603050405020304" pitchFamily="18" charset="0"/>
                  </a:rPr>
                  <a:t>đó xác suất để điểm dữ liệu này rơi vào lớp c được tính bằng: </a:t>
                </a:r>
                <a:endParaRPr lang="en-US" sz="20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m:oMathPara>
                </a14:m>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Class của </a:t>
                </a:r>
                <a:r>
                  <a:rPr lang="en-US" sz="2000">
                    <a:latin typeface="Times New Roman" panose="02020603050405020304" pitchFamily="18" charset="0"/>
                    <a:cs typeface="Times New Roman" panose="02020603050405020304" pitchFamily="18" charset="0"/>
                  </a:rPr>
                  <a:t>điểm dữ liệu đó bằng cách chọn ra class có xác suất cao nhất: </a:t>
                </a:r>
              </a:p>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y</m:t>
                      </m:r>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nor/>
                                </m:rPr>
                                <a:rPr lang="en-US" sz="2000"/>
                                <m:t>arg</m:t>
                              </m:r>
                              <m:r>
                                <m:rPr>
                                  <m:nor/>
                                </m:rPr>
                                <a:rPr lang="en-US" sz="2000"/>
                                <m:t> </m:t>
                              </m:r>
                              <m:r>
                                <m:rPr>
                                  <m:nor/>
                                </m:rPr>
                                <a:rPr lang="en-US" sz="2000"/>
                                <m:t>max</m:t>
                              </m:r>
                            </m:e>
                            <m:lim>
                              <m:r>
                                <a:rPr lang="en-US" sz="2000" i="1">
                                  <a:latin typeface="Cambria Math" panose="02040503050406030204" pitchFamily="18" charset="0"/>
                                </a:rPr>
                                <m:t>𝑐</m:t>
                              </m:r>
                              <m:r>
                                <a:rPr lang="en-US" sz="2000" i="1">
                                  <a:latin typeface="Cambria Math" panose="02040503050406030204" pitchFamily="18" charset="0"/>
                                </a:rPr>
                                <m:t>𝜖</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𝐶</m:t>
                                  </m:r>
                                </m:e>
                              </m:d>
                            </m:lim>
                          </m:limLow>
                        </m:fName>
                        <m:e>
                          <m:r>
                            <a:rPr lang="en-US" sz="2000" i="1">
                              <a:latin typeface="Cambria Math" panose="02040503050406030204" pitchFamily="18" charset="0"/>
                            </a:rPr>
                            <m:t> </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𝑐</m:t>
                              </m:r>
                            </m:e>
                            <m:e>
                              <m:r>
                                <a:rPr lang="en-US" sz="2000" i="1">
                                  <a:latin typeface="Cambria Math" panose="02040503050406030204" pitchFamily="18" charset="0"/>
                                </a:rPr>
                                <m:t>𝑥</m:t>
                              </m:r>
                            </m:e>
                          </m:d>
                        </m:e>
                      </m:func>
                    </m:oMath>
                  </m:oMathPara>
                </a14:m>
                <a:endParaRPr lang="en-US" sz="2000" smtClean="0"/>
              </a:p>
              <a:p>
                <a:r>
                  <a:rPr lang="en-US" sz="2000" smtClean="0">
                    <a:latin typeface="Times New Roman" panose="02020603050405020304" pitchFamily="18" charset="0"/>
                    <a:cs typeface="Times New Roman" panose="02020603050405020304" pitchFamily="18" charset="0"/>
                  </a:rPr>
                  <a:t>Áp dụng định lý Bayes:</a:t>
                </a:r>
              </a:p>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y</m:t>
                      </m:r>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nor/>
                                </m:rPr>
                                <a:rPr lang="en-US" sz="2000"/>
                                <m:t>arg</m:t>
                              </m:r>
                              <m:r>
                                <m:rPr>
                                  <m:nor/>
                                </m:rPr>
                                <a:rPr lang="en-US" sz="2000"/>
                                <m:t> </m:t>
                              </m:r>
                              <m:r>
                                <m:rPr>
                                  <m:nor/>
                                </m:rPr>
                                <a:rPr lang="en-US" sz="2000"/>
                                <m:t>max</m:t>
                              </m:r>
                            </m:e>
                            <m:lim>
                              <m:r>
                                <a:rPr lang="en-US" sz="2000" i="1">
                                  <a:latin typeface="Cambria Math" panose="02040503050406030204" pitchFamily="18" charset="0"/>
                                </a:rPr>
                                <m:t>𝑐</m:t>
                              </m:r>
                              <m:r>
                                <a:rPr lang="en-US" sz="2000" i="1">
                                  <a:latin typeface="Cambria Math" panose="02040503050406030204" pitchFamily="18" charset="0"/>
                                </a:rPr>
                                <m:t>𝜖</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𝐶</m:t>
                                  </m:r>
                                </m:e>
                              </m:d>
                            </m:lim>
                          </m:limLow>
                        </m:fName>
                        <m:e>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𝑥</m:t>
                                  </m:r>
                                </m:e>
                                <m:e>
                                  <m:r>
                                    <a:rPr lang="en-US" sz="2000" i="1">
                                      <a:latin typeface="Cambria Math" panose="02040503050406030204" pitchFamily="18" charset="0"/>
                                    </a:rPr>
                                    <m:t>𝑐</m:t>
                                  </m:r>
                                </m:e>
                              </m:d>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𝑐</m:t>
                                  </m:r>
                                </m:e>
                              </m:d>
                            </m:num>
                            <m:den>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den>
                          </m:f>
                        </m:e>
                      </m:func>
                    </m:oMath>
                  </m:oMathPara>
                </a14:m>
                <a:endParaRPr lang="en-US" sz="2000" smtClean="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987137"/>
                <a:ext cx="7942402" cy="3711914"/>
              </a:xfrm>
              <a:prstGeom prst="rect">
                <a:avLst/>
              </a:prstGeom>
              <a:blipFill>
                <a:blip r:embed="rId3"/>
                <a:stretch>
                  <a:fillRect l="-844" t="-985" r="-1074"/>
                </a:stretch>
              </a:blipFill>
            </p:spPr>
            <p:txBody>
              <a:bodyPr/>
              <a:lstStyle/>
              <a:p>
                <a:r>
                  <a:rPr lang="en-US">
                    <a:noFill/>
                  </a:rPr>
                  <a:t> </a:t>
                </a:r>
              </a:p>
            </p:txBody>
          </p:sp>
        </mc:Fallback>
      </mc:AlternateContent>
    </p:spTree>
    <p:extLst>
      <p:ext uri="{BB962C8B-B14F-4D97-AF65-F5344CB8AC3E}">
        <p14:creationId xmlns:p14="http://schemas.microsoft.com/office/powerpoint/2010/main" val="2026861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644235"/>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1084685"/>
                <a:ext cx="7942402" cy="3617401"/>
              </a:xfrm>
              <a:prstGeom prst="rect">
                <a:avLst/>
              </a:prstGeom>
            </p:spPr>
            <p:txBody>
              <a:bodyPr wrap="square">
                <a:spAutoFit/>
              </a:bodyPr>
              <a:lstStyle/>
              <a:p>
                <a:pPr marL="0" lvl="0" indent="0">
                  <a:buNone/>
                </a:pPr>
                <a:r>
                  <a:rPr lang="en-US" sz="2000">
                    <a:latin typeface="Times New Roman" panose="02020603050405020304" pitchFamily="18" charset="0"/>
                    <a:cs typeface="Times New Roman" panose="02020603050405020304" pitchFamily="18" charset="0"/>
                  </a:rPr>
                  <a:t>Vì </a:t>
                </a:r>
                <a:r>
                  <a:rPr lang="en-US" sz="2000" smtClean="0">
                    <a:latin typeface="Times New Roman" panose="02020603050405020304" pitchFamily="18" charset="0"/>
                    <a:cs typeface="Times New Roman" panose="02020603050405020304" pitchFamily="18" charset="0"/>
                  </a:rPr>
                  <a:t>P(x</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không </a:t>
                </a:r>
                <a:r>
                  <a:rPr lang="en-US" sz="2000">
                    <a:latin typeface="Times New Roman" panose="02020603050405020304" pitchFamily="18" charset="0"/>
                    <a:cs typeface="Times New Roman" panose="02020603050405020304" pitchFamily="18" charset="0"/>
                  </a:rPr>
                  <a:t>phụ thuộc vào c nên ta </a:t>
                </a:r>
                <a:r>
                  <a:rPr lang="en-US" sz="2000" smtClean="0">
                    <a:latin typeface="Times New Roman" panose="02020603050405020304" pitchFamily="18" charset="0"/>
                    <a:cs typeface="Times New Roman" panose="02020603050405020304" pitchFamily="18" charset="0"/>
                  </a:rPr>
                  <a:t>rút </a:t>
                </a:r>
                <a:r>
                  <a:rPr lang="en-US" sz="2000">
                    <a:latin typeface="Times New Roman" panose="02020603050405020304" pitchFamily="18" charset="0"/>
                    <a:cs typeface="Times New Roman" panose="02020603050405020304" pitchFamily="18" charset="0"/>
                  </a:rPr>
                  <a:t>gọn </a:t>
                </a:r>
                <a:r>
                  <a:rPr lang="en-US" sz="2000" smtClean="0">
                    <a:latin typeface="Times New Roman" panose="02020603050405020304" pitchFamily="18" charset="0"/>
                    <a:cs typeface="Times New Roman" panose="02020603050405020304" pitchFamily="18" charset="0"/>
                  </a:rPr>
                  <a:t>thành</a:t>
                </a:r>
                <a:r>
                  <a:rPr lang="en-US" sz="2000">
                    <a:latin typeface="Times New Roman" panose="02020603050405020304" pitchFamily="18" charset="0"/>
                    <a:cs typeface="Times New Roman" panose="02020603050405020304" pitchFamily="18" charset="0"/>
                  </a:rPr>
                  <a:t>:</a:t>
                </a:r>
                <a:endParaRPr lang="en-US" sz="2000" i="1" smtClean="0">
                  <a:latin typeface="Times New Roman" panose="02020603050405020304" pitchFamily="18" charset="0"/>
                  <a:cs typeface="Times New Roman" panose="02020603050405020304" pitchFamily="18" charset="0"/>
                </a:endParaRPr>
              </a:p>
              <a:p>
                <a:pPr marL="0" lvl="0" indent="0">
                  <a:buNone/>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y</m:t>
                      </m:r>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nor/>
                                </m:rPr>
                                <a:rPr lang="en-US" sz="2000"/>
                                <m:t>arg</m:t>
                              </m:r>
                              <m:r>
                                <m:rPr>
                                  <m:nor/>
                                </m:rPr>
                                <a:rPr lang="en-US" sz="2000"/>
                                <m:t> </m:t>
                              </m:r>
                              <m:r>
                                <m:rPr>
                                  <m:nor/>
                                </m:rPr>
                                <a:rPr lang="en-US" sz="2000"/>
                                <m:t>max</m:t>
                              </m:r>
                            </m:e>
                            <m:lim>
                              <m:r>
                                <a:rPr lang="en-US" sz="2000" i="1">
                                  <a:latin typeface="Cambria Math" panose="02040503050406030204" pitchFamily="18" charset="0"/>
                                </a:rPr>
                                <m:t>𝑐</m:t>
                              </m:r>
                              <m:r>
                                <a:rPr lang="en-US" sz="2000" i="1">
                                  <a:latin typeface="Cambria Math" panose="02040503050406030204" pitchFamily="18" charset="0"/>
                                </a:rPr>
                                <m:t>𝜖</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𝐶</m:t>
                                  </m:r>
                                </m:e>
                              </m:d>
                            </m:lim>
                          </m:limLow>
                        </m:fName>
                        <m:e>
                          <m:r>
                            <a:rPr lang="en-US" sz="2000" i="1">
                              <a:latin typeface="Cambria Math" panose="02040503050406030204" pitchFamily="18" charset="0"/>
                            </a:rPr>
                            <m:t> (</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𝑥</m:t>
                              </m:r>
                            </m:e>
                            <m:e>
                              <m:r>
                                <a:rPr lang="en-US" sz="2000" i="1">
                                  <a:latin typeface="Cambria Math" panose="02040503050406030204" pitchFamily="18" charset="0"/>
                                </a:rPr>
                                <m:t>𝑐</m:t>
                              </m:r>
                            </m:e>
                          </m:d>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𝑐</m:t>
                              </m:r>
                            </m:e>
                          </m:d>
                          <m:r>
                            <a:rPr lang="en-US" sz="2000" i="1">
                              <a:latin typeface="Cambria Math" panose="02040503050406030204" pitchFamily="18" charset="0"/>
                            </a:rPr>
                            <m:t>)</m:t>
                          </m:r>
                        </m:e>
                      </m:func>
                    </m:oMath>
                  </m:oMathPara>
                </a14:m>
                <a:endParaRPr lang="en-US" sz="200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Với </a:t>
                </a:r>
                <a:r>
                  <a:rPr lang="en-US" sz="2000">
                    <a:latin typeface="Times New Roman" panose="02020603050405020304" pitchFamily="18" charset="0"/>
                    <a:cs typeface="Times New Roman" panose="02020603050405020304" pitchFamily="18" charset="0"/>
                  </a:rPr>
                  <a:t>P(c) chúng ta có thể tính theo công thức</a:t>
                </a:r>
                <a:r>
                  <a:rPr lang="en-US" sz="2000" smtClean="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num>
                        <m:den>
                          <m:r>
                            <a:rPr lang="en-US" sz="2000" i="1">
                              <a:latin typeface="Cambria Math" panose="02040503050406030204" pitchFamily="18" charset="0"/>
                            </a:rPr>
                            <m:t>𝑁</m:t>
                          </m:r>
                        </m:den>
                      </m:f>
                    </m:oMath>
                  </m:oMathPara>
                </a14:m>
                <a:endParaRPr lang="en-US" sz="2000"/>
              </a:p>
              <a:p>
                <a:pPr lvl="0"/>
                <a:r>
                  <a:rPr lang="en-US" sz="2000">
                    <a:latin typeface="Times New Roman" panose="02020603050405020304" pitchFamily="18" charset="0"/>
                    <a:cs typeface="Times New Roman" panose="02020603050405020304" pitchFamily="18" charset="0"/>
                  </a:rPr>
                  <a:t>Trong đó </a:t>
                </a:r>
                <a:r>
                  <a:rPr lang="en-US" sz="2000" smtClean="0">
                    <a:latin typeface="Times New Roman" panose="02020603050405020304" pitchFamily="18" charset="0"/>
                    <a:cs typeface="Times New Roman" panose="02020603050405020304" pitchFamily="18" charset="0"/>
                  </a:rPr>
                  <a:t>:</a:t>
                </a:r>
              </a:p>
              <a:p>
                <a:pPr lvl="0"/>
                <a:r>
                  <a:rPr lang="en-US" sz="2000" smtClean="0">
                    <a:latin typeface="Times New Roman" panose="02020603050405020304" pitchFamily="18" charset="0"/>
                    <a:cs typeface="Times New Roman" panose="02020603050405020304" pitchFamily="18" charset="0"/>
                  </a:rPr>
                  <a:t>+N</a:t>
                </a:r>
                <a:r>
                  <a:rPr lang="en-US" sz="2000" baseline="-25000" smtClean="0">
                    <a:latin typeface="Times New Roman" panose="02020603050405020304" pitchFamily="18" charset="0"/>
                    <a:cs typeface="Times New Roman" panose="02020603050405020304" pitchFamily="18" charset="0"/>
                  </a:rPr>
                  <a:t>c</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số lượng dữ liệu trong tập dữ liệu huấn luyện có nhãn là </a:t>
                </a:r>
                <a:r>
                  <a:rPr lang="en-US" sz="2000" smtClean="0">
                    <a:latin typeface="Times New Roman" panose="02020603050405020304" pitchFamily="18" charset="0"/>
                    <a:cs typeface="Times New Roman" panose="02020603050405020304" pitchFamily="18" charset="0"/>
                  </a:rPr>
                  <a:t>c</a:t>
                </a:r>
              </a:p>
              <a:p>
                <a:pPr lvl="0"/>
                <a:r>
                  <a:rPr lang="en-US" sz="2000" smtClean="0">
                    <a:latin typeface="Times New Roman" panose="02020603050405020304" pitchFamily="18" charset="0"/>
                    <a:cs typeface="Times New Roman" panose="02020603050405020304" pitchFamily="18" charset="0"/>
                  </a:rPr>
                  <a:t>+N </a:t>
                </a:r>
                <a:r>
                  <a:rPr lang="en-US" sz="2000">
                    <a:latin typeface="Times New Roman" panose="02020603050405020304" pitchFamily="18" charset="0"/>
                    <a:cs typeface="Times New Roman" panose="02020603050405020304" pitchFamily="18" charset="0"/>
                  </a:rPr>
                  <a:t>là tổng số dữ liệu trong tập dữ liệu huấn </a:t>
                </a:r>
                <a:r>
                  <a:rPr lang="en-US" sz="2000" smtClean="0">
                    <a:latin typeface="Times New Roman" panose="02020603050405020304" pitchFamily="18" charset="0"/>
                    <a:cs typeface="Times New Roman" panose="02020603050405020304" pitchFamily="18" charset="0"/>
                  </a:rPr>
                  <a:t>luyện</a:t>
                </a:r>
              </a:p>
              <a:p>
                <a:pPr lvl="0"/>
                <a:endParaRPr lang="en-US" sz="2000" smtClean="0"/>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1084685"/>
                <a:ext cx="7942402" cy="3617401"/>
              </a:xfrm>
              <a:prstGeom prst="rect">
                <a:avLst/>
              </a:prstGeom>
              <a:blipFill>
                <a:blip r:embed="rId3"/>
                <a:stretch>
                  <a:fillRect l="-844" t="-1012"/>
                </a:stretch>
              </a:blipFill>
            </p:spPr>
            <p:txBody>
              <a:bodyPr/>
              <a:lstStyle/>
              <a:p>
                <a:r>
                  <a:rPr lang="en-US">
                    <a:noFill/>
                  </a:rPr>
                  <a:t> </a:t>
                </a:r>
              </a:p>
            </p:txBody>
          </p:sp>
        </mc:Fallback>
      </mc:AlternateContent>
    </p:spTree>
    <p:extLst>
      <p:ext uri="{BB962C8B-B14F-4D97-AF65-F5344CB8AC3E}">
        <p14:creationId xmlns:p14="http://schemas.microsoft.com/office/powerpoint/2010/main" val="2274773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966354"/>
                <a:ext cx="7942402" cy="3508140"/>
              </a:xfrm>
              <a:prstGeom prst="rect">
                <a:avLst/>
              </a:prstGeom>
            </p:spPr>
            <p:txBody>
              <a:bodyPr wrap="square">
                <a:spAutoFit/>
              </a:bodyPr>
              <a:lstStyle/>
              <a:p>
                <a:pPr lvl="0" algn="just"/>
                <a:r>
                  <a:rPr lang="en-US" sz="2000" smtClean="0">
                    <a:latin typeface="Times New Roman" panose="02020603050405020304" pitchFamily="18" charset="0"/>
                    <a:cs typeface="Times New Roman" panose="02020603050405020304" pitchFamily="18" charset="0"/>
                  </a:rPr>
                  <a:t>- Với P(x|c) tức phân phối của các điểm dữ liệu trong class c thường rất khó tính toán vì x là một biến ngẫu nhiên nhiều chiều. </a:t>
                </a:r>
              </a:p>
              <a:p>
                <a:pPr marL="342900" lvl="0" indent="-342900" algn="just">
                  <a:buFontTx/>
                  <a:buChar char="-"/>
                </a:pPr>
                <a:endParaRPr lang="en-US" sz="2000" smtClean="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 Để đơn </a:t>
                </a:r>
                <a:r>
                  <a:rPr lang="en-US" sz="2000">
                    <a:latin typeface="Times New Roman" panose="02020603050405020304" pitchFamily="18" charset="0"/>
                    <a:cs typeface="Times New Roman" panose="02020603050405020304" pitchFamily="18" charset="0"/>
                  </a:rPr>
                  <a:t>giản, người ta thường giả sử các thành phần của biến ngẫu nhiên x là </a:t>
                </a:r>
                <a:r>
                  <a:rPr lang="en-US" sz="2000" b="1">
                    <a:latin typeface="Times New Roman" panose="02020603050405020304" pitchFamily="18" charset="0"/>
                    <a:cs typeface="Times New Roman" panose="02020603050405020304" pitchFamily="18" charset="0"/>
                  </a:rPr>
                  <a:t>độc lập với </a:t>
                </a:r>
                <a:r>
                  <a:rPr lang="en-US" sz="2000" b="1" smtClean="0">
                    <a:latin typeface="Times New Roman" panose="02020603050405020304" pitchFamily="18" charset="0"/>
                    <a:cs typeface="Times New Roman" panose="02020603050405020304" pitchFamily="18" charset="0"/>
                  </a:rPr>
                  <a:t>nhau nếu biết c</a:t>
                </a:r>
                <a:endParaRPr lang="en-US" sz="20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𝑥</m:t>
                          </m:r>
                        </m:e>
                        <m:e>
                          <m:r>
                            <a:rPr lang="en-US" sz="1800" i="1">
                              <a:latin typeface="Cambria Math" panose="02040503050406030204" pitchFamily="18" charset="0"/>
                            </a:rPr>
                            <m:t>𝑐</m:t>
                          </m:r>
                        </m:e>
                      </m:d>
                      <m:r>
                        <a:rPr lang="en-US" sz="1800" i="1">
                          <a:latin typeface="Cambria Math" panose="02040503050406030204" pitchFamily="18" charset="0"/>
                        </a:rPr>
                        <m:t>=</m:t>
                      </m:r>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r>
                            <a:rPr lang="en-US" sz="1800" i="1">
                              <a:latin typeface="Cambria Math" panose="02040503050406030204" pitchFamily="18" charset="0"/>
                            </a:rPr>
                            <m:t>𝑥</m:t>
                          </m:r>
                          <m:sSub>
                            <m:sSubPr>
                              <m:ctrlPr>
                                <a:rPr lang="en-US" sz="1800" i="1">
                                  <a:latin typeface="Cambria Math" panose="02040503050406030204" pitchFamily="18" charset="0"/>
                                </a:rPr>
                              </m:ctrlPr>
                            </m:sSubPr>
                            <m:e>
                              <m:r>
                                <a:rPr lang="en-US" sz="1800">
                                  <a:latin typeface="Cambria Math" panose="02040503050406030204" pitchFamily="18" charset="0"/>
                                </a:rPr>
                                <m:t>­</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𝑑</m:t>
                              </m:r>
                            </m:sub>
                          </m:sSub>
                        </m:e>
                        <m:e>
                          <m:r>
                            <a:rPr lang="en-US" sz="1800" i="1">
                              <a:latin typeface="Cambria Math" panose="02040503050406030204" pitchFamily="18" charset="0"/>
                            </a:rPr>
                            <m:t>𝑐</m:t>
                          </m:r>
                        </m:e>
                      </m:d>
                      <m:r>
                        <a:rPr lang="en-US" sz="1800" i="1">
                          <a:latin typeface="Cambria Math" panose="02040503050406030204" pitchFamily="18" charset="0"/>
                        </a:rPr>
                        <m:t>= </m:t>
                      </m:r>
                      <m:nary>
                        <m:naryPr>
                          <m:chr m:val="∏"/>
                          <m:limLoc m:val="undOvr"/>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1</m:t>
                          </m:r>
                        </m:sub>
                        <m:sup>
                          <m:r>
                            <a:rPr lang="en-US" sz="1800" i="1">
                              <a:latin typeface="Cambria Math" panose="02040503050406030204" pitchFamily="18" charset="0"/>
                            </a:rPr>
                            <m:t>𝑑</m:t>
                          </m:r>
                        </m:sup>
                        <m:e>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e>
                              <m:r>
                                <a:rPr lang="en-US" sz="1800" i="1">
                                  <a:latin typeface="Cambria Math" panose="02040503050406030204" pitchFamily="18" charset="0"/>
                                </a:rPr>
                                <m:t>𝑐</m:t>
                              </m:r>
                            </m:e>
                          </m:d>
                        </m:e>
                      </m:nary>
                    </m:oMath>
                  </m:oMathPara>
                </a14:m>
                <a:endParaRPr lang="en-US" sz="1800" smtClean="0">
                  <a:latin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Khi đó ta có công thức:</a:t>
                </a:r>
              </a:p>
              <a:p>
                <a:pPr lvl="0"/>
                <a14:m>
                  <m:oMathPara xmlns:m="http://schemas.openxmlformats.org/officeDocument/2006/math">
                    <m:oMathParaPr>
                      <m:jc m:val="centerGroup"/>
                    </m:oMathParaPr>
                    <m:oMath xmlns:m="http://schemas.openxmlformats.org/officeDocument/2006/math">
                      <m:r>
                        <m:rPr>
                          <m:sty m:val="p"/>
                        </m:rPr>
                        <a:rPr lang="en-US" sz="1800">
                          <a:latin typeface="Cambria Math" panose="02040503050406030204" pitchFamily="18" charset="0"/>
                        </a:rPr>
                        <m:t>y</m:t>
                      </m:r>
                      <m:r>
                        <a:rPr lang="en-US" sz="1800" i="1">
                          <a:latin typeface="Cambria Math" panose="02040503050406030204" pitchFamily="18" charset="0"/>
                        </a:rPr>
                        <m:t>=</m:t>
                      </m:r>
                      <m:func>
                        <m:funcPr>
                          <m:ctrlPr>
                            <a:rPr lang="en-US" sz="1800" i="1">
                              <a:latin typeface="Cambria Math" panose="02040503050406030204" pitchFamily="18" charset="0"/>
                            </a:rPr>
                          </m:ctrlPr>
                        </m:funcPr>
                        <m:fName>
                          <m:limLow>
                            <m:limLowPr>
                              <m:ctrlPr>
                                <a:rPr lang="en-US" sz="1800" i="1">
                                  <a:latin typeface="Cambria Math" panose="02040503050406030204" pitchFamily="18" charset="0"/>
                                </a:rPr>
                              </m:ctrlPr>
                            </m:limLowPr>
                            <m:e>
                              <m:r>
                                <m:rPr>
                                  <m:nor/>
                                </m:rPr>
                                <a:rPr lang="en-US" sz="1800"/>
                                <m:t>arg</m:t>
                              </m:r>
                              <m:r>
                                <m:rPr>
                                  <m:nor/>
                                </m:rPr>
                                <a:rPr lang="en-US" sz="1800"/>
                                <m:t> </m:t>
                              </m:r>
                              <m:r>
                                <m:rPr>
                                  <m:nor/>
                                </m:rPr>
                                <a:rPr lang="en-US" sz="1800"/>
                                <m:t>max</m:t>
                              </m:r>
                            </m:e>
                            <m:lim>
                              <m:r>
                                <a:rPr lang="en-US" sz="1800" i="1">
                                  <a:latin typeface="Cambria Math" panose="02040503050406030204" pitchFamily="18" charset="0"/>
                                </a:rPr>
                                <m:t>𝑐</m:t>
                              </m:r>
                              <m:r>
                                <a:rPr lang="en-US" sz="1800" i="1">
                                  <a:latin typeface="Cambria Math" panose="02040503050406030204" pitchFamily="18" charset="0"/>
                                </a:rPr>
                                <m:t>𝜖</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1</m:t>
                                  </m:r>
                                  <m:r>
                                    <a:rPr lang="en-US" sz="1800" i="1">
                                      <a:latin typeface="Cambria Math" panose="02040503050406030204" pitchFamily="18" charset="0"/>
                                    </a:rPr>
                                    <m:t>,…,</m:t>
                                  </m:r>
                                  <m:r>
                                    <a:rPr lang="en-US" sz="1800" i="1">
                                      <a:latin typeface="Cambria Math" panose="02040503050406030204" pitchFamily="18" charset="0"/>
                                    </a:rPr>
                                    <m:t>𝐶</m:t>
                                  </m:r>
                                </m:e>
                              </m:d>
                            </m:lim>
                          </m:limLow>
                        </m:fName>
                        <m:e>
                          <m:r>
                            <a:rPr lang="en-US" sz="1800" i="1">
                              <a:latin typeface="Cambria Math" panose="02040503050406030204" pitchFamily="18" charset="0"/>
                            </a:rPr>
                            <m:t> (</m:t>
                          </m:r>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𝑐</m:t>
                          </m:r>
                          <m:r>
                            <a:rPr lang="en-US" sz="1800" i="1">
                              <a:latin typeface="Cambria Math" panose="02040503050406030204" pitchFamily="18" charset="0"/>
                            </a:rPr>
                            <m:t>)</m:t>
                          </m:r>
                        </m:e>
                      </m:func>
                      <m:r>
                        <a:rPr lang="en-US" sz="1800" i="1">
                          <a:latin typeface="Cambria Math" panose="02040503050406030204" pitchFamily="18" charset="0"/>
                        </a:rPr>
                        <m:t>  </m:t>
                      </m:r>
                      <m:nary>
                        <m:naryPr>
                          <m:chr m:val="∏"/>
                          <m:limLoc m:val="undOvr"/>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1</m:t>
                          </m:r>
                        </m:sub>
                        <m:sup>
                          <m:r>
                            <a:rPr lang="en-US" sz="1800" i="1">
                              <a:latin typeface="Cambria Math" panose="02040503050406030204" pitchFamily="18" charset="0"/>
                            </a:rPr>
                            <m:t>𝑑</m:t>
                          </m:r>
                        </m:sup>
                        <m:e>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e>
                              <m:r>
                                <a:rPr lang="en-US" sz="1800" i="1">
                                  <a:latin typeface="Cambria Math" panose="02040503050406030204" pitchFamily="18" charset="0"/>
                                </a:rPr>
                                <m:t>𝑐</m:t>
                              </m:r>
                            </m:e>
                          </m:d>
                          <m:r>
                            <a:rPr lang="en-US" sz="1800" i="1">
                              <a:latin typeface="Cambria Math" panose="02040503050406030204" pitchFamily="18" charset="0"/>
                            </a:rPr>
                            <m:t>)</m:t>
                          </m:r>
                        </m:e>
                      </m:nary>
                    </m:oMath>
                  </m:oMathPara>
                </a14:m>
                <a:endParaRPr lang="en-US" sz="1800" smtClean="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966354"/>
                <a:ext cx="7942402" cy="3508140"/>
              </a:xfrm>
              <a:prstGeom prst="rect">
                <a:avLst/>
              </a:prstGeom>
              <a:blipFill>
                <a:blip r:embed="rId3"/>
                <a:stretch>
                  <a:fillRect l="-844" t="-1043" r="-1535"/>
                </a:stretch>
              </a:blipFill>
            </p:spPr>
            <p:txBody>
              <a:bodyPr/>
              <a:lstStyle/>
              <a:p>
                <a:r>
                  <a:rPr lang="en-US">
                    <a:noFill/>
                  </a:rPr>
                  <a:t> </a:t>
                </a:r>
              </a:p>
            </p:txBody>
          </p:sp>
        </mc:Fallback>
      </mc:AlternateContent>
    </p:spTree>
    <p:extLst>
      <p:ext uri="{BB962C8B-B14F-4D97-AF65-F5344CB8AC3E}">
        <p14:creationId xmlns:p14="http://schemas.microsoft.com/office/powerpoint/2010/main" val="646790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4063164"/>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 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lgn="just"/>
                <a:endParaRPr lang="en-US" sz="2000"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 Nhưng nếu </a:t>
                </a:r>
                <a:r>
                  <a:rPr lang="en-US" sz="2000">
                    <a:latin typeface="Times New Roman" panose="02020603050405020304" pitchFamily="18" charset="0"/>
                    <a:cs typeface="Times New Roman" panose="02020603050405020304" pitchFamily="18" charset="0"/>
                  </a:rPr>
                  <a:t>gặp một từ chưa bao giờ xuất hiện trong lớp c bất kì dẫn đến P(x</a:t>
                </a:r>
                <a:r>
                  <a:rPr lang="en-US" sz="2000" baseline="-25000">
                    <a:latin typeface="Times New Roman" panose="02020603050405020304" pitchFamily="18" charset="0"/>
                    <a:cs typeface="Times New Roman" panose="02020603050405020304" pitchFamily="18" charset="0"/>
                  </a:rPr>
                  <a:t>i</a:t>
                </a:r>
                <a:r>
                  <a:rPr lang="en-US" sz="2000">
                    <a:latin typeface="Times New Roman" panose="02020603050405020304" pitchFamily="18" charset="0"/>
                    <a:cs typeface="Times New Roman" panose="02020603050405020304" pitchFamily="18" charset="0"/>
                  </a:rPr>
                  <a:t>|c) = </a:t>
                </a:r>
                <a:r>
                  <a:rPr lang="en-US" sz="2000" smtClean="0">
                    <a:latin typeface="Times New Roman" panose="02020603050405020304" pitchFamily="18" charset="0"/>
                    <a:cs typeface="Times New Roman" panose="02020603050405020304" pitchFamily="18" charset="0"/>
                  </a:rPr>
                  <a:t>0, khi đó cần sử dụng </a:t>
                </a:r>
                <a:r>
                  <a:rPr lang="en-US" sz="2000">
                    <a:latin typeface="Times New Roman" panose="02020603050405020304" pitchFamily="18" charset="0"/>
                    <a:cs typeface="Times New Roman" panose="02020603050405020304" pitchFamily="18" charset="0"/>
                  </a:rPr>
                  <a:t>Laplace </a:t>
                </a:r>
                <a:r>
                  <a:rPr lang="en-US" sz="2000" smtClean="0">
                    <a:latin typeface="Times New Roman" panose="02020603050405020304" pitchFamily="18" charset="0"/>
                    <a:cs typeface="Times New Roman" panose="02020603050405020304" pitchFamily="18" charset="0"/>
                  </a:rPr>
                  <a:t>smoothing: </a:t>
                </a:r>
                <a:endParaRPr lang="en-US" sz="20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e>
                          <m:r>
                            <a:rPr lang="en-US" sz="1800" i="1">
                              <a:latin typeface="Cambria Math" panose="02040503050406030204" pitchFamily="18" charset="0"/>
                            </a:rPr>
                            <m:t>𝑐</m:t>
                          </m:r>
                        </m:e>
                      </m:d>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𝑐𝑖</m:t>
                              </m:r>
                            </m:sub>
                          </m:sSub>
                          <m:r>
                            <a:rPr lang="en-US" sz="1800" i="1">
                              <a:latin typeface="Cambria Math" panose="02040503050406030204" pitchFamily="18" charset="0"/>
                            </a:rPr>
                            <m:t>+</m:t>
                          </m:r>
                          <m:r>
                            <a:rPr lang="en-US" sz="1800" i="1">
                              <a:latin typeface="Cambria Math" panose="02040503050406030204" pitchFamily="18" charset="0"/>
                            </a:rPr>
                            <m:t>𝑘</m:t>
                          </m:r>
                        </m:num>
                        <m:den>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𝑐</m:t>
                              </m:r>
                            </m:sub>
                          </m:sSub>
                          <m:r>
                            <a:rPr lang="en-US" sz="1800" i="1">
                              <a:latin typeface="Cambria Math" panose="02040503050406030204" pitchFamily="18" charset="0"/>
                            </a:rPr>
                            <m:t>+</m:t>
                          </m:r>
                          <m:r>
                            <a:rPr lang="en-US" sz="1800" i="1">
                              <a:latin typeface="Cambria Math" panose="02040503050406030204" pitchFamily="18" charset="0"/>
                            </a:rPr>
                            <m:t>𝑘</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𝑉</m:t>
                              </m:r>
                            </m:e>
                          </m:d>
                        </m:den>
                      </m:f>
                    </m:oMath>
                  </m:oMathPara>
                </a14:m>
                <a:endParaRPr lang="en-US" sz="1800" smtClean="0">
                  <a:latin typeface="Times New Roman" panose="02020603050405020304" pitchFamily="18" charset="0"/>
                  <a:cs typeface="Times New Roman" panose="02020603050405020304" pitchFamily="18" charset="0"/>
                </a:endParaRPr>
              </a:p>
              <a:p>
                <a:pPr lvl="0" algn="just"/>
                <a:r>
                  <a:rPr lang="en-US" sz="2000">
                    <a:latin typeface="Times New Roman" panose="02020603050405020304" pitchFamily="18" charset="0"/>
                    <a:cs typeface="Times New Roman" panose="02020603050405020304" pitchFamily="18" charset="0"/>
                  </a:rPr>
                  <a:t>Trong </a:t>
                </a:r>
                <a:r>
                  <a:rPr lang="en-US" sz="2000" smtClean="0">
                    <a:latin typeface="Times New Roman" panose="02020603050405020304" pitchFamily="18" charset="0"/>
                    <a:cs typeface="Times New Roman" panose="02020603050405020304" pitchFamily="18" charset="0"/>
                  </a:rPr>
                  <a:t>đó: </a:t>
                </a:r>
                <a:r>
                  <a:rPr lang="en-US" sz="2000">
                    <a:latin typeface="Times New Roman" panose="02020603050405020304" pitchFamily="18" charset="0"/>
                    <a:cs typeface="Times New Roman" panose="02020603050405020304" pitchFamily="18" charset="0"/>
                  </a:rPr>
                  <a:t>k là hằng số được thêm vào để tránh xác suất bằng 0 và thường được gán bằng 1. |V| là số lượng từ vựng </a:t>
                </a:r>
                <a:r>
                  <a:rPr lang="en-US" sz="2000" b="1">
                    <a:latin typeface="Times New Roman" panose="02020603050405020304" pitchFamily="18" charset="0"/>
                    <a:cs typeface="Times New Roman" panose="02020603050405020304" pitchFamily="18" charset="0"/>
                  </a:rPr>
                  <a:t>khác nhau</a:t>
                </a:r>
                <a:r>
                  <a:rPr lang="en-US" sz="2000">
                    <a:latin typeface="Times New Roman" panose="02020603050405020304" pitchFamily="18" charset="0"/>
                    <a:cs typeface="Times New Roman" panose="02020603050405020304" pitchFamily="18" charset="0"/>
                  </a:rPr>
                  <a:t> có </a:t>
                </a:r>
                <a:r>
                  <a:rPr lang="en-US" sz="2000" smtClean="0">
                    <a:latin typeface="Times New Roman" panose="02020603050405020304" pitchFamily="18" charset="0"/>
                    <a:cs typeface="Times New Roman" panose="02020603050405020304" pitchFamily="18" charset="0"/>
                  </a:rPr>
                  <a:t>từ điển</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4063164"/>
              </a:xfrm>
              <a:prstGeom prst="rect">
                <a:avLst/>
              </a:prstGeom>
              <a:blipFill>
                <a:blip r:embed="rId3"/>
                <a:stretch>
                  <a:fillRect l="-844" t="-750" r="-1612"/>
                </a:stretch>
              </a:blipFill>
            </p:spPr>
            <p:txBody>
              <a:bodyPr/>
              <a:lstStyle/>
              <a:p>
                <a:r>
                  <a:rPr lang="en-US">
                    <a:noFill/>
                  </a:rPr>
                  <a:t> </a:t>
                </a:r>
              </a:p>
            </p:txBody>
          </p:sp>
        </mc:Fallback>
      </mc:AlternateContent>
    </p:spTree>
    <p:extLst>
      <p:ext uri="{BB962C8B-B14F-4D97-AF65-F5344CB8AC3E}">
        <p14:creationId xmlns:p14="http://schemas.microsoft.com/office/powerpoint/2010/main" val="4269523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Multinomial Na</a:t>
            </a:r>
            <a:r>
              <a:rPr lang="en-US" sz="2500" b="1">
                <a:latin typeface="Times New Roman" panose="02020603050405020304" pitchFamily="18" charset="0"/>
                <a:cs typeface="Times New Roman" panose="02020603050405020304" pitchFamily="18" charset="0"/>
              </a:rPr>
              <a:t>i</a:t>
            </a:r>
            <a:r>
              <a:rPr lang="en" sz="2500" b="1">
                <a:latin typeface="Times New Roman" panose="02020603050405020304" pitchFamily="18" charset="0"/>
                <a:cs typeface="Times New Roman" panose="02020603050405020304" pitchFamily="18" charset="0"/>
              </a:rPr>
              <a:t>ve Bayes (MNB)</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713225" y="1091045"/>
                <a:ext cx="7942402" cy="2810706"/>
              </a:xfrm>
              <a:prstGeom prst="rect">
                <a:avLst/>
              </a:prstGeom>
            </p:spPr>
            <p:txBody>
              <a:bodyPr wrap="square">
                <a:spAutoFit/>
              </a:bodyPr>
              <a:lstStyle/>
              <a:p>
                <a:pPr lvl="0" algn="just"/>
                <a:r>
                  <a:rPr lang="en-US" sz="2000" smtClean="0"/>
                  <a:t>- Lúc này công thức tính y nếu d lớn thì vế phải sẽ mang giá trị rất nhỏ tiệm cận với 0 gây khó khăn trong việc so sánh.</a:t>
                </a:r>
              </a:p>
              <a:p>
                <a:pPr lvl="0"/>
                <a:endParaRPr lang="en-US" sz="2000" smtClean="0"/>
              </a:p>
              <a:p>
                <a:pPr lvl="0" algn="just"/>
                <a:r>
                  <a:rPr lang="en-US" sz="2000" smtClean="0"/>
                  <a:t>- Khi đó y sẽ được </a:t>
                </a:r>
                <a:r>
                  <a:rPr lang="en-US" sz="2000"/>
                  <a:t>tính lại bằng cách lấy log của vế phải, điều này không gây ảnh hưởng tới kết quả bởi log là một hàm đồng biến trên tập các số </a:t>
                </a:r>
                <a:r>
                  <a:rPr lang="en-US" sz="2000" smtClean="0"/>
                  <a:t>dương. Lúc này:</a:t>
                </a:r>
              </a:p>
              <a:p>
                <a:pPr lvl="0"/>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nor/>
                                </m:rPr>
                                <a:rPr lang="en-US" sz="2000"/>
                                <m:t>arg</m:t>
                              </m:r>
                              <m:r>
                                <m:rPr>
                                  <m:nor/>
                                </m:rPr>
                                <a:rPr lang="en-US" sz="2000"/>
                                <m:t> </m:t>
                              </m:r>
                              <m:r>
                                <m:rPr>
                                  <m:nor/>
                                </m:rPr>
                                <a:rPr lang="en-US" sz="2000"/>
                                <m:t>max</m:t>
                              </m:r>
                              <m:r>
                                <m:rPr>
                                  <m:nor/>
                                </m:rPr>
                                <a:rPr lang="en-US" sz="2000"/>
                                <m:t> </m:t>
                              </m:r>
                            </m:e>
                            <m:lim>
                              <m:r>
                                <a:rPr lang="en-US" sz="2000" i="1">
                                  <a:latin typeface="Cambria Math" panose="02040503050406030204" pitchFamily="18" charset="0"/>
                                </a:rPr>
                                <m:t>𝑐</m:t>
                              </m:r>
                              <m:r>
                                <a:rPr lang="en-US" sz="2000" i="1">
                                  <a:latin typeface="Cambria Math" panose="02040503050406030204" pitchFamily="18" charset="0"/>
                                </a:rPr>
                                <m:t>𝜖</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𝐶</m:t>
                                  </m:r>
                                </m:e>
                              </m:d>
                            </m:lim>
                          </m:limLow>
                          <m:r>
                            <a:rPr lang="en-US" sz="2000" b="0" i="1" smtClean="0">
                              <a:latin typeface="Cambria Math" panose="02040503050406030204" pitchFamily="18" charset="0"/>
                            </a:rPr>
                            <m:t>(</m:t>
                          </m:r>
                        </m:fName>
                        <m:e>
                          <m:func>
                            <m:funcPr>
                              <m:ctrlPr>
                                <a:rPr lang="en-US" sz="2000" i="1">
                                  <a:latin typeface="Cambria Math" panose="02040503050406030204" pitchFamily="18" charset="0"/>
                                </a:rPr>
                              </m:ctrlPr>
                            </m:funcPr>
                            <m:fName>
                              <m:r>
                                <a:rPr lang="en-US" sz="2000" i="1">
                                  <a:latin typeface="Cambria Math" panose="02040503050406030204" pitchFamily="18" charset="0"/>
                                </a:rPr>
                                <m:t>𝑙𝑜𝑔</m:t>
                              </m:r>
                            </m:fName>
                            <m:e>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e>
                          </m:func>
                        </m:e>
                      </m:func>
                      <m:r>
                        <a:rPr lang="en-US" sz="2000" i="1">
                          <a:latin typeface="Cambria Math" panose="02040503050406030204" pitchFamily="18" charset="0"/>
                        </a:rPr>
                        <m:t> +</m:t>
                      </m:r>
                      <m:func>
                        <m:funcPr>
                          <m:ctrlPr>
                            <a:rPr lang="en-US" sz="2000" i="1">
                              <a:latin typeface="Cambria Math" panose="02040503050406030204" pitchFamily="18" charset="0"/>
                            </a:rPr>
                          </m:ctrlPr>
                        </m:funcPr>
                        <m:fName>
                          <m:r>
                            <a:rPr lang="en-US" sz="2000" i="1">
                              <a:latin typeface="Cambria Math" panose="02040503050406030204" pitchFamily="18" charset="0"/>
                            </a:rPr>
                            <m:t>  </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𝑑</m:t>
                              </m:r>
                            </m:sup>
                            <m:e>
                              <m:r>
                                <a:rPr lang="en-US" sz="2000" i="1">
                                  <a:latin typeface="Cambria Math" panose="02040503050406030204" pitchFamily="18" charset="0"/>
                                </a:rPr>
                                <m:t>𝑙𝑜𝑔</m:t>
                              </m:r>
                            </m:e>
                          </m:nary>
                        </m:fName>
                        <m:e>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b="0" i="1" smtClean="0">
                              <a:latin typeface="Cambria Math" panose="02040503050406030204" pitchFamily="18" charset="0"/>
                            </a:rPr>
                            <m:t>)</m:t>
                          </m:r>
                        </m:e>
                      </m:func>
                    </m:oMath>
                  </m:oMathPara>
                </a14:m>
                <a:endParaRPr lang="en-US" sz="20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713225" y="1091045"/>
                <a:ext cx="7942402" cy="2810706"/>
              </a:xfrm>
              <a:prstGeom prst="rect">
                <a:avLst/>
              </a:prstGeom>
              <a:blipFill>
                <a:blip r:embed="rId3"/>
                <a:stretch>
                  <a:fillRect l="-844" t="-1085" r="-1688"/>
                </a:stretch>
              </a:blipFill>
            </p:spPr>
            <p:txBody>
              <a:bodyPr/>
              <a:lstStyle/>
              <a:p>
                <a:r>
                  <a:rPr lang="en-US">
                    <a:noFill/>
                  </a:rPr>
                  <a:t> </a:t>
                </a:r>
              </a:p>
            </p:txBody>
          </p:sp>
        </mc:Fallback>
      </mc:AlternateContent>
    </p:spTree>
    <p:extLst>
      <p:ext uri="{BB962C8B-B14F-4D97-AF65-F5344CB8AC3E}">
        <p14:creationId xmlns:p14="http://schemas.microsoft.com/office/powerpoint/2010/main" val="13621725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Stochastic gradient descent (SGD)</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5" y="852054"/>
            <a:ext cx="7942402" cy="4093428"/>
          </a:xfrm>
          <a:prstGeom prst="rect">
            <a:avLst/>
          </a:prstGeom>
        </p:spPr>
        <p:txBody>
          <a:bodyPr wrap="square">
            <a:spAutoFit/>
          </a:bodyPr>
          <a:lstStyle/>
          <a:p>
            <a:pPr lvl="0" algn="just"/>
            <a:r>
              <a:rPr lang="en-US" sz="2000" smtClean="0">
                <a:latin typeface="+mj-lt"/>
              </a:rPr>
              <a:t>- </a:t>
            </a:r>
            <a:r>
              <a:rPr lang="vi-VN" sz="2000" smtClean="0">
                <a:latin typeface="+mj-lt"/>
              </a:rPr>
              <a:t>Trong </a:t>
            </a:r>
            <a:r>
              <a:rPr lang="en-US" sz="2000" smtClean="0">
                <a:latin typeface="Times New Roman" panose="02020603050405020304" pitchFamily="18" charset="0"/>
                <a:cs typeface="Times New Roman" panose="02020603050405020304" pitchFamily="18" charset="0"/>
              </a:rPr>
              <a:t>học máy</a:t>
            </a:r>
            <a:r>
              <a:rPr lang="vi-VN" sz="2000" smtClean="0">
                <a:latin typeface="+mj-lt"/>
              </a:rPr>
              <a:t>, </a:t>
            </a:r>
            <a:r>
              <a:rPr lang="vi-VN" sz="2000">
                <a:latin typeface="+mj-lt"/>
              </a:rPr>
              <a:t>ta thường xuyên phải tìm giá trị nhỏ nhất của một hàm số nào </a:t>
            </a:r>
            <a:r>
              <a:rPr lang="vi-VN" sz="2000" smtClean="0">
                <a:latin typeface="+mj-lt"/>
              </a:rPr>
              <a:t>đó</a:t>
            </a:r>
            <a:r>
              <a:rPr lang="en-US" sz="2000" smtClean="0">
                <a:latin typeface="+mj-lt"/>
              </a:rPr>
              <a:t>.</a:t>
            </a:r>
            <a:r>
              <a:rPr lang="vi-VN" sz="2000" smtClean="0">
                <a:latin typeface="+mj-lt"/>
              </a:rPr>
              <a:t> </a:t>
            </a:r>
            <a:r>
              <a:rPr lang="en-US" sz="2000" smtClean="0">
                <a:latin typeface="Times New Roman" panose="02020603050405020304" pitchFamily="18" charset="0"/>
                <a:cs typeface="Times New Roman" panose="02020603050405020304" pitchFamily="18" charset="0"/>
              </a:rPr>
              <a:t>Việc này</a:t>
            </a:r>
            <a:r>
              <a:rPr lang="en-US" sz="2000" smtClean="0">
                <a:latin typeface="+mj-lt"/>
              </a:rPr>
              <a:t> </a:t>
            </a:r>
            <a:r>
              <a:rPr lang="en-US" sz="2000" smtClean="0">
                <a:latin typeface="Times New Roman" panose="02020603050405020304" pitchFamily="18" charset="0"/>
                <a:cs typeface="Times New Roman" panose="02020603050405020304" pitchFamily="18" charset="0"/>
              </a:rPr>
              <a:t>rất </a:t>
            </a:r>
            <a:r>
              <a:rPr lang="vi-VN" sz="2000" smtClean="0">
                <a:latin typeface="+mj-lt"/>
              </a:rPr>
              <a:t>phức tạp</a:t>
            </a:r>
            <a:r>
              <a:rPr lang="en-US" sz="2000" smtClean="0">
                <a:latin typeface="+mj-lt"/>
              </a:rPr>
              <a:t>,</a:t>
            </a:r>
            <a:r>
              <a:rPr lang="vi-VN" sz="2000" smtClean="0">
                <a:latin typeface="+mj-lt"/>
              </a:rPr>
              <a:t> </a:t>
            </a:r>
            <a:r>
              <a:rPr lang="vi-VN" sz="2000">
                <a:latin typeface="+mj-lt"/>
              </a:rPr>
              <a:t>ta thường </a:t>
            </a:r>
            <a:r>
              <a:rPr lang="vi-VN" sz="2000" smtClean="0">
                <a:latin typeface="+mj-lt"/>
              </a:rPr>
              <a:t>tìm </a:t>
            </a:r>
            <a:r>
              <a:rPr lang="vi-VN" sz="2000">
                <a:latin typeface="+mj-lt"/>
              </a:rPr>
              <a:t>các điểm </a:t>
            </a:r>
            <a:r>
              <a:rPr lang="en-US" sz="2000" smtClean="0">
                <a:latin typeface="Times New Roman" panose="02020603050405020304" pitchFamily="18" charset="0"/>
                <a:cs typeface="Times New Roman" panose="02020603050405020304" pitchFamily="18" charset="0"/>
              </a:rPr>
              <a:t>cực tiểu và ở một mức độ nào đó sẽ coi đó là nghiệm cần tìm.</a:t>
            </a:r>
          </a:p>
          <a:p>
            <a:pPr lvl="0"/>
            <a:endParaRPr lang="en-US" sz="2000" smtClean="0">
              <a:latin typeface="+mj-lt"/>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 Việc giải phương trình đạo hàm bằng 0 trong hầu hết các trường hợp khó thực hiện -&gt; sử dụng gradient descent</a:t>
            </a:r>
          </a:p>
          <a:p>
            <a:pPr marL="342900" lvl="0" indent="-342900">
              <a:buFontTx/>
              <a:buChar char="-"/>
            </a:pPr>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 Hướng tiếp cận:</a:t>
            </a:r>
          </a:p>
          <a:p>
            <a:pPr lvl="0"/>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Xuất </a:t>
            </a:r>
            <a:r>
              <a:rPr lang="en-US" sz="2000">
                <a:latin typeface="Times New Roman" panose="02020603050405020304" pitchFamily="18" charset="0"/>
                <a:cs typeface="Times New Roman" panose="02020603050405020304" pitchFamily="18" charset="0"/>
              </a:rPr>
              <a:t>phát từ một điểm mà chúng ta coi là </a:t>
            </a:r>
            <a:r>
              <a:rPr lang="en-US" sz="2000" i="1">
                <a:latin typeface="Times New Roman" panose="02020603050405020304" pitchFamily="18" charset="0"/>
                <a:cs typeface="Times New Roman" panose="02020603050405020304" pitchFamily="18" charset="0"/>
              </a:rPr>
              <a:t>gần </a:t>
            </a:r>
            <a:r>
              <a:rPr lang="en-US" sz="2000">
                <a:latin typeface="Times New Roman" panose="02020603050405020304" pitchFamily="18" charset="0"/>
                <a:cs typeface="Times New Roman" panose="02020603050405020304" pitchFamily="18" charset="0"/>
              </a:rPr>
              <a:t>với nghiệm của bài toán,</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Sau </a:t>
            </a:r>
            <a:r>
              <a:rPr lang="en-US" sz="2000">
                <a:latin typeface="Times New Roman" panose="02020603050405020304" pitchFamily="18" charset="0"/>
                <a:cs typeface="Times New Roman" panose="02020603050405020304" pitchFamily="18" charset="0"/>
              </a:rPr>
              <a:t>đó dùng một phép toán lặp để </a:t>
            </a:r>
            <a:r>
              <a:rPr lang="en-US" sz="2000" i="1">
                <a:latin typeface="Times New Roman" panose="02020603050405020304" pitchFamily="18" charset="0"/>
                <a:cs typeface="Times New Roman" panose="02020603050405020304" pitchFamily="18" charset="0"/>
              </a:rPr>
              <a:t>tiến dần </a:t>
            </a:r>
            <a:r>
              <a:rPr lang="en-US" sz="2000">
                <a:latin typeface="Times New Roman" panose="02020603050405020304" pitchFamily="18" charset="0"/>
                <a:cs typeface="Times New Roman" panose="02020603050405020304" pitchFamily="18" charset="0"/>
              </a:rPr>
              <a:t>đến điểm cần tìm, tức đến khi đạo hàm gần </a:t>
            </a:r>
            <a:r>
              <a:rPr lang="en-US" sz="2000" smtClean="0">
                <a:latin typeface="Times New Roman" panose="02020603050405020304" pitchFamily="18" charset="0"/>
                <a:cs typeface="Times New Roman" panose="02020603050405020304" pitchFamily="18" charset="0"/>
              </a:rPr>
              <a:t>với 0.</a:t>
            </a:r>
            <a:r>
              <a:rPr lang="en-US" sz="2000">
                <a:latin typeface="Times New Roman" panose="02020603050405020304" pitchFamily="18" charset="0"/>
                <a:cs typeface="Times New Roman" panose="02020603050405020304" pitchFamily="18" charset="0"/>
              </a:rPr>
              <a:t/>
            </a:r>
            <a:br>
              <a:rPr lang="en-US" sz="2000">
                <a:latin typeface="Times New Roman" panose="02020603050405020304" pitchFamily="18" charset="0"/>
                <a:cs typeface="Times New Roman" panose="02020603050405020304" pitchFamily="18" charset="0"/>
              </a:rPr>
            </a:br>
            <a:r>
              <a:rPr lang="en-US" sz="2000"/>
              <a:t/>
            </a:r>
            <a:br>
              <a:rPr lang="en-US" sz="2000"/>
            </a:b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5714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Stochastic gradient descent (SGD)</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589039" y="758536"/>
                <a:ext cx="4845911" cy="4308872"/>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a:t>
                </a:r>
                <a:r>
                  <a:rPr lang="en-US" sz="2000" smtClean="0">
                    <a:latin typeface="Times New Roman" panose="02020603050405020304" pitchFamily="18" charset="0"/>
                    <a:cs typeface="Times New Roman" panose="02020603050405020304" pitchFamily="18" charset="0"/>
                  </a:rPr>
                  <a:t>hàm 1 biến,</a:t>
                </a:r>
                <a:r>
                  <a:rPr lang="vi-VN" sz="2000">
                    <a:latin typeface="Times New Roman" panose="02020603050405020304" pitchFamily="18" charset="0"/>
                    <a:cs typeface="Times New Roman" panose="02020603050405020304" pitchFamily="18" charset="0"/>
                  </a:rPr>
                  <a:t> Để điểm tiếp theo</a:t>
                </a:r>
                <a14:m>
                  <m:oMath xmlns:m="http://schemas.openxmlformats.org/officeDocument/2006/math">
                    <m:sSub>
                      <m:sSubPr>
                        <m:ctrlPr>
                          <a:rPr lang="en-US" sz="2000" i="1">
                            <a:latin typeface="Cambria Math" panose="02040503050406030204" pitchFamily="18" charset="0"/>
                          </a:rPr>
                        </m:ctrlPr>
                      </m:sSubPr>
                      <m:e>
                        <m:r>
                          <a:rPr lang="en-US" sz="2000" b="0" i="0" smtClean="0">
                            <a:latin typeface="Cambria Math" panose="02040503050406030204" pitchFamily="18" charset="0"/>
                          </a:rPr>
                          <m:t> </m:t>
                        </m:r>
                        <m:r>
                          <m:rPr>
                            <m:sty m:val="p"/>
                          </m:rPr>
                          <a:rPr lang="en-US" sz="2000" i="0">
                            <a:latin typeface="Cambria Math" panose="02040503050406030204" pitchFamily="18" charset="0"/>
                          </a:rPr>
                          <m:t>x</m:t>
                        </m:r>
                      </m:e>
                      <m:sub>
                        <m:r>
                          <m:rPr>
                            <m:sty m:val="p"/>
                          </m:rPr>
                          <a:rPr lang="en-US" sz="2000" i="0">
                            <a:latin typeface="Cambria Math" panose="02040503050406030204" pitchFamily="18" charset="0"/>
                          </a:rPr>
                          <m:t>t</m:t>
                        </m:r>
                        <m:r>
                          <a:rPr lang="en-US" sz="2000" i="0">
                            <a:latin typeface="Cambria Math" panose="02040503050406030204" pitchFamily="18" charset="0"/>
                          </a:rPr>
                          <m:t>+</m:t>
                        </m:r>
                        <m:r>
                          <a:rPr lang="en-US" sz="2000" i="0">
                            <a:latin typeface="Cambria Math" panose="02040503050406030204" pitchFamily="18" charset="0"/>
                          </a:rPr>
                          <m:t>1</m:t>
                        </m:r>
                      </m:sub>
                    </m:sSub>
                  </m:oMath>
                </a14:m>
                <a:r>
                  <a:rPr lang="vi-VN" sz="200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gần với 𝑥</a:t>
                </a:r>
                <a:r>
                  <a:rPr lang="vi-VN" sz="2000" smtClean="0">
                    <a:latin typeface="Times New Roman" panose="02020603050405020304" pitchFamily="18" charset="0"/>
                    <a:cs typeface="Times New Roman" panose="02020603050405020304" pitchFamily="18" charset="0"/>
                  </a:rPr>
                  <a:t>∗</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hơn</a:t>
                </a:r>
                <a:r>
                  <a:rPr lang="en-US" sz="2000" smtClean="0">
                    <a:latin typeface="Times New Roman" panose="02020603050405020304" pitchFamily="18" charset="0"/>
                    <a:cs typeface="Times New Roman" panose="02020603050405020304" pitchFamily="18" charset="0"/>
                  </a:rPr>
                  <a:t>, ta có quy tắc cập nhật:</a:t>
                </a:r>
              </a:p>
              <a:p>
                <a:pPr lvl="0"/>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𝜂</m:t>
                          </m:r>
                          <m:r>
                            <a:rPr lang="en-US" sz="2000" i="1">
                              <a:latin typeface="Cambria Math" panose="02040503050406030204" pitchFamily="18" charset="0"/>
                            </a:rPr>
                            <m:t>𝑓</m:t>
                          </m:r>
                        </m:e>
                        <m:sup>
                          <m:r>
                            <a:rPr lang="en-US" sz="2000" i="1">
                              <a:latin typeface="Cambria Math" panose="02040503050406030204" pitchFamily="18" charset="0"/>
                            </a:rPr>
                            <m:t>′</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e>
                      </m:d>
                    </m:oMath>
                  </m:oMathPara>
                </a14:m>
                <a:endParaRPr lang="en-US" sz="2000" smtClean="0">
                  <a:latin typeface="Times New Roman" panose="02020603050405020304" pitchFamily="18" charset="0"/>
                  <a:cs typeface="Times New Roman" panose="02020603050405020304" pitchFamily="18" charset="0"/>
                </a:endParaRPr>
              </a:p>
              <a:p>
                <a:pPr lvl="0"/>
                <a:endParaRPr lang="en-US" sz="2000" smtClean="0">
                  <a:latin typeface="Times New Roman" panose="02020603050405020304" pitchFamily="18" charset="0"/>
                  <a:cs typeface="Times New Roman" panose="02020603050405020304" pitchFamily="18" charset="0"/>
                </a:endParaRPr>
              </a:p>
              <a:p>
                <a:pPr lvl="0"/>
                <a:r>
                  <a:rPr lang="en-US" sz="2000">
                    <a:latin typeface="Times New Roman" panose="02020603050405020304" pitchFamily="18" charset="0"/>
                    <a:cs typeface="Times New Roman" panose="02020603050405020304" pitchFamily="18" charset="0"/>
                  </a:rPr>
                  <a:t>Trong </a:t>
                </a:r>
                <a:r>
                  <a:rPr lang="en-US" sz="2000" smtClean="0">
                    <a:latin typeface="Times New Roman" panose="02020603050405020304" pitchFamily="18" charset="0"/>
                    <a:cs typeface="Times New Roman" panose="02020603050405020304" pitchFamily="18" charset="0"/>
                  </a:rPr>
                  <a:t>đó:</a:t>
                </a:r>
                <a:r>
                  <a:rPr lang="en-US" sz="200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rPr>
                      <m:t>𝜂</m:t>
                    </m:r>
                  </m:oMath>
                </a14:m>
                <a:r>
                  <a:rPr lang="en-US" sz="2000">
                    <a:latin typeface="Times New Roman" panose="02020603050405020304" pitchFamily="18" charset="0"/>
                    <a:cs typeface="Times New Roman" panose="02020603050405020304" pitchFamily="18" charset="0"/>
                  </a:rPr>
                  <a:t> là một số dương được gọi là tốc độ học (</a:t>
                </a:r>
                <a:r>
                  <a:rPr lang="en-US" sz="2000" i="1">
                    <a:latin typeface="Times New Roman" panose="02020603050405020304" pitchFamily="18" charset="0"/>
                    <a:cs typeface="Times New Roman" panose="02020603050405020304" pitchFamily="18" charset="0"/>
                  </a:rPr>
                  <a:t>learning rate</a:t>
                </a:r>
                <a:r>
                  <a:rPr lang="en-US" sz="2000" i="1" smtClean="0">
                    <a:latin typeface="Times New Roman" panose="02020603050405020304" pitchFamily="18" charset="0"/>
                    <a:cs typeface="Times New Roman" panose="02020603050405020304" pitchFamily="18" charset="0"/>
                  </a:rPr>
                  <a:t>)</a:t>
                </a:r>
              </a:p>
              <a:p>
                <a:pPr lvl="0"/>
                <a:endParaRPr lang="en-US" sz="2000" i="1">
                  <a:latin typeface="Times New Roman" panose="02020603050405020304" pitchFamily="18" charset="0"/>
                  <a:cs typeface="Times New Roman" panose="02020603050405020304" pitchFamily="18" charset="0"/>
                </a:endParaRPr>
              </a:p>
              <a:p>
                <a:pPr lvl="0"/>
                <a:r>
                  <a:rPr lang="en-US" sz="2000" i="1"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Với hàm nhiều biến </a:t>
                </a:r>
                <a:r>
                  <a:rPr lang="en-US" sz="2000">
                    <a:latin typeface="Times New Roman" panose="02020603050405020304" pitchFamily="18" charset="0"/>
                    <a:cs typeface="Times New Roman" panose="02020603050405020304" pitchFamily="18" charset="0"/>
                  </a:rPr>
                  <a:t>f(</a:t>
                </a:r>
                <a14:m>
                  <m:oMath xmlns:m="http://schemas.openxmlformats.org/officeDocument/2006/math">
                    <m:r>
                      <m:rPr>
                        <m:sty m:val="p"/>
                      </m:rPr>
                      <a:rPr lang="en-US" sz="2000"/>
                      <m:t>θ</m:t>
                    </m:r>
                  </m:oMath>
                </a14:m>
                <a:r>
                  <a:rPr lang="en-US" sz="2000">
                    <a:latin typeface="Times New Roman" panose="02020603050405020304" pitchFamily="18" charset="0"/>
                    <a:cs typeface="Times New Roman" panose="02020603050405020304" pitchFamily="18" charset="0"/>
                  </a:rPr>
                  <a:t>) trong đó </a:t>
                </a:r>
                <a14:m>
                  <m:oMath xmlns:m="http://schemas.openxmlformats.org/officeDocument/2006/math">
                    <m:r>
                      <m:rPr>
                        <m:sty m:val="p"/>
                      </m:rPr>
                      <a:rPr lang="en-US" sz="2000"/>
                      <m:t>θ</m:t>
                    </m:r>
                    <m:r>
                      <a:rPr lang="en-US" sz="2000"/>
                      <m:t> </m:t>
                    </m:r>
                  </m:oMath>
                </a14:m>
                <a:r>
                  <a:rPr lang="en-US" sz="2000">
                    <a:latin typeface="Times New Roman" panose="02020603050405020304" pitchFamily="18" charset="0"/>
                    <a:cs typeface="Times New Roman" panose="02020603050405020304" pitchFamily="18" charset="0"/>
                  </a:rPr>
                  <a:t>(theta) là </a:t>
                </a:r>
                <a:r>
                  <a:rPr lang="en-US" sz="2000">
                    <a:latin typeface="Times New Roman" panose="02020603050405020304" pitchFamily="18" charset="0"/>
                    <a:cs typeface="Times New Roman" panose="02020603050405020304" pitchFamily="18" charset="0"/>
                  </a:rPr>
                  <a:t>một </a:t>
                </a:r>
                <a:r>
                  <a:rPr lang="en-US" sz="2000" smtClean="0">
                    <a:latin typeface="Times New Roman" panose="02020603050405020304" pitchFamily="18" charset="0"/>
                    <a:cs typeface="Times New Roman" panose="02020603050405020304" pitchFamily="18" charset="0"/>
                  </a:rPr>
                  <a:t>vector biểu thị </a:t>
                </a:r>
                <a:r>
                  <a:rPr lang="en-US" sz="2000">
                    <a:latin typeface="Times New Roman" panose="02020603050405020304" pitchFamily="18" charset="0"/>
                    <a:cs typeface="Times New Roman" panose="02020603050405020304" pitchFamily="18" charset="0"/>
                  </a:rPr>
                  <a:t>các tham số của một mô hình cần </a:t>
                </a:r>
                <a:r>
                  <a:rPr lang="en-US" sz="2000">
                    <a:latin typeface="Times New Roman" panose="02020603050405020304" pitchFamily="18" charset="0"/>
                    <a:cs typeface="Times New Roman" panose="02020603050405020304" pitchFamily="18" charset="0"/>
                  </a:rPr>
                  <a:t>tối </a:t>
                </a:r>
                <a:r>
                  <a:rPr lang="en-US" sz="2000" smtClean="0">
                    <a:latin typeface="Times New Roman" panose="02020603050405020304" pitchFamily="18" charset="0"/>
                    <a:cs typeface="Times New Roman" panose="02020603050405020304" pitchFamily="18" charset="0"/>
                  </a:rPr>
                  <a:t>ưu:</a:t>
                </a:r>
              </a:p>
              <a:p>
                <a:pPr lvl="0"/>
                <a14:m>
                  <m:oMathPara xmlns:m="http://schemas.openxmlformats.org/officeDocument/2006/math">
                    <m:oMathParaPr>
                      <m:jc m:val="centerGroup"/>
                    </m:oMathParaPr>
                    <m:oMath xmlns:m="http://schemas.openxmlformats.org/officeDocument/2006/math">
                      <m:sSub>
                        <m:sSubPr>
                          <m:ctrlPr>
                            <a:rPr lang="en-US" sz="1800" i="1"/>
                          </m:ctrlPr>
                        </m:sSubPr>
                        <m:e>
                          <m:r>
                            <a:rPr lang="en-US" sz="1800" i="1"/>
                            <m:t>𝜃</m:t>
                          </m:r>
                        </m:e>
                        <m:sub>
                          <m:r>
                            <a:rPr lang="en-US" sz="1800" i="1"/>
                            <m:t>𝑡</m:t>
                          </m:r>
                          <m:r>
                            <a:rPr lang="en-US" sz="1800" i="1"/>
                            <m:t>+</m:t>
                          </m:r>
                          <m:r>
                            <a:rPr lang="en-US" sz="1800" i="1"/>
                            <m:t>1</m:t>
                          </m:r>
                        </m:sub>
                      </m:sSub>
                      <m:r>
                        <a:rPr lang="en-US" sz="1800" i="1"/>
                        <m:t>=</m:t>
                      </m:r>
                      <m:sSub>
                        <m:sSubPr>
                          <m:ctrlPr>
                            <a:rPr lang="en-US" sz="1800" i="1"/>
                          </m:ctrlPr>
                        </m:sSubPr>
                        <m:e>
                          <m:r>
                            <a:rPr lang="en-US" sz="1800" i="1"/>
                            <m:t>𝜃</m:t>
                          </m:r>
                        </m:e>
                        <m:sub>
                          <m:r>
                            <a:rPr lang="en-US" sz="1800" i="1"/>
                            <m:t>𝑡</m:t>
                          </m:r>
                        </m:sub>
                      </m:sSub>
                      <m:r>
                        <a:rPr lang="en-US" sz="1800" i="1"/>
                        <m:t>−</m:t>
                      </m:r>
                      <m:r>
                        <a:rPr lang="en-US" sz="1800" i="1"/>
                        <m:t>𝜂</m:t>
                      </m:r>
                      <m:sSub>
                        <m:sSubPr>
                          <m:ctrlPr>
                            <a:rPr lang="en-US" sz="1800" i="1"/>
                          </m:ctrlPr>
                        </m:sSubPr>
                        <m:e>
                          <m:r>
                            <a:rPr lang="en-US" sz="1800" i="1"/>
                            <m:t>𝛻</m:t>
                          </m:r>
                        </m:e>
                        <m:sub>
                          <m:r>
                            <a:rPr lang="en-US" sz="1800" i="1"/>
                            <m:t>𝜃</m:t>
                          </m:r>
                        </m:sub>
                      </m:sSub>
                      <m:r>
                        <a:rPr lang="en-US" sz="1800" i="1"/>
                        <m:t>𝑓</m:t>
                      </m:r>
                      <m:r>
                        <a:rPr lang="en-US" sz="1800" i="1"/>
                        <m:t>(</m:t>
                      </m:r>
                      <m:sSub>
                        <m:sSubPr>
                          <m:ctrlPr>
                            <a:rPr lang="en-US" sz="1800" i="1"/>
                          </m:ctrlPr>
                        </m:sSubPr>
                        <m:e>
                          <m:r>
                            <a:rPr lang="en-US" sz="1800" i="1"/>
                            <m:t>𝜃</m:t>
                          </m:r>
                        </m:e>
                        <m:sub>
                          <m:r>
                            <a:rPr lang="en-US" sz="1800" i="1"/>
                            <m:t>𝑡</m:t>
                          </m:r>
                        </m:sub>
                      </m:sSub>
                      <m:r>
                        <a:rPr lang="en-US" sz="1800" i="1"/>
                        <m:t>)</m:t>
                      </m:r>
                    </m:oMath>
                  </m:oMathPara>
                </a14:m>
                <a:endParaRPr lang="en-US" sz="1800" smtClean="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Trong đó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m:t>
                        </m:r>
                      </m:e>
                      <m:sub>
                        <m:r>
                          <a:rPr lang="en-US" sz="1800" i="1">
                            <a:latin typeface="Cambria Math" panose="02040503050406030204" pitchFamily="18" charset="0"/>
                          </a:rPr>
                          <m:t>𝜃</m:t>
                        </m:r>
                      </m:sub>
                    </m:sSub>
                    <m:r>
                      <a:rPr lang="en-US" sz="1800" i="1">
                        <a:latin typeface="Cambria Math" panose="02040503050406030204" pitchFamily="18" charset="0"/>
                      </a:rPr>
                      <m:t>𝑓</m:t>
                    </m:r>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𝑡</m:t>
                        </m:r>
                      </m:sub>
                    </m:sSub>
                    <m:r>
                      <a:rPr lang="en-US" sz="1800">
                        <a:latin typeface="Cambria Math" panose="02040503050406030204" pitchFamily="18" charset="0"/>
                      </a:rPr>
                      <m:t>)</m:t>
                    </m:r>
                  </m:oMath>
                </a14:m>
                <a:r>
                  <a:rPr lang="en-US" sz="1800">
                    <a:latin typeface="Times New Roman" panose="02020603050405020304" pitchFamily="18" charset="0"/>
                    <a:cs typeface="Times New Roman" panose="02020603050405020304" pitchFamily="18" charset="0"/>
                  </a:rPr>
                  <a:t> là đạo hàm của hàm số tại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𝑡</m:t>
                        </m:r>
                      </m:sub>
                    </m:sSub>
                  </m:oMath>
                </a14:m>
                <a:r>
                  <a:rPr lang="en-US" sz="1800">
                    <a:latin typeface="Times New Roman" panose="02020603050405020304" pitchFamily="18" charset="0"/>
                    <a:cs typeface="Times New Roman" panose="02020603050405020304" pitchFamily="18" charset="0"/>
                  </a:rPr>
                  <a:t>.</a:t>
                </a:r>
              </a:p>
              <a:p>
                <a:pPr lvl="0"/>
                <a:endParaRPr lang="en-US" sz="1800" smtClean="0">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589039" y="758536"/>
                <a:ext cx="4845911" cy="4308872"/>
              </a:xfrm>
              <a:prstGeom prst="rect">
                <a:avLst/>
              </a:prstGeom>
              <a:blipFill>
                <a:blip r:embed="rId3"/>
                <a:stretch>
                  <a:fillRect l="-1384" t="-707" r="-1384"/>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4950" y="685799"/>
            <a:ext cx="3511119" cy="3896592"/>
          </a:xfrm>
          <a:prstGeom prst="rect">
            <a:avLst/>
          </a:prstGeom>
        </p:spPr>
      </p:pic>
    </p:spTree>
    <p:extLst>
      <p:ext uri="{BB962C8B-B14F-4D97-AF65-F5344CB8AC3E}">
        <p14:creationId xmlns:p14="http://schemas.microsoft.com/office/powerpoint/2010/main" val="4226473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0915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Stochastic gradient descent (SGD)</a:t>
            </a:r>
            <a:endParaRPr sz="2500">
              <a:latin typeface="Times New Roman" panose="02020603050405020304" pitchFamily="18" charset="0"/>
              <a:cs typeface="Times New Roman" panose="02020603050405020304" pitchFamily="18" charset="0"/>
            </a:endParaRPr>
          </a:p>
        </p:txBody>
      </p:sp>
      <p:sp>
        <p:nvSpPr>
          <p:cNvPr id="9" name="AutoShape 7" descr="w"/>
          <p:cNvSpPr>
            <a:spLocks noChangeAspect="1" noChangeArrowheads="1"/>
          </p:cNvSpPr>
          <p:nvPr/>
        </p:nvSpPr>
        <p:spPr bwMode="auto">
          <a:xfrm>
            <a:off x="4054475" y="-700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eta "/>
          <p:cNvSpPr>
            <a:spLocks noChangeAspect="1" noChangeArrowheads="1"/>
          </p:cNvSpPr>
          <p:nvPr/>
        </p:nvSpPr>
        <p:spPr bwMode="auto">
          <a:xfrm>
            <a:off x="6026150" y="-700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9" descr="{\displaystyle i=1,2,...,n}"/>
          <p:cNvSpPr>
            <a:spLocks noChangeAspect="1" noChangeArrowheads="1"/>
          </p:cNvSpPr>
          <p:nvPr/>
        </p:nvSpPr>
        <p:spPr bwMode="auto">
          <a:xfrm>
            <a:off x="1006475" y="1381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displaystyle w:=w-\eta \,\nabla Q_{i}(w).}"/>
          <p:cNvSpPr>
            <a:spLocks noChangeAspect="1" noChangeArrowheads="1"/>
          </p:cNvSpPr>
          <p:nvPr/>
        </p:nvSpPr>
        <p:spPr bwMode="auto">
          <a:xfrm>
            <a:off x="1057275"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4" name="Rectangle 13"/>
              <p:cNvSpPr/>
              <p:nvPr/>
            </p:nvSpPr>
            <p:spPr>
              <a:xfrm>
                <a:off x="713225" y="1087584"/>
                <a:ext cx="8015139" cy="2092881"/>
              </a:xfrm>
              <a:prstGeom prst="rect">
                <a:avLst/>
              </a:prstGeom>
            </p:spPr>
            <p:txBody>
              <a:bodyPr wrap="square">
                <a:spAutoFit/>
              </a:bodyPr>
              <a:lstStyle/>
              <a:p>
                <a:pPr lvl="0" eaLnBrk="0" fontAlgn="base" hangingPunct="0">
                  <a:spcBef>
                    <a:spcPct val="0"/>
                  </a:spcBef>
                  <a:spcAft>
                    <a:spcPct val="0"/>
                  </a:spcAft>
                  <a:buClrTx/>
                </a:pPr>
                <a:r>
                  <a:rPr lang="en-US" altLang="en-US" sz="1800">
                    <a:solidFill>
                      <a:schemeClr val="tx1"/>
                    </a:solidFill>
                    <a:latin typeface="Arial" panose="020B0604020202020204" pitchFamily="34" charset="0"/>
                  </a:rPr>
                  <a:t>Thuật toán SGD</a:t>
                </a:r>
              </a:p>
              <a:p>
                <a:pPr lvl="0" eaLnBrk="0" fontAlgn="base" hangingPunct="0">
                  <a:spcBef>
                    <a:spcPct val="0"/>
                  </a:spcBef>
                  <a:spcAft>
                    <a:spcPct val="0"/>
                  </a:spcAft>
                  <a:buClrTx/>
                  <a:buFontTx/>
                  <a:buChar char="•"/>
                </a:pPr>
                <a:r>
                  <a:rPr lang="en-US" altLang="en-US" sz="2000">
                    <a:solidFill>
                      <a:srgbClr val="202122"/>
                    </a:solidFill>
                    <a:latin typeface="Times New Roman" panose="02020603050405020304" pitchFamily="18" charset="0"/>
                    <a:cs typeface="Times New Roman" panose="02020603050405020304" pitchFamily="18" charset="0"/>
                  </a:rPr>
                  <a:t> Chọn một điểm khởi tạo </a:t>
                </a:r>
                <a14:m>
                  <m:oMath xmlns:m="http://schemas.openxmlformats.org/officeDocument/2006/math">
                    <m:r>
                      <a:rPr lang="en-US" altLang="en-US" sz="2000" i="1">
                        <a:solidFill>
                          <a:srgbClr val="202122"/>
                        </a:solidFill>
                        <a:latin typeface="Cambria Math" panose="02040503050406030204" pitchFamily="18" charset="0"/>
                        <a:cs typeface="Times New Roman" panose="02020603050405020304" pitchFamily="18" charset="0"/>
                      </a:rPr>
                      <m:t>𝜃</m:t>
                    </m:r>
                    <m:r>
                      <a:rPr lang="en-US" altLang="en-US" sz="2000" i="1">
                        <a:solidFill>
                          <a:srgbClr val="202122"/>
                        </a:solidFill>
                        <a:latin typeface="Cambria Math" panose="02040503050406030204" pitchFamily="18" charset="0"/>
                        <a:cs typeface="Times New Roman" panose="02020603050405020304" pitchFamily="18" charset="0"/>
                      </a:rPr>
                      <m:t>=</m:t>
                    </m:r>
                    <m:r>
                      <a:rPr lang="en-US" altLang="en-US" sz="2000">
                        <a:solidFill>
                          <a:srgbClr val="202122"/>
                        </a:solidFill>
                        <a:latin typeface="Cambria Math" panose="02040503050406030204" pitchFamily="18" charset="0"/>
                        <a:cs typeface="Times New Roman" panose="02020603050405020304" pitchFamily="18" charset="0"/>
                      </a:rPr>
                      <m:t> </m:t>
                    </m:r>
                    <m:sSub>
                      <m:sSubPr>
                        <m:ctrlPr>
                          <a:rPr lang="en-US" altLang="en-US" sz="2000" i="1">
                            <a:solidFill>
                              <a:srgbClr val="202122"/>
                            </a:solidFill>
                            <a:latin typeface="Cambria Math" panose="02040503050406030204" pitchFamily="18" charset="0"/>
                            <a:cs typeface="Times New Roman" panose="02020603050405020304" pitchFamily="18" charset="0"/>
                          </a:rPr>
                        </m:ctrlPr>
                      </m:sSubPr>
                      <m:e>
                        <m:r>
                          <a:rPr lang="en-US" altLang="en-US" sz="2000" i="1">
                            <a:solidFill>
                              <a:srgbClr val="202122"/>
                            </a:solidFill>
                            <a:latin typeface="Cambria Math" panose="02040503050406030204" pitchFamily="18" charset="0"/>
                            <a:cs typeface="Times New Roman" panose="02020603050405020304" pitchFamily="18" charset="0"/>
                          </a:rPr>
                          <m:t>𝜃</m:t>
                        </m:r>
                      </m:e>
                      <m:sub>
                        <m:r>
                          <a:rPr lang="en-US" altLang="en-US" sz="2000" i="1">
                            <a:solidFill>
                              <a:srgbClr val="202122"/>
                            </a:solidFill>
                            <a:latin typeface="Cambria Math" panose="02040503050406030204" pitchFamily="18" charset="0"/>
                            <a:cs typeface="Times New Roman" panose="02020603050405020304" pitchFamily="18" charset="0"/>
                          </a:rPr>
                          <m:t>0</m:t>
                        </m:r>
                      </m:sub>
                    </m:sSub>
                  </m:oMath>
                </a14:m>
                <a:r>
                  <a:rPr lang="en-US" altLang="en-US" sz="2000">
                    <a:solidFill>
                      <a:srgbClr val="202122"/>
                    </a:solidFill>
                    <a:latin typeface="Times New Roman" panose="02020603050405020304" pitchFamily="18" charset="0"/>
                    <a:cs typeface="Times New Roman" panose="02020603050405020304" pitchFamily="18" charset="0"/>
                  </a:rPr>
                  <a:t> và tốc độ học </a:t>
                </a:r>
                <a14:m>
                  <m:oMath xmlns:m="http://schemas.openxmlformats.org/officeDocument/2006/math">
                    <m:r>
                      <a:rPr lang="en-US" altLang="en-US" sz="2000" i="1">
                        <a:solidFill>
                          <a:srgbClr val="202122"/>
                        </a:solidFill>
                        <a:latin typeface="Cambria Math" panose="02040503050406030204" pitchFamily="18" charset="0"/>
                        <a:cs typeface="Times New Roman" panose="02020603050405020304" pitchFamily="18" charset="0"/>
                      </a:rPr>
                      <m:t>𝜂</m:t>
                    </m:r>
                  </m:oMath>
                </a14:m>
                <a:r>
                  <a:rPr lang="en-US" altLang="en-US" sz="2000">
                    <a:solidFill>
                      <a:srgbClr val="202122"/>
                    </a:solidFill>
                    <a:latin typeface="Times New Roman" panose="02020603050405020304" pitchFamily="18" charset="0"/>
                    <a:cs typeface="Times New Roman" panose="02020603050405020304" pitchFamily="18" charset="0"/>
                  </a:rPr>
                  <a:t>   .</a:t>
                </a:r>
              </a:p>
              <a:p>
                <a:pPr lvl="0" eaLnBrk="0" fontAlgn="base" hangingPunct="0">
                  <a:spcBef>
                    <a:spcPct val="0"/>
                  </a:spcBef>
                  <a:spcAft>
                    <a:spcPct val="0"/>
                  </a:spcAft>
                  <a:buClrTx/>
                  <a:buFontTx/>
                  <a:buChar char="•"/>
                </a:pPr>
                <a:r>
                  <a:rPr lang="en-US" altLang="en-US" sz="2000">
                    <a:solidFill>
                      <a:srgbClr val="202122"/>
                    </a:solidFill>
                    <a:latin typeface="Times New Roman" panose="02020603050405020304" pitchFamily="18" charset="0"/>
                    <a:cs typeface="Times New Roman" panose="02020603050405020304" pitchFamily="18" charset="0"/>
                  </a:rPr>
                  <a:t> Tiến hành cập nhật </a:t>
                </a:r>
                <a14:m>
                  <m:oMath xmlns:m="http://schemas.openxmlformats.org/officeDocument/2006/math">
                    <m:r>
                      <a:rPr lang="en-US" altLang="en-US" sz="2000" i="1">
                        <a:solidFill>
                          <a:srgbClr val="202122"/>
                        </a:solidFill>
                        <a:latin typeface="Cambria Math" panose="02040503050406030204" pitchFamily="18" charset="0"/>
                        <a:cs typeface="Times New Roman" panose="02020603050405020304" pitchFamily="18" charset="0"/>
                      </a:rPr>
                      <m:t>𝜃</m:t>
                    </m:r>
                  </m:oMath>
                </a14:m>
                <a:r>
                  <a:rPr lang="en-US" altLang="en-US" sz="2000">
                    <a:solidFill>
                      <a:srgbClr val="202122"/>
                    </a:solidFill>
                    <a:latin typeface="Times New Roman" panose="02020603050405020304" pitchFamily="18" charset="0"/>
                    <a:cs typeface="Times New Roman" panose="02020603050405020304" pitchFamily="18" charset="0"/>
                  </a:rPr>
                  <a:t> cho tới khi kết quả chấp nhận được:</a:t>
                </a:r>
              </a:p>
              <a:p>
                <a:pPr marL="457200" lvl="1" eaLnBrk="0" fontAlgn="base" hangingPunct="0">
                  <a:spcBef>
                    <a:spcPct val="0"/>
                  </a:spcBef>
                  <a:spcAft>
                    <a:spcPct val="0"/>
                  </a:spcAft>
                  <a:buClrTx/>
                  <a:buFontTx/>
                  <a:buChar char="•"/>
                </a:pPr>
                <a:r>
                  <a:rPr lang="en-US" altLang="en-US" sz="2000">
                    <a:solidFill>
                      <a:srgbClr val="202122"/>
                    </a:solidFill>
                    <a:latin typeface="Times New Roman" panose="02020603050405020304" pitchFamily="18" charset="0"/>
                    <a:cs typeface="Times New Roman" panose="02020603050405020304" pitchFamily="18" charset="0"/>
                  </a:rPr>
                  <a:t> Xáo trộn thứ tự các điểm dữ liệu để đảm bảo tính ngẫu nhiên</a:t>
                </a:r>
              </a:p>
              <a:p>
                <a:pPr marL="457200" lvl="1" eaLnBrk="0" fontAlgn="base" hangingPunct="0">
                  <a:spcBef>
                    <a:spcPct val="0"/>
                  </a:spcBef>
                  <a:spcAft>
                    <a:spcPct val="0"/>
                  </a:spcAft>
                  <a:buClrTx/>
                  <a:buFontTx/>
                  <a:buChar char="•"/>
                </a:pPr>
                <a:r>
                  <a:rPr lang="en-US" altLang="en-US" sz="2000">
                    <a:solidFill>
                      <a:srgbClr val="202122"/>
                    </a:solidFill>
                    <a:latin typeface="Times New Roman" panose="02020603050405020304" pitchFamily="18" charset="0"/>
                    <a:cs typeface="Times New Roman" panose="02020603050405020304" pitchFamily="18" charset="0"/>
                  </a:rPr>
                  <a:t> For i = 1,2,…,n:</a:t>
                </a:r>
              </a:p>
              <a:p>
                <a:pPr marL="914400" lvl="2" eaLnBrk="0" fontAlgn="base" hangingPunct="0">
                  <a:spcBef>
                    <a:spcPct val="0"/>
                  </a:spcBef>
                  <a:spcAft>
                    <a:spcPct val="0"/>
                  </a:spcAft>
                  <a:buClrTx/>
                  <a:buFontTx/>
                  <a:buChar char="•"/>
                </a:pPr>
                <a:r>
                  <a:rPr lang="en-US" altLang="en-US" sz="1800">
                    <a:solidFill>
                      <a:srgbClr val="202122"/>
                    </a:solidFill>
                    <a:latin typeface="Arial" panose="020B0604020202020204" pitchFamily="34" charset="0"/>
                    <a:cs typeface="Arial" panose="020B0604020202020204" pitchFamily="34" charset="0"/>
                  </a:rPr>
                  <a:t>  </a:t>
                </a:r>
                <a14:m>
                  <m:oMath xmlns:m="http://schemas.openxmlformats.org/officeDocument/2006/math">
                    <m:r>
                      <a:rPr lang="en-US" sz="2000" i="1">
                        <a:latin typeface="Cambria Math" panose="02040503050406030204" pitchFamily="18" charset="0"/>
                      </a:rPr>
                      <m:t>𝜃</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r>
                      <a:rPr lang="en-US" sz="2000" i="1">
                        <a:latin typeface="Cambria Math" panose="02040503050406030204" pitchFamily="18" charset="0"/>
                      </a:rPr>
                      <m:t>𝜂</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𝜃</m:t>
                        </m:r>
                      </m:sub>
                    </m:sSub>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oMath>
                </a14:m>
                <a:endParaRPr lang="en-US" sz="2000">
                  <a:latin typeface="Times New Roman" panose="02020603050405020304" pitchFamily="18" charset="0"/>
                  <a:cs typeface="Times New Roman" panose="02020603050405020304" pitchFamily="18" charset="0"/>
                </a:endParaRPr>
              </a:p>
              <a:p>
                <a:pPr lvl="0"/>
                <a:endParaRPr lang="en-US" sz="1200">
                  <a:latin typeface="Times New Roman" panose="02020603050405020304" pitchFamily="18" charset="0"/>
                  <a:cs typeface="Times New Roman" panose="02020603050405020304" pitchFamily="18" charset="0"/>
                </a:endParaRPr>
              </a:p>
            </p:txBody>
          </p:sp>
        </mc:Choice>
        <mc:Fallback>
          <p:sp>
            <p:nvSpPr>
              <p:cNvPr id="14" name="Rectangle 13"/>
              <p:cNvSpPr>
                <a:spLocks noRot="1" noChangeAspect="1" noMove="1" noResize="1" noEditPoints="1" noAdjustHandles="1" noChangeArrowheads="1" noChangeShapeType="1" noTextEdit="1"/>
              </p:cNvSpPr>
              <p:nvPr/>
            </p:nvSpPr>
            <p:spPr>
              <a:xfrm>
                <a:off x="713225" y="1087584"/>
                <a:ext cx="8015139" cy="2092881"/>
              </a:xfrm>
              <a:prstGeom prst="rect">
                <a:avLst/>
              </a:prstGeom>
              <a:blipFill>
                <a:blip r:embed="rId3"/>
                <a:stretch>
                  <a:fillRect l="-684" t="-1453"/>
                </a:stretch>
              </a:blipFill>
            </p:spPr>
            <p:txBody>
              <a:bodyPr/>
              <a:lstStyle/>
              <a:p>
                <a:r>
                  <a:rPr lang="en-US">
                    <a:noFill/>
                  </a:rPr>
                  <a:t> </a:t>
                </a:r>
              </a:p>
            </p:txBody>
          </p:sp>
        </mc:Fallback>
      </mc:AlternateContent>
    </p:spTree>
    <p:extLst>
      <p:ext uri="{BB962C8B-B14F-4D97-AF65-F5344CB8AC3E}">
        <p14:creationId xmlns:p14="http://schemas.microsoft.com/office/powerpoint/2010/main" val="1623108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49" y="2940626"/>
            <a:ext cx="6491987" cy="1496292"/>
          </a:xfrm>
          <a:prstGeom prst="rect">
            <a:avLst/>
          </a:prstGeom>
        </p:spPr>
        <p:txBody>
          <a:bodyPr spcFirstLastPara="1" wrap="square" lIns="91425" tIns="91425" rIns="91425" bIns="91425" anchor="t" anchorCtr="0">
            <a:noAutofit/>
          </a:bodyPr>
          <a:lstStyle/>
          <a:p>
            <a:pPr marL="0" lvl="0" indent="0">
              <a:buNone/>
            </a:pPr>
            <a:r>
              <a:rPr lang="en-US" sz="2000" smtClean="0">
                <a:latin typeface="Times New Roman" panose="02020603050405020304" pitchFamily="18" charset="0"/>
                <a:cs typeface="Times New Roman" panose="02020603050405020304" pitchFamily="18" charset="0"/>
              </a:rPr>
              <a:t>- Đơn thuần chỉ sử dụng tập dữ liệu huấn luyện trên 1 domain</a:t>
            </a:r>
          </a:p>
          <a:p>
            <a:pPr marL="0" lvl="0" indent="0">
              <a:buNone/>
            </a:pPr>
            <a:r>
              <a:rPr lang="en-US" sz="2000" smtClean="0">
                <a:latin typeface="Times New Roman" panose="02020603050405020304" pitchFamily="18" charset="0"/>
                <a:cs typeface="Times New Roman" panose="02020603050405020304" pitchFamily="18" charset="0"/>
              </a:rPr>
              <a:t>- Không tích lũy được tri thức trong quá trình học</a:t>
            </a:r>
          </a:p>
          <a:p>
            <a:pPr marL="0" lvl="0" indent="0">
              <a:buNone/>
            </a:pPr>
            <a:r>
              <a:rPr lang="en-US" sz="2000" smtClean="0">
                <a:latin typeface="Times New Roman" panose="02020603050405020304" pitchFamily="18" charset="0"/>
                <a:cs typeface="Times New Roman" panose="02020603050405020304" pitchFamily="18" charset="0"/>
              </a:rPr>
              <a:t>- Yêu cầu tập dữ liệu rất lớn để đạt được kết quả tốt</a:t>
            </a:r>
          </a:p>
          <a:p>
            <a:pPr marL="0" lvl="0" indent="0">
              <a:buNone/>
            </a:pPr>
            <a:r>
              <a:rPr lang="en-US" sz="2000" smtClean="0">
                <a:latin typeface="Times New Roman" panose="02020603050405020304" pitchFamily="18" charset="0"/>
                <a:cs typeface="Times New Roman" panose="02020603050405020304" pitchFamily="18" charset="0"/>
              </a:rPr>
              <a:t>- Chỉ phù hợp cho một mục đích cụ thể</a:t>
            </a:r>
            <a:endParaRPr sz="2000">
              <a:latin typeface="Times New Roman" panose="02020603050405020304" pitchFamily="18" charset="0"/>
              <a:cs typeface="Times New Roman" panose="02020603050405020304" pitchFamily="18" charset="0"/>
            </a:endParaRPr>
          </a:p>
        </p:txBody>
      </p:sp>
      <p:sp>
        <p:nvSpPr>
          <p:cNvPr id="547" name="Google Shape;547;p65"/>
          <p:cNvSpPr txBox="1">
            <a:spLocks noGrp="1"/>
          </p:cNvSpPr>
          <p:nvPr>
            <p:ph type="title"/>
          </p:nvPr>
        </p:nvSpPr>
        <p:spPr>
          <a:xfrm>
            <a:off x="713224" y="445025"/>
            <a:ext cx="767223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b="1" smtClean="0">
                <a:latin typeface="Times New Roman" panose="02020603050405020304" pitchFamily="18" charset="0"/>
                <a:cs typeface="Times New Roman" panose="02020603050405020304" pitchFamily="18" charset="0"/>
              </a:rPr>
              <a:t>Phương pháp học máy truyền thống</a:t>
            </a:r>
            <a:endParaRPr sz="2500" b="1">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949" y="1152956"/>
            <a:ext cx="7260915" cy="1538289"/>
          </a:xfrm>
          <a:prstGeom prst="rect">
            <a:avLst/>
          </a:prstGeom>
        </p:spPr>
      </p:pic>
    </p:spTree>
    <p:extLst>
      <p:ext uri="{BB962C8B-B14F-4D97-AF65-F5344CB8AC3E}">
        <p14:creationId xmlns:p14="http://schemas.microsoft.com/office/powerpoint/2010/main" val="3522827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Trích chọn đặc trưng Information Gain (IG)</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5" y="707366"/>
            <a:ext cx="7942402" cy="5324535"/>
          </a:xfrm>
          <a:prstGeom prst="rect">
            <a:avLst/>
          </a:prstGeom>
        </p:spPr>
        <p:txBody>
          <a:bodyPr wrap="square">
            <a:spAutoFit/>
          </a:bodyPr>
          <a:lstStyle/>
          <a:p>
            <a:pPr lvl="0"/>
            <a:r>
              <a:rPr lang="vi-VN" sz="2000">
                <a:latin typeface="Times New Roman" panose="02020603050405020304" pitchFamily="18" charset="0"/>
                <a:cs typeface="Times New Roman" panose="02020603050405020304" pitchFamily="18" charset="0"/>
              </a:rPr>
              <a:t>Công thức đo độ lợi thông tin thường được sử dụng trong việc trích chọn đặc trưng là Entropy và Gain. Đối với một tập dữ liệu, </a:t>
            </a:r>
            <a:r>
              <a:rPr lang="vi-VN" sz="2000">
                <a:latin typeface="Times New Roman" panose="02020603050405020304" pitchFamily="18" charset="0"/>
                <a:cs typeface="Times New Roman" panose="02020603050405020304" pitchFamily="18" charset="0"/>
              </a:rPr>
              <a:t>Entropy </a:t>
            </a:r>
            <a:r>
              <a:rPr lang="vi-VN" sz="2000" smtClean="0">
                <a:latin typeface="Times New Roman" panose="02020603050405020304" pitchFamily="18" charset="0"/>
                <a:cs typeface="Times New Roman" panose="02020603050405020304" pitchFamily="18" charset="0"/>
              </a:rPr>
              <a:t>được </a:t>
            </a:r>
            <a:r>
              <a:rPr lang="vi-VN" sz="2000">
                <a:latin typeface="Times New Roman" panose="02020603050405020304" pitchFamily="18" charset="0"/>
                <a:cs typeface="Times New Roman" panose="02020603050405020304" pitchFamily="18" charset="0"/>
              </a:rPr>
              <a:t>tính bằng công </a:t>
            </a:r>
            <a:r>
              <a:rPr lang="vi-VN" sz="2000">
                <a:latin typeface="Times New Roman" panose="02020603050405020304" pitchFamily="18" charset="0"/>
                <a:cs typeface="Times New Roman" panose="02020603050405020304" pitchFamily="18" charset="0"/>
              </a:rPr>
              <a:t>thức</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lvl="0"/>
            <a:r>
              <a:rPr lang="pl-PL" sz="2000" i="1">
                <a:latin typeface="Times New Roman" panose="02020603050405020304" pitchFamily="18" charset="0"/>
                <a:cs typeface="Times New Roman" panose="02020603050405020304" pitchFamily="18" charset="0"/>
              </a:rPr>
              <a:t>Entropy</a:t>
            </a:r>
            <a:r>
              <a:rPr lang="pl-PL" sz="2000">
                <a:latin typeface="Times New Roman" panose="02020603050405020304" pitchFamily="18" charset="0"/>
                <a:cs typeface="Times New Roman" panose="02020603050405020304" pitchFamily="18" charset="0"/>
              </a:rPr>
              <a:t>(</a:t>
            </a:r>
            <a:r>
              <a:rPr lang="pl-PL" sz="2000" i="1">
                <a:latin typeface="Times New Roman" panose="02020603050405020304" pitchFamily="18" charset="0"/>
                <a:cs typeface="Times New Roman" panose="02020603050405020304" pitchFamily="18" charset="0"/>
              </a:rPr>
              <a:t>S</a:t>
            </a:r>
            <a:r>
              <a:rPr lang="pl-PL" sz="2000">
                <a:latin typeface="Times New Roman" panose="02020603050405020304" pitchFamily="18" charset="0"/>
                <a:cs typeface="Times New Roman" panose="02020603050405020304" pitchFamily="18" charset="0"/>
              </a:rPr>
              <a:t>)=−∑</a:t>
            </a:r>
            <a:r>
              <a:rPr lang="pl-PL" sz="2000" i="1">
                <a:latin typeface="Times New Roman" panose="02020603050405020304" pitchFamily="18" charset="0"/>
                <a:cs typeface="Times New Roman" panose="02020603050405020304" pitchFamily="18" charset="0"/>
              </a:rPr>
              <a:t>i</a:t>
            </a:r>
            <a:r>
              <a:rPr lang="pl-PL" sz="2000">
                <a:latin typeface="Times New Roman" panose="02020603050405020304" pitchFamily="18" charset="0"/>
                <a:cs typeface="Times New Roman" panose="02020603050405020304" pitchFamily="18" charset="0"/>
              </a:rPr>
              <a:t>=1</a:t>
            </a:r>
            <a:r>
              <a:rPr lang="pl-PL" sz="2000" i="1">
                <a:latin typeface="Times New Roman" panose="02020603050405020304" pitchFamily="18" charset="0"/>
                <a:cs typeface="Times New Roman" panose="02020603050405020304" pitchFamily="18" charset="0"/>
              </a:rPr>
              <a:t>c</a:t>
            </a:r>
            <a:r>
              <a:rPr lang="pl-PL" sz="2000">
                <a:latin typeface="Times New Roman" panose="02020603050405020304" pitchFamily="18" charset="0"/>
                <a:cs typeface="Times New Roman" panose="02020603050405020304" pitchFamily="18" charset="0"/>
              </a:rPr>
              <a:t>​</a:t>
            </a:r>
            <a:r>
              <a:rPr lang="pl-PL" sz="2000" i="1">
                <a:latin typeface="Times New Roman" panose="02020603050405020304" pitchFamily="18" charset="0"/>
                <a:cs typeface="Times New Roman" panose="02020603050405020304" pitchFamily="18" charset="0"/>
              </a:rPr>
              <a:t>pi</a:t>
            </a:r>
            <a:r>
              <a:rPr lang="pl-PL" sz="2000">
                <a:latin typeface="Times New Roman" panose="02020603050405020304" pitchFamily="18" charset="0"/>
                <a:cs typeface="Times New Roman" panose="02020603050405020304" pitchFamily="18" charset="0"/>
              </a:rPr>
              <a:t>​⋅log2​(</a:t>
            </a:r>
            <a:r>
              <a:rPr lang="pl-PL" sz="2000" i="1">
                <a:latin typeface="Times New Roman" panose="02020603050405020304" pitchFamily="18" charset="0"/>
                <a:cs typeface="Times New Roman" panose="02020603050405020304" pitchFamily="18" charset="0"/>
              </a:rPr>
              <a:t>pi</a:t>
            </a:r>
            <a:r>
              <a:rPr lang="pl-PL" sz="2000">
                <a:latin typeface="Times New Roman" panose="02020603050405020304" pitchFamily="18" charset="0"/>
                <a:cs typeface="Times New Roman" panose="02020603050405020304" pitchFamily="18" charset="0"/>
              </a:rPr>
              <a:t>​</a:t>
            </a:r>
            <a:r>
              <a:rPr lang="pl-PL"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Trong đó:</a:t>
            </a:r>
          </a:p>
          <a:p>
            <a:r>
              <a:rPr lang="en-US" sz="2000">
                <a:latin typeface="Times New Roman" panose="02020603050405020304" pitchFamily="18" charset="0"/>
                <a:cs typeface="Times New Roman" panose="02020603050405020304" pitchFamily="18" charset="0"/>
              </a:rPr>
              <a:t>�</a:t>
            </a:r>
            <a:r>
              <a:rPr lang="en-US" sz="2000" i="1">
                <a:latin typeface="Times New Roman" panose="02020603050405020304" pitchFamily="18" charset="0"/>
                <a:cs typeface="Times New Roman" panose="02020603050405020304" pitchFamily="18" charset="0"/>
              </a:rPr>
              <a:t>S</a:t>
            </a:r>
            <a:r>
              <a:rPr lang="en-US" sz="2000">
                <a:latin typeface="Times New Roman" panose="02020603050405020304" pitchFamily="18" charset="0"/>
                <a:cs typeface="Times New Roman" panose="02020603050405020304" pitchFamily="18" charset="0"/>
              </a:rPr>
              <a:t> là tập dữ liệu.</a:t>
            </a:r>
          </a:p>
          <a:p>
            <a:r>
              <a:rPr lang="en-US" sz="2000">
                <a:latin typeface="Times New Roman" panose="02020603050405020304" pitchFamily="18" charset="0"/>
                <a:cs typeface="Times New Roman" panose="02020603050405020304" pitchFamily="18" charset="0"/>
              </a:rPr>
              <a:t>�</a:t>
            </a:r>
            <a:r>
              <a:rPr lang="en-US" sz="2000" i="1">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là số lớp trong tập dữ liệu.</a:t>
            </a:r>
          </a:p>
          <a:p>
            <a:r>
              <a:rPr lang="en-US" sz="2000">
                <a:latin typeface="Times New Roman" panose="02020603050405020304" pitchFamily="18" charset="0"/>
                <a:cs typeface="Times New Roman" panose="02020603050405020304" pitchFamily="18" charset="0"/>
              </a:rPr>
              <a:t>��</a:t>
            </a:r>
            <a:r>
              <a:rPr lang="en-US" sz="2000" i="1">
                <a:latin typeface="Times New Roman" panose="02020603050405020304" pitchFamily="18" charset="0"/>
                <a:cs typeface="Times New Roman" panose="02020603050405020304" pitchFamily="18" charset="0"/>
              </a:rPr>
              <a:t>pi</a:t>
            </a:r>
            <a:r>
              <a:rPr lang="en-US" sz="2000">
                <a:latin typeface="Times New Roman" panose="02020603050405020304" pitchFamily="18" charset="0"/>
                <a:cs typeface="Times New Roman" panose="02020603050405020304" pitchFamily="18" charset="0"/>
              </a:rPr>
              <a:t>​ là tỷ lệ của lớp �</a:t>
            </a:r>
            <a:r>
              <a:rPr lang="en-US" sz="2000" i="1">
                <a:latin typeface="Times New Roman" panose="02020603050405020304" pitchFamily="18" charset="0"/>
                <a:cs typeface="Times New Roman" panose="02020603050405020304" pitchFamily="18" charset="0"/>
              </a:rPr>
              <a:t>i</a:t>
            </a:r>
            <a:r>
              <a:rPr lang="en-US" sz="2000">
                <a:latin typeface="Times New Roman" panose="02020603050405020304" pitchFamily="18" charset="0"/>
                <a:cs typeface="Times New Roman" panose="02020603050405020304" pitchFamily="18" charset="0"/>
              </a:rPr>
              <a:t> trong tập dữ liệu.</a:t>
            </a:r>
          </a:p>
          <a:p>
            <a:r>
              <a:rPr lang="vi-VN" sz="2000">
                <a:latin typeface="Times New Roman" panose="02020603050405020304" pitchFamily="18" charset="0"/>
                <a:cs typeface="Times New Roman" panose="02020603050405020304" pitchFamily="18" charset="0"/>
              </a:rPr>
              <a:t>Sau đó, Gain (Độ lợi thông tin) cho mỗi đặc trưng �</a:t>
            </a:r>
            <a:r>
              <a:rPr lang="vi-VN" sz="2000" i="1">
                <a:latin typeface="Times New Roman" panose="02020603050405020304" pitchFamily="18" charset="0"/>
                <a:cs typeface="Times New Roman" panose="02020603050405020304" pitchFamily="18" charset="0"/>
              </a:rPr>
              <a:t>A</a:t>
            </a:r>
            <a:r>
              <a:rPr lang="vi-VN" sz="2000">
                <a:latin typeface="Times New Roman" panose="02020603050405020304" pitchFamily="18" charset="0"/>
                <a:cs typeface="Times New Roman" panose="02020603050405020304" pitchFamily="18" charset="0"/>
              </a:rPr>
              <a:t> được tính theo công thức:</a:t>
            </a:r>
          </a:p>
          <a:p>
            <a:r>
              <a:rPr lang="vi-VN" sz="2000">
                <a:latin typeface="Times New Roman" panose="02020603050405020304" pitchFamily="18" charset="0"/>
                <a:cs typeface="Times New Roman" panose="02020603050405020304" pitchFamily="18" charset="0"/>
              </a:rPr>
              <a:t>����(�,�)=�������(�)−∑�∈������(�)∣��∣∣�∣⋅�������(��)</a:t>
            </a:r>
            <a:r>
              <a:rPr lang="vi-VN" sz="2000" i="1">
                <a:latin typeface="Times New Roman" panose="02020603050405020304" pitchFamily="18" charset="0"/>
                <a:cs typeface="Times New Roman" panose="02020603050405020304" pitchFamily="18" charset="0"/>
              </a:rPr>
              <a:t>Gain</a:t>
            </a:r>
            <a:r>
              <a:rPr lang="vi-VN" sz="2000">
                <a:latin typeface="Times New Roman" panose="02020603050405020304" pitchFamily="18" charset="0"/>
                <a:cs typeface="Times New Roman" panose="02020603050405020304" pitchFamily="18" charset="0"/>
              </a:rPr>
              <a:t>(</a:t>
            </a:r>
            <a:r>
              <a:rPr lang="vi-VN" sz="2000" i="1">
                <a:latin typeface="Times New Roman" panose="02020603050405020304" pitchFamily="18" charset="0"/>
                <a:cs typeface="Times New Roman" panose="02020603050405020304" pitchFamily="18" charset="0"/>
              </a:rPr>
              <a:t>S</a:t>
            </a:r>
            <a:r>
              <a:rPr lang="vi-VN" sz="2000">
                <a:latin typeface="Times New Roman" panose="02020603050405020304" pitchFamily="18" charset="0"/>
                <a:cs typeface="Times New Roman" panose="02020603050405020304" pitchFamily="18" charset="0"/>
              </a:rPr>
              <a:t>,</a:t>
            </a:r>
            <a:r>
              <a:rPr lang="vi-VN" sz="2000" i="1">
                <a:latin typeface="Times New Roman" panose="02020603050405020304" pitchFamily="18" charset="0"/>
                <a:cs typeface="Times New Roman" panose="02020603050405020304" pitchFamily="18" charset="0"/>
              </a:rPr>
              <a:t>A</a:t>
            </a:r>
            <a:r>
              <a:rPr lang="vi-VN" sz="2000">
                <a:latin typeface="Times New Roman" panose="02020603050405020304" pitchFamily="18" charset="0"/>
                <a:cs typeface="Times New Roman" panose="02020603050405020304" pitchFamily="18" charset="0"/>
              </a:rPr>
              <a:t>)=</a:t>
            </a:r>
            <a:r>
              <a:rPr lang="vi-VN" sz="2000" i="1">
                <a:latin typeface="Times New Roman" panose="02020603050405020304" pitchFamily="18" charset="0"/>
                <a:cs typeface="Times New Roman" panose="02020603050405020304" pitchFamily="18" charset="0"/>
              </a:rPr>
              <a:t>Entropy</a:t>
            </a:r>
            <a:r>
              <a:rPr lang="vi-VN" sz="2000">
                <a:latin typeface="Times New Roman" panose="02020603050405020304" pitchFamily="18" charset="0"/>
                <a:cs typeface="Times New Roman" panose="02020603050405020304" pitchFamily="18" charset="0"/>
              </a:rPr>
              <a:t>(</a:t>
            </a:r>
            <a:r>
              <a:rPr lang="vi-VN" sz="2000" i="1">
                <a:latin typeface="Times New Roman" panose="02020603050405020304" pitchFamily="18" charset="0"/>
                <a:cs typeface="Times New Roman" panose="02020603050405020304" pitchFamily="18" charset="0"/>
              </a:rPr>
              <a:t>S</a:t>
            </a:r>
            <a:r>
              <a:rPr lang="vi-VN" sz="2000">
                <a:latin typeface="Times New Roman" panose="02020603050405020304" pitchFamily="18" charset="0"/>
                <a:cs typeface="Times New Roman" panose="02020603050405020304" pitchFamily="18" charset="0"/>
              </a:rPr>
              <a:t>)−∑</a:t>
            </a:r>
            <a:r>
              <a:rPr lang="vi-VN" sz="2000" i="1">
                <a:latin typeface="Times New Roman" panose="02020603050405020304" pitchFamily="18" charset="0"/>
                <a:cs typeface="Times New Roman" panose="02020603050405020304" pitchFamily="18" charset="0"/>
              </a:rPr>
              <a:t>v</a:t>
            </a:r>
            <a:r>
              <a:rPr lang="vi-VN" sz="2000">
                <a:latin typeface="Times New Roman" panose="02020603050405020304" pitchFamily="18" charset="0"/>
                <a:cs typeface="Times New Roman" panose="02020603050405020304" pitchFamily="18" charset="0"/>
              </a:rPr>
              <a:t>∈</a:t>
            </a:r>
            <a:r>
              <a:rPr lang="vi-VN" sz="2000" i="1">
                <a:latin typeface="Times New Roman" panose="02020603050405020304" pitchFamily="18" charset="0"/>
                <a:cs typeface="Times New Roman" panose="02020603050405020304" pitchFamily="18" charset="0"/>
              </a:rPr>
              <a:t>Values</a:t>
            </a:r>
            <a:r>
              <a:rPr lang="vi-VN" sz="2000">
                <a:latin typeface="Times New Roman" panose="02020603050405020304" pitchFamily="18" charset="0"/>
                <a:cs typeface="Times New Roman" panose="02020603050405020304" pitchFamily="18" charset="0"/>
              </a:rPr>
              <a:t>(</a:t>
            </a:r>
            <a:r>
              <a:rPr lang="vi-VN" sz="2000" i="1">
                <a:latin typeface="Times New Roman" panose="02020603050405020304" pitchFamily="18" charset="0"/>
                <a:cs typeface="Times New Roman" panose="02020603050405020304" pitchFamily="18" charset="0"/>
              </a:rPr>
              <a:t>A</a:t>
            </a:r>
            <a:r>
              <a:rPr lang="vi-VN" sz="2000">
                <a:latin typeface="Times New Roman" panose="02020603050405020304" pitchFamily="18" charset="0"/>
                <a:cs typeface="Times New Roman" panose="02020603050405020304" pitchFamily="18" charset="0"/>
              </a:rPr>
              <a:t>)​∣</a:t>
            </a:r>
            <a:r>
              <a:rPr lang="vi-VN" sz="2000" i="1">
                <a:latin typeface="Times New Roman" panose="02020603050405020304" pitchFamily="18" charset="0"/>
                <a:cs typeface="Times New Roman" panose="02020603050405020304" pitchFamily="18" charset="0"/>
              </a:rPr>
              <a:t>S</a:t>
            </a:r>
            <a:r>
              <a:rPr lang="vi-VN" sz="2000">
                <a:latin typeface="Times New Roman" panose="02020603050405020304" pitchFamily="18" charset="0"/>
                <a:cs typeface="Times New Roman" panose="02020603050405020304" pitchFamily="18" charset="0"/>
              </a:rPr>
              <a:t>∣∣</a:t>
            </a:r>
            <a:r>
              <a:rPr lang="vi-VN" sz="2000" i="1">
                <a:latin typeface="Times New Roman" panose="02020603050405020304" pitchFamily="18" charset="0"/>
                <a:cs typeface="Times New Roman" panose="02020603050405020304" pitchFamily="18" charset="0"/>
              </a:rPr>
              <a:t>Sv</a:t>
            </a:r>
            <a:r>
              <a:rPr lang="vi-VN" sz="2000">
                <a:latin typeface="Times New Roman" panose="02020603050405020304" pitchFamily="18" charset="0"/>
                <a:cs typeface="Times New Roman" panose="02020603050405020304" pitchFamily="18" charset="0"/>
              </a:rPr>
              <a:t>​∣​⋅</a:t>
            </a:r>
            <a:r>
              <a:rPr lang="vi-VN" sz="2000" i="1">
                <a:latin typeface="Times New Roman" panose="02020603050405020304" pitchFamily="18" charset="0"/>
                <a:cs typeface="Times New Roman" panose="02020603050405020304" pitchFamily="18" charset="0"/>
              </a:rPr>
              <a:t>Entropy</a:t>
            </a:r>
            <a:r>
              <a:rPr lang="vi-VN" sz="2000">
                <a:latin typeface="Times New Roman" panose="02020603050405020304" pitchFamily="18" charset="0"/>
                <a:cs typeface="Times New Roman" panose="02020603050405020304" pitchFamily="18" charset="0"/>
              </a:rPr>
              <a:t>(</a:t>
            </a:r>
            <a:r>
              <a:rPr lang="vi-VN" sz="2000" i="1">
                <a:latin typeface="Times New Roman" panose="02020603050405020304" pitchFamily="18" charset="0"/>
                <a:cs typeface="Times New Roman" panose="02020603050405020304" pitchFamily="18" charset="0"/>
              </a:rPr>
              <a:t>Sv</a:t>
            </a:r>
            <a:r>
              <a:rPr lang="vi-VN" sz="2000">
                <a:latin typeface="Times New Roman" panose="02020603050405020304" pitchFamily="18" charset="0"/>
                <a:cs typeface="Times New Roman" panose="02020603050405020304" pitchFamily="18" charset="0"/>
              </a:rPr>
              <a:t>​)</a:t>
            </a:r>
          </a:p>
          <a:p>
            <a:r>
              <a:rPr lang="vi-VN" sz="2000">
                <a:latin typeface="Times New Roman" panose="02020603050405020304" pitchFamily="18" charset="0"/>
                <a:cs typeface="Times New Roman" panose="02020603050405020304" pitchFamily="18" charset="0"/>
              </a:rPr>
              <a:t>Trong đó:</a:t>
            </a:r>
          </a:p>
          <a:p>
            <a:r>
              <a:rPr lang="vi-VN" sz="2000">
                <a:latin typeface="Times New Roman" panose="02020603050405020304" pitchFamily="18" charset="0"/>
                <a:cs typeface="Times New Roman" panose="02020603050405020304" pitchFamily="18" charset="0"/>
              </a:rPr>
              <a:t>������(�)</a:t>
            </a:r>
            <a:r>
              <a:rPr lang="vi-VN" sz="2000" i="1">
                <a:latin typeface="Times New Roman" panose="02020603050405020304" pitchFamily="18" charset="0"/>
                <a:cs typeface="Times New Roman" panose="02020603050405020304" pitchFamily="18" charset="0"/>
              </a:rPr>
              <a:t>Values</a:t>
            </a:r>
            <a:r>
              <a:rPr lang="vi-VN" sz="2000">
                <a:latin typeface="Times New Roman" panose="02020603050405020304" pitchFamily="18" charset="0"/>
                <a:cs typeface="Times New Roman" panose="02020603050405020304" pitchFamily="18" charset="0"/>
              </a:rPr>
              <a:t>(</a:t>
            </a:r>
            <a:r>
              <a:rPr lang="vi-VN" sz="2000" i="1">
                <a:latin typeface="Times New Roman" panose="02020603050405020304" pitchFamily="18" charset="0"/>
                <a:cs typeface="Times New Roman" panose="02020603050405020304" pitchFamily="18" charset="0"/>
              </a:rPr>
              <a:t>A</a:t>
            </a:r>
            <a:r>
              <a:rPr lang="vi-VN" sz="2000">
                <a:latin typeface="Times New Roman" panose="02020603050405020304" pitchFamily="18" charset="0"/>
                <a:cs typeface="Times New Roman" panose="02020603050405020304" pitchFamily="18" charset="0"/>
              </a:rPr>
              <a:t>) là tập giá trị khả thi của đặc trưng �</a:t>
            </a:r>
            <a:r>
              <a:rPr lang="vi-VN" sz="2000" i="1">
                <a:latin typeface="Times New Roman" panose="02020603050405020304" pitchFamily="18" charset="0"/>
                <a:cs typeface="Times New Roman" panose="02020603050405020304" pitchFamily="18" charset="0"/>
              </a:rPr>
              <a:t>A</a:t>
            </a:r>
            <a:r>
              <a:rPr lang="vi-VN" sz="2000">
                <a:latin typeface="Times New Roman" panose="02020603050405020304" pitchFamily="18" charset="0"/>
                <a:cs typeface="Times New Roman" panose="02020603050405020304" pitchFamily="18" charset="0"/>
              </a:rPr>
              <a:t>.</a:t>
            </a:r>
          </a:p>
          <a:p>
            <a:r>
              <a:rPr lang="vi-VN" sz="2000">
                <a:latin typeface="Times New Roman" panose="02020603050405020304" pitchFamily="18" charset="0"/>
                <a:cs typeface="Times New Roman" panose="02020603050405020304" pitchFamily="18" charset="0"/>
              </a:rPr>
              <a:t>��</a:t>
            </a:r>
            <a:r>
              <a:rPr lang="vi-VN" sz="2000" i="1">
                <a:latin typeface="Times New Roman" panose="02020603050405020304" pitchFamily="18" charset="0"/>
                <a:cs typeface="Times New Roman" panose="02020603050405020304" pitchFamily="18" charset="0"/>
              </a:rPr>
              <a:t>Sv</a:t>
            </a:r>
            <a:r>
              <a:rPr lang="vi-VN" sz="2000">
                <a:latin typeface="Times New Roman" panose="02020603050405020304" pitchFamily="18" charset="0"/>
                <a:cs typeface="Times New Roman" panose="02020603050405020304" pitchFamily="18" charset="0"/>
              </a:rPr>
              <a:t>​ là tập con của �</a:t>
            </a:r>
            <a:r>
              <a:rPr lang="vi-VN" sz="2000" i="1">
                <a:latin typeface="Times New Roman" panose="02020603050405020304" pitchFamily="18" charset="0"/>
                <a:cs typeface="Times New Roman" panose="02020603050405020304" pitchFamily="18" charset="0"/>
              </a:rPr>
              <a:t>S</a:t>
            </a:r>
            <a:r>
              <a:rPr lang="vi-VN" sz="2000">
                <a:latin typeface="Times New Roman" panose="02020603050405020304" pitchFamily="18" charset="0"/>
                <a:cs typeface="Times New Roman" panose="02020603050405020304" pitchFamily="18" charset="0"/>
              </a:rPr>
              <a:t> khi đặc trưng �</a:t>
            </a:r>
            <a:r>
              <a:rPr lang="vi-VN" sz="2000" i="1">
                <a:latin typeface="Times New Roman" panose="02020603050405020304" pitchFamily="18" charset="0"/>
                <a:cs typeface="Times New Roman" panose="02020603050405020304" pitchFamily="18" charset="0"/>
              </a:rPr>
              <a:t>A</a:t>
            </a:r>
            <a:r>
              <a:rPr lang="vi-VN" sz="2000">
                <a:latin typeface="Times New Roman" panose="02020603050405020304" pitchFamily="18" charset="0"/>
                <a:cs typeface="Times New Roman" panose="02020603050405020304" pitchFamily="18" charset="0"/>
              </a:rPr>
              <a:t> có giá trị �</a:t>
            </a:r>
            <a:r>
              <a:rPr lang="vi-VN" sz="2000" i="1">
                <a:latin typeface="Times New Roman" panose="02020603050405020304" pitchFamily="18" charset="0"/>
                <a:cs typeface="Times New Roman" panose="02020603050405020304" pitchFamily="18" charset="0"/>
              </a:rPr>
              <a:t>v</a:t>
            </a:r>
            <a:r>
              <a:rPr lang="vi-VN" sz="2000">
                <a:latin typeface="Times New Roman" panose="02020603050405020304" pitchFamily="18" charset="0"/>
                <a:cs typeface="Times New Roman" panose="02020603050405020304" pitchFamily="18" charset="0"/>
              </a:rPr>
              <a:t>.</a:t>
            </a:r>
          </a:p>
          <a:p>
            <a:pPr lvl="0"/>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9825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Trích chọn đặc trưng Information Gain (IG)</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3755387"/>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algn="just"/>
                <a:r>
                  <a:rPr lang="en-US" sz="2000" smtClean="0">
                    <a:latin typeface="Times New Roman" panose="02020603050405020304" pitchFamily="18" charset="0"/>
                    <a:cs typeface="Times New Roman" panose="02020603050405020304" pitchFamily="18" charset="0"/>
                  </a:rPr>
                  <a:t>Nhưng nếu </a:t>
                </a:r>
                <a:r>
                  <a:rPr lang="en-US" sz="2000">
                    <a:latin typeface="Times New Roman" panose="02020603050405020304" pitchFamily="18" charset="0"/>
                    <a:cs typeface="Times New Roman" panose="02020603050405020304" pitchFamily="18" charset="0"/>
                  </a:rPr>
                  <a:t>gặp một từ chưa bao giờ xuất hiện trong lớp c bất kì dẫn đến P(x</a:t>
                </a:r>
                <a:r>
                  <a:rPr lang="en-US" sz="2000" baseline="-25000">
                    <a:latin typeface="Times New Roman" panose="02020603050405020304" pitchFamily="18" charset="0"/>
                    <a:cs typeface="Times New Roman" panose="02020603050405020304" pitchFamily="18" charset="0"/>
                  </a:rPr>
                  <a:t>i</a:t>
                </a:r>
                <a:r>
                  <a:rPr lang="en-US" sz="2000">
                    <a:latin typeface="Times New Roman" panose="02020603050405020304" pitchFamily="18" charset="0"/>
                    <a:cs typeface="Times New Roman" panose="02020603050405020304" pitchFamily="18" charset="0"/>
                  </a:rPr>
                  <a:t>|c) = </a:t>
                </a:r>
                <a:r>
                  <a:rPr lang="en-US" sz="2000" smtClean="0">
                    <a:latin typeface="Times New Roman" panose="02020603050405020304" pitchFamily="18" charset="0"/>
                    <a:cs typeface="Times New Roman" panose="02020603050405020304" pitchFamily="18" charset="0"/>
                  </a:rPr>
                  <a:t>0, khi đó cần sử dụng </a:t>
                </a:r>
                <a:r>
                  <a:rPr lang="en-US" sz="2000">
                    <a:latin typeface="Times New Roman" panose="02020603050405020304" pitchFamily="18" charset="0"/>
                    <a:cs typeface="Times New Roman" panose="02020603050405020304" pitchFamily="18" charset="0"/>
                  </a:rPr>
                  <a:t>Laplace </a:t>
                </a:r>
                <a:r>
                  <a:rPr lang="en-US" sz="2000" smtClean="0">
                    <a:latin typeface="Times New Roman" panose="02020603050405020304" pitchFamily="18" charset="0"/>
                    <a:cs typeface="Times New Roman" panose="02020603050405020304" pitchFamily="18" charset="0"/>
                  </a:rPr>
                  <a:t>smoothing: </a:t>
                </a:r>
                <a:endParaRPr lang="en-US" sz="20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e>
                          <m:r>
                            <a:rPr lang="en-US" sz="1800" i="1">
                              <a:latin typeface="Cambria Math" panose="02040503050406030204" pitchFamily="18" charset="0"/>
                            </a:rPr>
                            <m:t>𝑐</m:t>
                          </m:r>
                        </m:e>
                      </m:d>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𝑐𝑖</m:t>
                              </m:r>
                            </m:sub>
                          </m:sSub>
                          <m:r>
                            <a:rPr lang="en-US" sz="1800" i="1">
                              <a:latin typeface="Cambria Math" panose="02040503050406030204" pitchFamily="18" charset="0"/>
                            </a:rPr>
                            <m:t>+</m:t>
                          </m:r>
                          <m:r>
                            <a:rPr lang="en-US" sz="1800" i="1">
                              <a:latin typeface="Cambria Math" panose="02040503050406030204" pitchFamily="18" charset="0"/>
                            </a:rPr>
                            <m:t>𝑘</m:t>
                          </m:r>
                        </m:num>
                        <m:den>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𝑐</m:t>
                              </m:r>
                            </m:sub>
                          </m:sSub>
                          <m:r>
                            <a:rPr lang="en-US" sz="1800" i="1">
                              <a:latin typeface="Cambria Math" panose="02040503050406030204" pitchFamily="18" charset="0"/>
                            </a:rPr>
                            <m:t>+</m:t>
                          </m:r>
                          <m:r>
                            <a:rPr lang="en-US" sz="1800" i="1">
                              <a:latin typeface="Cambria Math" panose="02040503050406030204" pitchFamily="18" charset="0"/>
                            </a:rPr>
                            <m:t>𝑘</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𝑉</m:t>
                              </m:r>
                            </m:e>
                          </m:d>
                        </m:den>
                      </m:f>
                    </m:oMath>
                  </m:oMathPara>
                </a14:m>
                <a:endParaRPr lang="en-US" sz="1800" smtClean="0">
                  <a:latin typeface="Times New Roman" panose="02020603050405020304" pitchFamily="18" charset="0"/>
                  <a:cs typeface="Times New Roman" panose="02020603050405020304" pitchFamily="18" charset="0"/>
                </a:endParaRPr>
              </a:p>
              <a:p>
                <a:pPr lvl="0" algn="just"/>
                <a:r>
                  <a:rPr lang="en-US" sz="2000">
                    <a:latin typeface="Times New Roman" panose="02020603050405020304" pitchFamily="18" charset="0"/>
                    <a:cs typeface="Times New Roman" panose="02020603050405020304" pitchFamily="18" charset="0"/>
                  </a:rPr>
                  <a:t>Trong </a:t>
                </a:r>
                <a:r>
                  <a:rPr lang="en-US" sz="2000" smtClean="0">
                    <a:latin typeface="Times New Roman" panose="02020603050405020304" pitchFamily="18" charset="0"/>
                    <a:cs typeface="Times New Roman" panose="02020603050405020304" pitchFamily="18" charset="0"/>
                  </a:rPr>
                  <a:t>đó: </a:t>
                </a:r>
                <a:r>
                  <a:rPr lang="en-US" sz="2000">
                    <a:latin typeface="Times New Roman" panose="02020603050405020304" pitchFamily="18" charset="0"/>
                    <a:cs typeface="Times New Roman" panose="02020603050405020304" pitchFamily="18" charset="0"/>
                  </a:rPr>
                  <a:t>k là hằng số được thêm vào để tránh xác suất bằng 0 và thường được gán bằng 1. |V| là số lượng từ vựng </a:t>
                </a:r>
                <a:r>
                  <a:rPr lang="en-US" sz="2000" b="1">
                    <a:latin typeface="Times New Roman" panose="02020603050405020304" pitchFamily="18" charset="0"/>
                    <a:cs typeface="Times New Roman" panose="02020603050405020304" pitchFamily="18" charset="0"/>
                  </a:rPr>
                  <a:t>khác nhau</a:t>
                </a:r>
                <a:r>
                  <a:rPr lang="en-US" sz="2000">
                    <a:latin typeface="Times New Roman" panose="02020603050405020304" pitchFamily="18" charset="0"/>
                    <a:cs typeface="Times New Roman" panose="02020603050405020304" pitchFamily="18" charset="0"/>
                  </a:rPr>
                  <a:t> có </a:t>
                </a:r>
                <a:r>
                  <a:rPr lang="en-US" sz="2000" smtClean="0">
                    <a:latin typeface="Times New Roman" panose="02020603050405020304" pitchFamily="18" charset="0"/>
                    <a:cs typeface="Times New Roman" panose="02020603050405020304" pitchFamily="18" charset="0"/>
                  </a:rPr>
                  <a:t>từ điển</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3755387"/>
              </a:xfrm>
              <a:prstGeom prst="rect">
                <a:avLst/>
              </a:prstGeom>
              <a:blipFill>
                <a:blip r:embed="rId3"/>
                <a:stretch>
                  <a:fillRect l="-844" t="-812" r="-1612"/>
                </a:stretch>
              </a:blipFill>
            </p:spPr>
            <p:txBody>
              <a:bodyPr/>
              <a:lstStyle/>
              <a:p>
                <a:r>
                  <a:rPr lang="en-US">
                    <a:noFill/>
                  </a:rPr>
                  <a:t> </a:t>
                </a:r>
              </a:p>
            </p:txBody>
          </p:sp>
        </mc:Fallback>
      </mc:AlternateContent>
    </p:spTree>
    <p:extLst>
      <p:ext uri="{BB962C8B-B14F-4D97-AF65-F5344CB8AC3E}">
        <p14:creationId xmlns:p14="http://schemas.microsoft.com/office/powerpoint/2010/main" val="243172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Trích chọn đặc trưng Information Gain (IG)</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713225" y="707366"/>
                <a:ext cx="7942402" cy="3755387"/>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algn="just"/>
                <a:r>
                  <a:rPr lang="en-US" sz="2000" smtClean="0">
                    <a:latin typeface="Times New Roman" panose="02020603050405020304" pitchFamily="18" charset="0"/>
                    <a:cs typeface="Times New Roman" panose="02020603050405020304" pitchFamily="18" charset="0"/>
                  </a:rPr>
                  <a:t>Nhưng nếu </a:t>
                </a:r>
                <a:r>
                  <a:rPr lang="en-US" sz="2000">
                    <a:latin typeface="Times New Roman" panose="02020603050405020304" pitchFamily="18" charset="0"/>
                    <a:cs typeface="Times New Roman" panose="02020603050405020304" pitchFamily="18" charset="0"/>
                  </a:rPr>
                  <a:t>gặp một từ chưa bao giờ xuất hiện trong lớp c bất kì dẫn đến P(x</a:t>
                </a:r>
                <a:r>
                  <a:rPr lang="en-US" sz="2000" baseline="-25000">
                    <a:latin typeface="Times New Roman" panose="02020603050405020304" pitchFamily="18" charset="0"/>
                    <a:cs typeface="Times New Roman" panose="02020603050405020304" pitchFamily="18" charset="0"/>
                  </a:rPr>
                  <a:t>i</a:t>
                </a:r>
                <a:r>
                  <a:rPr lang="en-US" sz="2000">
                    <a:latin typeface="Times New Roman" panose="02020603050405020304" pitchFamily="18" charset="0"/>
                    <a:cs typeface="Times New Roman" panose="02020603050405020304" pitchFamily="18" charset="0"/>
                  </a:rPr>
                  <a:t>|c) = </a:t>
                </a:r>
                <a:r>
                  <a:rPr lang="en-US" sz="2000" smtClean="0">
                    <a:latin typeface="Times New Roman" panose="02020603050405020304" pitchFamily="18" charset="0"/>
                    <a:cs typeface="Times New Roman" panose="02020603050405020304" pitchFamily="18" charset="0"/>
                  </a:rPr>
                  <a:t>0, khi đó cần sử dụng </a:t>
                </a:r>
                <a:r>
                  <a:rPr lang="en-US" sz="2000">
                    <a:latin typeface="Times New Roman" panose="02020603050405020304" pitchFamily="18" charset="0"/>
                    <a:cs typeface="Times New Roman" panose="02020603050405020304" pitchFamily="18" charset="0"/>
                  </a:rPr>
                  <a:t>Laplace </a:t>
                </a:r>
                <a:r>
                  <a:rPr lang="en-US" sz="2000" smtClean="0">
                    <a:latin typeface="Times New Roman" panose="02020603050405020304" pitchFamily="18" charset="0"/>
                    <a:cs typeface="Times New Roman" panose="02020603050405020304" pitchFamily="18" charset="0"/>
                  </a:rPr>
                  <a:t>smoothing: </a:t>
                </a:r>
                <a:endParaRPr lang="en-US" sz="200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e>
                          <m:r>
                            <a:rPr lang="en-US" sz="1800" i="1">
                              <a:latin typeface="Cambria Math" panose="02040503050406030204" pitchFamily="18" charset="0"/>
                            </a:rPr>
                            <m:t>𝑐</m:t>
                          </m:r>
                        </m:e>
                      </m:d>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𝑐𝑖</m:t>
                              </m:r>
                            </m:sub>
                          </m:sSub>
                          <m:r>
                            <a:rPr lang="en-US" sz="1800" i="1">
                              <a:latin typeface="Cambria Math" panose="02040503050406030204" pitchFamily="18" charset="0"/>
                            </a:rPr>
                            <m:t>+</m:t>
                          </m:r>
                          <m:r>
                            <a:rPr lang="en-US" sz="1800" i="1">
                              <a:latin typeface="Cambria Math" panose="02040503050406030204" pitchFamily="18" charset="0"/>
                            </a:rPr>
                            <m:t>𝑘</m:t>
                          </m:r>
                        </m:num>
                        <m:den>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𝑐</m:t>
                              </m:r>
                            </m:sub>
                          </m:sSub>
                          <m:r>
                            <a:rPr lang="en-US" sz="1800" i="1">
                              <a:latin typeface="Cambria Math" panose="02040503050406030204" pitchFamily="18" charset="0"/>
                            </a:rPr>
                            <m:t>+</m:t>
                          </m:r>
                          <m:r>
                            <a:rPr lang="en-US" sz="1800" i="1">
                              <a:latin typeface="Cambria Math" panose="02040503050406030204" pitchFamily="18" charset="0"/>
                            </a:rPr>
                            <m:t>𝑘</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𝑉</m:t>
                              </m:r>
                            </m:e>
                          </m:d>
                        </m:den>
                      </m:f>
                    </m:oMath>
                  </m:oMathPara>
                </a14:m>
                <a:endParaRPr lang="en-US" sz="1800" smtClean="0">
                  <a:latin typeface="Times New Roman" panose="02020603050405020304" pitchFamily="18" charset="0"/>
                  <a:cs typeface="Times New Roman" panose="02020603050405020304" pitchFamily="18" charset="0"/>
                </a:endParaRPr>
              </a:p>
              <a:p>
                <a:pPr lvl="0" algn="just"/>
                <a:r>
                  <a:rPr lang="en-US" sz="2000">
                    <a:latin typeface="Times New Roman" panose="02020603050405020304" pitchFamily="18" charset="0"/>
                    <a:cs typeface="Times New Roman" panose="02020603050405020304" pitchFamily="18" charset="0"/>
                  </a:rPr>
                  <a:t>Trong </a:t>
                </a:r>
                <a:r>
                  <a:rPr lang="en-US" sz="2000" smtClean="0">
                    <a:latin typeface="Times New Roman" panose="02020603050405020304" pitchFamily="18" charset="0"/>
                    <a:cs typeface="Times New Roman" panose="02020603050405020304" pitchFamily="18" charset="0"/>
                  </a:rPr>
                  <a:t>đó: </a:t>
                </a:r>
                <a:r>
                  <a:rPr lang="en-US" sz="2000">
                    <a:latin typeface="Times New Roman" panose="02020603050405020304" pitchFamily="18" charset="0"/>
                    <a:cs typeface="Times New Roman" panose="02020603050405020304" pitchFamily="18" charset="0"/>
                  </a:rPr>
                  <a:t>k là hằng số được thêm vào để tránh xác suất bằng 0 và thường được gán bằng 1. |V| là số lượng từ vựng </a:t>
                </a:r>
                <a:r>
                  <a:rPr lang="en-US" sz="2000" b="1">
                    <a:latin typeface="Times New Roman" panose="02020603050405020304" pitchFamily="18" charset="0"/>
                    <a:cs typeface="Times New Roman" panose="02020603050405020304" pitchFamily="18" charset="0"/>
                  </a:rPr>
                  <a:t>khác nhau</a:t>
                </a:r>
                <a:r>
                  <a:rPr lang="en-US" sz="2000">
                    <a:latin typeface="Times New Roman" panose="02020603050405020304" pitchFamily="18" charset="0"/>
                    <a:cs typeface="Times New Roman" panose="02020603050405020304" pitchFamily="18" charset="0"/>
                  </a:rPr>
                  <a:t> có </a:t>
                </a:r>
                <a:r>
                  <a:rPr lang="en-US" sz="2000" smtClean="0">
                    <a:latin typeface="Times New Roman" panose="02020603050405020304" pitchFamily="18" charset="0"/>
                    <a:cs typeface="Times New Roman" panose="02020603050405020304" pitchFamily="18" charset="0"/>
                  </a:rPr>
                  <a:t>từ điển</a:t>
                </a:r>
              </a:p>
              <a:p>
                <a:pPr lvl="0"/>
                <a:endParaRPr lang="en-US" sz="200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13225" y="707366"/>
                <a:ext cx="7942402" cy="3755387"/>
              </a:xfrm>
              <a:prstGeom prst="rect">
                <a:avLst/>
              </a:prstGeom>
              <a:blipFill>
                <a:blip r:embed="rId3"/>
                <a:stretch>
                  <a:fillRect l="-844" t="-812" r="-1612"/>
                </a:stretch>
              </a:blipFill>
            </p:spPr>
            <p:txBody>
              <a:bodyPr/>
              <a:lstStyle/>
              <a:p>
                <a:r>
                  <a:rPr lang="en-US">
                    <a:noFill/>
                  </a:rPr>
                  <a:t> </a:t>
                </a:r>
              </a:p>
            </p:txBody>
          </p:sp>
        </mc:Fallback>
      </mc:AlternateContent>
    </p:spTree>
    <p:extLst>
      <p:ext uri="{BB962C8B-B14F-4D97-AF65-F5344CB8AC3E}">
        <p14:creationId xmlns:p14="http://schemas.microsoft.com/office/powerpoint/2010/main" val="2001805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Các thang đo đánh giá mô hình</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5" y="903854"/>
            <a:ext cx="4929039" cy="3170099"/>
          </a:xfrm>
          <a:prstGeom prst="rect">
            <a:avLst/>
          </a:prstGeom>
        </p:spPr>
        <p:txBody>
          <a:bodyPr wrap="square">
            <a:spAutoFit/>
          </a:bodyPr>
          <a:lstStyle/>
          <a:p>
            <a:r>
              <a:rPr lang="en-US" sz="2000">
                <a:latin typeface="Times New Roman" panose="02020603050405020304" pitchFamily="18" charset="0"/>
                <a:cs typeface="Times New Roman" panose="02020603050405020304" pitchFamily="18" charset="0"/>
              </a:rPr>
              <a:t>Khi thực hiện bài toán phân loại, giữa dự đoán và thực tế có thể xảy ra 4 trường hợp:</a:t>
            </a:r>
          </a:p>
          <a:p>
            <a:pPr lvl="0"/>
            <a:r>
              <a:rPr lang="en-US" sz="2000" b="1">
                <a:latin typeface="Times New Roman" panose="02020603050405020304" pitchFamily="18" charset="0"/>
                <a:cs typeface="Times New Roman" panose="02020603050405020304" pitchFamily="18" charset="0"/>
              </a:rPr>
              <a:t>True Positive (TP):</a:t>
            </a:r>
            <a:r>
              <a:rPr lang="en-US" sz="2000">
                <a:latin typeface="Times New Roman" panose="02020603050405020304" pitchFamily="18" charset="0"/>
                <a:cs typeface="Times New Roman" panose="02020603050405020304" pitchFamily="18" charset="0"/>
              </a:rPr>
              <a:t>  Dự đoán là positive và kết quả cũng là positive (dự đoán đúng).</a:t>
            </a:r>
          </a:p>
          <a:p>
            <a:pPr lvl="0"/>
            <a:r>
              <a:rPr lang="en-US" sz="2000" b="1">
                <a:latin typeface="Times New Roman" panose="02020603050405020304" pitchFamily="18" charset="0"/>
                <a:cs typeface="Times New Roman" panose="02020603050405020304" pitchFamily="18" charset="0"/>
              </a:rPr>
              <a:t>True Negative (TN):</a:t>
            </a:r>
            <a:r>
              <a:rPr lang="en-US" sz="2000">
                <a:latin typeface="Times New Roman" panose="02020603050405020304" pitchFamily="18" charset="0"/>
                <a:cs typeface="Times New Roman" panose="02020603050405020304" pitchFamily="18" charset="0"/>
              </a:rPr>
              <a:t> Dự đoán là negative và kết quả cũng là negative (dự đoán đúng)</a:t>
            </a:r>
          </a:p>
          <a:p>
            <a:pPr lvl="0"/>
            <a:r>
              <a:rPr lang="en-US" sz="2000" b="1">
                <a:latin typeface="Times New Roman" panose="02020603050405020304" pitchFamily="18" charset="0"/>
                <a:cs typeface="Times New Roman" panose="02020603050405020304" pitchFamily="18" charset="0"/>
              </a:rPr>
              <a:t>False Positive (FP): </a:t>
            </a:r>
            <a:r>
              <a:rPr lang="en-US" sz="2000">
                <a:latin typeface="Times New Roman" panose="02020603050405020304" pitchFamily="18" charset="0"/>
                <a:cs typeface="Times New Roman" panose="02020603050405020304" pitchFamily="18" charset="0"/>
              </a:rPr>
              <a:t>Dự đoán là positive nhưng kết quả là negative (dự đoán sai).</a:t>
            </a:r>
          </a:p>
          <a:p>
            <a:r>
              <a:rPr lang="en-US" sz="2000" b="1">
                <a:latin typeface="Times New Roman" panose="02020603050405020304" pitchFamily="18" charset="0"/>
                <a:cs typeface="Times New Roman" panose="02020603050405020304" pitchFamily="18" charset="0"/>
              </a:rPr>
              <a:t>False Negative (FN): </a:t>
            </a:r>
            <a:r>
              <a:rPr lang="en-US" sz="2000">
                <a:latin typeface="Times New Roman" panose="02020603050405020304" pitchFamily="18" charset="0"/>
                <a:cs typeface="Times New Roman" panose="02020603050405020304" pitchFamily="18" charset="0"/>
              </a:rPr>
              <a:t>Dự đoán là negative nhưng kết quả là positive (dự đoán sai).</a:t>
            </a:r>
            <a:endParaRPr lang="en-US" sz="20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782" y="923852"/>
            <a:ext cx="2919845" cy="2753592"/>
          </a:xfrm>
          <a:prstGeom prst="rect">
            <a:avLst/>
          </a:prstGeom>
        </p:spPr>
      </p:pic>
    </p:spTree>
    <p:extLst>
      <p:ext uri="{BB962C8B-B14F-4D97-AF65-F5344CB8AC3E}">
        <p14:creationId xmlns:p14="http://schemas.microsoft.com/office/powerpoint/2010/main" val="14075534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Các thang đo đánh giá mô hình</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713225" y="707366"/>
                <a:ext cx="7942402" cy="4462568"/>
              </a:xfrm>
              <a:prstGeom prst="rect">
                <a:avLst/>
              </a:prstGeom>
            </p:spPr>
            <p:txBody>
              <a:bodyPr wrap="square">
                <a:spAutoFit/>
              </a:bodyPr>
              <a:lstStyle/>
              <a:p>
                <a:pPr lvl="0" algn="just"/>
                <a:r>
                  <a:rPr lang="en-US" sz="1800">
                    <a:latin typeface="Times New Roman" panose="02020603050405020304" pitchFamily="18" charset="0"/>
                    <a:cs typeface="Times New Roman" panose="02020603050405020304" pitchFamily="18" charset="0"/>
                  </a:rPr>
                  <a:t>Thang đo Accuracy được định nghĩa </a:t>
                </a:r>
                <a:r>
                  <a:rPr lang="en-US" sz="1800">
                    <a:latin typeface="Times New Roman" panose="02020603050405020304" pitchFamily="18" charset="0"/>
                    <a:cs typeface="Times New Roman" panose="02020603050405020304" pitchFamily="18" charset="0"/>
                  </a:rPr>
                  <a:t>là </a:t>
                </a:r>
                <a:r>
                  <a:rPr lang="en-US" sz="1800" smtClean="0">
                    <a:latin typeface="Times New Roman" panose="02020603050405020304" pitchFamily="18" charset="0"/>
                    <a:cs typeface="Times New Roman" panose="02020603050405020304" pitchFamily="18" charset="0"/>
                  </a:rPr>
                  <a:t>phần </a:t>
                </a:r>
                <a:r>
                  <a:rPr lang="en-US" sz="1800">
                    <a:latin typeface="Times New Roman" panose="02020603050405020304" pitchFamily="18" charset="0"/>
                    <a:cs typeface="Times New Roman" panose="02020603050405020304" pitchFamily="18" charset="0"/>
                  </a:rPr>
                  <a:t>trăm dự đoán đúng cho dữ liệu </a:t>
                </a:r>
                <a:r>
                  <a:rPr lang="en-US" sz="1800">
                    <a:latin typeface="Times New Roman" panose="02020603050405020304" pitchFamily="18" charset="0"/>
                    <a:cs typeface="Times New Roman" panose="02020603050405020304" pitchFamily="18" charset="0"/>
                  </a:rPr>
                  <a:t>thử </a:t>
                </a:r>
                <a:r>
                  <a:rPr lang="en-US" sz="1800" smtClean="0">
                    <a:latin typeface="Times New Roman" panose="02020603050405020304" pitchFamily="18" charset="0"/>
                    <a:cs typeface="Times New Roman" panose="02020603050405020304" pitchFamily="18" charset="0"/>
                  </a:rPr>
                  <a:t>nghiệm,</a:t>
                </a:r>
                <a:r>
                  <a:rPr lang="en-US" sz="180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được </a:t>
                </a:r>
                <a:r>
                  <a:rPr lang="en-US" sz="1800">
                    <a:latin typeface="Times New Roman" panose="02020603050405020304" pitchFamily="18" charset="0"/>
                    <a:cs typeface="Times New Roman" panose="02020603050405020304" pitchFamily="18" charset="0"/>
                  </a:rPr>
                  <a:t>tính bằng cách chia tổng số dự đoán chính xác cho tổng số dự đoán đã </a:t>
                </a:r>
                <a:r>
                  <a:rPr lang="en-US" sz="1800">
                    <a:latin typeface="Times New Roman" panose="02020603050405020304" pitchFamily="18" charset="0"/>
                    <a:cs typeface="Times New Roman" panose="02020603050405020304" pitchFamily="18" charset="0"/>
                  </a:rPr>
                  <a:t>thực </a:t>
                </a:r>
                <a:r>
                  <a:rPr lang="en-US" sz="1800" smtClean="0">
                    <a:latin typeface="Times New Roman" panose="02020603050405020304" pitchFamily="18" charset="0"/>
                    <a:cs typeface="Times New Roman" panose="02020603050405020304" pitchFamily="18" charset="0"/>
                  </a:rPr>
                  <a:t>hiện:</a:t>
                </a:r>
              </a:p>
              <a:p>
                <a:pPr lvl="0" algn="just"/>
                <a14:m>
                  <m:oMathPara xmlns:m="http://schemas.openxmlformats.org/officeDocument/2006/math">
                    <m:oMathParaPr>
                      <m:jc m:val="centerGroup"/>
                    </m:oMathParaPr>
                    <m:oMath xmlns:m="http://schemas.openxmlformats.org/officeDocument/2006/math">
                      <m:r>
                        <a:rPr lang="en-US" sz="1800" i="1"/>
                        <m:t>𝐴𝑐𝑐𝑢𝑟𝑎𝑐𝑦</m:t>
                      </m:r>
                      <m:r>
                        <a:rPr lang="en-US" sz="1800" i="1"/>
                        <m:t>=</m:t>
                      </m:r>
                      <m:f>
                        <m:fPr>
                          <m:ctrlPr>
                            <a:rPr lang="en-US" sz="1800" i="1"/>
                          </m:ctrlPr>
                        </m:fPr>
                        <m:num>
                          <m:r>
                            <a:rPr lang="en-US" sz="1800" i="1"/>
                            <m:t>𝑇𝑃</m:t>
                          </m:r>
                          <m:r>
                            <a:rPr lang="en-US" sz="1800" i="1"/>
                            <m:t>+</m:t>
                          </m:r>
                          <m:r>
                            <a:rPr lang="en-US" sz="1800" i="1"/>
                            <m:t>𝑇𝑁</m:t>
                          </m:r>
                        </m:num>
                        <m:den>
                          <m:r>
                            <a:rPr lang="en-US" sz="1800" i="1"/>
                            <m:t>𝑇𝑃</m:t>
                          </m:r>
                          <m:r>
                            <a:rPr lang="en-US" sz="1800" i="1"/>
                            <m:t>+</m:t>
                          </m:r>
                          <m:r>
                            <a:rPr lang="en-US" sz="1800" i="1"/>
                            <m:t>𝑇𝑁</m:t>
                          </m:r>
                          <m:r>
                            <a:rPr lang="en-US" sz="1800" i="1"/>
                            <m:t>+</m:t>
                          </m:r>
                          <m:r>
                            <a:rPr lang="en-US" sz="1800" i="1"/>
                            <m:t>𝐹𝑃</m:t>
                          </m:r>
                          <m:r>
                            <a:rPr lang="en-US" sz="1800" i="1"/>
                            <m:t>+</m:t>
                          </m:r>
                          <m:r>
                            <a:rPr lang="en-US" sz="1800" i="1"/>
                            <m:t>𝐹𝑁</m:t>
                          </m:r>
                        </m:den>
                      </m:f>
                    </m:oMath>
                  </m:oMathPara>
                </a14:m>
                <a:endParaRPr lang="en-US" sz="1800" smtClean="0">
                  <a:latin typeface="Times New Roman" panose="02020603050405020304" pitchFamily="18" charset="0"/>
                  <a:cs typeface="Times New Roman" panose="02020603050405020304" pitchFamily="18" charset="0"/>
                </a:endParaRPr>
              </a:p>
              <a:p>
                <a:pPr algn="just"/>
                <a:r>
                  <a:rPr lang="en-US" sz="1800" smtClean="0">
                    <a:latin typeface="Times New Roman" panose="02020603050405020304" pitchFamily="18" charset="0"/>
                    <a:cs typeface="Times New Roman" panose="02020603050405020304" pitchFamily="18" charset="0"/>
                  </a:rPr>
                  <a:t>Nhưng thang đo này không áp dụng được cho dữ liệu phân bố không đều -&gt; sự xuất hiện của Precision và Recall.</a:t>
                </a:r>
              </a:p>
              <a:p>
                <a:pPr algn="just"/>
                <a:r>
                  <a:rPr lang="en-US" sz="1800" smtClean="0">
                    <a:latin typeface="Times New Roman" panose="02020603050405020304" pitchFamily="18" charset="0"/>
                    <a:cs typeface="Times New Roman" panose="02020603050405020304" pitchFamily="18" charset="0"/>
                  </a:rPr>
                  <a:t>Precision </a:t>
                </a:r>
                <a:r>
                  <a:rPr lang="en-US" sz="1800">
                    <a:latin typeface="Times New Roman" panose="02020603050405020304" pitchFamily="18" charset="0"/>
                    <a:cs typeface="Times New Roman" panose="02020603050405020304" pitchFamily="18" charset="0"/>
                  </a:rPr>
                  <a:t>được tính bằng số dự đoán positive là đúng (TP) chia cho tổng số positive mà ta dự đoán (TP+FP)</a:t>
                </a:r>
              </a:p>
              <a:p>
                <a:pPr lvl="0" algn="just"/>
                <a14:m>
                  <m:oMathPara xmlns:m="http://schemas.openxmlformats.org/officeDocument/2006/math">
                    <m:oMathParaPr>
                      <m:jc m:val="centerGroup"/>
                    </m:oMathParaPr>
                    <m:oMath xmlns:m="http://schemas.openxmlformats.org/officeDocument/2006/math">
                      <m:r>
                        <a:rPr lang="en-US" sz="1800" i="1"/>
                        <m:t>𝑃𝑟𝑒𝑐𝑖𝑠𝑖𝑜𝑛</m:t>
                      </m:r>
                      <m:r>
                        <a:rPr lang="en-US" sz="1800" i="1"/>
                        <m:t>=</m:t>
                      </m:r>
                      <m:f>
                        <m:fPr>
                          <m:ctrlPr>
                            <a:rPr lang="en-US" sz="1800" i="1"/>
                          </m:ctrlPr>
                        </m:fPr>
                        <m:num>
                          <m:r>
                            <a:rPr lang="en-US" sz="1800" i="1"/>
                            <m:t>𝑇𝑃</m:t>
                          </m:r>
                        </m:num>
                        <m:den>
                          <m:r>
                            <a:rPr lang="en-US" sz="1800" i="1"/>
                            <m:t>𝑇𝑃</m:t>
                          </m:r>
                          <m:r>
                            <a:rPr lang="en-US" sz="1800" i="1"/>
                            <m:t>+</m:t>
                          </m:r>
                          <m:r>
                            <a:rPr lang="en-US" sz="1800" i="1"/>
                            <m:t>𝐹𝑃</m:t>
                          </m:r>
                        </m:den>
                      </m:f>
                    </m:oMath>
                  </m:oMathPara>
                </a14:m>
                <a:endParaRPr lang="en-US" sz="1800" smtClean="0">
                  <a:latin typeface="Times New Roman" panose="02020603050405020304" pitchFamily="18" charset="0"/>
                  <a:cs typeface="Times New Roman" panose="02020603050405020304" pitchFamily="18" charset="0"/>
                </a:endParaRPr>
              </a:p>
              <a:p>
                <a:pPr algn="just"/>
                <a:r>
                  <a:rPr lang="en-US" sz="1800" smtClean="0">
                    <a:latin typeface="Times New Roman" panose="02020603050405020304" pitchFamily="18" charset="0"/>
                    <a:cs typeface="Times New Roman" panose="02020603050405020304" pitchFamily="18" charset="0"/>
                  </a:rPr>
                  <a:t>Recall được </a:t>
                </a:r>
                <a:r>
                  <a:rPr lang="en-US" sz="1800">
                    <a:latin typeface="Times New Roman" panose="02020603050405020304" pitchFamily="18" charset="0"/>
                    <a:cs typeface="Times New Roman" panose="02020603050405020304" pitchFamily="18" charset="0"/>
                  </a:rPr>
                  <a:t>tính bằng số dự đoán positive là đúng (TP) chia cho tổng số positive trong thực tế (TP+FN)</a:t>
                </a:r>
              </a:p>
              <a:p>
                <a:pPr lvl="0" algn="just"/>
                <a14:m>
                  <m:oMathPara xmlns:m="http://schemas.openxmlformats.org/officeDocument/2006/math">
                    <m:oMathParaPr>
                      <m:jc m:val="centerGroup"/>
                    </m:oMathParaPr>
                    <m:oMath xmlns:m="http://schemas.openxmlformats.org/officeDocument/2006/math">
                      <m:r>
                        <a:rPr lang="en-US" sz="1800" i="1"/>
                        <m:t>𝑅𝑒𝑐𝑎𝑙𝑙</m:t>
                      </m:r>
                      <m:r>
                        <a:rPr lang="en-US" sz="1800" i="1"/>
                        <m:t>=</m:t>
                      </m:r>
                      <m:f>
                        <m:fPr>
                          <m:ctrlPr>
                            <a:rPr lang="en-US" sz="1800" i="1"/>
                          </m:ctrlPr>
                        </m:fPr>
                        <m:num>
                          <m:r>
                            <a:rPr lang="en-US" sz="1800" i="1"/>
                            <m:t>𝑇𝑃</m:t>
                          </m:r>
                        </m:num>
                        <m:den>
                          <m:r>
                            <a:rPr lang="en-US" sz="1800" i="1"/>
                            <m:t>𝑇𝑃</m:t>
                          </m:r>
                          <m:r>
                            <a:rPr lang="en-US" sz="1800" i="1"/>
                            <m:t>+</m:t>
                          </m:r>
                          <m:r>
                            <a:rPr lang="en-US" sz="1800" i="1"/>
                            <m:t>𝐹𝑁</m:t>
                          </m:r>
                        </m:den>
                      </m:f>
                    </m:oMath>
                  </m:oMathPara>
                </a14:m>
                <a:endParaRPr lang="en-US" sz="1800" smtClean="0">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713225" y="707366"/>
                <a:ext cx="7942402" cy="4462568"/>
              </a:xfrm>
              <a:prstGeom prst="rect">
                <a:avLst/>
              </a:prstGeom>
              <a:blipFill>
                <a:blip r:embed="rId3"/>
                <a:stretch>
                  <a:fillRect l="-691" t="-683" r="-1305"/>
                </a:stretch>
              </a:blipFill>
            </p:spPr>
            <p:txBody>
              <a:bodyPr/>
              <a:lstStyle/>
              <a:p>
                <a:r>
                  <a:rPr lang="en-US">
                    <a:noFill/>
                  </a:rPr>
                  <a:t> </a:t>
                </a:r>
              </a:p>
            </p:txBody>
          </p:sp>
        </mc:Fallback>
      </mc:AlternateContent>
    </p:spTree>
    <p:extLst>
      <p:ext uri="{BB962C8B-B14F-4D97-AF65-F5344CB8AC3E}">
        <p14:creationId xmlns:p14="http://schemas.microsoft.com/office/powerpoint/2010/main" val="4037511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Các thang đo đánh giá mô hình</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713225" y="915184"/>
                <a:ext cx="7942402" cy="2836289"/>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Để hài hòa được 2 giá </a:t>
                </a:r>
                <a:r>
                  <a:rPr lang="en-US" sz="2000" smtClean="0">
                    <a:latin typeface="Times New Roman" panose="02020603050405020304" pitchFamily="18" charset="0"/>
                    <a:cs typeface="Times New Roman" panose="02020603050405020304" pitchFamily="18" charset="0"/>
                  </a:rPr>
                  <a:t>trị Precision và Recall </a:t>
                </a:r>
                <a:r>
                  <a:rPr lang="en-US" sz="2000">
                    <a:latin typeface="Times New Roman" panose="02020603050405020304" pitchFamily="18" charset="0"/>
                    <a:cs typeface="Times New Roman" panose="02020603050405020304" pitchFamily="18" charset="0"/>
                  </a:rPr>
                  <a:t>chúng ta có công thức tính F1 kết </a:t>
                </a:r>
                <a:r>
                  <a:rPr lang="en-US" sz="2000">
                    <a:latin typeface="Times New Roman" panose="02020603050405020304" pitchFamily="18" charset="0"/>
                    <a:cs typeface="Times New Roman" panose="02020603050405020304" pitchFamily="18" charset="0"/>
                  </a:rPr>
                  <a:t>hợp </a:t>
                </a:r>
                <a:r>
                  <a:rPr lang="en-US" sz="2000" smtClean="0">
                    <a:latin typeface="Times New Roman" panose="02020603050405020304" pitchFamily="18" charset="0"/>
                    <a:cs typeface="Times New Roman" panose="02020603050405020304" pitchFamily="18" charset="0"/>
                  </a:rPr>
                  <a:t>giữa 2 giá trị đó </a:t>
                </a:r>
                <a:r>
                  <a:rPr lang="en-US" sz="2000" smtClean="0">
                    <a:latin typeface="Times New Roman" panose="02020603050405020304" pitchFamily="18" charset="0"/>
                    <a:cs typeface="Times New Roman" panose="02020603050405020304" pitchFamily="18" charset="0"/>
                  </a:rPr>
                  <a:t>được thể hiện như sau:</a:t>
                </a:r>
                <a:endParaRPr lang="en-US" sz="2000" i="1" smtClean="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
                        <m:sSubPr>
                          <m:ctrlPr>
                            <a:rPr lang="en-US" sz="2000" i="1"/>
                          </m:ctrlPr>
                        </m:sSubPr>
                        <m:e>
                          <m:r>
                            <a:rPr lang="en-US" sz="2000" i="1"/>
                            <m:t>𝐹</m:t>
                          </m:r>
                        </m:e>
                        <m:sub>
                          <m:r>
                            <a:rPr lang="en-US" sz="2000" i="1"/>
                            <m:t>1</m:t>
                          </m:r>
                        </m:sub>
                      </m:sSub>
                      <m:r>
                        <a:rPr lang="en-US" sz="2000" i="1"/>
                        <m:t>=</m:t>
                      </m:r>
                      <m:f>
                        <m:fPr>
                          <m:ctrlPr>
                            <a:rPr lang="en-US" sz="2000" i="1"/>
                          </m:ctrlPr>
                        </m:fPr>
                        <m:num>
                          <m:r>
                            <a:rPr lang="en-US" sz="2000" i="1"/>
                            <m:t>2</m:t>
                          </m:r>
                          <m:r>
                            <a:rPr lang="en-US" sz="2000" i="1"/>
                            <m:t>× </m:t>
                          </m:r>
                          <m:r>
                            <a:rPr lang="en-US" sz="2000" i="1"/>
                            <m:t>𝑃𝑟𝑒𝑐𝑖𝑠𝑖𝑜𝑛</m:t>
                          </m:r>
                          <m:r>
                            <a:rPr lang="en-US" sz="2000" i="1"/>
                            <m:t>×</m:t>
                          </m:r>
                          <m:r>
                            <a:rPr lang="en-US" sz="2000" i="1"/>
                            <m:t>𝑅𝑒𝑐𝑎𝑙𝑙</m:t>
                          </m:r>
                        </m:num>
                        <m:den>
                          <m:r>
                            <a:rPr lang="en-US" sz="2000" i="1"/>
                            <m:t>𝑃𝑟𝑒𝑐𝑖𝑠𝑖𝑜𝑛</m:t>
                          </m:r>
                          <m:r>
                            <a:rPr lang="en-US" sz="2000" i="1"/>
                            <m:t>+</m:t>
                          </m:r>
                          <m:r>
                            <a:rPr lang="en-US" sz="2000" i="1"/>
                            <m:t>𝑅𝑒𝑐𝑎𝑙𝑙</m:t>
                          </m:r>
                        </m:den>
                      </m:f>
                    </m:oMath>
                  </m:oMathPara>
                </a14:m>
                <a:endParaRPr lang="en-US" sz="200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Thang </a:t>
                </a:r>
                <a:r>
                  <a:rPr lang="en-US" sz="2000">
                    <a:latin typeface="Times New Roman" panose="02020603050405020304" pitchFamily="18" charset="0"/>
                    <a:cs typeface="Times New Roman" panose="02020603050405020304" pitchFamily="18" charset="0"/>
                  </a:rPr>
                  <a:t>đo F1 thường có 2 tính </a:t>
                </a:r>
                <a:r>
                  <a:rPr lang="en-US" sz="2000">
                    <a:latin typeface="Times New Roman" panose="02020603050405020304" pitchFamily="18" charset="0"/>
                    <a:cs typeface="Times New Roman" panose="02020603050405020304" pitchFamily="18" charset="0"/>
                  </a:rPr>
                  <a:t>chất</a:t>
                </a:r>
                <a:r>
                  <a:rPr lang="en-US" sz="2000" smtClean="0">
                    <a:latin typeface="Times New Roman" panose="02020603050405020304" pitchFamily="18" charset="0"/>
                    <a:cs typeface="Times New Roman" panose="02020603050405020304" pitchFamily="18" charset="0"/>
                  </a:rPr>
                  <a:t>:</a:t>
                </a:r>
              </a:p>
              <a:p>
                <a:r>
                  <a:rPr lang="en-US" sz="2000" smtClean="0">
                    <a:latin typeface="Times New Roman" panose="02020603050405020304" pitchFamily="18" charset="0"/>
                    <a:cs typeface="Times New Roman" panose="02020603050405020304" pitchFamily="18" charset="0"/>
                  </a:rPr>
                  <a:t>+ F1 </a:t>
                </a:r>
                <a:r>
                  <a:rPr lang="en-US" sz="2000">
                    <a:latin typeface="Times New Roman" panose="02020603050405020304" pitchFamily="18" charset="0"/>
                    <a:cs typeface="Times New Roman" panose="02020603050405020304" pitchFamily="18" charset="0"/>
                  </a:rPr>
                  <a:t>sẽ có xu hướng nhận giá trị gần với giá trị nào nhỏ hơn giữa precision </a:t>
                </a:r>
                <a:r>
                  <a:rPr lang="en-US" sz="2000">
                    <a:latin typeface="Times New Roman" panose="02020603050405020304" pitchFamily="18" charset="0"/>
                    <a:cs typeface="Times New Roman" panose="02020603050405020304" pitchFamily="18" charset="0"/>
                  </a:rPr>
                  <a:t>và </a:t>
                </a:r>
                <a:r>
                  <a:rPr lang="en-US" sz="2000" smtClean="0">
                    <a:latin typeface="Times New Roman" panose="02020603050405020304" pitchFamily="18" charset="0"/>
                    <a:cs typeface="Times New Roman" panose="02020603050405020304" pitchFamily="18" charset="0"/>
                  </a:rPr>
                  <a:t>recall</a:t>
                </a:r>
              </a:p>
              <a:p>
                <a:r>
                  <a:rPr lang="en-US" sz="2000" smtClean="0">
                    <a:latin typeface="Times New Roman" panose="02020603050405020304" pitchFamily="18" charset="0"/>
                    <a:cs typeface="Times New Roman" panose="02020603050405020304" pitchFamily="18" charset="0"/>
                  </a:rPr>
                  <a:t>+ F1 </a:t>
                </a:r>
                <a:r>
                  <a:rPr lang="en-US" sz="2000">
                    <a:latin typeface="Times New Roman" panose="02020603050405020304" pitchFamily="18" charset="0"/>
                    <a:cs typeface="Times New Roman" panose="02020603050405020304" pitchFamily="18" charset="0"/>
                  </a:rPr>
                  <a:t>sẽ có giá trị lớn nếu cả 2 giá trị precision và recall đều lớn</a:t>
                </a:r>
                <a:endParaRPr lang="en-US" sz="2000">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713225" y="915184"/>
                <a:ext cx="7942402" cy="2836289"/>
              </a:xfrm>
              <a:prstGeom prst="rect">
                <a:avLst/>
              </a:prstGeom>
              <a:blipFill>
                <a:blip r:embed="rId3"/>
                <a:stretch>
                  <a:fillRect l="-844" t="-1075" r="-77"/>
                </a:stretch>
              </a:blipFill>
            </p:spPr>
            <p:txBody>
              <a:bodyPr/>
              <a:lstStyle/>
              <a:p>
                <a:r>
                  <a:rPr lang="en-US">
                    <a:noFill/>
                  </a:rPr>
                  <a:t> </a:t>
                </a:r>
              </a:p>
            </p:txBody>
          </p:sp>
        </mc:Fallback>
      </mc:AlternateContent>
    </p:spTree>
    <p:extLst>
      <p:ext uri="{BB962C8B-B14F-4D97-AF65-F5344CB8AC3E}">
        <p14:creationId xmlns:p14="http://schemas.microsoft.com/office/powerpoint/2010/main" val="14762723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Áp dụng phương pháp LML cho bài toán</a:t>
            </a:r>
            <a:endParaRPr sz="25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94" y="1205344"/>
            <a:ext cx="8156863" cy="2024331"/>
          </a:xfrm>
          <a:prstGeom prst="rect">
            <a:avLst/>
          </a:prstGeom>
        </p:spPr>
      </p:pic>
    </p:spTree>
    <p:extLst>
      <p:ext uri="{BB962C8B-B14F-4D97-AF65-F5344CB8AC3E}">
        <p14:creationId xmlns:p14="http://schemas.microsoft.com/office/powerpoint/2010/main" val="4043530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Áp dụng phương pháp LML cho bài toán</a:t>
            </a:r>
            <a:endParaRPr sz="2500">
              <a:latin typeface="Times New Roman" panose="02020603050405020304" pitchFamily="18" charset="0"/>
              <a:cs typeface="Times New Roman" panose="02020603050405020304" pitchFamily="18" charset="0"/>
            </a:endParaRPr>
          </a:p>
        </p:txBody>
      </p:sp>
      <p:sp>
        <p:nvSpPr>
          <p:cNvPr id="2" name="Rectangle 1"/>
          <p:cNvSpPr/>
          <p:nvPr/>
        </p:nvSpPr>
        <p:spPr>
          <a:xfrm>
            <a:off x="713225" y="1109144"/>
            <a:ext cx="7942402" cy="2554545"/>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Phương pháp này được chia làm ba phần chính:</a:t>
            </a:r>
          </a:p>
          <a:p>
            <a:pPr lvl="0" algn="just"/>
            <a:r>
              <a:rPr lang="en-US" sz="2000" b="1">
                <a:latin typeface="Times New Roman" panose="02020603050405020304" pitchFamily="18" charset="0"/>
                <a:cs typeface="Times New Roman" panose="02020603050405020304" pitchFamily="18" charset="0"/>
              </a:rPr>
              <a:t>Trộn dữ liệu:</a:t>
            </a:r>
            <a:r>
              <a:rPr lang="en-US" sz="2000">
                <a:latin typeface="Times New Roman" panose="02020603050405020304" pitchFamily="18" charset="0"/>
                <a:cs typeface="Times New Roman" panose="02020603050405020304" pitchFamily="18" charset="0"/>
              </a:rPr>
              <a:t> Trong phần này sẽ </a:t>
            </a:r>
            <a:r>
              <a:rPr lang="en-US" sz="2000">
                <a:latin typeface="Times New Roman" panose="02020603050405020304" pitchFamily="18" charset="0"/>
                <a:cs typeface="Times New Roman" panose="02020603050405020304" pitchFamily="18" charset="0"/>
              </a:rPr>
              <a:t>tiến </a:t>
            </a:r>
            <a:r>
              <a:rPr lang="en-US" sz="2000" smtClean="0">
                <a:latin typeface="Times New Roman" panose="02020603050405020304" pitchFamily="18" charset="0"/>
                <a:cs typeface="Times New Roman" panose="02020603050405020304" pitchFamily="18" charset="0"/>
              </a:rPr>
              <a:t>hành trộn dữ liệu và </a:t>
            </a:r>
            <a:r>
              <a:rPr lang="en-US" sz="2000">
                <a:latin typeface="Times New Roman" panose="02020603050405020304" pitchFamily="18" charset="0"/>
                <a:cs typeface="Times New Roman" panose="02020603050405020304" pitchFamily="18" charset="0"/>
              </a:rPr>
              <a:t>trích xuất tri thức từ nhiều source </a:t>
            </a:r>
            <a:r>
              <a:rPr lang="en-US" sz="2000">
                <a:latin typeface="Times New Roman" panose="02020603050405020304" pitchFamily="18" charset="0"/>
                <a:cs typeface="Times New Roman" panose="02020603050405020304" pitchFamily="18" charset="0"/>
              </a:rPr>
              <a:t>domain </a:t>
            </a:r>
            <a:r>
              <a:rPr lang="en-US" sz="2000" smtClean="0">
                <a:latin typeface="Times New Roman" panose="02020603050405020304" pitchFamily="18" charset="0"/>
                <a:cs typeface="Times New Roman" panose="02020603050405020304" pitchFamily="18" charset="0"/>
              </a:rPr>
              <a:t>rồi </a:t>
            </a:r>
            <a:r>
              <a:rPr lang="en-US" sz="2000">
                <a:latin typeface="Times New Roman" panose="02020603050405020304" pitchFamily="18" charset="0"/>
                <a:cs typeface="Times New Roman" panose="02020603050405020304" pitchFamily="18" charset="0"/>
              </a:rPr>
              <a:t>lưu trữ trong KB. </a:t>
            </a:r>
          </a:p>
          <a:p>
            <a:pPr lvl="0" algn="just"/>
            <a:r>
              <a:rPr lang="en-US" sz="2000" b="1">
                <a:latin typeface="Times New Roman" panose="02020603050405020304" pitchFamily="18" charset="0"/>
                <a:cs typeface="Times New Roman" panose="02020603050405020304" pitchFamily="18" charset="0"/>
              </a:rPr>
              <a:t>Tối ưu hóa:</a:t>
            </a:r>
            <a:r>
              <a:rPr lang="en-US" sz="2000">
                <a:latin typeface="Times New Roman" panose="02020603050405020304" pitchFamily="18" charset="0"/>
                <a:cs typeface="Times New Roman" panose="02020603050405020304" pitchFamily="18" charset="0"/>
              </a:rPr>
              <a:t> Phần này sẽ sử dụng tri thức tích lũy được trong KB để tối ưu hóa những tham số sẽ sử dụng trong mô hình phân loại. </a:t>
            </a:r>
          </a:p>
          <a:p>
            <a:pPr algn="just"/>
            <a:r>
              <a:rPr lang="en-US" sz="2000" b="1">
                <a:latin typeface="Times New Roman" panose="02020603050405020304" pitchFamily="18" charset="0"/>
                <a:cs typeface="Times New Roman" panose="02020603050405020304" pitchFamily="18" charset="0"/>
              </a:rPr>
              <a:t>Phân loại:</a:t>
            </a:r>
            <a:r>
              <a:rPr lang="en-US" sz="2000">
                <a:latin typeface="Times New Roman" panose="02020603050405020304" pitchFamily="18" charset="0"/>
                <a:cs typeface="Times New Roman" panose="02020603050405020304" pitchFamily="18" charset="0"/>
              </a:rPr>
              <a:t> Phần này sẽ sử dụng những tham số đã được tối ưu để xây dựng giải thuật phân loại Naive Bayes</a:t>
            </a:r>
          </a:p>
          <a:p>
            <a:pPr lvl="0"/>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8103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Các thành phần trong LML cho bài toán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Rectangle 2"/>
              <p:cNvSpPr>
                <a:spLocks noChangeArrowheads="1"/>
              </p:cNvSpPr>
              <p:nvPr/>
            </p:nvSpPr>
            <p:spPr bwMode="auto">
              <a:xfrm>
                <a:off x="713225" y="884125"/>
                <a:ext cx="7942402" cy="20815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tabLst/>
                </a:pPr>
                <a:r>
                  <a:rPr lang="en-US" altLang="en-US" sz="2000" b="1" smtClean="0">
                    <a:latin typeface="Times New Roman" panose="02020603050405020304" pitchFamily="18" charset="0"/>
                    <a:ea typeface="Times New Roman" panose="02020603050405020304" pitchFamily="18" charset="0"/>
                    <a:cs typeface="Times New Roman" panose="02020603050405020304" pitchFamily="18" charset="0"/>
                  </a:rPr>
                  <a:t>Các thành phần trong bài toán được phát biểu như sau:</a:t>
                </a:r>
                <a:endParaRPr kumimoji="0" lang="en-US" altLang="en-US" sz="20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PIS</a:t>
                </a:r>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Với từng nhiệm </a:t>
                </a:r>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vụ </a:t>
                </a:r>
                <a14:m>
                  <m:oMath xmlns:m="http://schemas.openxmlformats.org/officeDocument/2006/math">
                    <m:acc>
                      <m:accPr>
                        <m:chr m:val="̂"/>
                        <m:ctrlP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accPr>
                      <m:e>
                        <m: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𝑡</m:t>
                        </m:r>
                      </m:e>
                    </m:acc>
                  </m:oMath>
                </a14:m>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đã học trong quá khứ, chúng ta tiến hành lưu trữ 2 phần:</a:t>
                </a:r>
                <a:endPar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lvl="0" algn="just">
                  <a:buClrTx/>
                </a:pPr>
                <a:r>
                  <a:rPr kumimoji="0" lang="en-US" altLang="en-US" sz="2000" b="0" i="1"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p>
                      <m:sSupPr>
                        <m:ctrlPr>
                          <a:rPr kumimoji="0" lang="en-US" altLang="en-US" sz="20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kumimoji="0" lang="en-US" altLang="en-US" sz="20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𝑃</m:t>
                        </m:r>
                      </m:e>
                      <m:sup>
                        <m:acc>
                          <m:accPr>
                            <m:chr m:val="̂"/>
                            <m:ctrlP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accPr>
                          <m:e>
                            <m: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𝑡</m:t>
                            </m:r>
                          </m:e>
                        </m:acc>
                      </m:sup>
                    </m:sSup>
                    <m: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m:t>
                    </m:r>
                    <m: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𝑤</m:t>
                    </m:r>
                    <m:r>
                      <a:rPr kumimoji="0" lang="en-US"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m:t>
                    </m:r>
                  </m:oMath>
                </a14:m>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en-US" altLang="en-US" sz="2000" b="0" i="1"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en-US" alt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altLang="en-US" sz="2000" i="1">
                            <a:latin typeface="Cambria Math" panose="02040503050406030204" pitchFamily="18" charset="0"/>
                            <a:ea typeface="Times New Roman" panose="02020603050405020304" pitchFamily="18" charset="0"/>
                            <a:cs typeface="Times New Roman" panose="02020603050405020304" pitchFamily="18" charset="0"/>
                          </a:rPr>
                          <m:t>𝑃</m:t>
                        </m:r>
                      </m:e>
                      <m:sup>
                        <m:acc>
                          <m:accPr>
                            <m:chr m:val="̂"/>
                            <m:ctrlPr>
                              <a:rPr lang="en-US" altLang="en-US" sz="2000" i="1">
                                <a:latin typeface="Cambria Math" panose="02040503050406030204" pitchFamily="18" charset="0"/>
                                <a:cs typeface="Times New Roman" panose="02020603050405020304" pitchFamily="18" charset="0"/>
                              </a:rPr>
                            </m:ctrlPr>
                          </m:accPr>
                          <m:e>
                            <m:r>
                              <a:rPr lang="en-US" altLang="en-US" sz="2000" i="1">
                                <a:latin typeface="Cambria Math" panose="02040503050406030204" pitchFamily="18" charset="0"/>
                                <a:cs typeface="Times New Roman" panose="02020603050405020304" pitchFamily="18" charset="0"/>
                              </a:rPr>
                              <m:t>𝑡</m:t>
                            </m:r>
                          </m:e>
                        </m:acc>
                      </m:sup>
                    </m:sSup>
                    <m:r>
                      <a:rPr lang="en-US" altLang="en-US" sz="2000" i="1">
                        <a:latin typeface="Cambria Math" panose="02040503050406030204" pitchFamily="18" charset="0"/>
                        <a:cs typeface="Times New Roman" panose="02020603050405020304" pitchFamily="18" charset="0"/>
                      </a:rPr>
                      <m:t>(</m:t>
                    </m:r>
                    <m:r>
                      <a:rPr lang="en-US" altLang="en-US" sz="2000" i="1">
                        <a:latin typeface="Cambria Math" panose="02040503050406030204" pitchFamily="18" charset="0"/>
                        <a:cs typeface="Times New Roman" panose="02020603050405020304" pitchFamily="18" charset="0"/>
                      </a:rPr>
                      <m:t>𝑤</m:t>
                    </m:r>
                    <m:r>
                      <a:rPr lang="en-US" altLang="en-US" sz="2000" i="1">
                        <a:latin typeface="Cambria Math" panose="02040503050406030204" pitchFamily="18" charset="0"/>
                        <a:cs typeface="Times New Roman" panose="02020603050405020304" pitchFamily="18" charset="0"/>
                      </a:rPr>
                      <m:t>|−)</m:t>
                    </m:r>
                  </m:oMath>
                </a14:m>
                <a:r>
                  <a:rPr lang="en-US" altLang="en-US" sz="200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cho mỗi </a:t>
                </a:r>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từ </a:t>
                </a:r>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 </a:t>
                </a:r>
                <a:endPar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lvl="0" algn="just">
                  <a:buClrTx/>
                </a:pPr>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Số </a:t>
                </a:r>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lần xuất hiện của từ w trong các dữ liệu positive (+) </a:t>
                </a:r>
                <a14:m>
                  <m:oMath xmlns:m="http://schemas.openxmlformats.org/officeDocument/2006/math">
                    <m:sSubSup>
                      <m:sSubSupPr>
                        <m:ctrlPr>
                          <a:rPr lang="en-US" sz="2000" i="1"/>
                        </m:ctrlPr>
                      </m:sSubSupPr>
                      <m:e>
                        <m:r>
                          <a:rPr lang="en-US" sz="2000" i="1"/>
                          <m:t>𝑁</m:t>
                        </m:r>
                      </m:e>
                      <m:sub>
                        <m:r>
                          <a:rPr lang="en-US" sz="2000" i="1"/>
                          <m:t>+,</m:t>
                        </m:r>
                        <m:r>
                          <a:rPr lang="en-US" sz="2000" i="1"/>
                          <m:t>𝑤</m:t>
                        </m:r>
                      </m:sub>
                      <m:sup>
                        <m:acc>
                          <m:accPr>
                            <m:chr m:val="̂"/>
                            <m:ctrlPr>
                              <a:rPr lang="en-US" sz="2000" i="1"/>
                            </m:ctrlPr>
                          </m:accPr>
                          <m:e>
                            <m:r>
                              <a:rPr lang="en-US" sz="2000" i="1"/>
                              <m:t>𝑡</m:t>
                            </m:r>
                          </m:e>
                        </m:acc>
                      </m:sup>
                    </m:sSubSup>
                  </m:oMath>
                </a14:m>
                <a:r>
                  <a:rPr kumimoji="0" lang="en-US" altLang="en-US" sz="20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 số lần xuất hiện của từ w trong các dữ liệu negative (-) </a:t>
                </a:r>
                <a14:m>
                  <m:oMath xmlns:m="http://schemas.openxmlformats.org/officeDocument/2006/math">
                    <m:sSubSup>
                      <m:sSubSupPr>
                        <m:ctrlPr>
                          <a:rPr lang="en-US" sz="2000" i="1"/>
                        </m:ctrlPr>
                      </m:sSubSupPr>
                      <m:e>
                        <m:r>
                          <a:rPr lang="en-US" sz="2000" i="1"/>
                          <m:t>𝑁</m:t>
                        </m:r>
                      </m:e>
                      <m:sub>
                        <m:r>
                          <a:rPr lang="en-US" sz="2000" b="0" i="1" smtClean="0">
                            <a:latin typeface="Cambria Math" panose="02040503050406030204" pitchFamily="18" charset="0"/>
                          </a:rPr>
                          <m:t>−</m:t>
                        </m:r>
                        <m:r>
                          <a:rPr lang="en-US" sz="2000" i="1"/>
                          <m:t>,</m:t>
                        </m:r>
                        <m:r>
                          <a:rPr lang="en-US" sz="2000" i="1"/>
                          <m:t>𝑤</m:t>
                        </m:r>
                      </m:sub>
                      <m:sup>
                        <m:acc>
                          <m:accPr>
                            <m:chr m:val="̂"/>
                            <m:ctrlPr>
                              <a:rPr lang="en-US" sz="2000" i="1"/>
                            </m:ctrlPr>
                          </m:accPr>
                          <m:e>
                            <m:r>
                              <a:rPr lang="en-US" sz="2000" i="1"/>
                              <m:t>𝑡</m:t>
                            </m:r>
                          </m:e>
                        </m:acc>
                      </m:sup>
                    </m:sSubSup>
                  </m:oMath>
                </a14:m>
                <a:endParaRPr kumimoji="0" lang="en-US" alt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mc:Choice>
        <mc:Fallback>
          <p:sp>
            <p:nvSpPr>
              <p:cNvPr id="7" name="Rectangle 2"/>
              <p:cNvSpPr>
                <a:spLocks noRot="1" noChangeAspect="1" noMove="1" noResize="1" noEditPoints="1" noAdjustHandles="1" noChangeArrowheads="1" noChangeShapeType="1" noTextEdit="1"/>
              </p:cNvSpPr>
              <p:nvPr/>
            </p:nvSpPr>
            <p:spPr bwMode="auto">
              <a:xfrm>
                <a:off x="713225" y="884125"/>
                <a:ext cx="7942402" cy="2081532"/>
              </a:xfrm>
              <a:prstGeom prst="rect">
                <a:avLst/>
              </a:prstGeom>
              <a:blipFill>
                <a:blip r:embed="rId3"/>
                <a:stretch>
                  <a:fillRect l="-844" t="-1173" r="-1535" b="-439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0278581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a:latin typeface="Times New Roman" panose="02020603050405020304" pitchFamily="18" charset="0"/>
                <a:cs typeface="Times New Roman" panose="02020603050405020304" pitchFamily="18" charset="0"/>
              </a:rPr>
              <a:t>Các thành phần trong LML cho bài toán</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713225" y="818199"/>
                <a:ext cx="7942402" cy="3891963"/>
              </a:xfrm>
              <a:prstGeom prst="rect">
                <a:avLst/>
              </a:prstGeom>
            </p:spPr>
            <p:txBody>
              <a:bodyPr wrap="square">
                <a:spAutoFit/>
              </a:bodyPr>
              <a:lstStyle/>
              <a:p>
                <a:pPr algn="just" eaLnBrk="0" fontAlgn="base" hangingPunct="0">
                  <a:spcBef>
                    <a:spcPct val="0"/>
                  </a:spcBef>
                  <a:spcAft>
                    <a:spcPct val="0"/>
                  </a:spcAft>
                  <a:buClrTx/>
                  <a:buFontTx/>
                  <a:buChar char="•"/>
                </a:pPr>
                <a:r>
                  <a:rPr lang="en-US" altLang="en-US" sz="20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KB</a:t>
                </a:r>
                <a:r>
                  <a:rPr lang="en-US" altLang="en-US"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Cơ sở tri thức sẽ lưu trữ số lần từ w xuất hiện trong các dữ liệu mang nhãn positive (+) và negative (-) của tất cả các nhiệm vụ trước đó</a:t>
                </a:r>
                <a:r>
                  <a:rPr lang="en-US" altLang="en-US"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en-US" sz="20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sSubSup>
                        <m:sSubSupPr>
                          <m:ctrlPr>
                            <a:rPr lang="en-US" sz="1800" i="1"/>
                          </m:ctrlPr>
                        </m:sSubSupPr>
                        <m:e>
                          <m:r>
                            <a:rPr lang="en-US" sz="1800" i="1"/>
                            <m:t>𝑁</m:t>
                          </m:r>
                        </m:e>
                        <m:sub>
                          <m:r>
                            <a:rPr lang="en-US" sz="1800" i="1"/>
                            <m:t>+,</m:t>
                          </m:r>
                          <m:r>
                            <a:rPr lang="en-US" sz="1800" i="1"/>
                            <m:t>𝑤</m:t>
                          </m:r>
                        </m:sub>
                        <m:sup>
                          <m:r>
                            <a:rPr lang="en-US" sz="1800" i="1"/>
                            <m:t>𝐾𝐵</m:t>
                          </m:r>
                        </m:sup>
                      </m:sSubSup>
                      <m:r>
                        <a:rPr lang="en-US" sz="1800" i="1"/>
                        <m:t>= </m:t>
                      </m:r>
                      <m:nary>
                        <m:naryPr>
                          <m:chr m:val="∑"/>
                          <m:limLoc m:val="undOvr"/>
                          <m:supHide m:val="on"/>
                          <m:ctrlPr>
                            <a:rPr lang="en-US" sz="1800" i="1"/>
                          </m:ctrlPr>
                        </m:naryPr>
                        <m:sub>
                          <m:acc>
                            <m:accPr>
                              <m:chr m:val="̂"/>
                              <m:ctrlPr>
                                <a:rPr lang="en-US" sz="1800" i="1"/>
                              </m:ctrlPr>
                            </m:accPr>
                            <m:e>
                              <m:r>
                                <a:rPr lang="en-US" sz="1800" i="1"/>
                                <m:t>𝑡</m:t>
                              </m:r>
                            </m:e>
                          </m:acc>
                        </m:sub>
                        <m:sup/>
                        <m:e>
                          <m:sSubSup>
                            <m:sSubSupPr>
                              <m:ctrlPr>
                                <a:rPr lang="en-US" sz="1800" i="1"/>
                              </m:ctrlPr>
                            </m:sSubSupPr>
                            <m:e>
                              <m:r>
                                <a:rPr lang="en-US" sz="1800" i="1"/>
                                <m:t>𝑁</m:t>
                              </m:r>
                            </m:e>
                            <m:sub>
                              <m:r>
                                <a:rPr lang="en-US" sz="1800" i="1"/>
                                <m:t>+,</m:t>
                              </m:r>
                              <m:r>
                                <a:rPr lang="en-US" sz="1800" i="1"/>
                                <m:t>𝑤</m:t>
                              </m:r>
                            </m:sub>
                            <m:sup>
                              <m:acc>
                                <m:accPr>
                                  <m:chr m:val="̂"/>
                                  <m:ctrlPr>
                                    <a:rPr lang="en-US" sz="1800" i="1"/>
                                  </m:ctrlPr>
                                </m:accPr>
                                <m:e>
                                  <m:r>
                                    <a:rPr lang="en-US" sz="1800" i="1"/>
                                    <m:t>𝑡</m:t>
                                  </m:r>
                                </m:e>
                              </m:acc>
                            </m:sup>
                          </m:sSubSup>
                        </m:e>
                      </m:nary>
                    </m:oMath>
                  </m:oMathPara>
                </a14:m>
                <a:endParaRPr lang="en-US" altLang="en-US" sz="18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ClrTx/>
                </a:pPr>
                <a:r>
                  <a:rPr lang="en-US" altLang="en-US" sz="18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và</a:t>
                </a:r>
                <a:endParaRPr lang="en-US" altLang="en-US" sz="1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sSubSup>
                        <m:sSubSupPr>
                          <m:ctrlPr>
                            <a:rPr lang="en-US" sz="1800" i="1"/>
                          </m:ctrlPr>
                        </m:sSubSupPr>
                        <m:e>
                          <m:r>
                            <a:rPr lang="en-US" sz="1800" i="1"/>
                            <m:t>𝑁</m:t>
                          </m:r>
                        </m:e>
                        <m:sub>
                          <m:r>
                            <a:rPr lang="en-US" sz="1800" i="1"/>
                            <m:t>−,</m:t>
                          </m:r>
                          <m:r>
                            <a:rPr lang="en-US" sz="1800" i="1"/>
                            <m:t>𝑤</m:t>
                          </m:r>
                        </m:sub>
                        <m:sup>
                          <m:r>
                            <a:rPr lang="en-US" sz="1800" i="1"/>
                            <m:t>𝐾𝐵</m:t>
                          </m:r>
                        </m:sup>
                      </m:sSubSup>
                      <m:r>
                        <a:rPr lang="en-US" sz="1800" i="1"/>
                        <m:t>= </m:t>
                      </m:r>
                      <m:nary>
                        <m:naryPr>
                          <m:chr m:val="∑"/>
                          <m:limLoc m:val="undOvr"/>
                          <m:supHide m:val="on"/>
                          <m:ctrlPr>
                            <a:rPr lang="en-US" sz="1800" i="1"/>
                          </m:ctrlPr>
                        </m:naryPr>
                        <m:sub>
                          <m:acc>
                            <m:accPr>
                              <m:chr m:val="̂"/>
                              <m:ctrlPr>
                                <a:rPr lang="en-US" sz="1800" i="1"/>
                              </m:ctrlPr>
                            </m:accPr>
                            <m:e>
                              <m:r>
                                <a:rPr lang="en-US" sz="1800" i="1"/>
                                <m:t>𝑡</m:t>
                              </m:r>
                            </m:e>
                          </m:acc>
                        </m:sub>
                        <m:sup/>
                        <m:e>
                          <m:sSubSup>
                            <m:sSubSupPr>
                              <m:ctrlPr>
                                <a:rPr lang="en-US" sz="1800" i="1"/>
                              </m:ctrlPr>
                            </m:sSubSupPr>
                            <m:e>
                              <m:r>
                                <a:rPr lang="en-US" sz="1800" i="1"/>
                                <m:t>𝑁</m:t>
                              </m:r>
                            </m:e>
                            <m:sub>
                              <m:r>
                                <a:rPr lang="en-US" sz="1800" i="1"/>
                                <m:t>−,</m:t>
                              </m:r>
                              <m:r>
                                <a:rPr lang="en-US" sz="1800" i="1"/>
                                <m:t>𝑤</m:t>
                              </m:r>
                            </m:sub>
                            <m:sup>
                              <m:acc>
                                <m:accPr>
                                  <m:chr m:val="̂"/>
                                  <m:ctrlPr>
                                    <a:rPr lang="en-US" sz="1800" i="1"/>
                                  </m:ctrlPr>
                                </m:accPr>
                                <m:e>
                                  <m:r>
                                    <a:rPr lang="en-US" sz="1800" i="1"/>
                                    <m:t>𝑡</m:t>
                                  </m:r>
                                </m:e>
                              </m:acc>
                            </m:sup>
                          </m:sSubSup>
                        </m:e>
                      </m:nary>
                    </m:oMath>
                  </m:oMathPara>
                </a14:m>
                <a:endParaRPr lang="en-US" altLang="en-US" sz="1800" b="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sz="2000" b="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KM</a:t>
                </a:r>
                <a:r>
                  <a:rPr lang="en-US" altLang="en-US" sz="20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Bộ khai phá tri thức ở đây sẽ tiến hành tổng hợp số lượng những từ w được đề </a:t>
                </a:r>
                <a:r>
                  <a:rPr lang="en-US" altLang="en-US"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cập </a:t>
                </a:r>
                <a:r>
                  <a:rPr lang="en-US" altLang="en-US" sz="20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theo </a:t>
                </a:r>
                <a:r>
                  <a:rPr lang="en-US" altLang="en-US"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altLang="en-US"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công </a:t>
                </a:r>
                <a:r>
                  <a:rPr lang="en-US" altLang="en-US" sz="20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thức phía trên </a:t>
                </a:r>
                <a:r>
                  <a:rPr lang="en-US" altLang="en-US"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và được lưu trữ trong KB. </a:t>
                </a:r>
                <a:endParaRPr lang="en-US" altLang="en-US" sz="2000">
                  <a:solidFill>
                    <a:schemeClr val="tx1"/>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sz="20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KBL</a:t>
                </a:r>
                <a:r>
                  <a:rPr lang="en-US" altLang="en-US"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Bộ học dựa trên cơ sở tri thức sẽ tiến hành thực hiện việc học những nhiệm vụ tiếp theo nhờ những tri thức và thông tin thu được. </a:t>
                </a:r>
                <a:endParaRPr lang="en-US" altLang="en-US" sz="2000">
                  <a:solidFill>
                    <a:schemeClr val="tx1"/>
                  </a:solidFill>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713225" y="818199"/>
                <a:ext cx="7942402" cy="3891963"/>
              </a:xfrm>
              <a:prstGeom prst="rect">
                <a:avLst/>
              </a:prstGeom>
              <a:blipFill>
                <a:blip r:embed="rId3"/>
                <a:stretch>
                  <a:fillRect l="-844" t="-782" r="-1612"/>
                </a:stretch>
              </a:blipFill>
            </p:spPr>
            <p:txBody>
              <a:bodyPr/>
              <a:lstStyle/>
              <a:p>
                <a:r>
                  <a:rPr lang="en-US">
                    <a:noFill/>
                  </a:rPr>
                  <a:t> </a:t>
                </a:r>
              </a:p>
            </p:txBody>
          </p:sp>
        </mc:Fallback>
      </mc:AlternateContent>
    </p:spTree>
    <p:extLst>
      <p:ext uri="{BB962C8B-B14F-4D97-AF65-F5344CB8AC3E}">
        <p14:creationId xmlns:p14="http://schemas.microsoft.com/office/powerpoint/2010/main" val="4265755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218209" y="1017725"/>
            <a:ext cx="5611091" cy="3710139"/>
          </a:xfrm>
          <a:prstGeom prst="rect">
            <a:avLst/>
          </a:prstGeom>
        </p:spPr>
        <p:txBody>
          <a:bodyPr spcFirstLastPara="1" wrap="square" lIns="91425" tIns="91425" rIns="91425" bIns="91425" anchor="t" anchorCtr="0">
            <a:noAutofit/>
          </a:bodyPr>
          <a:lstStyle/>
          <a:p>
            <a:pPr marL="0" lvl="0" indent="0">
              <a:buNone/>
            </a:pPr>
            <a:r>
              <a:rPr lang="en-US" sz="2000" smtClean="0">
                <a:latin typeface="Times New Roman" panose="02020603050405020304" pitchFamily="18" charset="0"/>
                <a:cs typeface="Times New Roman" panose="02020603050405020304" pitchFamily="18" charset="0"/>
              </a:rPr>
              <a:t>- Được đề cập lần đầu bởi </a:t>
            </a:r>
            <a:r>
              <a:rPr lang="en-US" sz="2000">
                <a:latin typeface="Times New Roman" panose="02020603050405020304" pitchFamily="18" charset="0"/>
                <a:cs typeface="Times New Roman" panose="02020603050405020304" pitchFamily="18" charset="0"/>
              </a:rPr>
              <a:t>Thrun và </a:t>
            </a:r>
            <a:r>
              <a:rPr lang="en-US" sz="2000" smtClean="0">
                <a:latin typeface="Times New Roman" panose="02020603050405020304" pitchFamily="18" charset="0"/>
                <a:cs typeface="Times New Roman" panose="02020603050405020304" pitchFamily="18" charset="0"/>
              </a:rPr>
              <a:t>Mitchell năm 1995</a:t>
            </a:r>
          </a:p>
          <a:p>
            <a:pPr marL="0" lvl="0" indent="0">
              <a:buNone/>
            </a:pPr>
            <a:r>
              <a:rPr lang="en-US" sz="2000" smtClean="0">
                <a:latin typeface="Times New Roman" panose="02020603050405020304" pitchFamily="18" charset="0"/>
                <a:cs typeface="Times New Roman" panose="02020603050405020304" pitchFamily="18" charset="0"/>
              </a:rPr>
              <a:t>- Được biết đến nhiều hơn khi cuốn sách LML được xuất bản bởi Z. Chen và B. Liu lần đầu năm 2016</a:t>
            </a:r>
          </a:p>
          <a:p>
            <a:pPr marL="0" indent="0">
              <a:buNone/>
            </a:pPr>
            <a:r>
              <a:rPr lang="en-US" sz="2000" smtClean="0">
                <a:latin typeface="Times New Roman" panose="02020603050405020304" pitchFamily="18" charset="0"/>
                <a:cs typeface="Times New Roman" panose="02020603050405020304" pitchFamily="18" charset="0"/>
              </a:rPr>
              <a:t>- Định nghĩa:  </a:t>
            </a:r>
          </a:p>
          <a:p>
            <a:pPr marL="0" indent="0">
              <a:buNone/>
            </a:pPr>
            <a:r>
              <a:rPr lang="en-US" sz="2000">
                <a:latin typeface="Times New Roman" panose="02020603050405020304" pitchFamily="18" charset="0"/>
                <a:cs typeface="Times New Roman" panose="02020603050405020304" pitchFamily="18" charset="0"/>
              </a:rPr>
              <a:t>Một hệ thống đã thực hiện việc học qua các nhiệm vụ từ 1 đến N. Khi đối mặt với việc học nhiệm vụ thứ N + 1, hệ thống sẽ sử dụng tri thức đã được tích lũy từ việc học N nhiệm vụ trước đó để phục vụ cho việc học nhiệm vụ thứ N + 1.</a:t>
            </a:r>
            <a:endParaRPr sz="2000">
              <a:latin typeface="Times New Roman" panose="02020603050405020304" pitchFamily="18" charset="0"/>
              <a:cs typeface="Times New Roman" panose="02020603050405020304" pitchFamily="18" charset="0"/>
            </a:endParaRPr>
          </a:p>
        </p:txBody>
      </p:sp>
      <p:sp>
        <p:nvSpPr>
          <p:cNvPr id="547" name="Google Shape;547;p65"/>
          <p:cNvSpPr txBox="1">
            <a:spLocks noGrp="1"/>
          </p:cNvSpPr>
          <p:nvPr>
            <p:ph type="title"/>
          </p:nvPr>
        </p:nvSpPr>
        <p:spPr>
          <a:xfrm>
            <a:off x="713224" y="270165"/>
            <a:ext cx="7672239" cy="571500"/>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Phương </a:t>
            </a:r>
            <a:r>
              <a:rPr lang="en" sz="2500" b="1" smtClean="0">
                <a:latin typeface="Times New Roman" panose="02020603050405020304" pitchFamily="18" charset="0"/>
                <a:cs typeface="Times New Roman" panose="02020603050405020304" pitchFamily="18" charset="0"/>
              </a:rPr>
              <a:t>pháp Lifelong </a:t>
            </a:r>
            <a:r>
              <a:rPr lang="en" sz="2500" b="1">
                <a:latin typeface="Times New Roman" panose="02020603050405020304" pitchFamily="18" charset="0"/>
                <a:cs typeface="Times New Roman" panose="02020603050405020304" pitchFamily="18" charset="0"/>
              </a:rPr>
              <a:t>machine </a:t>
            </a:r>
            <a:r>
              <a:rPr lang="en" sz="2500" b="1" smtClean="0">
                <a:latin typeface="Times New Roman" panose="02020603050405020304" pitchFamily="18" charset="0"/>
                <a:cs typeface="Times New Roman" panose="02020603050405020304" pitchFamily="18" charset="0"/>
              </a:rPr>
              <a:t>learning (</a:t>
            </a:r>
            <a:r>
              <a:rPr lang="en" sz="2500" b="1">
                <a:latin typeface="Times New Roman" panose="02020603050405020304" pitchFamily="18" charset="0"/>
                <a:cs typeface="Times New Roman" panose="02020603050405020304" pitchFamily="18" charset="0"/>
              </a:rPr>
              <a:t>LML)</a:t>
            </a:r>
            <a:endParaRPr sz="2500" b="1">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4115" y="924791"/>
            <a:ext cx="2795812" cy="3709555"/>
          </a:xfrm>
          <a:prstGeom prst="rect">
            <a:avLst/>
          </a:prstGeom>
        </p:spPr>
      </p:pic>
    </p:spTree>
    <p:extLst>
      <p:ext uri="{BB962C8B-B14F-4D97-AF65-F5344CB8AC3E}">
        <p14:creationId xmlns:p14="http://schemas.microsoft.com/office/powerpoint/2010/main" val="816209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764" y="966353"/>
            <a:ext cx="8156863" cy="2024331"/>
          </a:xfrm>
          <a:prstGeom prst="rect">
            <a:avLst/>
          </a:prstGeom>
        </p:spPr>
      </p:pic>
    </p:spTree>
    <p:extLst>
      <p:ext uri="{BB962C8B-B14F-4D97-AF65-F5344CB8AC3E}">
        <p14:creationId xmlns:p14="http://schemas.microsoft.com/office/powerpoint/2010/main" val="31270123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764" y="966353"/>
            <a:ext cx="8156863" cy="2024331"/>
          </a:xfrm>
          <a:prstGeom prst="rect">
            <a:avLst/>
          </a:prstGeom>
        </p:spPr>
      </p:pic>
    </p:spTree>
    <p:extLst>
      <p:ext uri="{BB962C8B-B14F-4D97-AF65-F5344CB8AC3E}">
        <p14:creationId xmlns:p14="http://schemas.microsoft.com/office/powerpoint/2010/main" val="28627526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764" y="966353"/>
            <a:ext cx="8156863" cy="2024331"/>
          </a:xfrm>
          <a:prstGeom prst="rect">
            <a:avLst/>
          </a:prstGeom>
        </p:spPr>
      </p:pic>
    </p:spTree>
    <p:extLst>
      <p:ext uri="{BB962C8B-B14F-4D97-AF65-F5344CB8AC3E}">
        <p14:creationId xmlns:p14="http://schemas.microsoft.com/office/powerpoint/2010/main" val="3938345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764" y="966353"/>
            <a:ext cx="8156863" cy="2024331"/>
          </a:xfrm>
          <a:prstGeom prst="rect">
            <a:avLst/>
          </a:prstGeom>
        </p:spPr>
      </p:pic>
    </p:spTree>
    <p:extLst>
      <p:ext uri="{BB962C8B-B14F-4D97-AF65-F5344CB8AC3E}">
        <p14:creationId xmlns:p14="http://schemas.microsoft.com/office/powerpoint/2010/main" val="2290040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764" y="966353"/>
            <a:ext cx="8156863" cy="2024331"/>
          </a:xfrm>
          <a:prstGeom prst="rect">
            <a:avLst/>
          </a:prstGeom>
        </p:spPr>
      </p:pic>
    </p:spTree>
    <p:extLst>
      <p:ext uri="{BB962C8B-B14F-4D97-AF65-F5344CB8AC3E}">
        <p14:creationId xmlns:p14="http://schemas.microsoft.com/office/powerpoint/2010/main" val="20403977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764" y="966353"/>
            <a:ext cx="8156863" cy="2024331"/>
          </a:xfrm>
          <a:prstGeom prst="rect">
            <a:avLst/>
          </a:prstGeom>
        </p:spPr>
      </p:pic>
    </p:spTree>
    <p:extLst>
      <p:ext uri="{BB962C8B-B14F-4D97-AF65-F5344CB8AC3E}">
        <p14:creationId xmlns:p14="http://schemas.microsoft.com/office/powerpoint/2010/main" val="39275049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764" y="966353"/>
            <a:ext cx="8156863" cy="2024331"/>
          </a:xfrm>
          <a:prstGeom prst="rect">
            <a:avLst/>
          </a:prstGeom>
        </p:spPr>
      </p:pic>
    </p:spTree>
    <p:extLst>
      <p:ext uri="{BB962C8B-B14F-4D97-AF65-F5344CB8AC3E}">
        <p14:creationId xmlns:p14="http://schemas.microsoft.com/office/powerpoint/2010/main" val="5381717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764" y="966353"/>
            <a:ext cx="8156863" cy="2024331"/>
          </a:xfrm>
          <a:prstGeom prst="rect">
            <a:avLst/>
          </a:prstGeom>
        </p:spPr>
      </p:pic>
    </p:spTree>
    <p:extLst>
      <p:ext uri="{BB962C8B-B14F-4D97-AF65-F5344CB8AC3E}">
        <p14:creationId xmlns:p14="http://schemas.microsoft.com/office/powerpoint/2010/main" val="34924872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457983"/>
          </a:xfrm>
          <a:prstGeom prst="rect">
            <a:avLst/>
          </a:prstGeom>
        </p:spPr>
        <p:txBody>
          <a:bodyPr spcFirstLastPara="1" wrap="square" lIns="91425" tIns="91425" rIns="91425" bIns="91425" anchor="t" anchorCtr="0">
            <a:noAutofit/>
          </a:bodyPr>
          <a:lstStyle/>
          <a:p>
            <a:pPr lvl="0" algn="ctr"/>
            <a:r>
              <a:rPr lang="en-US" sz="2500" b="1" smtClean="0">
                <a:latin typeface="Times New Roman" panose="02020603050405020304" pitchFamily="18" charset="0"/>
                <a:cs typeface="Times New Roman" panose="02020603050405020304" pitchFamily="18" charset="0"/>
              </a:rPr>
              <a:t>Tiến hành tối ưu hóa</a:t>
            </a:r>
            <a:endParaRPr sz="2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angle 1"/>
              <p:cNvSpPr/>
              <p:nvPr/>
            </p:nvSpPr>
            <p:spPr>
              <a:xfrm>
                <a:off x="713225" y="3249671"/>
                <a:ext cx="7942402" cy="1951560"/>
              </a:xfrm>
              <a:prstGeom prst="rect">
                <a:avLst/>
              </a:prstGeom>
            </p:spPr>
            <p:txBody>
              <a:bodyPr wrap="square">
                <a:spAutoFit/>
              </a:bodyPr>
              <a:lstStyle/>
              <a:p>
                <a:pPr lvl="0"/>
                <a:r>
                  <a:rPr lang="en-US" sz="2000" smtClean="0">
                    <a:latin typeface="Times New Roman" panose="02020603050405020304" pitchFamily="18" charset="0"/>
                    <a:cs typeface="Times New Roman" panose="02020603050405020304" pitchFamily="18" charset="0"/>
                  </a:rPr>
                  <a:t>Với MNB, P(x</a:t>
                </a:r>
                <a:r>
                  <a:rPr lang="en-US" sz="2000" baseline="-25000" smtClean="0">
                    <a:latin typeface="Times New Roman" panose="02020603050405020304" pitchFamily="18" charset="0"/>
                    <a:cs typeface="Times New Roman" panose="02020603050405020304" pitchFamily="18" charset="0"/>
                  </a:rPr>
                  <a:t>i</a:t>
                </a:r>
                <a:r>
                  <a:rPr lang="en-US" sz="2000" smtClean="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sẽ được tính như sau</a:t>
                </a:r>
              </a:p>
              <a:p>
                <a:pPr marL="0" lv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r>
                            <a:rPr lang="en-US" sz="2000" i="1">
                              <a:latin typeface="Cambria Math" panose="02040503050406030204" pitchFamily="18" charset="0"/>
                            </a:rPr>
                            <m:t>𝑐</m:t>
                          </m:r>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𝑐</m:t>
                              </m:r>
                            </m:sub>
                          </m:sSub>
                        </m:den>
                      </m:f>
                    </m:oMath>
                  </m:oMathPara>
                </a14:m>
                <a:endParaRPr lang="en-US" sz="2000">
                  <a:latin typeface="Times New Roman" panose="02020603050405020304" pitchFamily="18" charset="0"/>
                  <a:cs typeface="Times New Roman" panose="02020603050405020304" pitchFamily="18" charset="0"/>
                </a:endParaRPr>
              </a:p>
              <a:p>
                <a:pPr lvl="0" algn="just"/>
                <a:r>
                  <a:rPr lang="en-US" sz="2000" smtClean="0">
                    <a:latin typeface="Times New Roman" panose="02020603050405020304" pitchFamily="18" charset="0"/>
                    <a:cs typeface="Times New Roman" panose="02020603050405020304" pitchFamily="18" charset="0"/>
                  </a:rPr>
                  <a:t>Trong đó: N</a:t>
                </a:r>
                <a:r>
                  <a:rPr lang="en-US" sz="2000" baseline="-25000" smtClean="0">
                    <a:latin typeface="Times New Roman" panose="02020603050405020304" pitchFamily="18" charset="0"/>
                    <a:cs typeface="Times New Roman" panose="02020603050405020304" pitchFamily="18" charset="0"/>
                  </a:rPr>
                  <a:t>ci</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là </a:t>
                </a:r>
                <a:r>
                  <a:rPr lang="en-US" sz="2000" smtClean="0">
                    <a:latin typeface="Times New Roman" panose="02020603050405020304" pitchFamily="18" charset="0"/>
                    <a:cs typeface="Times New Roman" panose="02020603050405020304" pitchFamily="18" charset="0"/>
                  </a:rPr>
                  <a:t>số </a:t>
                </a:r>
                <a:r>
                  <a:rPr lang="en-US" sz="2000">
                    <a:latin typeface="Times New Roman" panose="02020603050405020304" pitchFamily="18" charset="0"/>
                    <a:cs typeface="Times New Roman" panose="02020603050405020304" pitchFamily="18" charset="0"/>
                  </a:rPr>
                  <a:t>lần xuất hiện đặc trưng i trong các văn bản của lớp c và N</a:t>
                </a:r>
                <a:r>
                  <a:rPr lang="en-US" sz="2000" baseline="-25000">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là tổng số từ xuất hiện trong lớp </a:t>
                </a:r>
                <a:r>
                  <a:rPr lang="en-US" sz="2000" smtClean="0">
                    <a:latin typeface="Times New Roman" panose="02020603050405020304" pitchFamily="18" charset="0"/>
                    <a:cs typeface="Times New Roman" panose="02020603050405020304" pitchFamily="18" charset="0"/>
                  </a:rPr>
                  <a:t>c.</a:t>
                </a:r>
              </a:p>
              <a:p>
                <a:pPr lvl="0"/>
                <a:endParaRPr lang="en-US" sz="200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713225" y="3249671"/>
                <a:ext cx="7942402" cy="1951560"/>
              </a:xfrm>
              <a:prstGeom prst="rect">
                <a:avLst/>
              </a:prstGeom>
              <a:blipFill>
                <a:blip r:embed="rId3"/>
                <a:stretch>
                  <a:fillRect l="-844" t="-1563" r="-767"/>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764" y="966353"/>
            <a:ext cx="8156863" cy="2024331"/>
          </a:xfrm>
          <a:prstGeom prst="rect">
            <a:avLst/>
          </a:prstGeom>
        </p:spPr>
      </p:pic>
    </p:spTree>
    <p:extLst>
      <p:ext uri="{BB962C8B-B14F-4D97-AF65-F5344CB8AC3E}">
        <p14:creationId xmlns:p14="http://schemas.microsoft.com/office/powerpoint/2010/main" val="36202494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685801" y="1682000"/>
            <a:ext cx="4810990" cy="2379900"/>
          </a:xfrm>
          <a:prstGeom prst="rect">
            <a:avLst/>
          </a:prstGeom>
        </p:spPr>
        <p:txBody>
          <a:bodyPr spcFirstLastPara="1" wrap="square" lIns="91425" tIns="91425" rIns="91425" bIns="91425" anchor="t" anchorCtr="0">
            <a:noAutofit/>
          </a:bodyPr>
          <a:lstStyle/>
          <a:p>
            <a:pPr marL="0" lvl="0" indent="0">
              <a:buNone/>
            </a:pPr>
            <a:r>
              <a:rPr lang="en-US" sz="2000" smtClean="0"/>
              <a:t>- Định lý Bayes </a:t>
            </a:r>
            <a:r>
              <a:rPr lang="vi-VN" sz="2000" smtClean="0"/>
              <a:t>tiết </a:t>
            </a:r>
            <a:r>
              <a:rPr lang="vi-VN" sz="2000"/>
              <a:t>kiệm thời gian và công sức so với việc viết thủ công, tạo ra nội dung chất lượng cao và đa </a:t>
            </a:r>
            <a:r>
              <a:rPr lang="vi-VN" sz="2000" smtClean="0"/>
              <a:t>dạng</a:t>
            </a:r>
            <a:r>
              <a:rPr lang="en-US" sz="2000"/>
              <a:t>.</a:t>
            </a:r>
            <a:endParaRPr lang="en-US" sz="2000" smtClean="0"/>
          </a:p>
          <a:p>
            <a:pPr marL="0" lvl="0" indent="0">
              <a:buNone/>
            </a:pPr>
            <a:r>
              <a:rPr lang="en-US" sz="2000" smtClean="0">
                <a:latin typeface="Montserrat" panose="020B0604020202020204" charset="0"/>
                <a:cs typeface="Times New Roman" panose="02020603050405020304" pitchFamily="18" charset="0"/>
              </a:rPr>
              <a:t>- Dễ sử dụng</a:t>
            </a:r>
            <a:endParaRPr sz="2000">
              <a:latin typeface="Montserrat" panose="020B0604020202020204" charset="0"/>
              <a:cs typeface="Times New Roman" panose="02020603050405020304" pitchFamily="18" charset="0"/>
            </a:endParaRPr>
          </a:p>
        </p:txBody>
      </p:sp>
      <p:sp>
        <p:nvSpPr>
          <p:cNvPr id="547" name="Google Shape;547;p65"/>
          <p:cNvSpPr txBox="1">
            <a:spLocks noGrp="1"/>
          </p:cNvSpPr>
          <p:nvPr>
            <p:ph type="title"/>
          </p:nvPr>
        </p:nvSpPr>
        <p:spPr>
          <a:xfrm>
            <a:off x="685801" y="278771"/>
            <a:ext cx="8167255" cy="656411"/>
          </a:xfrm>
          <a:prstGeom prst="rect">
            <a:avLst/>
          </a:prstGeom>
        </p:spPr>
        <p:txBody>
          <a:bodyPr spcFirstLastPara="1" wrap="square" lIns="91425" tIns="91425" rIns="91425" bIns="91425" anchor="t" anchorCtr="0">
            <a:noAutofit/>
          </a:bodyPr>
          <a:lstStyle/>
          <a:p>
            <a:pPr algn="ctr"/>
            <a:r>
              <a:rPr lang="en-US" sz="2500" b="1" smtClean="0">
                <a:latin typeface="Times New Roman" panose="02020603050405020304" pitchFamily="18" charset="0"/>
                <a:cs typeface="Times New Roman" panose="02020603050405020304" pitchFamily="18" charset="0"/>
              </a:rPr>
              <a:t>Các thành phần LML cho bài toán</a:t>
            </a:r>
            <a:endParaRPr sz="250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4652" y="1507100"/>
            <a:ext cx="2619375" cy="2554800"/>
          </a:xfrm>
          <a:prstGeom prst="rect">
            <a:avLst/>
          </a:prstGeom>
        </p:spPr>
      </p:pic>
    </p:spTree>
    <p:extLst>
      <p:ext uri="{BB962C8B-B14F-4D97-AF65-F5344CB8AC3E}">
        <p14:creationId xmlns:p14="http://schemas.microsoft.com/office/powerpoint/2010/main" val="1180382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488373" y="290945"/>
            <a:ext cx="8167254" cy="529937"/>
          </a:xfrm>
          <a:prstGeom prst="rect">
            <a:avLst/>
          </a:prstGeom>
        </p:spPr>
        <p:txBody>
          <a:bodyPr spcFirstLastPara="1" wrap="square" lIns="91425" tIns="91425" rIns="91425" bIns="91425" anchor="t" anchorCtr="0">
            <a:noAutofit/>
          </a:bodyPr>
          <a:lstStyle/>
          <a:p>
            <a:pPr lvl="0" algn="ctr"/>
            <a:r>
              <a:rPr lang="en" sz="2500" b="1" smtClean="0">
                <a:latin typeface="Times New Roman" panose="02020603050405020304" pitchFamily="18" charset="0"/>
                <a:cs typeface="Times New Roman" panose="02020603050405020304" pitchFamily="18" charset="0"/>
              </a:rPr>
              <a:t>Kiến trúc LML</a:t>
            </a:r>
            <a:endParaRPr sz="2500" b="1">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07" y="987136"/>
            <a:ext cx="8420384" cy="3561483"/>
          </a:xfrm>
          <a:prstGeom prst="rect">
            <a:avLst/>
          </a:prstGeom>
        </p:spPr>
      </p:pic>
    </p:spTree>
    <p:extLst>
      <p:ext uri="{BB962C8B-B14F-4D97-AF65-F5344CB8AC3E}">
        <p14:creationId xmlns:p14="http://schemas.microsoft.com/office/powerpoint/2010/main" val="31185910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49" y="1682000"/>
            <a:ext cx="4600841" cy="2379900"/>
          </a:xfrm>
          <a:prstGeom prst="rect">
            <a:avLst/>
          </a:prstGeom>
        </p:spPr>
        <p:txBody>
          <a:bodyPr spcFirstLastPara="1" wrap="square" lIns="91425" tIns="91425" rIns="91425" bIns="91425" anchor="t" anchorCtr="0">
            <a:noAutofit/>
          </a:bodyPr>
          <a:lstStyle/>
          <a:p>
            <a:pPr marL="0" lvl="0" indent="0">
              <a:buNone/>
            </a:pPr>
            <a:r>
              <a:rPr lang="en-US" sz="2000" smtClean="0"/>
              <a:t>- Định lý Bayes </a:t>
            </a:r>
            <a:r>
              <a:rPr lang="vi-VN" sz="2000" smtClean="0"/>
              <a:t>tiết </a:t>
            </a:r>
            <a:r>
              <a:rPr lang="vi-VN" sz="2000"/>
              <a:t>kiệm thời gian và công sức so với việc viết thủ công, tạo ra nội dung chất lượng cao và đa </a:t>
            </a:r>
            <a:r>
              <a:rPr lang="vi-VN" sz="2000" smtClean="0"/>
              <a:t>dạng</a:t>
            </a:r>
            <a:r>
              <a:rPr lang="en-US" sz="2000"/>
              <a:t>.</a:t>
            </a:r>
            <a:endParaRPr lang="en-US" sz="2000" smtClean="0"/>
          </a:p>
          <a:p>
            <a:pPr marL="0" lvl="0" indent="0">
              <a:buNone/>
            </a:pPr>
            <a:r>
              <a:rPr lang="en-US" sz="2000" smtClean="0">
                <a:latin typeface="Montserrat" panose="020B0604020202020204" charset="0"/>
                <a:cs typeface="Times New Roman" panose="02020603050405020304" pitchFamily="18" charset="0"/>
              </a:rPr>
              <a:t>- Dễ sử dụng</a:t>
            </a:r>
            <a:endParaRPr sz="2000">
              <a:latin typeface="Montserrat" panose="020B0604020202020204" charset="0"/>
              <a:cs typeface="Times New Roman" panose="02020603050405020304" pitchFamily="18" charset="0"/>
            </a:endParaRPr>
          </a:p>
        </p:txBody>
      </p:sp>
      <p:sp>
        <p:nvSpPr>
          <p:cNvPr id="547" name="Google Shape;547;p65"/>
          <p:cNvSpPr txBox="1">
            <a:spLocks noGrp="1"/>
          </p:cNvSpPr>
          <p:nvPr>
            <p:ph type="title"/>
          </p:nvPr>
        </p:nvSpPr>
        <p:spPr>
          <a:xfrm>
            <a:off x="895949" y="445025"/>
            <a:ext cx="6845278" cy="572700"/>
          </a:xfrm>
          <a:prstGeom prst="rect">
            <a:avLst/>
          </a:prstGeom>
        </p:spPr>
        <p:txBody>
          <a:bodyPr spcFirstLastPara="1" wrap="square" lIns="91425" tIns="91425" rIns="91425" bIns="91425" anchor="t" anchorCtr="0">
            <a:noAutofit/>
          </a:bodyPr>
          <a:lstStyle/>
          <a:p>
            <a:pPr lvl="1"/>
            <a:r>
              <a:rPr lang="en-US" sz="2500" b="1" i="0">
                <a:latin typeface="Times New Roman" panose="02020603050405020304" pitchFamily="18" charset="0"/>
                <a:cs typeface="Times New Roman" panose="02020603050405020304" pitchFamily="18" charset="0"/>
              </a:rPr>
              <a:t>Phương pháp Stochastic gradient descent (SGD)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4652" y="1507100"/>
            <a:ext cx="2619375" cy="2554800"/>
          </a:xfrm>
          <a:prstGeom prst="rect">
            <a:avLst/>
          </a:prstGeom>
        </p:spPr>
      </p:pic>
    </p:spTree>
    <p:extLst>
      <p:ext uri="{BB962C8B-B14F-4D97-AF65-F5344CB8AC3E}">
        <p14:creationId xmlns:p14="http://schemas.microsoft.com/office/powerpoint/2010/main" val="29328371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50" y="1153391"/>
            <a:ext cx="3847200" cy="2908509"/>
          </a:xfrm>
          <a:prstGeom prst="rect">
            <a:avLst/>
          </a:prstGeom>
        </p:spPr>
        <p:txBody>
          <a:bodyPr spcFirstLastPara="1" wrap="square" lIns="91425" tIns="91425" rIns="91425" bIns="91425" anchor="t" anchorCtr="0">
            <a:noAutofit/>
          </a:bodyPr>
          <a:lstStyle/>
          <a:p>
            <a:pPr marL="0" lvl="0" indent="0">
              <a:buNone/>
            </a:pPr>
            <a:r>
              <a:rPr lang="en-US" sz="2000" smtClean="0"/>
              <a:t> -SMCC: công cụ phân tích dữ liệu</a:t>
            </a:r>
          </a:p>
          <a:p>
            <a:pPr marL="0" lvl="0" indent="0">
              <a:buNone/>
            </a:pPr>
            <a:r>
              <a:rPr lang="en-US" sz="2000" smtClean="0"/>
              <a:t> - </a:t>
            </a:r>
            <a:r>
              <a:rPr lang="vi-VN" sz="2000" smtClean="0"/>
              <a:t>Áp </a:t>
            </a:r>
            <a:r>
              <a:rPr lang="vi-VN" sz="2000"/>
              <a:t>dụng ChatGPT để sáng tạo nội dung văn bản là việc sử dụng công nghệ học sâu và xử lý ngôn ngữ tự nhiên để tạo ra các đoạn văn, bài </a:t>
            </a:r>
            <a:r>
              <a:rPr lang="vi-VN" sz="2000" smtClean="0"/>
              <a:t>viết</a:t>
            </a:r>
            <a:r>
              <a:rPr lang="en-US" sz="2000" smtClean="0"/>
              <a:t> </a:t>
            </a:r>
            <a:r>
              <a:rPr lang="vi-VN" sz="2000" smtClean="0"/>
              <a:t>tự </a:t>
            </a:r>
            <a:r>
              <a:rPr lang="vi-VN" sz="2000"/>
              <a:t>động mà không cần sự can thiệp của con người.</a:t>
            </a:r>
            <a:endParaRPr sz="2000">
              <a:latin typeface="Times New Roman" panose="02020603050405020304" pitchFamily="18" charset="0"/>
              <a:cs typeface="Times New Roman" panose="02020603050405020304" pitchFamily="18" charset="0"/>
            </a:endParaRPr>
          </a:p>
        </p:txBody>
      </p:sp>
      <p:sp>
        <p:nvSpPr>
          <p:cNvPr id="547" name="Google Shape;547;p65"/>
          <p:cNvSpPr txBox="1">
            <a:spLocks noGrp="1"/>
          </p:cNvSpPr>
          <p:nvPr>
            <p:ph type="title"/>
          </p:nvPr>
        </p:nvSpPr>
        <p:spPr>
          <a:xfrm>
            <a:off x="713225" y="445025"/>
            <a:ext cx="775395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b="1" smtClean="0">
                <a:latin typeface="Times New Roman" panose="02020603050405020304" pitchFamily="18" charset="0"/>
                <a:cs typeface="Times New Roman" panose="02020603050405020304" pitchFamily="18" charset="0"/>
              </a:rPr>
              <a:t>Các thang đo sử dụng để đánh giá mô hình</a:t>
            </a:r>
            <a:endParaRPr sz="2500" b="1">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776" y="1584396"/>
            <a:ext cx="2537400" cy="2575108"/>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p>
            <a:pPr marL="0" lvl="0" indent="0">
              <a:buNone/>
            </a:pPr>
            <a:r>
              <a:rPr lang="en-US" sz="2000" smtClean="0"/>
              <a:t>   - Bất kì ai có mong </a:t>
            </a:r>
            <a:r>
              <a:rPr lang="vi-VN" sz="2000" smtClean="0"/>
              <a:t>muốn </a:t>
            </a:r>
            <a:r>
              <a:rPr lang="vi-VN" sz="2000"/>
              <a:t>tạo ra các nội dung văn bản sáng tạo và chất lượng cao.</a:t>
            </a:r>
            <a:endParaRPr sz="2000">
              <a:latin typeface="Times New Roman" panose="02020603050405020304" pitchFamily="18" charset="0"/>
              <a:cs typeface="Times New Roman" panose="02020603050405020304" pitchFamily="18" charset="0"/>
            </a:endParaRPr>
          </a:p>
        </p:txBody>
      </p:sp>
      <p:sp>
        <p:nvSpPr>
          <p:cNvPr id="547" name="Google Shape;547;p65"/>
          <p:cNvSpPr txBox="1">
            <a:spLocks noGrp="1"/>
          </p:cNvSpPr>
          <p:nvPr>
            <p:ph type="title"/>
          </p:nvPr>
        </p:nvSpPr>
        <p:spPr>
          <a:xfrm>
            <a:off x="713225" y="445025"/>
            <a:ext cx="768263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smtClean="0">
                <a:latin typeface="Times New Roman" panose="02020603050405020304" pitchFamily="18" charset="0"/>
                <a:cs typeface="Times New Roman" panose="02020603050405020304" pitchFamily="18" charset="0"/>
              </a:rPr>
              <a:t>Các áp dụng phương pháp LML cho bài toán</a:t>
            </a:r>
            <a:endParaRPr sz="2500" b="1">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6762" y="1586984"/>
            <a:ext cx="2628900" cy="2569932"/>
          </a:xfrm>
          <a:prstGeom prst="rect">
            <a:avLst/>
          </a:prstGeom>
        </p:spPr>
      </p:pic>
    </p:spTree>
    <p:extLst>
      <p:ext uri="{BB962C8B-B14F-4D97-AF65-F5344CB8AC3E}">
        <p14:creationId xmlns:p14="http://schemas.microsoft.com/office/powerpoint/2010/main" val="14366408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p>
            <a:pPr marL="0" lvl="0" indent="0">
              <a:buNone/>
            </a:pPr>
            <a:r>
              <a:rPr lang="en-US" sz="2000" smtClean="0"/>
              <a:t>   - Kết hợp SMCC, </a:t>
            </a:r>
            <a:r>
              <a:rPr lang="vi-VN" sz="2000" smtClean="0"/>
              <a:t>ChatGPT </a:t>
            </a:r>
            <a:r>
              <a:rPr lang="vi-VN" sz="2000"/>
              <a:t>có thể được sử dụng bất cứ khi nào có nhu cầu tạo ra các nội </a:t>
            </a:r>
            <a:r>
              <a:rPr lang="vi-VN" sz="2000" smtClean="0"/>
              <a:t>dung</a:t>
            </a:r>
            <a:r>
              <a:rPr lang="en-US" sz="2000" smtClean="0"/>
              <a:t> sáng tạo</a:t>
            </a:r>
            <a:r>
              <a:rPr lang="vi-VN" sz="2000" smtClean="0"/>
              <a:t>.</a:t>
            </a:r>
            <a:endParaRPr lang="en-US" sz="2000" smtClean="0"/>
          </a:p>
          <a:p>
            <a:pPr marL="0" lvl="0" indent="0">
              <a:buNone/>
            </a:pPr>
            <a:r>
              <a:rPr lang="en-US" sz="2000" smtClean="0">
                <a:latin typeface="Montserrat" panose="020B0604020202020204" charset="0"/>
                <a:cs typeface="Times New Roman" panose="02020603050405020304" pitchFamily="18" charset="0"/>
              </a:rPr>
              <a:t>- Có thể dùng để tạo trước các bài đăng rồi hẹn lịch tự động đăng bài</a:t>
            </a:r>
            <a:endParaRPr sz="2000">
              <a:latin typeface="Montserrat" panose="020B0604020202020204" charset="0"/>
              <a:cs typeface="Times New Roman" panose="02020603050405020304" pitchFamily="18" charset="0"/>
            </a:endParaRP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smtClean="0">
                <a:latin typeface="Times New Roman" panose="02020603050405020304" pitchFamily="18" charset="0"/>
                <a:cs typeface="Times New Roman" panose="02020603050405020304" pitchFamily="18" charset="0"/>
              </a:rPr>
              <a:t>Mô tả bài toán</a:t>
            </a:r>
            <a:endParaRPr sz="2500" b="1">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971" y="1419650"/>
            <a:ext cx="2733243" cy="2642250"/>
          </a:xfrm>
          <a:prstGeom prst="rect">
            <a:avLst/>
          </a:prstGeom>
        </p:spPr>
      </p:pic>
    </p:spTree>
    <p:extLst>
      <p:ext uri="{BB962C8B-B14F-4D97-AF65-F5344CB8AC3E}">
        <p14:creationId xmlns:p14="http://schemas.microsoft.com/office/powerpoint/2010/main" val="2630277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p>
            <a:pPr marL="0" lvl="0" indent="0">
              <a:buNone/>
            </a:pPr>
            <a:r>
              <a:rPr lang="en-US" sz="2000" smtClean="0"/>
              <a:t>   - Kết hợp SMCC, </a:t>
            </a:r>
            <a:r>
              <a:rPr lang="vi-VN" sz="2000" smtClean="0"/>
              <a:t>ChatGPT </a:t>
            </a:r>
            <a:r>
              <a:rPr lang="vi-VN" sz="2000"/>
              <a:t>có thể được sử dụng bất cứ khi nào có nhu cầu tạo ra các nội </a:t>
            </a:r>
            <a:r>
              <a:rPr lang="vi-VN" sz="2000" smtClean="0"/>
              <a:t>dung</a:t>
            </a:r>
            <a:r>
              <a:rPr lang="en-US" sz="2000" smtClean="0"/>
              <a:t> sáng tạo</a:t>
            </a:r>
            <a:r>
              <a:rPr lang="vi-VN" sz="2000" smtClean="0"/>
              <a:t>.</a:t>
            </a:r>
            <a:endParaRPr lang="en-US" sz="2000" smtClean="0"/>
          </a:p>
          <a:p>
            <a:pPr marL="0" lvl="0" indent="0">
              <a:buNone/>
            </a:pPr>
            <a:r>
              <a:rPr lang="en-US" sz="2000" smtClean="0">
                <a:latin typeface="Montserrat" panose="020B0604020202020204" charset="0"/>
                <a:cs typeface="Times New Roman" panose="02020603050405020304" pitchFamily="18" charset="0"/>
              </a:rPr>
              <a:t>- Có thể dùng để tạo trước các bài đăng rồi hẹn lịch tự động đăng bài</a:t>
            </a:r>
            <a:endParaRPr sz="2000">
              <a:latin typeface="Montserrat" panose="020B0604020202020204" charset="0"/>
              <a:cs typeface="Times New Roman" panose="02020603050405020304" pitchFamily="18" charset="0"/>
            </a:endParaRP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smtClean="0">
                <a:latin typeface="Times New Roman" panose="02020603050405020304" pitchFamily="18" charset="0"/>
                <a:cs typeface="Times New Roman" panose="02020603050405020304" pitchFamily="18" charset="0"/>
              </a:rPr>
              <a:t>Thực nghiệm 1</a:t>
            </a:r>
            <a:endParaRPr sz="2500" b="1">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971" y="1419650"/>
            <a:ext cx="2733243" cy="2642250"/>
          </a:xfrm>
          <a:prstGeom prst="rect">
            <a:avLst/>
          </a:prstGeom>
        </p:spPr>
      </p:pic>
    </p:spTree>
    <p:extLst>
      <p:ext uri="{BB962C8B-B14F-4D97-AF65-F5344CB8AC3E}">
        <p14:creationId xmlns:p14="http://schemas.microsoft.com/office/powerpoint/2010/main" val="3569424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p>
            <a:pPr marL="0" lvl="0" indent="0">
              <a:buNone/>
            </a:pPr>
            <a:r>
              <a:rPr lang="en-US" sz="2000" smtClean="0"/>
              <a:t>   - Kết hợp SMCC, </a:t>
            </a:r>
            <a:r>
              <a:rPr lang="vi-VN" sz="2000" smtClean="0"/>
              <a:t>ChatGPT </a:t>
            </a:r>
            <a:r>
              <a:rPr lang="vi-VN" sz="2000"/>
              <a:t>có thể được sử dụng bất cứ khi nào có nhu cầu tạo ra các nội </a:t>
            </a:r>
            <a:r>
              <a:rPr lang="vi-VN" sz="2000" smtClean="0"/>
              <a:t>dung</a:t>
            </a:r>
            <a:r>
              <a:rPr lang="en-US" sz="2000" smtClean="0"/>
              <a:t> sáng tạo</a:t>
            </a:r>
            <a:r>
              <a:rPr lang="vi-VN" sz="2000" smtClean="0"/>
              <a:t>.</a:t>
            </a:r>
            <a:endParaRPr lang="en-US" sz="2000" smtClean="0"/>
          </a:p>
          <a:p>
            <a:pPr marL="0" lvl="0" indent="0">
              <a:buNone/>
            </a:pPr>
            <a:r>
              <a:rPr lang="en-US" sz="2000" smtClean="0">
                <a:latin typeface="Montserrat" panose="020B0604020202020204" charset="0"/>
                <a:cs typeface="Times New Roman" panose="02020603050405020304" pitchFamily="18" charset="0"/>
              </a:rPr>
              <a:t>- Có thể dùng để tạo trước các bài đăng rồi hẹn lịch tự động đăng bài</a:t>
            </a:r>
            <a:endParaRPr sz="2000">
              <a:latin typeface="Montserrat" panose="020B0604020202020204" charset="0"/>
              <a:cs typeface="Times New Roman" panose="02020603050405020304" pitchFamily="18" charset="0"/>
            </a:endParaRP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smtClean="0">
                <a:latin typeface="Times New Roman" panose="02020603050405020304" pitchFamily="18" charset="0"/>
                <a:cs typeface="Times New Roman" panose="02020603050405020304" pitchFamily="18" charset="0"/>
              </a:rPr>
              <a:t>Thực nghiệm 2</a:t>
            </a:r>
            <a:endParaRPr sz="2500" b="1">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971" y="1419650"/>
            <a:ext cx="2733243" cy="2642250"/>
          </a:xfrm>
          <a:prstGeom prst="rect">
            <a:avLst/>
          </a:prstGeom>
        </p:spPr>
      </p:pic>
    </p:spTree>
    <p:extLst>
      <p:ext uri="{BB962C8B-B14F-4D97-AF65-F5344CB8AC3E}">
        <p14:creationId xmlns:p14="http://schemas.microsoft.com/office/powerpoint/2010/main" val="34423308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p>
            <a:pPr marL="0" lvl="0" indent="0">
              <a:buNone/>
            </a:pPr>
            <a:r>
              <a:rPr lang="en-US" sz="2000" smtClean="0"/>
              <a:t>   - Kết hợp SMCC, </a:t>
            </a:r>
            <a:r>
              <a:rPr lang="vi-VN" sz="2000" smtClean="0"/>
              <a:t>ChatGPT </a:t>
            </a:r>
            <a:r>
              <a:rPr lang="vi-VN" sz="2000"/>
              <a:t>có thể được sử dụng bất cứ khi nào có nhu cầu tạo ra các nội </a:t>
            </a:r>
            <a:r>
              <a:rPr lang="vi-VN" sz="2000" smtClean="0"/>
              <a:t>dung</a:t>
            </a:r>
            <a:r>
              <a:rPr lang="en-US" sz="2000" smtClean="0"/>
              <a:t> sáng tạo</a:t>
            </a:r>
            <a:r>
              <a:rPr lang="vi-VN" sz="2000" smtClean="0"/>
              <a:t>.</a:t>
            </a:r>
            <a:endParaRPr lang="en-US" sz="2000" smtClean="0"/>
          </a:p>
          <a:p>
            <a:pPr marL="0" lvl="0" indent="0">
              <a:buNone/>
            </a:pPr>
            <a:r>
              <a:rPr lang="en-US" sz="2000" smtClean="0">
                <a:latin typeface="Montserrat" panose="020B0604020202020204" charset="0"/>
                <a:cs typeface="Times New Roman" panose="02020603050405020304" pitchFamily="18" charset="0"/>
              </a:rPr>
              <a:t>- Có thể dùng để tạo trước các bài đăng rồi hẹn lịch tự động đăng bài</a:t>
            </a:r>
            <a:endParaRPr sz="2000">
              <a:latin typeface="Montserrat" panose="020B0604020202020204" charset="0"/>
              <a:cs typeface="Times New Roman" panose="02020603050405020304" pitchFamily="18" charset="0"/>
            </a:endParaRP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smtClean="0">
                <a:latin typeface="Times New Roman" panose="02020603050405020304" pitchFamily="18" charset="0"/>
                <a:cs typeface="Times New Roman" panose="02020603050405020304" pitchFamily="18" charset="0"/>
              </a:rPr>
              <a:t>Thực nghiệm 3</a:t>
            </a:r>
            <a:endParaRPr sz="2500" b="1">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971" y="1419650"/>
            <a:ext cx="2733243" cy="2642250"/>
          </a:xfrm>
          <a:prstGeom prst="rect">
            <a:avLst/>
          </a:prstGeom>
        </p:spPr>
      </p:pic>
    </p:spTree>
    <p:extLst>
      <p:ext uri="{BB962C8B-B14F-4D97-AF65-F5344CB8AC3E}">
        <p14:creationId xmlns:p14="http://schemas.microsoft.com/office/powerpoint/2010/main" val="21226846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p>
            <a:pPr marL="0" lvl="0" indent="0">
              <a:buNone/>
            </a:pPr>
            <a:r>
              <a:rPr lang="en-US" sz="2000" smtClean="0"/>
              <a:t>   - Kết hợp SMCC, </a:t>
            </a:r>
            <a:r>
              <a:rPr lang="vi-VN" sz="2000" smtClean="0"/>
              <a:t>ChatGPT </a:t>
            </a:r>
            <a:r>
              <a:rPr lang="vi-VN" sz="2000"/>
              <a:t>có thể được sử dụng bất cứ khi nào có nhu cầu tạo ra các nội </a:t>
            </a:r>
            <a:r>
              <a:rPr lang="vi-VN" sz="2000" smtClean="0"/>
              <a:t>dung</a:t>
            </a:r>
            <a:r>
              <a:rPr lang="en-US" sz="2000" smtClean="0"/>
              <a:t> sáng tạo</a:t>
            </a:r>
            <a:r>
              <a:rPr lang="vi-VN" sz="2000" smtClean="0"/>
              <a:t>.</a:t>
            </a:r>
            <a:endParaRPr lang="en-US" sz="2000" smtClean="0"/>
          </a:p>
          <a:p>
            <a:pPr marL="0" lvl="0" indent="0">
              <a:buNone/>
            </a:pPr>
            <a:r>
              <a:rPr lang="en-US" sz="2000" smtClean="0">
                <a:latin typeface="Montserrat" panose="020B0604020202020204" charset="0"/>
                <a:cs typeface="Times New Roman" panose="02020603050405020304" pitchFamily="18" charset="0"/>
              </a:rPr>
              <a:t>- Có thể dùng để tạo trước các bài đăng rồi hẹn lịch tự động đăng bài</a:t>
            </a:r>
            <a:endParaRPr sz="2000">
              <a:latin typeface="Montserrat" panose="020B0604020202020204" charset="0"/>
              <a:cs typeface="Times New Roman" panose="02020603050405020304" pitchFamily="18" charset="0"/>
            </a:endParaRP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smtClean="0">
                <a:latin typeface="Times New Roman" panose="02020603050405020304" pitchFamily="18" charset="0"/>
                <a:cs typeface="Times New Roman" panose="02020603050405020304" pitchFamily="18" charset="0"/>
              </a:rPr>
              <a:t>Thực nghiệm 4</a:t>
            </a:r>
            <a:endParaRPr sz="2500" b="1">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971" y="1419650"/>
            <a:ext cx="2733243" cy="2642250"/>
          </a:xfrm>
          <a:prstGeom prst="rect">
            <a:avLst/>
          </a:prstGeom>
        </p:spPr>
      </p:pic>
    </p:spTree>
    <p:extLst>
      <p:ext uri="{BB962C8B-B14F-4D97-AF65-F5344CB8AC3E}">
        <p14:creationId xmlns:p14="http://schemas.microsoft.com/office/powerpoint/2010/main" val="25803321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p>
            <a:pPr marL="0" lvl="0" indent="0">
              <a:buNone/>
            </a:pPr>
            <a:r>
              <a:rPr lang="en-US" sz="2000" smtClean="0"/>
              <a:t>   Có thể làm tại bất cứ nơi đâu, chỉ cần có tài khoản ChatGPT, SMCC và máy tính có kết nối với Internet</a:t>
            </a:r>
            <a:endParaRPr sz="2000">
              <a:latin typeface="Times New Roman" panose="02020603050405020304" pitchFamily="18" charset="0"/>
              <a:cs typeface="Times New Roman" panose="02020603050405020304" pitchFamily="18" charset="0"/>
            </a:endParaRP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smtClean="0">
                <a:latin typeface="Times New Roman" panose="02020603050405020304" pitchFamily="18" charset="0"/>
                <a:cs typeface="Times New Roman" panose="02020603050405020304" pitchFamily="18" charset="0"/>
              </a:rPr>
              <a:t>Tổng hợp kết quả</a:t>
            </a:r>
            <a:endParaRPr sz="2500" b="1">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028" y="1408841"/>
            <a:ext cx="2614929" cy="2653059"/>
          </a:xfrm>
          <a:prstGeom prst="rect">
            <a:avLst/>
          </a:prstGeom>
        </p:spPr>
      </p:pic>
    </p:spTree>
    <p:extLst>
      <p:ext uri="{BB962C8B-B14F-4D97-AF65-F5344CB8AC3E}">
        <p14:creationId xmlns:p14="http://schemas.microsoft.com/office/powerpoint/2010/main" val="6965729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p>
            <a:pPr marL="0" lvl="0" indent="0">
              <a:buNone/>
            </a:pPr>
            <a:r>
              <a:rPr lang="en-US" sz="2000" smtClean="0"/>
              <a:t>   - Kết hợp SMCC, </a:t>
            </a:r>
            <a:r>
              <a:rPr lang="vi-VN" sz="2000" smtClean="0"/>
              <a:t>ChatGPT </a:t>
            </a:r>
            <a:r>
              <a:rPr lang="vi-VN" sz="2000"/>
              <a:t>có thể được sử dụng bất cứ khi nào có nhu cầu tạo ra các nội </a:t>
            </a:r>
            <a:r>
              <a:rPr lang="vi-VN" sz="2000" smtClean="0"/>
              <a:t>dung</a:t>
            </a:r>
            <a:r>
              <a:rPr lang="en-US" sz="2000" smtClean="0"/>
              <a:t> sáng tạo</a:t>
            </a:r>
            <a:r>
              <a:rPr lang="vi-VN" sz="2000" smtClean="0"/>
              <a:t>.</a:t>
            </a:r>
            <a:endParaRPr lang="en-US" sz="2000" smtClean="0"/>
          </a:p>
          <a:p>
            <a:pPr marL="0" lvl="0" indent="0">
              <a:buNone/>
            </a:pPr>
            <a:r>
              <a:rPr lang="en-US" sz="2000" smtClean="0">
                <a:latin typeface="Montserrat" panose="020B0604020202020204" charset="0"/>
                <a:cs typeface="Times New Roman" panose="02020603050405020304" pitchFamily="18" charset="0"/>
              </a:rPr>
              <a:t>- Có thể dùng để tạo trước các bài đăng rồi hẹn lịch tự động đăng bài</a:t>
            </a:r>
            <a:endParaRPr sz="2000">
              <a:latin typeface="Montserrat" panose="020B0604020202020204" charset="0"/>
              <a:cs typeface="Times New Roman" panose="02020603050405020304" pitchFamily="18" charset="0"/>
            </a:endParaRP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smtClean="0">
                <a:latin typeface="Times New Roman" panose="02020603050405020304" pitchFamily="18" charset="0"/>
                <a:cs typeface="Times New Roman" panose="02020603050405020304" pitchFamily="18" charset="0"/>
              </a:rPr>
              <a:t>Đánh giá</a:t>
            </a:r>
            <a:endParaRPr sz="2500" b="1">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971" y="1419650"/>
            <a:ext cx="2733243" cy="2642250"/>
          </a:xfrm>
          <a:prstGeom prst="rect">
            <a:avLst/>
          </a:prstGeom>
        </p:spPr>
      </p:pic>
    </p:spTree>
    <p:extLst>
      <p:ext uri="{BB962C8B-B14F-4D97-AF65-F5344CB8AC3E}">
        <p14:creationId xmlns:p14="http://schemas.microsoft.com/office/powerpoint/2010/main" val="2575067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3"/>
            <a:ext cx="7942402" cy="571500"/>
          </a:xfrm>
          <a:prstGeom prst="rect">
            <a:avLst/>
          </a:prstGeom>
        </p:spPr>
        <p:txBody>
          <a:bodyPr spcFirstLastPara="1" wrap="square" lIns="91425" tIns="91425" rIns="91425" bIns="91425" anchor="t" anchorCtr="0">
            <a:noAutofit/>
          </a:bodyPr>
          <a:lstStyle/>
          <a:p>
            <a:pPr lvl="0" algn="ctr"/>
            <a:r>
              <a:rPr lang="en" sz="2500" b="1" smtClean="0">
                <a:latin typeface="Times New Roman" panose="02020603050405020304" pitchFamily="18" charset="0"/>
                <a:cs typeface="Times New Roman" panose="02020603050405020304" pitchFamily="18" charset="0"/>
              </a:rPr>
              <a:t>3 đặc điểm chính LML</a:t>
            </a:r>
            <a:endParaRPr sz="2500">
              <a:latin typeface="Times New Roman" panose="02020603050405020304" pitchFamily="18" charset="0"/>
              <a:cs typeface="Times New Roman" panose="02020603050405020304" pitchFamily="18" charset="0"/>
            </a:endParaRPr>
          </a:p>
        </p:txBody>
      </p:sp>
      <p:sp>
        <p:nvSpPr>
          <p:cNvPr id="3" name="Rectangle 2"/>
          <p:cNvSpPr/>
          <p:nvPr/>
        </p:nvSpPr>
        <p:spPr>
          <a:xfrm>
            <a:off x="713225" y="947884"/>
            <a:ext cx="7942402" cy="2246769"/>
          </a:xfrm>
          <a:prstGeom prst="rect">
            <a:avLst/>
          </a:prstGeom>
        </p:spPr>
        <p:txBody>
          <a:bodyPr wrap="square">
            <a:spAutoFit/>
          </a:bodyPr>
          <a:lstStyle/>
          <a:p>
            <a:pPr lvl="0"/>
            <a:r>
              <a:rPr lang="en-US" sz="2000" b="1" smtClean="0">
                <a:latin typeface="Times New Roman" panose="02020603050405020304" pitchFamily="18" charset="0"/>
                <a:cs typeface="Times New Roman" panose="02020603050405020304" pitchFamily="18" charset="0"/>
              </a:rPr>
              <a:t>(1) Học một cách liên tục</a:t>
            </a:r>
          </a:p>
          <a:p>
            <a:pPr lvl="0"/>
            <a:endParaRPr lang="en-US" sz="2000" smtClean="0">
              <a:latin typeface="Times New Roman" panose="02020603050405020304" pitchFamily="18" charset="0"/>
              <a:cs typeface="Times New Roman" panose="02020603050405020304" pitchFamily="18" charset="0"/>
            </a:endParaRPr>
          </a:p>
          <a:p>
            <a:pPr lvl="0"/>
            <a:r>
              <a:rPr lang="en-US" sz="2000" b="1" smtClean="0">
                <a:latin typeface="Times New Roman" panose="02020603050405020304" pitchFamily="18" charset="0"/>
                <a:cs typeface="Times New Roman" panose="02020603050405020304" pitchFamily="18" charset="0"/>
              </a:rPr>
              <a:t>(2) Các tri thức được khai pha từ các nhiệm vụ trong quá khứ sẽ được lưu trong cơ sở tri thức (Knowledge base)</a:t>
            </a:r>
          </a:p>
          <a:p>
            <a:pPr lvl="0"/>
            <a:endParaRPr lang="en-US" sz="2000" b="1" smtClean="0">
              <a:latin typeface="Times New Roman" panose="02020603050405020304" pitchFamily="18" charset="0"/>
              <a:cs typeface="Times New Roman" panose="02020603050405020304" pitchFamily="18" charset="0"/>
            </a:endParaRPr>
          </a:p>
          <a:p>
            <a:pPr lvl="0"/>
            <a:r>
              <a:rPr lang="en-US" sz="2000" b="1" smtClean="0">
                <a:latin typeface="Times New Roman" panose="02020603050405020304" pitchFamily="18" charset="0"/>
                <a:cs typeface="Times New Roman" panose="02020603050405020304" pitchFamily="18" charset="0"/>
              </a:rPr>
              <a:t>(3) Khả năng áp dụng những tri thức đó áp dụng cho các nhiệm vụ trong tương lai</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9087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p>
            <a:pPr marL="0" lvl="0" indent="0">
              <a:buNone/>
            </a:pPr>
            <a:r>
              <a:rPr lang="en-US" sz="2000" smtClean="0"/>
              <a:t>   - Kết hợp SMCC, </a:t>
            </a:r>
            <a:r>
              <a:rPr lang="vi-VN" sz="2000" smtClean="0"/>
              <a:t>ChatGPT </a:t>
            </a:r>
            <a:r>
              <a:rPr lang="vi-VN" sz="2000"/>
              <a:t>có thể được sử dụng bất cứ khi nào có nhu cầu tạo ra các nội </a:t>
            </a:r>
            <a:r>
              <a:rPr lang="vi-VN" sz="2000" smtClean="0"/>
              <a:t>dung</a:t>
            </a:r>
            <a:r>
              <a:rPr lang="en-US" sz="2000" smtClean="0"/>
              <a:t> sáng tạo</a:t>
            </a:r>
            <a:r>
              <a:rPr lang="vi-VN" sz="2000" smtClean="0"/>
              <a:t>.</a:t>
            </a:r>
            <a:endParaRPr lang="en-US" sz="2000" smtClean="0"/>
          </a:p>
          <a:p>
            <a:pPr marL="0" lvl="0" indent="0">
              <a:buNone/>
            </a:pPr>
            <a:r>
              <a:rPr lang="en-US" sz="2000" smtClean="0">
                <a:latin typeface="Montserrat" panose="020B0604020202020204" charset="0"/>
                <a:cs typeface="Times New Roman" panose="02020603050405020304" pitchFamily="18" charset="0"/>
              </a:rPr>
              <a:t>- Có thể dùng để tạo trước các bài đăng rồi hẹn lịch tự động đăng bài</a:t>
            </a:r>
            <a:endParaRPr sz="2000">
              <a:latin typeface="Montserrat" panose="020B0604020202020204" charset="0"/>
              <a:cs typeface="Times New Roman" panose="02020603050405020304" pitchFamily="18" charset="0"/>
            </a:endParaRP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smtClean="0">
                <a:latin typeface="Times New Roman" panose="02020603050405020304" pitchFamily="18" charset="0"/>
                <a:cs typeface="Times New Roman" panose="02020603050405020304" pitchFamily="18" charset="0"/>
              </a:rPr>
              <a:t>Hướng phát triển cho bài toán</a:t>
            </a:r>
            <a:endParaRPr sz="2500" b="1">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971" y="1419650"/>
            <a:ext cx="2733243" cy="2642250"/>
          </a:xfrm>
          <a:prstGeom prst="rect">
            <a:avLst/>
          </a:prstGeom>
        </p:spPr>
      </p:pic>
    </p:spTree>
    <p:extLst>
      <p:ext uri="{BB962C8B-B14F-4D97-AF65-F5344CB8AC3E}">
        <p14:creationId xmlns:p14="http://schemas.microsoft.com/office/powerpoint/2010/main" val="17815626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50" y="1682000"/>
            <a:ext cx="4611232" cy="2379900"/>
          </a:xfrm>
          <a:prstGeom prst="rect">
            <a:avLst/>
          </a:prstGeom>
        </p:spPr>
        <p:txBody>
          <a:bodyPr spcFirstLastPara="1" wrap="square" lIns="91425" tIns="91425" rIns="91425" bIns="91425" anchor="t" anchorCtr="0">
            <a:noAutofit/>
          </a:bodyPr>
          <a:lstStyle/>
          <a:p>
            <a:pPr marL="285750" lvl="0" indent="-285750">
              <a:buFontTx/>
              <a:buChar char="-"/>
            </a:pPr>
            <a:r>
              <a:rPr lang="en-US" sz="2000" smtClean="0">
                <a:latin typeface="Montserrat" panose="020B0604020202020204" charset="0"/>
                <a:cs typeface="Times New Roman" panose="02020603050405020304" pitchFamily="18" charset="0"/>
              </a:rPr>
              <a:t>Sử dụng SMCC để tìm trending hoặc các nội dụng theo yêu cầu</a:t>
            </a:r>
          </a:p>
          <a:p>
            <a:pPr marL="285750" lvl="0" indent="-285750">
              <a:buFontTx/>
              <a:buChar char="-"/>
            </a:pPr>
            <a:r>
              <a:rPr lang="en-US" sz="2000" smtClean="0">
                <a:latin typeface="Montserrat" panose="020B0604020202020204" charset="0"/>
                <a:cs typeface="Times New Roman" panose="02020603050405020304" pitchFamily="18" charset="0"/>
              </a:rPr>
              <a:t>Sử dụng chatGPT để làm mới nội dung</a:t>
            </a:r>
          </a:p>
          <a:p>
            <a:pPr marL="285750" lvl="0" indent="-285750">
              <a:buFontTx/>
              <a:buChar char="-"/>
            </a:pPr>
            <a:r>
              <a:rPr lang="en-US" sz="2000" smtClean="0">
                <a:latin typeface="Montserrat" panose="020B0604020202020204" charset="0"/>
                <a:cs typeface="Times New Roman" panose="02020603050405020304" pitchFamily="18" charset="0"/>
              </a:rPr>
              <a:t>Chỉnh sửa bài viết, thêm hashtag, hình ảnh.</a:t>
            </a:r>
            <a:endParaRPr sz="2000">
              <a:latin typeface="Montserrat" panose="020B0604020202020204" charset="0"/>
              <a:cs typeface="Times New Roman" panose="02020603050405020304" pitchFamily="18" charset="0"/>
            </a:endParaRP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Đánh giá</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450" y="1594550"/>
            <a:ext cx="2619375" cy="2554800"/>
          </a:xfrm>
          <a:prstGeom prst="rect">
            <a:avLst/>
          </a:prstGeom>
        </p:spPr>
      </p:pic>
    </p:spTree>
    <p:extLst>
      <p:ext uri="{BB962C8B-B14F-4D97-AF65-F5344CB8AC3E}">
        <p14:creationId xmlns:p14="http://schemas.microsoft.com/office/powerpoint/2010/main" val="13360380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8"/>
          <p:cNvSpPr txBox="1">
            <a:spLocks noGrp="1"/>
          </p:cNvSpPr>
          <p:nvPr>
            <p:ph type="title"/>
          </p:nvPr>
        </p:nvSpPr>
        <p:spPr>
          <a:xfrm>
            <a:off x="4436918" y="805212"/>
            <a:ext cx="3944450" cy="32680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500" smtClean="0">
                <a:latin typeface="+mj-lt"/>
              </a:rPr>
              <a:t>Nhược điểm</a:t>
            </a:r>
            <a:br>
              <a:rPr lang="en-US" sz="3500" smtClean="0">
                <a:latin typeface="+mj-lt"/>
              </a:rPr>
            </a:br>
            <a:r>
              <a:rPr lang="en-US" sz="2500" smtClean="0">
                <a:latin typeface="+mj-lt"/>
              </a:rPr>
              <a:t>- Đọc khá chán nếu copy paste</a:t>
            </a:r>
            <a:br>
              <a:rPr lang="en-US" sz="2500" smtClean="0">
                <a:latin typeface="+mj-lt"/>
              </a:rPr>
            </a:br>
            <a:r>
              <a:rPr lang="en-US" sz="2500" smtClean="0">
                <a:latin typeface="+mj-lt"/>
              </a:rPr>
              <a:t>- Nội dung thường đơn giản, không chuyên sâu</a:t>
            </a:r>
            <a:br>
              <a:rPr lang="en-US" sz="2500" smtClean="0">
                <a:latin typeface="+mj-lt"/>
              </a:rPr>
            </a:br>
            <a:endParaRPr sz="2500">
              <a:latin typeface="+mj-lt"/>
            </a:endParaRPr>
          </a:p>
        </p:txBody>
      </p:sp>
      <p:sp>
        <p:nvSpPr>
          <p:cNvPr id="6" name="Google Shape;565;p68"/>
          <p:cNvSpPr txBox="1">
            <a:spLocks/>
          </p:cNvSpPr>
          <p:nvPr/>
        </p:nvSpPr>
        <p:spPr>
          <a:xfrm>
            <a:off x="565205" y="805212"/>
            <a:ext cx="3289822" cy="32680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9000"/>
              <a:buFont typeface="Vidaloka"/>
              <a:buNone/>
              <a:defRPr sz="9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0"/>
              <a:buFont typeface="Arial"/>
              <a:buNone/>
              <a:defRPr sz="9000" b="0" i="1" u="none" strike="noStrike" cap="none">
                <a:solidFill>
                  <a:schemeClr val="dk1"/>
                </a:solidFill>
                <a:latin typeface="Arial"/>
                <a:ea typeface="Arial"/>
                <a:cs typeface="Arial"/>
                <a:sym typeface="Arial"/>
              </a:defRPr>
            </a:lvl9pPr>
          </a:lstStyle>
          <a:p>
            <a:r>
              <a:rPr lang="en-US" sz="3500" smtClean="0">
                <a:latin typeface="+mj-lt"/>
                <a:cs typeface="Times New Roman" panose="02020603050405020304" pitchFamily="18" charset="0"/>
              </a:rPr>
              <a:t>Ưu điểm</a:t>
            </a:r>
          </a:p>
          <a:p>
            <a:r>
              <a:rPr lang="en-US" sz="2500" smtClean="0">
                <a:latin typeface="+mj-lt"/>
                <a:cs typeface="Times New Roman" panose="02020603050405020304" pitchFamily="18" charset="0"/>
              </a:rPr>
              <a:t>- Tiết kiệm thời gian so với thủ công</a:t>
            </a:r>
          </a:p>
          <a:p>
            <a:r>
              <a:rPr lang="en-US" sz="2500" smtClean="0">
                <a:latin typeface="+mj-lt"/>
                <a:cs typeface="Times New Roman" panose="02020603050405020304" pitchFamily="18" charset="0"/>
              </a:rPr>
              <a:t>- Nội dung được làm mới sau mỗi lần sử dụng chatgpt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65"/>
                                        </p:tgtEl>
                                        <p:attrNameLst>
                                          <p:attrName>style.visibility</p:attrName>
                                        </p:attrNameLst>
                                      </p:cBhvr>
                                      <p:to>
                                        <p:strVal val="visible"/>
                                      </p:to>
                                    </p:set>
                                    <p:anim calcmode="lin" valueType="num">
                                      <p:cBhvr additive="base">
                                        <p:cTn id="12" dur="1000"/>
                                        <p:tgtEl>
                                          <p:spTgt spid="56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sp>
        <p:nvSpPr>
          <p:cNvPr id="1568" name="Google Shape;1568;p123"/>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519545" y="290945"/>
            <a:ext cx="8136082" cy="5922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500" b="1" smtClean="0">
                <a:latin typeface="Times New Roman" panose="02020603050405020304" pitchFamily="18" charset="0"/>
                <a:cs typeface="Times New Roman" panose="02020603050405020304" pitchFamily="18" charset="0"/>
              </a:rPr>
              <a:t>Phương pháp Transfer learninng</a:t>
            </a:r>
            <a:endParaRPr sz="2500" b="1">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573" y="997528"/>
            <a:ext cx="7335981" cy="1995054"/>
          </a:xfrm>
          <a:prstGeom prst="rect">
            <a:avLst/>
          </a:prstGeom>
        </p:spPr>
      </p:pic>
      <p:sp>
        <p:nvSpPr>
          <p:cNvPr id="5" name="Google Shape;546;p65"/>
          <p:cNvSpPr txBox="1">
            <a:spLocks noGrp="1"/>
          </p:cNvSpPr>
          <p:nvPr>
            <p:ph type="subTitle" idx="1"/>
          </p:nvPr>
        </p:nvSpPr>
        <p:spPr>
          <a:xfrm>
            <a:off x="713225" y="3283527"/>
            <a:ext cx="7921620" cy="1298864"/>
          </a:xfrm>
          <a:prstGeom prst="rect">
            <a:avLst/>
          </a:prstGeom>
        </p:spPr>
        <p:txBody>
          <a:bodyPr spcFirstLastPara="1" wrap="square" lIns="91425" tIns="91425" rIns="91425" bIns="91425" anchor="t" anchorCtr="0">
            <a:noAutofit/>
          </a:bodyPr>
          <a:lstStyle/>
          <a:p>
            <a:pPr marL="0" lvl="0" indent="0" algn="l">
              <a:buNone/>
            </a:pPr>
            <a:r>
              <a:rPr lang="en-US" sz="2000" smtClean="0">
                <a:latin typeface="Times New Roman" panose="02020603050405020304" pitchFamily="18" charset="0"/>
                <a:cs typeface="Times New Roman" panose="02020603050405020304" pitchFamily="18" charset="0"/>
              </a:rPr>
              <a:t>-&gt; Học không liên tục</a:t>
            </a:r>
          </a:p>
          <a:p>
            <a:pPr marL="0" lvl="0" indent="0" algn="l">
              <a:buNone/>
            </a:pPr>
            <a:r>
              <a:rPr lang="en-US" sz="2000" smtClean="0">
                <a:latin typeface="Times New Roman" panose="02020603050405020304" pitchFamily="18" charset="0"/>
                <a:cs typeface="Times New Roman" panose="02020603050405020304" pitchFamily="18" charset="0"/>
              </a:rPr>
              <a:t>-&gt; Không tích lũy được tri thức trong quá trình học</a:t>
            </a:r>
            <a:endParaRPr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5262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488373" y="270165"/>
            <a:ext cx="8167254" cy="5507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500" b="1" smtClean="0">
                <a:latin typeface="Times New Roman" panose="02020603050405020304" pitchFamily="18" charset="0"/>
                <a:cs typeface="Times New Roman" panose="02020603050405020304" pitchFamily="18" charset="0"/>
              </a:rPr>
              <a:t>Phương pháp Multitask learning</a:t>
            </a:r>
            <a:endParaRPr sz="2500" b="1">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618" y="857250"/>
            <a:ext cx="7564581" cy="2405495"/>
          </a:xfrm>
          <a:prstGeom prst="rect">
            <a:avLst/>
          </a:prstGeom>
        </p:spPr>
      </p:pic>
      <p:sp>
        <p:nvSpPr>
          <p:cNvPr id="5" name="Google Shape;546;p65"/>
          <p:cNvSpPr txBox="1">
            <a:spLocks noGrp="1"/>
          </p:cNvSpPr>
          <p:nvPr>
            <p:ph type="subTitle" idx="1"/>
          </p:nvPr>
        </p:nvSpPr>
        <p:spPr>
          <a:xfrm>
            <a:off x="713225" y="3470563"/>
            <a:ext cx="7921620" cy="1267691"/>
          </a:xfrm>
          <a:prstGeom prst="rect">
            <a:avLst/>
          </a:prstGeom>
        </p:spPr>
        <p:txBody>
          <a:bodyPr spcFirstLastPara="1" wrap="square" lIns="91425" tIns="91425" rIns="91425" bIns="91425" anchor="t" anchorCtr="0">
            <a:noAutofit/>
          </a:bodyPr>
          <a:lstStyle/>
          <a:p>
            <a:pPr marL="0" lvl="0" indent="0" algn="l">
              <a:buNone/>
            </a:pPr>
            <a:r>
              <a:rPr lang="en-US" sz="2000" smtClean="0">
                <a:latin typeface="Times New Roman" panose="02020603050405020304" pitchFamily="18" charset="0"/>
                <a:cs typeface="Times New Roman" panose="02020603050405020304" pitchFamily="18" charset="0"/>
              </a:rPr>
              <a:t>Học nhiều nhiệm vụ cùng một thời điểm</a:t>
            </a:r>
          </a:p>
          <a:p>
            <a:pPr marL="0" lvl="0" indent="0" algn="l">
              <a:buNone/>
            </a:pPr>
            <a:r>
              <a:rPr lang="en-US" sz="2000" smtClean="0">
                <a:latin typeface="Times New Roman" panose="02020603050405020304" pitchFamily="18" charset="0"/>
                <a:cs typeface="Times New Roman" panose="02020603050405020304" pitchFamily="18" charset="0"/>
              </a:rPr>
              <a:t>- Có khả năng học liên tục giống như LML nhưng không có sự tích lũy tri thức trong quá trình học</a:t>
            </a:r>
            <a:endParaRPr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4354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2"/>
            <a:ext cx="7942402" cy="519545"/>
          </a:xfrm>
          <a:prstGeom prst="rect">
            <a:avLst/>
          </a:prstGeom>
        </p:spPr>
        <p:txBody>
          <a:bodyPr spcFirstLastPara="1" wrap="square" lIns="91425" tIns="91425" rIns="91425" bIns="91425" anchor="t" anchorCtr="0">
            <a:noAutofit/>
          </a:bodyPr>
          <a:lstStyle/>
          <a:p>
            <a:pPr lvl="0" algn="ctr"/>
            <a:r>
              <a:rPr lang="en" sz="2500" b="1">
                <a:latin typeface="Times New Roman" panose="02020603050405020304" pitchFamily="18" charset="0"/>
                <a:cs typeface="Times New Roman" panose="02020603050405020304" pitchFamily="18" charset="0"/>
              </a:rPr>
              <a:t>Các thành phần </a:t>
            </a:r>
            <a:r>
              <a:rPr lang="en" sz="2500" b="1" smtClean="0">
                <a:latin typeface="Times New Roman" panose="02020603050405020304" pitchFamily="18" charset="0"/>
                <a:cs typeface="Times New Roman" panose="02020603050405020304" pitchFamily="18" charset="0"/>
              </a:rPr>
              <a:t>chính trong LML</a:t>
            </a:r>
            <a:endParaRPr sz="2500">
              <a:latin typeface="Times New Roman" panose="02020603050405020304" pitchFamily="18" charset="0"/>
              <a:cs typeface="Times New Roman" panose="02020603050405020304" pitchFamily="18" charset="0"/>
            </a:endParaRPr>
          </a:p>
        </p:txBody>
      </p:sp>
      <p:sp>
        <p:nvSpPr>
          <p:cNvPr id="3" name="Rectangle 2"/>
          <p:cNvSpPr/>
          <p:nvPr/>
        </p:nvSpPr>
        <p:spPr>
          <a:xfrm>
            <a:off x="713225" y="947884"/>
            <a:ext cx="7942402" cy="3385542"/>
          </a:xfrm>
          <a:prstGeom prst="rect">
            <a:avLst/>
          </a:prstGeom>
        </p:spPr>
        <p:txBody>
          <a:bodyPr wrap="square">
            <a:spAutoFit/>
          </a:bodyPr>
          <a:lstStyle/>
          <a:p>
            <a:pPr lvl="0"/>
            <a:r>
              <a:rPr lang="en-US" sz="2000" b="1" smtClean="0">
                <a:latin typeface="Times New Roman" panose="02020603050405020304" pitchFamily="18" charset="0"/>
                <a:cs typeface="Times New Roman" panose="02020603050405020304" pitchFamily="18" charset="0"/>
              </a:rPr>
              <a:t>Past </a:t>
            </a:r>
            <a:r>
              <a:rPr lang="en-US" sz="2000" b="1">
                <a:latin typeface="Times New Roman" panose="02020603050405020304" pitchFamily="18" charset="0"/>
                <a:cs typeface="Times New Roman" panose="02020603050405020304" pitchFamily="18" charset="0"/>
              </a:rPr>
              <a:t>Information </a:t>
            </a:r>
            <a:r>
              <a:rPr lang="en-US" sz="2000" b="1" smtClean="0">
                <a:latin typeface="Times New Roman" panose="02020603050405020304" pitchFamily="18" charset="0"/>
                <a:cs typeface="Times New Roman" panose="02020603050405020304" pitchFamily="18" charset="0"/>
              </a:rPr>
              <a:t>Store (PIS):</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N</a:t>
            </a:r>
            <a:r>
              <a:rPr lang="en-US" sz="2000" smtClean="0">
                <a:latin typeface="Times New Roman" panose="02020603050405020304" pitchFamily="18" charset="0"/>
                <a:cs typeface="Times New Roman" panose="02020603050405020304" pitchFamily="18" charset="0"/>
              </a:rPr>
              <a:t>ơi </a:t>
            </a:r>
            <a:r>
              <a:rPr lang="en-US" sz="2000">
                <a:latin typeface="Times New Roman" panose="02020603050405020304" pitchFamily="18" charset="0"/>
                <a:cs typeface="Times New Roman" panose="02020603050405020304" pitchFamily="18" charset="0"/>
              </a:rPr>
              <a:t>lưu trữ những thông tin có được từ những nhiệm vụ học trước đó. </a:t>
            </a:r>
            <a:r>
              <a:rPr lang="en-US" sz="2000" smtClean="0">
                <a:latin typeface="Times New Roman" panose="02020603050405020304" pitchFamily="18" charset="0"/>
                <a:cs typeface="Times New Roman" panose="02020603050405020304" pitchFamily="18" charset="0"/>
              </a:rPr>
              <a:t>Có thể là </a:t>
            </a:r>
            <a:r>
              <a:rPr lang="en-US" sz="2000" smtClean="0">
                <a:latin typeface="Times New Roman" panose="02020603050405020304" pitchFamily="18" charset="0"/>
                <a:cs typeface="Times New Roman" panose="02020603050405020304" pitchFamily="18" charset="0"/>
              </a:rPr>
              <a:t>dữ </a:t>
            </a:r>
            <a:r>
              <a:rPr lang="en-US" sz="2000">
                <a:latin typeface="Times New Roman" panose="02020603050405020304" pitchFamily="18" charset="0"/>
                <a:cs typeface="Times New Roman" panose="02020603050405020304" pitchFamily="18" charset="0"/>
              </a:rPr>
              <a:t>liệu gốc, các kết quả trung gian hay các mô hình đã được xây dựng trong quá khứ. </a:t>
            </a:r>
            <a:endParaRPr lang="en-US" sz="2000" smtClean="0">
              <a:latin typeface="Times New Roman" panose="02020603050405020304" pitchFamily="18" charset="0"/>
              <a:cs typeface="Times New Roman" panose="02020603050405020304" pitchFamily="18" charset="0"/>
            </a:endParaRPr>
          </a:p>
          <a:p>
            <a:pPr lvl="0"/>
            <a:r>
              <a:rPr lang="en-US" sz="2000" b="1" smtClean="0">
                <a:latin typeface="Times New Roman" panose="02020603050405020304" pitchFamily="18" charset="0"/>
                <a:cs typeface="Times New Roman" panose="02020603050405020304" pitchFamily="18" charset="0"/>
              </a:rPr>
              <a:t>Knowledge Base (KB):</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Đây là nơi lưu trữ tri thức tích lũy được từ việc khai phá trong PIS. </a:t>
            </a:r>
            <a:endParaRPr lang="en-US" sz="2000" smtClean="0">
              <a:latin typeface="Times New Roman" panose="02020603050405020304" pitchFamily="18" charset="0"/>
              <a:cs typeface="Times New Roman" panose="02020603050405020304" pitchFamily="18" charset="0"/>
            </a:endParaRPr>
          </a:p>
          <a:p>
            <a:pPr lvl="0"/>
            <a:r>
              <a:rPr lang="en-US" sz="2000" b="1" smtClean="0">
                <a:latin typeface="Times New Roman" panose="02020603050405020304" pitchFamily="18" charset="0"/>
                <a:cs typeface="Times New Roman" panose="02020603050405020304" pitchFamily="18" charset="0"/>
              </a:rPr>
              <a:t>Knowledge Miner (KM)</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Đây là nơi sẽ khai phá tri thức trong PIS và những tri thức có được sẽ được chuyển tới lưu trữ trong KB. </a:t>
            </a:r>
          </a:p>
          <a:p>
            <a:pPr lvl="0"/>
            <a:r>
              <a:rPr lang="en-US" sz="2000" b="1" smtClean="0">
                <a:latin typeface="Times New Roman" panose="02020603050405020304" pitchFamily="18" charset="0"/>
                <a:cs typeface="Times New Roman" panose="02020603050405020304" pitchFamily="18" charset="0"/>
              </a:rPr>
              <a:t>Knowledge-Based Learner (KBL):</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Dựa vào những tri thức tích lũy được trong KB và những thông tin trong PIS, bộ học này tiến hành việc học những nhiệm vụ mới.</a:t>
            </a:r>
          </a:p>
          <a:p>
            <a:pPr lvl="0"/>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279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249382"/>
            <a:ext cx="7942402" cy="519545"/>
          </a:xfrm>
          <a:prstGeom prst="rect">
            <a:avLst/>
          </a:prstGeom>
        </p:spPr>
        <p:txBody>
          <a:bodyPr spcFirstLastPara="1" wrap="square" lIns="91425" tIns="91425" rIns="91425" bIns="91425" anchor="t" anchorCtr="0">
            <a:noAutofit/>
          </a:bodyPr>
          <a:lstStyle/>
          <a:p>
            <a:pPr lvl="0" algn="ctr"/>
            <a:r>
              <a:rPr lang="en" sz="2500" b="1" smtClean="0">
                <a:latin typeface="Times New Roman" panose="02020603050405020304" pitchFamily="18" charset="0"/>
                <a:cs typeface="Times New Roman" panose="02020603050405020304" pitchFamily="18" charset="0"/>
              </a:rPr>
              <a:t>Phương pháp đánh giá hệ thống LML</a:t>
            </a:r>
            <a:endParaRPr sz="2500">
              <a:latin typeface="Times New Roman" panose="02020603050405020304" pitchFamily="18" charset="0"/>
              <a:cs typeface="Times New Roman" panose="02020603050405020304" pitchFamily="18" charset="0"/>
            </a:endParaRPr>
          </a:p>
        </p:txBody>
      </p:sp>
      <p:sp>
        <p:nvSpPr>
          <p:cNvPr id="3" name="Rectangle 2"/>
          <p:cNvSpPr/>
          <p:nvPr/>
        </p:nvSpPr>
        <p:spPr>
          <a:xfrm>
            <a:off x="713225" y="947884"/>
            <a:ext cx="7942402" cy="3693319"/>
          </a:xfrm>
          <a:prstGeom prst="rect">
            <a:avLst/>
          </a:prstGeom>
        </p:spPr>
        <p:txBody>
          <a:bodyPr wrap="square">
            <a:spAutoFit/>
          </a:bodyPr>
          <a:lstStyle/>
          <a:p>
            <a:pPr lvl="0"/>
            <a:r>
              <a:rPr lang="en-US" sz="2000" b="1" i="1">
                <a:latin typeface="Times New Roman" panose="02020603050405020304" pitchFamily="18" charset="0"/>
                <a:cs typeface="Times New Roman" panose="02020603050405020304" pitchFamily="18" charset="0"/>
              </a:rPr>
              <a:t>Chạy trên dữ liệu từ những nhiệm vụ trong quá khứ:</a:t>
            </a:r>
            <a:r>
              <a:rPr lang="en-US" sz="2000">
                <a:latin typeface="Times New Roman" panose="02020603050405020304" pitchFamily="18" charset="0"/>
                <a:cs typeface="Times New Roman" panose="02020603050405020304" pitchFamily="18" charset="0"/>
              </a:rPr>
              <a:t> Đầu tiên chúng ta tiến hành chạy giải </a:t>
            </a:r>
            <a:r>
              <a:rPr lang="en-US" sz="2000">
                <a:latin typeface="Times New Roman" panose="02020603050405020304" pitchFamily="18" charset="0"/>
                <a:cs typeface="Times New Roman" panose="02020603050405020304" pitchFamily="18" charset="0"/>
              </a:rPr>
              <a:t>thuật </a:t>
            </a:r>
            <a:r>
              <a:rPr lang="en-US" sz="2000" smtClean="0">
                <a:latin typeface="Times New Roman" panose="02020603050405020304" pitchFamily="18" charset="0"/>
                <a:cs typeface="Times New Roman" panose="02020603050405020304" pitchFamily="18" charset="0"/>
              </a:rPr>
              <a:t>trên </a:t>
            </a:r>
            <a:r>
              <a:rPr lang="en-US" sz="2000">
                <a:latin typeface="Times New Roman" panose="02020603050405020304" pitchFamily="18" charset="0"/>
                <a:cs typeface="Times New Roman" panose="02020603050405020304" pitchFamily="18" charset="0"/>
              </a:rPr>
              <a:t>tập dữ liệu từ một tập các nhiệm vụ đã được học từ trước và tri thức thu được sẽ được lưu trữ trong KB</a:t>
            </a:r>
            <a:r>
              <a:rPr lang="en-US" sz="2000">
                <a:latin typeface="Times New Roman" panose="02020603050405020304" pitchFamily="18" charset="0"/>
                <a:cs typeface="Times New Roman" panose="02020603050405020304" pitchFamily="18" charset="0"/>
              </a:rPr>
              <a:t>. </a:t>
            </a:r>
            <a:endParaRPr lang="en-US" sz="2000" smtClean="0">
              <a:latin typeface="Times New Roman" panose="02020603050405020304" pitchFamily="18" charset="0"/>
              <a:cs typeface="Times New Roman" panose="02020603050405020304" pitchFamily="18" charset="0"/>
            </a:endParaRPr>
          </a:p>
          <a:p>
            <a:pPr lvl="0"/>
            <a:r>
              <a:rPr lang="en-US" sz="2000" b="1" i="1" smtClean="0">
                <a:latin typeface="Times New Roman" panose="02020603050405020304" pitchFamily="18" charset="0"/>
                <a:cs typeface="Times New Roman" panose="02020603050405020304" pitchFamily="18" charset="0"/>
              </a:rPr>
              <a:t>Chạy </a:t>
            </a:r>
            <a:r>
              <a:rPr lang="en-US" sz="2000" b="1" i="1">
                <a:latin typeface="Times New Roman" panose="02020603050405020304" pitchFamily="18" charset="0"/>
                <a:cs typeface="Times New Roman" panose="02020603050405020304" pitchFamily="18" charset="0"/>
              </a:rPr>
              <a:t>trên dữ liệu từ nhiệm vụ mới:</a:t>
            </a:r>
            <a:r>
              <a:rPr lang="en-US" sz="2000">
                <a:latin typeface="Times New Roman" panose="02020603050405020304" pitchFamily="18" charset="0"/>
                <a:cs typeface="Times New Roman" panose="02020603050405020304" pitchFamily="18" charset="0"/>
              </a:rPr>
              <a:t> Tiếp theo chúng ta tiến hành chạy giải thuật học máy trên dữ liệu từ nhiệm vụ mới bằng cách sử dụng tri thức tích lũy được trong KB</a:t>
            </a:r>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pPr lvl="0"/>
            <a:r>
              <a:rPr lang="en-US" sz="2000" b="1" i="1">
                <a:latin typeface="Times New Roman" panose="02020603050405020304" pitchFamily="18" charset="0"/>
                <a:cs typeface="Times New Roman" panose="02020603050405020304" pitchFamily="18" charset="0"/>
              </a:rPr>
              <a:t>Chạy giải thuật thực nghiệm</a:t>
            </a:r>
            <a:r>
              <a:rPr lang="en-US" sz="2000" b="1" i="1">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Thông </a:t>
            </a:r>
            <a:r>
              <a:rPr lang="en-US" sz="2000">
                <a:latin typeface="Times New Roman" panose="02020603050405020304" pitchFamily="18" charset="0"/>
                <a:cs typeface="Times New Roman" panose="02020603050405020304" pitchFamily="18" charset="0"/>
              </a:rPr>
              <a:t>thường sẽ có hai loại thực nghiệm. </a:t>
            </a:r>
            <a:r>
              <a:rPr lang="en-US" sz="2000">
                <a:latin typeface="Times New Roman" panose="02020603050405020304" pitchFamily="18" charset="0"/>
                <a:cs typeface="Times New Roman" panose="02020603050405020304" pitchFamily="18" charset="0"/>
              </a:rPr>
              <a:t>Loại </a:t>
            </a:r>
            <a:r>
              <a:rPr lang="en-US" sz="2000" smtClean="0">
                <a:latin typeface="Times New Roman" panose="02020603050405020304" pitchFamily="18" charset="0"/>
                <a:cs typeface="Times New Roman" panose="02020603050405020304" pitchFamily="18" charset="0"/>
              </a:rPr>
              <a:t>một sử </a:t>
            </a:r>
            <a:r>
              <a:rPr lang="en-US" sz="2000">
                <a:latin typeface="Times New Roman" panose="02020603050405020304" pitchFamily="18" charset="0"/>
                <a:cs typeface="Times New Roman" panose="02020603050405020304" pitchFamily="18" charset="0"/>
              </a:rPr>
              <a:t>dụng thuật toán theo phương pháp truyền thống trên dữ liệu mới mà không áp dụng những tri thức tích lũy được trong quá khứ</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Loại hai sử </a:t>
            </a:r>
            <a:r>
              <a:rPr lang="en-US" sz="2000">
                <a:latin typeface="Times New Roman" panose="02020603050405020304" pitchFamily="18" charset="0"/>
                <a:cs typeface="Times New Roman" panose="02020603050405020304" pitchFamily="18" charset="0"/>
              </a:rPr>
              <a:t>dụng giải </a:t>
            </a:r>
            <a:r>
              <a:rPr lang="en-US" sz="2000">
                <a:latin typeface="Times New Roman" panose="02020603050405020304" pitchFamily="18" charset="0"/>
                <a:cs typeface="Times New Roman" panose="02020603050405020304" pitchFamily="18" charset="0"/>
              </a:rPr>
              <a:t>thuật </a:t>
            </a:r>
            <a:r>
              <a:rPr lang="en-US" sz="2000" smtClean="0">
                <a:latin typeface="Times New Roman" panose="02020603050405020304" pitchFamily="18" charset="0"/>
                <a:cs typeface="Times New Roman" panose="02020603050405020304" pitchFamily="18" charset="0"/>
              </a:rPr>
              <a:t>LML mà </a:t>
            </a:r>
            <a:r>
              <a:rPr lang="en-US" sz="2000">
                <a:latin typeface="Times New Roman" panose="02020603050405020304" pitchFamily="18" charset="0"/>
                <a:cs typeface="Times New Roman" panose="02020603050405020304" pitchFamily="18" charset="0"/>
              </a:rPr>
              <a:t>chúng ta </a:t>
            </a:r>
            <a:r>
              <a:rPr lang="en-US" sz="2000">
                <a:latin typeface="Times New Roman" panose="02020603050405020304" pitchFamily="18" charset="0"/>
                <a:cs typeface="Times New Roman" panose="02020603050405020304" pitchFamily="18" charset="0"/>
              </a:rPr>
              <a:t>đã </a:t>
            </a:r>
            <a:r>
              <a:rPr lang="en-US" sz="2000" smtClean="0">
                <a:latin typeface="Times New Roman" panose="02020603050405020304" pitchFamily="18" charset="0"/>
                <a:cs typeface="Times New Roman" panose="02020603050405020304" pitchFamily="18" charset="0"/>
              </a:rPr>
              <a:t>xây dựng.</a:t>
            </a:r>
            <a:endParaRPr lang="en-US" sz="2000">
              <a:latin typeface="Times New Roman" panose="02020603050405020304" pitchFamily="18" charset="0"/>
              <a:cs typeface="Times New Roman" panose="02020603050405020304" pitchFamily="18" charset="0"/>
            </a:endParaRPr>
          </a:p>
          <a:p>
            <a:pPr lvl="0"/>
            <a:r>
              <a:rPr lang="en-US" sz="2000" b="1" i="1">
                <a:latin typeface="Times New Roman" panose="02020603050405020304" pitchFamily="18" charset="0"/>
                <a:cs typeface="Times New Roman" panose="02020603050405020304" pitchFamily="18" charset="0"/>
              </a:rPr>
              <a:t>Phân tích kết quả:</a:t>
            </a:r>
            <a:r>
              <a:rPr lang="en-US" sz="2000">
                <a:latin typeface="Times New Roman" panose="02020603050405020304" pitchFamily="18" charset="0"/>
                <a:cs typeface="Times New Roman" panose="02020603050405020304" pitchFamily="18" charset="0"/>
              </a:rPr>
              <a:t> Chúng ta tiến hành so sánh kết </a:t>
            </a:r>
            <a:r>
              <a:rPr lang="en-US" sz="2000">
                <a:latin typeface="Times New Roman" panose="02020603050405020304" pitchFamily="18" charset="0"/>
                <a:cs typeface="Times New Roman" panose="02020603050405020304" pitchFamily="18" charset="0"/>
              </a:rPr>
              <a:t>quả </a:t>
            </a:r>
            <a:r>
              <a:rPr lang="en-US" sz="2000" smtClean="0">
                <a:latin typeface="Times New Roman" panose="02020603050405020304" pitchFamily="18" charset="0"/>
                <a:cs typeface="Times New Roman" panose="02020603050405020304" pitchFamily="18" charset="0"/>
              </a:rPr>
              <a:t>các thực nghiệm</a:t>
            </a:r>
            <a:endParaRPr lang="en-US" sz="2000">
              <a:latin typeface="Times New Roman" panose="02020603050405020304" pitchFamily="18" charset="0"/>
              <a:cs typeface="Times New Roman" panose="02020603050405020304" pitchFamily="18" charset="0"/>
            </a:endParaRPr>
          </a:p>
          <a:p>
            <a:pPr lvl="0"/>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879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1700</TotalTime>
  <Words>2395</Words>
  <Application>Microsoft Office PowerPoint</Application>
  <PresentationFormat>On-screen Show (16:9)</PresentationFormat>
  <Paragraphs>251</Paragraphs>
  <Slides>53</Slides>
  <Notes>53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Times New Roman</vt:lpstr>
      <vt:lpstr>Open Sans</vt:lpstr>
      <vt:lpstr>Arial</vt:lpstr>
      <vt:lpstr>Vidaloka</vt:lpstr>
      <vt:lpstr>Cambria Math</vt:lpstr>
      <vt:lpstr>Montserrat</vt:lpstr>
      <vt:lpstr>Minimalist Business Slides XL by Slidesgo</vt:lpstr>
      <vt:lpstr>Đồ án tốt nghiệp CNTT  Lê Công Minh-1951060862-61TH3 GVHD: PGS. TS Lê Đức Hậu</vt:lpstr>
      <vt:lpstr>Phương pháp học máy truyền thống</vt:lpstr>
      <vt:lpstr>Phương pháp Lifelong machine learning (LML)</vt:lpstr>
      <vt:lpstr>Kiến trúc LML</vt:lpstr>
      <vt:lpstr>3 đặc điểm chính LML</vt:lpstr>
      <vt:lpstr>Phương pháp Transfer learninng</vt:lpstr>
      <vt:lpstr>Phương pháp Multitask learning</vt:lpstr>
      <vt:lpstr>Các thành phần chính trong LML</vt:lpstr>
      <vt:lpstr>Phương pháp đánh giá hệ thống LML</vt:lpstr>
      <vt:lpstr>Khó khăn của LML</vt:lpstr>
      <vt:lpstr>Multinomial Naive Bayes (MNB)</vt:lpstr>
      <vt:lpstr>Multinomial Naive Bayes (MNB)</vt:lpstr>
      <vt:lpstr>Multinomial Naive Bayes (MNB)</vt:lpstr>
      <vt:lpstr>Multinomial Naive Bayes (MNB)</vt:lpstr>
      <vt:lpstr>Multinomial Naive Bayes (MNB)</vt:lpstr>
      <vt:lpstr>Multinomial Naive Bayes (MNB)</vt:lpstr>
      <vt:lpstr>Stochastic gradient descent (SGD)</vt:lpstr>
      <vt:lpstr>Stochastic gradient descent (SGD)</vt:lpstr>
      <vt:lpstr>Stochastic gradient descent (SGD)</vt:lpstr>
      <vt:lpstr>Trích chọn đặc trưng Information Gain (IG)</vt:lpstr>
      <vt:lpstr>Trích chọn đặc trưng Information Gain (IG)</vt:lpstr>
      <vt:lpstr>Trích chọn đặc trưng Information Gain (IG)</vt:lpstr>
      <vt:lpstr>Các thang đo đánh giá mô hình</vt:lpstr>
      <vt:lpstr>Các thang đo đánh giá mô hình</vt:lpstr>
      <vt:lpstr>Các thang đo đánh giá mô hình</vt:lpstr>
      <vt:lpstr>Áp dụng phương pháp LML cho bài toán</vt:lpstr>
      <vt:lpstr>Áp dụng phương pháp LML cho bài toán</vt:lpstr>
      <vt:lpstr>Các thành phần trong LML cho bài toán</vt:lpstr>
      <vt:lpstr>Các thành phần trong LML cho bài toán</vt:lpstr>
      <vt:lpstr>Tiến hành tối ưu hóa</vt:lpstr>
      <vt:lpstr>Tiến hành tối ưu hóa</vt:lpstr>
      <vt:lpstr>Tiến hành tối ưu hóa</vt:lpstr>
      <vt:lpstr>Tiến hành tối ưu hóa</vt:lpstr>
      <vt:lpstr>Tiến hành tối ưu hóa</vt:lpstr>
      <vt:lpstr>Tiến hành tối ưu hóa</vt:lpstr>
      <vt:lpstr>Tiến hành tối ưu hóa</vt:lpstr>
      <vt:lpstr>Tiến hành tối ưu hóa</vt:lpstr>
      <vt:lpstr>Tiến hành tối ưu hóa</vt:lpstr>
      <vt:lpstr>Các thành phần LML cho bài toán</vt:lpstr>
      <vt:lpstr>Phương pháp Stochastic gradient descent (SGD)</vt:lpstr>
      <vt:lpstr>Các thang đo sử dụng để đánh giá mô hình</vt:lpstr>
      <vt:lpstr>Các áp dụng phương pháp LML cho bài toán</vt:lpstr>
      <vt:lpstr>Mô tả bài toán</vt:lpstr>
      <vt:lpstr>Thực nghiệm 1</vt:lpstr>
      <vt:lpstr>Thực nghiệm 2</vt:lpstr>
      <vt:lpstr>Thực nghiệm 3</vt:lpstr>
      <vt:lpstr>Thực nghiệm 4</vt:lpstr>
      <vt:lpstr>Tổng hợp kết quả</vt:lpstr>
      <vt:lpstr>Đánh giá</vt:lpstr>
      <vt:lpstr>Hướng phát triển cho bài toán</vt:lpstr>
      <vt:lpstr>Đánh giá</vt:lpstr>
      <vt:lpstr>Nhược điểm - Đọc khá chán nếu copy paste - Nội dung thường đơn giản, không chuyên sâu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Business Slides</dc:title>
  <cp:lastModifiedBy>pc</cp:lastModifiedBy>
  <cp:revision>145</cp:revision>
  <dcterms:modified xsi:type="dcterms:W3CDTF">2024-01-01T12:04:58Z</dcterms:modified>
</cp:coreProperties>
</file>