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9"/>
    <p:restoredTop sz="94674"/>
  </p:normalViewPr>
  <p:slideViewPr>
    <p:cSldViewPr snapToGrid="0" snapToObjects="1">
      <p:cViewPr>
        <p:scale>
          <a:sx n="100" d="100"/>
          <a:sy n="100" d="100"/>
        </p:scale>
        <p:origin x="126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2CED-A954-EE46-B7FF-E734423A3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9A24B-9C19-9F49-BBED-9C2C63C49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AEDAE-866F-CD4D-A327-C30AD717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6BE2-73E9-6F41-B766-4BDA3E4B9D4F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172FB-ECE4-FD44-B7E2-338A50BE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68AF1-BF10-F044-B5C6-D46BBA25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D3DE-3C3F-824F-A879-61EBC380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99EB-F5FB-B34A-8950-64784660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8599B-90C7-0945-AF9E-C37EF534D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85B4-5AB2-8140-A52E-2482523D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6BE2-73E9-6F41-B766-4BDA3E4B9D4F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A366D-A101-F745-83F9-46B1AA3F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D3DB9-8540-6A41-8585-191614B7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D3DE-3C3F-824F-A879-61EBC380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4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17745-210C-504A-9DF7-B55C3B47A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35331-7FC3-DC4B-BE85-1234DAD88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94D87-6D76-AC4E-9070-F86D15A0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6BE2-73E9-6F41-B766-4BDA3E4B9D4F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D8C34-9491-354B-8883-153C0A7F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F68B7-4463-B84C-98CD-B106574F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D3DE-3C3F-824F-A879-61EBC380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58E7-5302-7C42-BD6E-D3BBBB11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5119-3085-A74F-AA63-280950EEA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C01EF-6449-9D41-8842-93BFA66A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6BE2-73E9-6F41-B766-4BDA3E4B9D4F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04637-6CAF-864E-8908-62CF250A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B5300-023B-4D4E-89C4-AFEEA586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D3DE-3C3F-824F-A879-61EBC380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7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23CB-573A-F44F-88BE-CA1B70EC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B81C4-6D46-4D48-935B-537CF32C8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C7DE6-1E3C-F249-9E46-C8FB833C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6BE2-73E9-6F41-B766-4BDA3E4B9D4F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89A2E-5CE0-A24C-BD44-4C3C0310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EB1DD-D82F-0448-A850-E1B6B4CE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D3DE-3C3F-824F-A879-61EBC380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0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8918-AE72-B141-BABA-4BEF3219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0BB72-7811-A542-92E0-122F4FA83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B87F9-1430-7D41-A438-1120AF0E3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507B4-3A02-F243-B1B3-86966E7D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6BE2-73E9-6F41-B766-4BDA3E4B9D4F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7A336-8F6C-1945-8B7E-BC0406D8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FA191-ED74-F448-B017-A904DD12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D3DE-3C3F-824F-A879-61EBC380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5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B1FA-C2E0-0542-A248-CE20DC79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D08F3-F73B-C54B-8F49-5B6C5FC64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BD7F6-534E-4640-AAD5-BB26B272B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04DB6-4647-E348-84B3-DE4BA5F3D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5B9CA-C376-F74B-9904-3D516271F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CE17FB-7209-9C46-9090-AB7BFF15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6BE2-73E9-6F41-B766-4BDA3E4B9D4F}" type="datetimeFigureOut">
              <a:rPr lang="en-US" smtClean="0"/>
              <a:t>10/3/19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363E5-DE67-054D-8D99-412FBDF7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58219-9A40-1A4D-A46F-A75988F8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D3DE-3C3F-824F-A879-61EBC380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1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F01E-5A63-9D46-8110-00CE0D7C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B44DCC-F91A-AE49-B72D-8F7013F9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6BE2-73E9-6F41-B766-4BDA3E4B9D4F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DA490-AADD-DC4D-8A9E-2A83BAD8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0B151-C011-B64E-A9C6-6CE2F802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D3DE-3C3F-824F-A879-61EBC380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5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1AB18-355B-7744-86B9-7EAEB7AB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6BE2-73E9-6F41-B766-4BDA3E4B9D4F}" type="datetimeFigureOut">
              <a:rPr lang="en-US" smtClean="0"/>
              <a:t>10/3/19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A0416-904A-1546-97DC-4490502A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F5642-6959-CF40-B0CC-085AE117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D3DE-3C3F-824F-A879-61EBC380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9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F4F6-0766-1643-8592-F209A5D8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7F24B-BB4E-914D-8F64-943B7FB6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C83A2-AFF4-BF4C-9B8A-4CE75CC26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B8336-CDF1-644E-8F2D-E23367CE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6BE2-73E9-6F41-B766-4BDA3E4B9D4F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E69D8-03F6-4D46-A6E5-AAE0BE99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3AF6A-297E-4A40-9A3B-92C62FC7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D3DE-3C3F-824F-A879-61EBC380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F195-19BA-8C47-BBCB-B0086997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CDBC8-9A16-2943-9807-7CA881397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0342-0193-274C-A468-0F232E333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7ABC-8D17-3643-B5E3-ACFF3F36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16BE2-73E9-6F41-B766-4BDA3E4B9D4F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F1B36-BD7D-054B-8A2B-16550CA5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D4B77-162D-6946-9F9F-FD0F55EA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D3DE-3C3F-824F-A879-61EBC380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8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DD76D0-4D36-B74A-8483-FA38B932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887B8-ECB3-9D40-9C2C-AB67189F8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D7FC4-852A-4B47-8B8B-D37FF811E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16BE2-73E9-6F41-B766-4BDA3E4B9D4F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07CA1-6019-944E-9D7F-B994992B4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1D60-4BCE-6A42-B854-000015A9B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8D3DE-3C3F-824F-A879-61EBC380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1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E043-F9A3-4D46-9A4A-0F2985C2A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Reducing a CSP into SAT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83AD9-8B61-564E-9612-05F6FA141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Oct 3, 2019</a:t>
            </a:r>
          </a:p>
        </p:txBody>
      </p:sp>
    </p:spTree>
    <p:extLst>
      <p:ext uri="{BB962C8B-B14F-4D97-AF65-F5344CB8AC3E}">
        <p14:creationId xmlns:p14="http://schemas.microsoft.com/office/powerpoint/2010/main" val="332409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5DA869-3293-C748-B11C-8C8FA79E2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363200"/>
              </p:ext>
            </p:extLst>
          </p:nvPr>
        </p:nvGraphicFramePr>
        <p:xfrm>
          <a:off x="685521" y="920633"/>
          <a:ext cx="1694627" cy="556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244">
                  <a:extLst>
                    <a:ext uri="{9D8B030D-6E8A-4147-A177-3AD203B41FA5}">
                      <a16:colId xmlns:a16="http://schemas.microsoft.com/office/drawing/2014/main" val="1536639303"/>
                    </a:ext>
                  </a:extLst>
                </a:gridCol>
                <a:gridCol w="1143383">
                  <a:extLst>
                    <a:ext uri="{9D8B030D-6E8A-4147-A177-3AD203B41FA5}">
                      <a16:colId xmlns:a16="http://schemas.microsoft.com/office/drawing/2014/main" val="2733984161"/>
                    </a:ext>
                  </a:extLst>
                </a:gridCol>
              </a:tblGrid>
              <a:tr h="695069"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338339"/>
                  </a:ext>
                </a:extLst>
              </a:tr>
              <a:tr h="695069">
                <a:tc>
                  <a:txBody>
                    <a:bodyPr/>
                    <a:lstStyle/>
                    <a:p>
                      <a:r>
                        <a:rPr lang="en-US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0331"/>
                  </a:ext>
                </a:extLst>
              </a:tr>
              <a:tr h="695069">
                <a:tc>
                  <a:txBody>
                    <a:bodyPr/>
                    <a:lstStyle/>
                    <a:p>
                      <a:r>
                        <a:rPr lang="en-US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419645"/>
                  </a:ext>
                </a:extLst>
              </a:tr>
              <a:tr h="6950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089748"/>
                  </a:ext>
                </a:extLst>
              </a:tr>
              <a:tr h="6950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914840"/>
                  </a:ext>
                </a:extLst>
              </a:tr>
              <a:tr h="6950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916189"/>
                  </a:ext>
                </a:extLst>
              </a:tr>
              <a:tr h="6950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64218"/>
                  </a:ext>
                </a:extLst>
              </a:tr>
              <a:tr h="695069">
                <a:tc>
                  <a:txBody>
                    <a:bodyPr/>
                    <a:lstStyle/>
                    <a:p>
                      <a:r>
                        <a:rPr lang="en-US" dirty="0" err="1"/>
                        <a:t>Vn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46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441DA5-6414-BF4D-AD57-A85D617DE40F}"/>
              </a:ext>
            </a:extLst>
          </p:cNvPr>
          <p:cNvSpPr txBox="1"/>
          <p:nvPr/>
        </p:nvSpPr>
        <p:spPr>
          <a:xfrm>
            <a:off x="331595" y="281354"/>
            <a:ext cx="3155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Hashmap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CSP variable--&gt; domain  vector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82A133-EF1E-4948-A3DD-C23E77BCC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0350"/>
              </p:ext>
            </p:extLst>
          </p:nvPr>
        </p:nvGraphicFramePr>
        <p:xfrm>
          <a:off x="2644950" y="1463244"/>
          <a:ext cx="2503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4354169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2970448916"/>
                    </a:ext>
                  </a:extLst>
                </a:gridCol>
                <a:gridCol w="463868">
                  <a:extLst>
                    <a:ext uri="{9D8B030D-6E8A-4147-A177-3AD203B41FA5}">
                      <a16:colId xmlns:a16="http://schemas.microsoft.com/office/drawing/2014/main" val="18749311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72861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2636524"/>
                    </a:ext>
                  </a:extLst>
                </a:gridCol>
                <a:gridCol w="695466">
                  <a:extLst>
                    <a:ext uri="{9D8B030D-6E8A-4147-A177-3AD203B41FA5}">
                      <a16:colId xmlns:a16="http://schemas.microsoft.com/office/drawing/2014/main" val="3914854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98743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70E875-CE64-BC41-A97A-454256A6F8AB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758462" y="1648664"/>
            <a:ext cx="886488" cy="29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A1D9B7-DDD9-5247-8C06-F8EB35304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592859"/>
              </p:ext>
            </p:extLst>
          </p:nvPr>
        </p:nvGraphicFramePr>
        <p:xfrm>
          <a:off x="5881285" y="868496"/>
          <a:ext cx="2023176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793">
                  <a:extLst>
                    <a:ext uri="{9D8B030D-6E8A-4147-A177-3AD203B41FA5}">
                      <a16:colId xmlns:a16="http://schemas.microsoft.com/office/drawing/2014/main" val="1536639303"/>
                    </a:ext>
                  </a:extLst>
                </a:gridCol>
                <a:gridCol w="1143383">
                  <a:extLst>
                    <a:ext uri="{9D8B030D-6E8A-4147-A177-3AD203B41FA5}">
                      <a16:colId xmlns:a16="http://schemas.microsoft.com/office/drawing/2014/main" val="2733984161"/>
                    </a:ext>
                  </a:extLst>
                </a:gridCol>
              </a:tblGrid>
              <a:tr h="509362">
                <a:tc>
                  <a:txBody>
                    <a:bodyPr/>
                    <a:lstStyle/>
                    <a:p>
                      <a:r>
                        <a:rPr lang="en-US" dirty="0" err="1"/>
                        <a:t>vvp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338339"/>
                  </a:ext>
                </a:extLst>
              </a:tr>
              <a:tr h="291064">
                <a:tc>
                  <a:txBody>
                    <a:bodyPr/>
                    <a:lstStyle/>
                    <a:p>
                      <a:r>
                        <a:rPr lang="en-US" dirty="0"/>
                        <a:t>V1,a11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0331"/>
                  </a:ext>
                </a:extLst>
              </a:tr>
              <a:tr h="291064">
                <a:tc>
                  <a:txBody>
                    <a:bodyPr/>
                    <a:lstStyle/>
                    <a:p>
                      <a:r>
                        <a:rPr lang="en-US" dirty="0"/>
                        <a:t>V1,a2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419645"/>
                  </a:ext>
                </a:extLst>
              </a:tr>
              <a:tr h="291064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089748"/>
                  </a:ext>
                </a:extLst>
              </a:tr>
              <a:tr h="291064">
                <a:tc>
                  <a:txBody>
                    <a:bodyPr/>
                    <a:lstStyle/>
                    <a:p>
                      <a:r>
                        <a:rPr lang="en-US" dirty="0"/>
                        <a:t>V1,ad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914840"/>
                  </a:ext>
                </a:extLst>
              </a:tr>
              <a:tr h="291064">
                <a:tc>
                  <a:txBody>
                    <a:bodyPr/>
                    <a:lstStyle/>
                    <a:p>
                      <a:r>
                        <a:rPr lang="en-US" dirty="0"/>
                        <a:t>V2,a11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916189"/>
                  </a:ext>
                </a:extLst>
              </a:tr>
              <a:tr h="291064">
                <a:tc>
                  <a:txBody>
                    <a:bodyPr/>
                    <a:lstStyle/>
                    <a:p>
                      <a:r>
                        <a:rPr lang="en-US" dirty="0"/>
                        <a:t>V2,a2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806347"/>
                  </a:ext>
                </a:extLst>
              </a:tr>
              <a:tr h="291064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64218"/>
                  </a:ext>
                </a:extLst>
              </a:tr>
              <a:tr h="291064">
                <a:tc>
                  <a:txBody>
                    <a:bodyPr/>
                    <a:lstStyle/>
                    <a:p>
                      <a:r>
                        <a:rPr lang="en-US" dirty="0"/>
                        <a:t>V2,ad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4635"/>
                  </a:ext>
                </a:extLst>
              </a:tr>
              <a:tr h="291064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325642"/>
                  </a:ext>
                </a:extLst>
              </a:tr>
              <a:tr h="291064">
                <a:tc>
                  <a:txBody>
                    <a:bodyPr/>
                    <a:lstStyle/>
                    <a:p>
                      <a:r>
                        <a:rPr lang="en-US" dirty="0" err="1"/>
                        <a:t>Vnd,ad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1103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12DB853-EA18-2046-8EC2-ABBF9722A42D}"/>
              </a:ext>
            </a:extLst>
          </p:cNvPr>
          <p:cNvSpPr txBox="1"/>
          <p:nvPr/>
        </p:nvSpPr>
        <p:spPr>
          <a:xfrm>
            <a:off x="3114989" y="2723103"/>
            <a:ext cx="1919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n: </a:t>
            </a:r>
            <a:r>
              <a:rPr lang="en-US" dirty="0" err="1"/>
              <a:t>csp</a:t>
            </a:r>
            <a:r>
              <a:rPr lang="en-US" dirty="0"/>
              <a:t> variables</a:t>
            </a:r>
          </a:p>
          <a:p>
            <a:r>
              <a:rPr lang="en-US" dirty="0"/>
              <a:t>d: domain size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n.d</a:t>
            </a:r>
            <a:r>
              <a:rPr lang="en-US" dirty="0">
                <a:sym typeface="Wingdings" pitchFamily="2" charset="2"/>
              </a:rPr>
              <a:t> SAT variables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77221C-CE5B-D244-89FE-F334F13B2150}"/>
              </a:ext>
            </a:extLst>
          </p:cNvPr>
          <p:cNvSpPr txBox="1"/>
          <p:nvPr/>
        </p:nvSpPr>
        <p:spPr>
          <a:xfrm>
            <a:off x="5337349" y="202642"/>
            <a:ext cx="3776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Hashmap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CSP variable-value pair--&gt;  SAT term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8D7FE9-7253-9843-8075-2CEE763D92E5}"/>
              </a:ext>
            </a:extLst>
          </p:cNvPr>
          <p:cNvSpPr txBox="1"/>
          <p:nvPr/>
        </p:nvSpPr>
        <p:spPr>
          <a:xfrm>
            <a:off x="8009666" y="2580832"/>
            <a:ext cx="3475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tij</a:t>
            </a:r>
            <a:r>
              <a:rPr lang="en-US" dirty="0"/>
              <a:t> is a Boolean variable (term in SAT) and denotes the assignment (Vi&lt;-- </a:t>
            </a:r>
            <a:r>
              <a:rPr lang="en-US" dirty="0" err="1"/>
              <a:t>aj</a:t>
            </a:r>
            <a:r>
              <a:rPr lang="en-US" dirty="0"/>
              <a:t>) of CSP value </a:t>
            </a:r>
            <a:r>
              <a:rPr lang="en-US" dirty="0" err="1"/>
              <a:t>aj</a:t>
            </a:r>
            <a:r>
              <a:rPr lang="en-US" dirty="0"/>
              <a:t> to CSP variable Vi</a:t>
            </a:r>
          </a:p>
        </p:txBody>
      </p:sp>
    </p:spTree>
    <p:extLst>
      <p:ext uri="{BB962C8B-B14F-4D97-AF65-F5344CB8AC3E}">
        <p14:creationId xmlns:p14="http://schemas.microsoft.com/office/powerpoint/2010/main" val="75823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165C-AC3E-2D46-95EE-21ABBFC8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variables takes one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2F889-AA17-9B44-A01C-C4B953E3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each variable Vi and each value </a:t>
            </a:r>
            <a:r>
              <a:rPr lang="en-US" dirty="0" err="1"/>
              <a:t>aj</a:t>
            </a:r>
            <a:r>
              <a:rPr lang="en-US" dirty="0"/>
              <a:t> of Vi, generate one clause:</a:t>
            </a:r>
          </a:p>
          <a:p>
            <a:pPr marL="0" indent="0">
              <a:buNone/>
            </a:pPr>
            <a:r>
              <a:rPr lang="en-US" dirty="0"/>
              <a:t>	(Vi,a1) OR (Vi,a2) OR … OR (</a:t>
            </a:r>
            <a:r>
              <a:rPr lang="en-US" dirty="0" err="1"/>
              <a:t>Vi,ad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ti1 OR ti2 OR … OR </a:t>
            </a:r>
            <a:r>
              <a:rPr lang="en-US" dirty="0" err="1"/>
              <a:t>tid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variable V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For ai from 1 to d-1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/>
              <a:t>		For </a:t>
            </a:r>
            <a:r>
              <a:rPr lang="en-US" dirty="0" err="1"/>
              <a:t>aj</a:t>
            </a:r>
            <a:r>
              <a:rPr lang="en-US" dirty="0"/>
              <a:t> from i+1 to d</a:t>
            </a:r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/>
              <a:t>		add the clause  $\neg$(</a:t>
            </a:r>
            <a:r>
              <a:rPr lang="en-US" dirty="0" err="1"/>
              <a:t>V,ai</a:t>
            </a:r>
            <a:r>
              <a:rPr lang="en-US" dirty="0"/>
              <a:t>) OR $\neg$(</a:t>
            </a:r>
            <a:r>
              <a:rPr lang="en-US" dirty="0" err="1"/>
              <a:t>V,ai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4564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DF1ED8-896F-3040-8210-5778F0C9B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040480"/>
              </p:ext>
            </p:extLst>
          </p:nvPr>
        </p:nvGraphicFramePr>
        <p:xfrm>
          <a:off x="353925" y="1433099"/>
          <a:ext cx="1458279" cy="418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93">
                  <a:extLst>
                    <a:ext uri="{9D8B030D-6E8A-4147-A177-3AD203B41FA5}">
                      <a16:colId xmlns:a16="http://schemas.microsoft.com/office/drawing/2014/main" val="3481556552"/>
                    </a:ext>
                  </a:extLst>
                </a:gridCol>
                <a:gridCol w="486093">
                  <a:extLst>
                    <a:ext uri="{9D8B030D-6E8A-4147-A177-3AD203B41FA5}">
                      <a16:colId xmlns:a16="http://schemas.microsoft.com/office/drawing/2014/main" val="1861284185"/>
                    </a:ext>
                  </a:extLst>
                </a:gridCol>
                <a:gridCol w="486093">
                  <a:extLst>
                    <a:ext uri="{9D8B030D-6E8A-4147-A177-3AD203B41FA5}">
                      <a16:colId xmlns:a16="http://schemas.microsoft.com/office/drawing/2014/main" val="1513638554"/>
                    </a:ext>
                  </a:extLst>
                </a:gridCol>
              </a:tblGrid>
              <a:tr h="522991">
                <a:tc>
                  <a:txBody>
                    <a:bodyPr/>
                    <a:lstStyle/>
                    <a:p>
                      <a:r>
                        <a:rPr lang="en-US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65059"/>
                  </a:ext>
                </a:extLst>
              </a:tr>
              <a:tr h="522991">
                <a:tc>
                  <a:txBody>
                    <a:bodyPr/>
                    <a:lstStyle/>
                    <a:p>
                      <a:r>
                        <a:rPr lang="en-US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548130"/>
                  </a:ext>
                </a:extLst>
              </a:tr>
              <a:tr h="5229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376314"/>
                  </a:ext>
                </a:extLst>
              </a:tr>
              <a:tr h="5229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17763"/>
                  </a:ext>
                </a:extLst>
              </a:tr>
              <a:tr h="5229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484685"/>
                  </a:ext>
                </a:extLst>
              </a:tr>
              <a:tr h="5229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20159"/>
                  </a:ext>
                </a:extLst>
              </a:tr>
              <a:tr h="5229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956781"/>
                  </a:ext>
                </a:extLst>
              </a:tr>
              <a:tr h="5229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1634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FFE583-9AAE-D341-BCB1-3215D9DE5B2E}"/>
              </a:ext>
            </a:extLst>
          </p:cNvPr>
          <p:cNvSpPr txBox="1"/>
          <p:nvPr/>
        </p:nvSpPr>
        <p:spPr>
          <a:xfrm>
            <a:off x="261257" y="713433"/>
            <a:ext cx="2160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CSP ternary table of </a:t>
            </a:r>
            <a:r>
              <a:rPr lang="en-US" dirty="0">
                <a:solidFill>
                  <a:srgbClr val="FF0000"/>
                </a:solidFill>
              </a:rPr>
              <a:t>supports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7217D1-9877-5B4F-BCE6-3B79941F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833273"/>
              </p:ext>
            </p:extLst>
          </p:nvPr>
        </p:nvGraphicFramePr>
        <p:xfrm>
          <a:off x="2887784" y="1444822"/>
          <a:ext cx="1458279" cy="418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93">
                  <a:extLst>
                    <a:ext uri="{9D8B030D-6E8A-4147-A177-3AD203B41FA5}">
                      <a16:colId xmlns:a16="http://schemas.microsoft.com/office/drawing/2014/main" val="3481556552"/>
                    </a:ext>
                  </a:extLst>
                </a:gridCol>
                <a:gridCol w="486093">
                  <a:extLst>
                    <a:ext uri="{9D8B030D-6E8A-4147-A177-3AD203B41FA5}">
                      <a16:colId xmlns:a16="http://schemas.microsoft.com/office/drawing/2014/main" val="1861284185"/>
                    </a:ext>
                  </a:extLst>
                </a:gridCol>
                <a:gridCol w="486093">
                  <a:extLst>
                    <a:ext uri="{9D8B030D-6E8A-4147-A177-3AD203B41FA5}">
                      <a16:colId xmlns:a16="http://schemas.microsoft.com/office/drawing/2014/main" val="1513638554"/>
                    </a:ext>
                  </a:extLst>
                </a:gridCol>
              </a:tblGrid>
              <a:tr h="522991">
                <a:tc>
                  <a:txBody>
                    <a:bodyPr/>
                    <a:lstStyle/>
                    <a:p>
                      <a:r>
                        <a:rPr lang="en-US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65059"/>
                  </a:ext>
                </a:extLst>
              </a:tr>
              <a:tr h="522991">
                <a:tc>
                  <a:txBody>
                    <a:bodyPr/>
                    <a:lstStyle/>
                    <a:p>
                      <a:r>
                        <a:rPr lang="en-US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548130"/>
                  </a:ext>
                </a:extLst>
              </a:tr>
              <a:tr h="5229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376314"/>
                  </a:ext>
                </a:extLst>
              </a:tr>
              <a:tr h="5229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17763"/>
                  </a:ext>
                </a:extLst>
              </a:tr>
              <a:tr h="5229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484685"/>
                  </a:ext>
                </a:extLst>
              </a:tr>
              <a:tr h="5229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520159"/>
                  </a:ext>
                </a:extLst>
              </a:tr>
              <a:tr h="5229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956781"/>
                  </a:ext>
                </a:extLst>
              </a:tr>
              <a:tr h="5229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1634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E8BFDC3-C076-CB4A-924B-8F8E6D8AA96B}"/>
              </a:ext>
            </a:extLst>
          </p:cNvPr>
          <p:cNvSpPr txBox="1"/>
          <p:nvPr/>
        </p:nvSpPr>
        <p:spPr>
          <a:xfrm>
            <a:off x="2795116" y="725156"/>
            <a:ext cx="2160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CSP ternary table of </a:t>
            </a:r>
            <a:r>
              <a:rPr lang="en-US" dirty="0">
                <a:solidFill>
                  <a:srgbClr val="FF0000"/>
                </a:solidFill>
              </a:rPr>
              <a:t>conflicts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52AF4-0FD6-3A4C-AC8B-82BBF7A00C62}"/>
              </a:ext>
            </a:extLst>
          </p:cNvPr>
          <p:cNvSpPr txBox="1"/>
          <p:nvPr/>
        </p:nvSpPr>
        <p:spPr>
          <a:xfrm>
            <a:off x="5345723" y="924448"/>
            <a:ext cx="5878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n from 1 to d</a:t>
            </a:r>
          </a:p>
          <a:p>
            <a:pPr>
              <a:tabLst>
                <a:tab pos="219075" algn="l"/>
                <a:tab pos="279400" algn="l"/>
              </a:tabLst>
            </a:pPr>
            <a:r>
              <a:rPr lang="en-US" dirty="0"/>
              <a:t>	For m from 1 to d</a:t>
            </a:r>
          </a:p>
          <a:p>
            <a:pPr>
              <a:tabLst>
                <a:tab pos="219075" algn="l"/>
                <a:tab pos="569913" algn="l"/>
              </a:tabLst>
            </a:pPr>
            <a:r>
              <a:rPr lang="en-US" dirty="0"/>
              <a:t>		For k from 1 to d</a:t>
            </a:r>
          </a:p>
          <a:p>
            <a:pPr>
              <a:tabLst>
                <a:tab pos="219075" algn="l"/>
                <a:tab pos="569913" algn="l"/>
              </a:tabLst>
            </a:pPr>
            <a:r>
              <a:rPr lang="en-US" dirty="0"/>
              <a:t>	  if (</a:t>
            </a:r>
            <a:r>
              <a:rPr lang="en-US" dirty="0" err="1"/>
              <a:t>n,m,d</a:t>
            </a:r>
            <a:r>
              <a:rPr lang="en-US" dirty="0"/>
              <a:t>) is NOT in support table put it in conflicts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8F05F2-9C31-2D4F-9EDD-194F5F7491F0}"/>
              </a:ext>
            </a:extLst>
          </p:cNvPr>
          <p:cNvSpPr txBox="1"/>
          <p:nvPr/>
        </p:nvSpPr>
        <p:spPr>
          <a:xfrm>
            <a:off x="5231423" y="2740548"/>
            <a:ext cx="587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tuples in a constraint in conflict generate the clause:</a:t>
            </a:r>
          </a:p>
          <a:p>
            <a:r>
              <a:rPr lang="en-US" dirty="0"/>
              <a:t>   +-(V1,ai) OR +-(V2,aj) OR +-(V3,ak)</a:t>
            </a:r>
          </a:p>
        </p:txBody>
      </p:sp>
    </p:spTree>
    <p:extLst>
      <p:ext uri="{BB962C8B-B14F-4D97-AF65-F5344CB8AC3E}">
        <p14:creationId xmlns:p14="http://schemas.microsoft.com/office/powerpoint/2010/main" val="2144442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185</Words>
  <Application>Microsoft Macintosh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Reducing a CSP into SAT</vt:lpstr>
      <vt:lpstr>PowerPoint Presentation</vt:lpstr>
      <vt:lpstr>Each variables takes one value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2019-10-03T18:10:05Z</dcterms:created>
  <dcterms:modified xsi:type="dcterms:W3CDTF">2019-10-03T18:59:09Z</dcterms:modified>
</cp:coreProperties>
</file>