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0" r:id="rId5"/>
    <p:sldId id="263" r:id="rId6"/>
    <p:sldId id="261" r:id="rId7"/>
    <p:sldId id="258" r:id="rId8"/>
    <p:sldId id="259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26.04.2018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26.04.2018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26.04.2018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349773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latin typeface="Minion Pro SmBd" pitchFamily="18" charset="0"/>
              </a:rPr>
              <a:t>Составление </a:t>
            </a:r>
            <a:r>
              <a:rPr lang="ru-RU" sz="3600" dirty="0" err="1" smtClean="0">
                <a:latin typeface="Minion Pro SmBd" pitchFamily="18" charset="0"/>
              </a:rPr>
              <a:t>синквейна</a:t>
            </a:r>
            <a:r>
              <a:rPr lang="ru-RU" sz="3600" dirty="0" smtClean="0">
                <a:latin typeface="Minion Pro SmBd" pitchFamily="18" charset="0"/>
              </a:rPr>
              <a:t> на итоговом занятии по теме: дифференциация разделительного мягкого знака и мягкого знака показателя мягкости </a:t>
            </a:r>
            <a:r>
              <a:rPr lang="ru-RU" sz="3600" dirty="0" smtClean="0">
                <a:latin typeface="Minion Pro SmBd" pitchFamily="18" charset="0"/>
              </a:rPr>
              <a:t>согласных звуков </a:t>
            </a:r>
            <a:endParaRPr lang="ru-RU" sz="3600" dirty="0">
              <a:latin typeface="Minion Pro SmBd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71934" y="5072074"/>
            <a:ext cx="4620558" cy="1500198"/>
          </a:xfrm>
        </p:spPr>
        <p:txBody>
          <a:bodyPr>
            <a:normAutofit/>
          </a:bodyPr>
          <a:lstStyle/>
          <a:p>
            <a:pPr algn="ctr"/>
            <a:r>
              <a:rPr lang="ru-RU" sz="1800" dirty="0" smtClean="0">
                <a:latin typeface="Minion Pro SmBd" pitchFamily="18" charset="0"/>
              </a:rPr>
              <a:t>Учитель-дефектолог </a:t>
            </a:r>
          </a:p>
          <a:p>
            <a:pPr algn="ctr"/>
            <a:r>
              <a:rPr lang="ru-RU" sz="1800" dirty="0" smtClean="0">
                <a:latin typeface="Minion Pro SmBd" pitchFamily="18" charset="0"/>
              </a:rPr>
              <a:t>МАОУ СОШ №1 г.Салехард</a:t>
            </a:r>
          </a:p>
          <a:p>
            <a:pPr algn="ctr"/>
            <a:r>
              <a:rPr lang="ru-RU" sz="1800" dirty="0" smtClean="0">
                <a:latin typeface="Minion Pro SmBd" pitchFamily="18" charset="0"/>
              </a:rPr>
              <a:t>Мельникова М.В.</a:t>
            </a:r>
            <a:endParaRPr lang="ru-RU" sz="1800" dirty="0">
              <a:latin typeface="Minion Pro SmBd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Марина\Downloads\img14.jpg"/>
          <p:cNvPicPr>
            <a:picLocks noChangeAspect="1" noChangeArrowheads="1"/>
          </p:cNvPicPr>
          <p:nvPr/>
        </p:nvPicPr>
        <p:blipFill>
          <a:blip r:embed="rId2"/>
          <a:srcRect t="8046"/>
          <a:stretch>
            <a:fillRect/>
          </a:stretch>
        </p:blipFill>
        <p:spPr bwMode="auto">
          <a:xfrm>
            <a:off x="1357290" y="571480"/>
            <a:ext cx="7215238" cy="5715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285728"/>
            <a:ext cx="7498080" cy="5429288"/>
          </a:xfrm>
        </p:spPr>
        <p:txBody>
          <a:bodyPr>
            <a:noAutofit/>
          </a:bodyPr>
          <a:lstStyle/>
          <a:p>
            <a:pPr algn="ctr"/>
            <a:r>
              <a:rPr lang="ru-RU" sz="2600" dirty="0" smtClean="0">
                <a:latin typeface="Minion Pro SmBd" pitchFamily="18" charset="0"/>
              </a:rPr>
              <a:t>Мягкий знак, мягкий знак без него нельзя никак: </a:t>
            </a:r>
            <a:br>
              <a:rPr lang="ru-RU" sz="2600" dirty="0" smtClean="0">
                <a:latin typeface="Minion Pro SmBd" pitchFamily="18" charset="0"/>
              </a:rPr>
            </a:br>
            <a:r>
              <a:rPr lang="ru-RU" sz="2600" dirty="0" smtClean="0">
                <a:latin typeface="Minion Pro SmBd" pitchFamily="18" charset="0"/>
              </a:rPr>
              <a:t>Без него не написать двадцать, тридцать, десять, пять. Вместо шесть получим шест.</a:t>
            </a:r>
            <a:br>
              <a:rPr lang="ru-RU" sz="2600" dirty="0" smtClean="0">
                <a:latin typeface="Minion Pro SmBd" pitchFamily="18" charset="0"/>
              </a:rPr>
            </a:br>
            <a:r>
              <a:rPr lang="ru-RU" sz="2600" dirty="0" smtClean="0">
                <a:latin typeface="Minion Pro SmBd" pitchFamily="18" charset="0"/>
              </a:rPr>
              <a:t>Станут пенками пеньки, Уголками угольки</a:t>
            </a:r>
            <a:br>
              <a:rPr lang="ru-RU" sz="2600" dirty="0" smtClean="0">
                <a:latin typeface="Minion Pro SmBd" pitchFamily="18" charset="0"/>
              </a:rPr>
            </a:br>
            <a:r>
              <a:rPr lang="ru-RU" sz="2600" dirty="0" smtClean="0">
                <a:latin typeface="Minion Pro SmBd" pitchFamily="18" charset="0"/>
              </a:rPr>
              <a:t>Банька превратится в банку</a:t>
            </a:r>
            <a:br>
              <a:rPr lang="ru-RU" sz="2600" dirty="0" smtClean="0">
                <a:latin typeface="Minion Pro SmBd" pitchFamily="18" charset="0"/>
              </a:rPr>
            </a:br>
            <a:r>
              <a:rPr lang="ru-RU" sz="2600" dirty="0" smtClean="0">
                <a:latin typeface="Minion Pro SmBd" pitchFamily="18" charset="0"/>
              </a:rPr>
              <a:t>Вот что может получиться, если будем забывать </a:t>
            </a:r>
            <a:br>
              <a:rPr lang="ru-RU" sz="2600" dirty="0" smtClean="0">
                <a:latin typeface="Minion Pro SmBd" pitchFamily="18" charset="0"/>
              </a:rPr>
            </a:br>
            <a:r>
              <a:rPr lang="ru-RU" sz="2600" dirty="0" smtClean="0">
                <a:latin typeface="Minion Pro SmBd" pitchFamily="18" charset="0"/>
              </a:rPr>
              <a:t/>
            </a:r>
            <a:br>
              <a:rPr lang="ru-RU" sz="2600" dirty="0" smtClean="0">
                <a:latin typeface="Minion Pro SmBd" pitchFamily="18" charset="0"/>
              </a:rPr>
            </a:br>
            <a:r>
              <a:rPr lang="ru-RU" sz="2600" dirty="0" smtClean="0">
                <a:latin typeface="Minion Pro SmBd" pitchFamily="18" charset="0"/>
              </a:rPr>
              <a:t/>
            </a:r>
            <a:br>
              <a:rPr lang="ru-RU" sz="2600" dirty="0" smtClean="0">
                <a:latin typeface="Minion Pro SmBd" pitchFamily="18" charset="0"/>
              </a:rPr>
            </a:br>
            <a:r>
              <a:rPr lang="ru-RU" sz="2600" dirty="0" smtClean="0">
                <a:latin typeface="Minion Pro SmBd" pitchFamily="18" charset="0"/>
              </a:rPr>
              <a:t/>
            </a:r>
            <a:br>
              <a:rPr lang="ru-RU" sz="2600" dirty="0" smtClean="0">
                <a:latin typeface="Minion Pro SmBd" pitchFamily="18" charset="0"/>
              </a:rPr>
            </a:br>
            <a:r>
              <a:rPr lang="ru-RU" sz="2600" dirty="0" smtClean="0">
                <a:latin typeface="Minion Pro SmBd" pitchFamily="18" charset="0"/>
              </a:rPr>
              <a:t/>
            </a:r>
            <a:br>
              <a:rPr lang="ru-RU" sz="2600" dirty="0" smtClean="0">
                <a:latin typeface="Minion Pro SmBd" pitchFamily="18" charset="0"/>
              </a:rPr>
            </a:br>
            <a:r>
              <a:rPr lang="ru-RU" sz="2600" dirty="0" smtClean="0">
                <a:latin typeface="Minion Pro SmBd" pitchFamily="18" charset="0"/>
              </a:rPr>
              <a:t>в словах писать</a:t>
            </a:r>
            <a:endParaRPr lang="ru-RU" sz="2600" dirty="0"/>
          </a:p>
        </p:txBody>
      </p:sp>
      <p:pic>
        <p:nvPicPr>
          <p:cNvPr id="6146" name="Picture 2" descr="C:\Users\Марина\Downloads\a64cb6389eefb3a93358207f757e85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3143248"/>
            <a:ext cx="1285884" cy="1666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Марина\Downloads\2011_01_22_15_43_08-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509607"/>
            <a:ext cx="7610476" cy="5705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Марина\Downloads\img0.jpg"/>
          <p:cNvPicPr>
            <a:picLocks noChangeAspect="1" noChangeArrowheads="1"/>
          </p:cNvPicPr>
          <p:nvPr/>
        </p:nvPicPr>
        <p:blipFill>
          <a:blip r:embed="rId2"/>
          <a:srcRect l="2813" t="11114" r="3437" b="9851"/>
          <a:stretch>
            <a:fillRect/>
          </a:stretch>
        </p:blipFill>
        <p:spPr bwMode="auto">
          <a:xfrm>
            <a:off x="1500166" y="571480"/>
            <a:ext cx="7255422" cy="55721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Марина\Downloads\2011_01_22_15_43_3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500042"/>
            <a:ext cx="7620000" cy="5676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Minion Pro SmBd" pitchFamily="18" charset="0"/>
              </a:rPr>
              <a:t>Функции мягкого знака</a:t>
            </a:r>
            <a:endParaRPr lang="ru-RU" dirty="0">
              <a:latin typeface="Minion Pro SmBd" pitchFamily="18" charset="0"/>
            </a:endParaRPr>
          </a:p>
        </p:txBody>
      </p:sp>
      <p:pic>
        <p:nvPicPr>
          <p:cNvPr id="2050" name="Picture 2" descr="C:\Users\Марина\Downloads\slide_4.jpg"/>
          <p:cNvPicPr>
            <a:picLocks noChangeAspect="1" noChangeArrowheads="1"/>
          </p:cNvPicPr>
          <p:nvPr/>
        </p:nvPicPr>
        <p:blipFill>
          <a:blip r:embed="rId2"/>
          <a:srcRect t="22945" b="12499"/>
          <a:stretch>
            <a:fillRect/>
          </a:stretch>
        </p:blipFill>
        <p:spPr bwMode="auto">
          <a:xfrm>
            <a:off x="1214414" y="1357298"/>
            <a:ext cx="7620001" cy="45720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285852" y="1928802"/>
            <a:ext cx="7715304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inion Pro SmBd" pitchFamily="18" charset="0"/>
                <a:ea typeface="Times New Roman" pitchFamily="18" charset="0"/>
                <a:cs typeface="Times New Roman" pitchFamily="18" charset="0"/>
              </a:rPr>
              <a:t>Мягкий знак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Minion Pro SmBd" pitchFamily="18" charset="0"/>
              <a:cs typeface="Arial" pitchFamily="34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inion Pro SmBd" pitchFamily="18" charset="0"/>
                <a:ea typeface="Times New Roman" pitchFamily="18" charset="0"/>
                <a:cs typeface="Times New Roman" pitchFamily="18" charset="0"/>
              </a:rPr>
              <a:t>Разделительный, смягчающий.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Minion Pro SmBd" pitchFamily="18" charset="0"/>
              <a:cs typeface="Arial" pitchFamily="34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inion Pro SmBd" pitchFamily="18" charset="0"/>
                <a:ea typeface="Times New Roman" pitchFamily="18" charset="0"/>
                <a:cs typeface="Times New Roman" pitchFamily="18" charset="0"/>
              </a:rPr>
              <a:t>Пишется, не произносится,</a:t>
            </a:r>
            <a:r>
              <a:rPr kumimoji="0" lang="ru-RU" sz="3600" b="0" i="0" u="none" strike="noStrike" cap="none" normalizeH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inion Pro SmBd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inion Pro SmBd" pitchFamily="18" charset="0"/>
                <a:ea typeface="Times New Roman" pitchFamily="18" charset="0"/>
                <a:cs typeface="Times New Roman" pitchFamily="18" charset="0"/>
              </a:rPr>
              <a:t>обозначает мягкость согласного.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Minion Pro SmBd" pitchFamily="18" charset="0"/>
              <a:cs typeface="Arial" pitchFamily="34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inion Pro SmBd" pitchFamily="18" charset="0"/>
                <a:ea typeface="Times New Roman" pitchFamily="18" charset="0"/>
                <a:cs typeface="Times New Roman" pitchFamily="18" charset="0"/>
              </a:rPr>
              <a:t>Буква Р перевернулась -мягким знаком обернулась.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Minion Pro SmBd" pitchFamily="18" charset="0"/>
              <a:cs typeface="Arial" pitchFamily="34" charset="0"/>
            </a:endParaRP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inion Pro SmBd" pitchFamily="18" charset="0"/>
                <a:ea typeface="Times New Roman" pitchFamily="18" charset="0"/>
                <a:cs typeface="Times New Roman" pitchFamily="18" charset="0"/>
              </a:rPr>
              <a:t>Буква.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Minion Pro SmBd" pitchFamily="18" charset="0"/>
              <a:cs typeface="Arial" pitchFamily="34" charset="0"/>
            </a:endParaRPr>
          </a:p>
        </p:txBody>
      </p:sp>
      <p:pic>
        <p:nvPicPr>
          <p:cNvPr id="6" name="Picture 2" descr="C:\Users\Марина\Downloads\a64cb6389eefb3a93358207f757e85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214290"/>
            <a:ext cx="1785950" cy="2314550"/>
          </a:xfrm>
          <a:prstGeom prst="rect">
            <a:avLst/>
          </a:prstGeom>
          <a:noFill/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428728" y="571480"/>
            <a:ext cx="7498080" cy="1143000"/>
          </a:xfrm>
        </p:spPr>
        <p:txBody>
          <a:bodyPr>
            <a:normAutofit/>
          </a:bodyPr>
          <a:lstStyle/>
          <a:p>
            <a:r>
              <a:rPr lang="ru-RU" sz="3600" b="1" i="1" dirty="0" smtClean="0">
                <a:latin typeface="Minion Pro SmBd" pitchFamily="18" charset="0"/>
              </a:rPr>
              <a:t>Песня для мягкого знака</a:t>
            </a:r>
            <a:endParaRPr lang="ru-RU" sz="3600" b="1" i="1" dirty="0">
              <a:latin typeface="Minion Pro SmBd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1538" y="2500306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>
                <a:latin typeface="Minion Pro SmBd" pitchFamily="18" charset="0"/>
              </a:rPr>
              <a:t>Спасибо за работу</a:t>
            </a:r>
            <a:endParaRPr lang="ru-RU" sz="6000" dirty="0">
              <a:latin typeface="Minion Pro SmBd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</TotalTime>
  <Words>73</Words>
  <PresentationFormat>Экран (4:3)</PresentationFormat>
  <Paragraphs>13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Солнцестояние</vt:lpstr>
      <vt:lpstr>Составление синквейна на итоговом занятии по теме: дифференциация разделительного мягкого знака и мягкого знака показателя мягкости согласных звуков </vt:lpstr>
      <vt:lpstr>Слайд 2</vt:lpstr>
      <vt:lpstr>Мягкий знак, мягкий знак без него нельзя никак:  Без него не написать двадцать, тридцать, десять, пять. Вместо шесть получим шест. Станут пенками пеньки, Уголками угольки Банька превратится в банку Вот что может получиться, если будем забывать      в словах писать</vt:lpstr>
      <vt:lpstr>Слайд 4</vt:lpstr>
      <vt:lpstr>Слайд 5</vt:lpstr>
      <vt:lpstr>Слайд 6</vt:lpstr>
      <vt:lpstr>Функции мягкого знака</vt:lpstr>
      <vt:lpstr>Песня для мягкого знака</vt:lpstr>
      <vt:lpstr>Спасибо за работу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Составление синквейна на итоговом занятии по теме: дифференциации разделительного мягкого знака и мягкого знака показателя мягкости согласных </dc:title>
  <dc:creator>Марина</dc:creator>
  <cp:lastModifiedBy>Марина</cp:lastModifiedBy>
  <cp:revision>7</cp:revision>
  <dcterms:created xsi:type="dcterms:W3CDTF">2018-04-22T14:08:19Z</dcterms:created>
  <dcterms:modified xsi:type="dcterms:W3CDTF">2018-04-26T14:42:43Z</dcterms:modified>
</cp:coreProperties>
</file>