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73" r:id="rId4"/>
    <p:sldId id="272" r:id="rId5"/>
    <p:sldId id="274" r:id="rId6"/>
    <p:sldId id="275" r:id="rId7"/>
    <p:sldId id="260" r:id="rId8"/>
  </p:sldIdLst>
  <p:sldSz cx="18288000" cy="10287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Lato Hairline Bold" panose="020B0604020202020204" charset="0"/>
      <p:regular r:id="rId17"/>
    </p:embeddedFont>
    <p:embeddedFont>
      <p:font typeface="Palatino Linotype" panose="02040502050505030304" pitchFamily="18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41" d="100"/>
          <a:sy n="41" d="100"/>
        </p:scale>
        <p:origin x="820" y="2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29312" t="105196" r="29312" b="-6144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 l="16226" r="62784"/>
          <a:stretch>
            <a:fillRect/>
          </a:stretch>
        </p:blipFill>
        <p:spPr>
          <a:xfrm rot="5400000">
            <a:off x="3943350" y="-3943348"/>
            <a:ext cx="10401300" cy="18287999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028700" y="3777456"/>
            <a:ext cx="10553700" cy="34075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653"/>
              </a:lnSpc>
            </a:pPr>
            <a:r>
              <a:rPr lang="ru-RU" sz="9752" spc="146" dirty="0">
                <a:solidFill>
                  <a:srgbClr val="000000"/>
                </a:solidFill>
                <a:latin typeface="Palatino Linotype" panose="02040502050505030304" pitchFamily="18" charset="0"/>
              </a:rPr>
              <a:t>Автоматический полив растений</a:t>
            </a:r>
            <a:endParaRPr lang="en-US" sz="9752" spc="146" dirty="0">
              <a:solidFill>
                <a:srgbClr val="0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28700" y="2835292"/>
            <a:ext cx="7429500" cy="6388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294"/>
              </a:lnSpc>
            </a:pPr>
            <a:r>
              <a:rPr lang="ru-RU" sz="3781" spc="75" dirty="0">
                <a:solidFill>
                  <a:srgbClr val="000000"/>
                </a:solidFill>
                <a:latin typeface="Palatino Linotype" panose="02040502050505030304" pitchFamily="18" charset="0"/>
              </a:rPr>
              <a:t>План создания продукта</a:t>
            </a:r>
            <a:endParaRPr lang="en-US" sz="3781" spc="75" dirty="0">
              <a:solidFill>
                <a:srgbClr val="0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28700" y="7581901"/>
            <a:ext cx="10325100" cy="2880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210"/>
              </a:lnSpc>
            </a:pPr>
            <a:r>
              <a:rPr lang="ru-RU" sz="2800" spc="85" dirty="0">
                <a:solidFill>
                  <a:srgbClr val="343434"/>
                </a:solidFill>
                <a:latin typeface="Lato"/>
              </a:rPr>
              <a:t>Группа: Б03-102 	Студент: Сериков Василий  </a:t>
            </a:r>
            <a:endParaRPr lang="en-US" sz="2800" spc="85" dirty="0">
              <a:solidFill>
                <a:srgbClr val="343434"/>
              </a:solidFill>
              <a:latin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29312" t="76862" r="29312" b="-33112"/>
          <a:stretch>
            <a:fillRect/>
          </a:stretch>
        </p:blipFill>
        <p:spPr>
          <a:xfrm>
            <a:off x="0" y="-11430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3550986"/>
            <a:ext cx="9334500" cy="8117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5599"/>
              </a:lnSpc>
              <a:spcBef>
                <a:spcPct val="0"/>
              </a:spcBef>
            </a:pPr>
            <a:r>
              <a:rPr lang="ru-RU" sz="8000" u="none" spc="59" dirty="0">
                <a:solidFill>
                  <a:srgbClr val="000000"/>
                </a:solidFill>
                <a:latin typeface="Palatino Linotype" panose="02040502050505030304" pitchFamily="18" charset="0"/>
                <a:ea typeface="NSimSun" panose="02010609030101010101" pitchFamily="49" charset="-122"/>
              </a:rPr>
              <a:t>Проблемы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28700" y="6376942"/>
            <a:ext cx="5055710" cy="1924686"/>
            <a:chOff x="0" y="-57150"/>
            <a:chExt cx="5301799" cy="2566253"/>
          </a:xfrm>
        </p:grpSpPr>
        <p:sp>
          <p:nvSpPr>
            <p:cNvPr id="5" name="TextBox 5"/>
            <p:cNvSpPr txBox="1"/>
            <p:nvPr/>
          </p:nvSpPr>
          <p:spPr>
            <a:xfrm>
              <a:off x="0" y="1010399"/>
              <a:ext cx="5301799" cy="14987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800"/>
                </a:lnSpc>
                <a:spcBef>
                  <a:spcPct val="0"/>
                </a:spcBef>
              </a:pPr>
              <a:r>
                <a:rPr lang="ru-RU" sz="4000" dirty="0">
                  <a:solidFill>
                    <a:srgbClr val="272727"/>
                  </a:solidFill>
                  <a:latin typeface="Palatino Linotype" panose="02040502050505030304" pitchFamily="18" charset="0"/>
                </a:rPr>
                <a:t>Часто забываем поливать домашние растения</a:t>
              </a:r>
              <a:endParaRPr lang="en-US" sz="4000" u="none" dirty="0">
                <a:solidFill>
                  <a:srgbClr val="272727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57150"/>
              <a:ext cx="3654284" cy="7010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060"/>
                </a:lnSpc>
                <a:spcBef>
                  <a:spcPct val="0"/>
                </a:spcBef>
              </a:pPr>
              <a:r>
                <a:rPr lang="en-US" sz="4000" u="none" spc="58" dirty="0">
                  <a:solidFill>
                    <a:srgbClr val="000000"/>
                  </a:solidFill>
                  <a:latin typeface="Lato Hairline Bold"/>
                </a:rPr>
                <a:t>1</a:t>
              </a:r>
              <a:r>
                <a:rPr lang="en-US" sz="2900" u="none" spc="58" dirty="0">
                  <a:solidFill>
                    <a:srgbClr val="000000"/>
                  </a:solidFill>
                  <a:latin typeface="Lato Hairline Bold"/>
                </a:rPr>
                <a:t>.</a:t>
              </a:r>
            </a:p>
          </p:txBody>
        </p:sp>
      </p:grpSp>
      <p:grpSp>
        <p:nvGrpSpPr>
          <p:cNvPr id="16" name="Group 4">
            <a:extLst>
              <a:ext uri="{FF2B5EF4-FFF2-40B4-BE49-F238E27FC236}">
                <a16:creationId xmlns:a16="http://schemas.microsoft.com/office/drawing/2014/main" id="{C83D5BC8-287D-4C6C-BE36-72521D0E5C5B}"/>
              </a:ext>
            </a:extLst>
          </p:cNvPr>
          <p:cNvGrpSpPr/>
          <p:nvPr/>
        </p:nvGrpSpPr>
        <p:grpSpPr>
          <a:xfrm>
            <a:off x="6380180" y="6376942"/>
            <a:ext cx="5055710" cy="1924686"/>
            <a:chOff x="0" y="-57150"/>
            <a:chExt cx="5301799" cy="2566253"/>
          </a:xfrm>
        </p:grpSpPr>
        <p:sp>
          <p:nvSpPr>
            <p:cNvPr id="17" name="TextBox 5">
              <a:extLst>
                <a:ext uri="{FF2B5EF4-FFF2-40B4-BE49-F238E27FC236}">
                  <a16:creationId xmlns:a16="http://schemas.microsoft.com/office/drawing/2014/main" id="{90D7AE30-7488-479C-96D2-439D2F841203}"/>
                </a:ext>
              </a:extLst>
            </p:cNvPr>
            <p:cNvSpPr txBox="1"/>
            <p:nvPr/>
          </p:nvSpPr>
          <p:spPr>
            <a:xfrm>
              <a:off x="0" y="1010399"/>
              <a:ext cx="5301799" cy="14987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800"/>
                </a:lnSpc>
                <a:spcBef>
                  <a:spcPct val="0"/>
                </a:spcBef>
              </a:pPr>
              <a:r>
                <a:rPr lang="ru-RU" sz="4000" dirty="0">
                  <a:solidFill>
                    <a:srgbClr val="272727"/>
                  </a:solidFill>
                  <a:latin typeface="Palatino Linotype" panose="02040502050505030304" pitchFamily="18" charset="0"/>
                </a:rPr>
                <a:t>Имеем большое количество различных растений</a:t>
              </a:r>
              <a:endParaRPr lang="en-US" sz="4000" u="none" dirty="0">
                <a:solidFill>
                  <a:srgbClr val="272727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18" name="TextBox 6">
              <a:extLst>
                <a:ext uri="{FF2B5EF4-FFF2-40B4-BE49-F238E27FC236}">
                  <a16:creationId xmlns:a16="http://schemas.microsoft.com/office/drawing/2014/main" id="{93969222-22B8-49D6-93F3-1D80C6BFD13C}"/>
                </a:ext>
              </a:extLst>
            </p:cNvPr>
            <p:cNvSpPr txBox="1"/>
            <p:nvPr/>
          </p:nvSpPr>
          <p:spPr>
            <a:xfrm>
              <a:off x="0" y="-57150"/>
              <a:ext cx="3654284" cy="7010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060"/>
                </a:lnSpc>
                <a:spcBef>
                  <a:spcPct val="0"/>
                </a:spcBef>
              </a:pPr>
              <a:r>
                <a:rPr lang="ru-RU" sz="4000" spc="58" dirty="0">
                  <a:solidFill>
                    <a:srgbClr val="000000"/>
                  </a:solidFill>
                  <a:latin typeface="Lato Hairline Bold"/>
                </a:rPr>
                <a:t>2</a:t>
              </a:r>
              <a:r>
                <a:rPr lang="en-US" sz="2900" u="none" spc="58" dirty="0">
                  <a:solidFill>
                    <a:srgbClr val="000000"/>
                  </a:solidFill>
                  <a:latin typeface="Lato Hairline Bold"/>
                </a:rPr>
                <a:t>.</a:t>
              </a:r>
            </a:p>
          </p:txBody>
        </p:sp>
      </p:grpSp>
      <p:grpSp>
        <p:nvGrpSpPr>
          <p:cNvPr id="19" name="Group 4">
            <a:extLst>
              <a:ext uri="{FF2B5EF4-FFF2-40B4-BE49-F238E27FC236}">
                <a16:creationId xmlns:a16="http://schemas.microsoft.com/office/drawing/2014/main" id="{F8F931A3-E035-4B15-BD4C-2A027DF294E3}"/>
              </a:ext>
            </a:extLst>
          </p:cNvPr>
          <p:cNvGrpSpPr/>
          <p:nvPr/>
        </p:nvGrpSpPr>
        <p:grpSpPr>
          <a:xfrm>
            <a:off x="11731660" y="6376942"/>
            <a:ext cx="5055710" cy="1565613"/>
            <a:chOff x="0" y="-57150"/>
            <a:chExt cx="5301799" cy="2087488"/>
          </a:xfrm>
        </p:grpSpPr>
        <p:sp>
          <p:nvSpPr>
            <p:cNvPr id="20" name="TextBox 5">
              <a:extLst>
                <a:ext uri="{FF2B5EF4-FFF2-40B4-BE49-F238E27FC236}">
                  <a16:creationId xmlns:a16="http://schemas.microsoft.com/office/drawing/2014/main" id="{0D2AD733-3F3A-4195-8027-9A60937F9CCC}"/>
                </a:ext>
              </a:extLst>
            </p:cNvPr>
            <p:cNvSpPr txBox="1"/>
            <p:nvPr/>
          </p:nvSpPr>
          <p:spPr>
            <a:xfrm>
              <a:off x="0" y="1010399"/>
              <a:ext cx="5301799" cy="10199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800"/>
                </a:lnSpc>
                <a:spcBef>
                  <a:spcPct val="0"/>
                </a:spcBef>
              </a:pPr>
              <a:r>
                <a:rPr lang="ru-RU" sz="4000" dirty="0">
                  <a:solidFill>
                    <a:srgbClr val="272727"/>
                  </a:solidFill>
                  <a:latin typeface="Palatino Linotype" panose="02040502050505030304" pitchFamily="18" charset="0"/>
                </a:rPr>
                <a:t>Долгое время находимся вне дома</a:t>
              </a:r>
              <a:endParaRPr lang="en-US" sz="4000" u="none" dirty="0">
                <a:solidFill>
                  <a:srgbClr val="272727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21" name="TextBox 6">
              <a:extLst>
                <a:ext uri="{FF2B5EF4-FFF2-40B4-BE49-F238E27FC236}">
                  <a16:creationId xmlns:a16="http://schemas.microsoft.com/office/drawing/2014/main" id="{B7324C26-0364-491B-847F-1D932703D88E}"/>
                </a:ext>
              </a:extLst>
            </p:cNvPr>
            <p:cNvSpPr txBox="1"/>
            <p:nvPr/>
          </p:nvSpPr>
          <p:spPr>
            <a:xfrm>
              <a:off x="0" y="-57150"/>
              <a:ext cx="3654284" cy="7010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060"/>
                </a:lnSpc>
                <a:spcBef>
                  <a:spcPct val="0"/>
                </a:spcBef>
              </a:pPr>
              <a:r>
                <a:rPr lang="ru-RU" sz="4000" spc="58" dirty="0">
                  <a:solidFill>
                    <a:srgbClr val="000000"/>
                  </a:solidFill>
                  <a:latin typeface="Lato Hairline Bold"/>
                </a:rPr>
                <a:t>3</a:t>
              </a:r>
              <a:r>
                <a:rPr lang="en-US" sz="2900" u="none" spc="58" dirty="0">
                  <a:solidFill>
                    <a:srgbClr val="000000"/>
                  </a:solidFill>
                  <a:latin typeface="Lato Hairline Bold"/>
                </a:rPr>
                <a:t>.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29312" t="76862" r="29312" b="-33112"/>
          <a:stretch>
            <a:fillRect/>
          </a:stretch>
        </p:blipFill>
        <p:spPr>
          <a:xfrm>
            <a:off x="0" y="-11430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3550986"/>
            <a:ext cx="9334500" cy="8117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5599"/>
              </a:lnSpc>
              <a:spcBef>
                <a:spcPct val="0"/>
              </a:spcBef>
            </a:pPr>
            <a:r>
              <a:rPr lang="ru-RU" sz="8000" u="none" spc="59" dirty="0">
                <a:solidFill>
                  <a:srgbClr val="000000"/>
                </a:solidFill>
                <a:latin typeface="Palatino Linotype" panose="02040502050505030304" pitchFamily="18" charset="0"/>
                <a:ea typeface="NSimSun" panose="02010609030101010101" pitchFamily="49" charset="-122"/>
              </a:rPr>
              <a:t>Решения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28700" y="6376942"/>
            <a:ext cx="5055710" cy="1924686"/>
            <a:chOff x="0" y="-57150"/>
            <a:chExt cx="5301799" cy="2566253"/>
          </a:xfrm>
        </p:grpSpPr>
        <p:sp>
          <p:nvSpPr>
            <p:cNvPr id="5" name="TextBox 5"/>
            <p:cNvSpPr txBox="1"/>
            <p:nvPr/>
          </p:nvSpPr>
          <p:spPr>
            <a:xfrm>
              <a:off x="0" y="1010399"/>
              <a:ext cx="5301799" cy="14987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800"/>
                </a:lnSpc>
                <a:spcBef>
                  <a:spcPct val="0"/>
                </a:spcBef>
              </a:pPr>
              <a:r>
                <a:rPr lang="ru-RU" sz="4000" dirty="0">
                  <a:solidFill>
                    <a:srgbClr val="272727"/>
                  </a:solidFill>
                  <a:latin typeface="Palatino Linotype" panose="02040502050505030304" pitchFamily="18" charset="0"/>
                </a:rPr>
                <a:t>Полив настроенный на определенные промежутки время</a:t>
              </a:r>
              <a:endParaRPr lang="en-US" sz="4000" u="none" dirty="0">
                <a:solidFill>
                  <a:srgbClr val="272727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57150"/>
              <a:ext cx="3654284" cy="7010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060"/>
                </a:lnSpc>
                <a:spcBef>
                  <a:spcPct val="0"/>
                </a:spcBef>
              </a:pPr>
              <a:r>
                <a:rPr lang="en-US" sz="4000" u="none" spc="58" dirty="0">
                  <a:solidFill>
                    <a:srgbClr val="000000"/>
                  </a:solidFill>
                  <a:latin typeface="Lato Hairline Bold"/>
                </a:rPr>
                <a:t>1</a:t>
              </a:r>
              <a:r>
                <a:rPr lang="en-US" sz="2900" u="none" spc="58" dirty="0">
                  <a:solidFill>
                    <a:srgbClr val="000000"/>
                  </a:solidFill>
                  <a:latin typeface="Lato Hairline Bold"/>
                </a:rPr>
                <a:t>.</a:t>
              </a:r>
            </a:p>
          </p:txBody>
        </p:sp>
      </p:grpSp>
      <p:grpSp>
        <p:nvGrpSpPr>
          <p:cNvPr id="16" name="Group 4">
            <a:extLst>
              <a:ext uri="{FF2B5EF4-FFF2-40B4-BE49-F238E27FC236}">
                <a16:creationId xmlns:a16="http://schemas.microsoft.com/office/drawing/2014/main" id="{C83D5BC8-287D-4C6C-BE36-72521D0E5C5B}"/>
              </a:ext>
            </a:extLst>
          </p:cNvPr>
          <p:cNvGrpSpPr/>
          <p:nvPr/>
        </p:nvGrpSpPr>
        <p:grpSpPr>
          <a:xfrm>
            <a:off x="6380180" y="6376942"/>
            <a:ext cx="5055710" cy="1924686"/>
            <a:chOff x="0" y="-57150"/>
            <a:chExt cx="5301799" cy="2566253"/>
          </a:xfrm>
        </p:grpSpPr>
        <p:sp>
          <p:nvSpPr>
            <p:cNvPr id="17" name="TextBox 5">
              <a:extLst>
                <a:ext uri="{FF2B5EF4-FFF2-40B4-BE49-F238E27FC236}">
                  <a16:creationId xmlns:a16="http://schemas.microsoft.com/office/drawing/2014/main" id="{90D7AE30-7488-479C-96D2-439D2F841203}"/>
                </a:ext>
              </a:extLst>
            </p:cNvPr>
            <p:cNvSpPr txBox="1"/>
            <p:nvPr/>
          </p:nvSpPr>
          <p:spPr>
            <a:xfrm>
              <a:off x="0" y="1010399"/>
              <a:ext cx="5301799" cy="14987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800"/>
                </a:lnSpc>
                <a:spcBef>
                  <a:spcPct val="0"/>
                </a:spcBef>
              </a:pPr>
              <a:r>
                <a:rPr lang="ru-RU" sz="4000" dirty="0">
                  <a:solidFill>
                    <a:srgbClr val="272727"/>
                  </a:solidFill>
                  <a:latin typeface="Palatino Linotype" panose="02040502050505030304" pitchFamily="18" charset="0"/>
                </a:rPr>
                <a:t>Поддержка полива нескольких различных растений </a:t>
              </a:r>
              <a:endParaRPr lang="en-US" sz="4000" u="none" dirty="0">
                <a:solidFill>
                  <a:srgbClr val="272727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18" name="TextBox 6">
              <a:extLst>
                <a:ext uri="{FF2B5EF4-FFF2-40B4-BE49-F238E27FC236}">
                  <a16:creationId xmlns:a16="http://schemas.microsoft.com/office/drawing/2014/main" id="{93969222-22B8-49D6-93F3-1D80C6BFD13C}"/>
                </a:ext>
              </a:extLst>
            </p:cNvPr>
            <p:cNvSpPr txBox="1"/>
            <p:nvPr/>
          </p:nvSpPr>
          <p:spPr>
            <a:xfrm>
              <a:off x="0" y="-57150"/>
              <a:ext cx="3654284" cy="7010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060"/>
                </a:lnSpc>
                <a:spcBef>
                  <a:spcPct val="0"/>
                </a:spcBef>
              </a:pPr>
              <a:r>
                <a:rPr lang="ru-RU" sz="4000" spc="58" dirty="0">
                  <a:solidFill>
                    <a:srgbClr val="000000"/>
                  </a:solidFill>
                  <a:latin typeface="Lato Hairline Bold"/>
                </a:rPr>
                <a:t>2</a:t>
              </a:r>
              <a:r>
                <a:rPr lang="en-US" sz="2900" u="none" spc="58" dirty="0">
                  <a:solidFill>
                    <a:srgbClr val="000000"/>
                  </a:solidFill>
                  <a:latin typeface="Lato Hairline Bold"/>
                </a:rPr>
                <a:t>.</a:t>
              </a:r>
            </a:p>
          </p:txBody>
        </p:sp>
      </p:grpSp>
      <p:grpSp>
        <p:nvGrpSpPr>
          <p:cNvPr id="19" name="Group 4">
            <a:extLst>
              <a:ext uri="{FF2B5EF4-FFF2-40B4-BE49-F238E27FC236}">
                <a16:creationId xmlns:a16="http://schemas.microsoft.com/office/drawing/2014/main" id="{F8F931A3-E035-4B15-BD4C-2A027DF294E3}"/>
              </a:ext>
            </a:extLst>
          </p:cNvPr>
          <p:cNvGrpSpPr/>
          <p:nvPr/>
        </p:nvGrpSpPr>
        <p:grpSpPr>
          <a:xfrm>
            <a:off x="11731660" y="6376942"/>
            <a:ext cx="5260940" cy="2283758"/>
            <a:chOff x="0" y="-57150"/>
            <a:chExt cx="5517019" cy="3045017"/>
          </a:xfrm>
        </p:grpSpPr>
        <p:sp>
          <p:nvSpPr>
            <p:cNvPr id="20" name="TextBox 5">
              <a:extLst>
                <a:ext uri="{FF2B5EF4-FFF2-40B4-BE49-F238E27FC236}">
                  <a16:creationId xmlns:a16="http://schemas.microsoft.com/office/drawing/2014/main" id="{0D2AD733-3F3A-4195-8027-9A60937F9CCC}"/>
                </a:ext>
              </a:extLst>
            </p:cNvPr>
            <p:cNvSpPr txBox="1"/>
            <p:nvPr/>
          </p:nvSpPr>
          <p:spPr>
            <a:xfrm>
              <a:off x="0" y="1010399"/>
              <a:ext cx="5517019" cy="197746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ts val="2800"/>
                </a:lnSpc>
                <a:spcBef>
                  <a:spcPct val="0"/>
                </a:spcBef>
              </a:pPr>
              <a:r>
                <a:rPr lang="ru-RU" sz="4000" dirty="0">
                  <a:solidFill>
                    <a:srgbClr val="272727"/>
                  </a:solidFill>
                  <a:latin typeface="Palatino Linotype" panose="02040502050505030304" pitchFamily="18" charset="0"/>
                </a:rPr>
                <a:t>Питание от блока 5В,</a:t>
              </a:r>
            </a:p>
            <a:p>
              <a:pPr marL="0" lvl="0" indent="0" algn="l">
                <a:lnSpc>
                  <a:spcPts val="2800"/>
                </a:lnSpc>
                <a:spcBef>
                  <a:spcPct val="0"/>
                </a:spcBef>
              </a:pPr>
              <a:r>
                <a:rPr lang="ru-RU" sz="4000" dirty="0">
                  <a:solidFill>
                    <a:srgbClr val="272727"/>
                  </a:solidFill>
                  <a:latin typeface="Palatino Linotype" panose="02040502050505030304" pitchFamily="18" charset="0"/>
                </a:rPr>
                <a:t>использование любой емкости с водой </a:t>
              </a:r>
              <a:endParaRPr lang="en-US" sz="4000" u="none" dirty="0">
                <a:solidFill>
                  <a:srgbClr val="272727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21" name="TextBox 6">
              <a:extLst>
                <a:ext uri="{FF2B5EF4-FFF2-40B4-BE49-F238E27FC236}">
                  <a16:creationId xmlns:a16="http://schemas.microsoft.com/office/drawing/2014/main" id="{B7324C26-0364-491B-847F-1D932703D88E}"/>
                </a:ext>
              </a:extLst>
            </p:cNvPr>
            <p:cNvSpPr txBox="1"/>
            <p:nvPr/>
          </p:nvSpPr>
          <p:spPr>
            <a:xfrm>
              <a:off x="0" y="-57150"/>
              <a:ext cx="3654284" cy="7010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060"/>
                </a:lnSpc>
                <a:spcBef>
                  <a:spcPct val="0"/>
                </a:spcBef>
              </a:pPr>
              <a:r>
                <a:rPr lang="ru-RU" sz="4000" spc="58" dirty="0">
                  <a:solidFill>
                    <a:srgbClr val="000000"/>
                  </a:solidFill>
                  <a:latin typeface="Lato Hairline Bold"/>
                </a:rPr>
                <a:t>3</a:t>
              </a:r>
              <a:r>
                <a:rPr lang="en-US" sz="2900" u="none" spc="58" dirty="0">
                  <a:solidFill>
                    <a:srgbClr val="000000"/>
                  </a:solidFill>
                  <a:latin typeface="Lato Hairline Bold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8970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29312" t="87904" r="29312" b="-44154"/>
          <a:stretch>
            <a:fillRect/>
          </a:stretch>
        </p:blipFill>
        <p:spPr>
          <a:xfrm>
            <a:off x="0" y="-723900"/>
            <a:ext cx="18288000" cy="102870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838200" y="543709"/>
            <a:ext cx="8305800" cy="10127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8400"/>
              </a:lnSpc>
              <a:spcBef>
                <a:spcPct val="0"/>
              </a:spcBef>
            </a:pPr>
            <a:r>
              <a:rPr lang="ru-RU" sz="6000" spc="89" dirty="0">
                <a:solidFill>
                  <a:srgbClr val="000000"/>
                </a:solidFill>
                <a:latin typeface="Palatino Linotype" panose="02040502050505030304" pitchFamily="18" charset="0"/>
              </a:rPr>
              <a:t>Схема устройства</a:t>
            </a:r>
            <a:endParaRPr lang="en-US" sz="6000" u="none" spc="89" dirty="0">
              <a:solidFill>
                <a:srgbClr val="000000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0EC35DB4-2216-43ED-A9CC-FAEE234F5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584255"/>
            <a:ext cx="13639800" cy="88338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29312" t="87904" r="29312" b="-44154"/>
          <a:stretch>
            <a:fillRect/>
          </a:stretch>
        </p:blipFill>
        <p:spPr>
          <a:xfrm>
            <a:off x="0" y="-723900"/>
            <a:ext cx="18288000" cy="102870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838200" y="571500"/>
            <a:ext cx="8305800" cy="10127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8400"/>
              </a:lnSpc>
              <a:spcBef>
                <a:spcPct val="0"/>
              </a:spcBef>
            </a:pPr>
            <a:r>
              <a:rPr lang="ru-RU" sz="6000" spc="89" dirty="0">
                <a:solidFill>
                  <a:srgbClr val="000000"/>
                </a:solidFill>
                <a:latin typeface="Palatino Linotype" panose="02040502050505030304" pitchFamily="18" charset="0"/>
              </a:rPr>
              <a:t>Стоимость элементов</a:t>
            </a:r>
            <a:endParaRPr lang="en-US" sz="6000" u="none" spc="89" dirty="0">
              <a:solidFill>
                <a:srgbClr val="0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606501-BC49-4455-B995-A182A911A555}"/>
              </a:ext>
            </a:extLst>
          </p:cNvPr>
          <p:cNvSpPr txBox="1"/>
          <p:nvPr/>
        </p:nvSpPr>
        <p:spPr>
          <a:xfrm>
            <a:off x="1295400" y="2324100"/>
            <a:ext cx="960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811A3E-2F91-425D-AF2B-F81B592EC209}"/>
              </a:ext>
            </a:extLst>
          </p:cNvPr>
          <p:cNvSpPr txBox="1"/>
          <p:nvPr/>
        </p:nvSpPr>
        <p:spPr>
          <a:xfrm>
            <a:off x="876300" y="2324100"/>
            <a:ext cx="960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Palatino Linotype" panose="02040502050505030304" pitchFamily="18" charset="0"/>
              </a:rPr>
              <a:t>1. Arduino Nano ATmega328P – </a:t>
            </a:r>
            <a:r>
              <a:rPr lang="ru-RU" sz="4000" dirty="0">
                <a:latin typeface="Palatino Linotype" panose="02040502050505030304" pitchFamily="18" charset="0"/>
              </a:rPr>
              <a:t>30</a:t>
            </a:r>
            <a:r>
              <a:rPr lang="en-US" sz="4000" dirty="0">
                <a:latin typeface="Palatino Linotype" panose="02040502050505030304" pitchFamily="18" charset="0"/>
              </a:rPr>
              <a:t>0 </a:t>
            </a:r>
            <a:r>
              <a:rPr lang="ru-RU" sz="4000" dirty="0">
                <a:latin typeface="Palatino Linotype" panose="02040502050505030304" pitchFamily="18" charset="0"/>
              </a:rPr>
              <a:t>руб.</a:t>
            </a:r>
            <a:r>
              <a:rPr lang="en-US" sz="4000" dirty="0">
                <a:latin typeface="Palatino Linotype" panose="02040502050505030304" pitchFamily="18" charset="0"/>
              </a:rPr>
              <a:t> </a:t>
            </a:r>
            <a:endParaRPr lang="ru-RU" sz="4000" dirty="0">
              <a:latin typeface="Palatino Linotype" panose="0204050205050503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6B4C68-EF24-4A22-8E18-F06CCEAB6A55}"/>
              </a:ext>
            </a:extLst>
          </p:cNvPr>
          <p:cNvSpPr txBox="1"/>
          <p:nvPr/>
        </p:nvSpPr>
        <p:spPr>
          <a:xfrm>
            <a:off x="873717" y="3071402"/>
            <a:ext cx="960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latin typeface="Palatino Linotype" panose="02040502050505030304" pitchFamily="18" charset="0"/>
              </a:rPr>
              <a:t>2. Помпа водяная </a:t>
            </a:r>
            <a:r>
              <a:rPr lang="en-US" sz="4000" dirty="0">
                <a:latin typeface="Palatino Linotype" panose="02040502050505030304" pitchFamily="18" charset="0"/>
              </a:rPr>
              <a:t>2</a:t>
            </a:r>
            <a:r>
              <a:rPr lang="ru-RU" sz="4000" dirty="0">
                <a:latin typeface="Palatino Linotype" panose="02040502050505030304" pitchFamily="18" charset="0"/>
              </a:rPr>
              <a:t>шт.</a:t>
            </a:r>
            <a:r>
              <a:rPr lang="en-US" sz="4000" dirty="0">
                <a:latin typeface="Palatino Linotype" panose="02040502050505030304" pitchFamily="18" charset="0"/>
              </a:rPr>
              <a:t>– </a:t>
            </a:r>
            <a:r>
              <a:rPr lang="ru-RU" sz="4000" dirty="0">
                <a:latin typeface="Palatino Linotype" panose="02040502050505030304" pitchFamily="18" charset="0"/>
              </a:rPr>
              <a:t>50</a:t>
            </a:r>
            <a:r>
              <a:rPr lang="en-US" sz="4000" dirty="0">
                <a:latin typeface="Palatino Linotype" panose="02040502050505030304" pitchFamily="18" charset="0"/>
              </a:rPr>
              <a:t>0 </a:t>
            </a:r>
            <a:r>
              <a:rPr lang="ru-RU" sz="4000" dirty="0">
                <a:latin typeface="Palatino Linotype" panose="02040502050505030304" pitchFamily="18" charset="0"/>
              </a:rPr>
              <a:t>руб.</a:t>
            </a:r>
            <a:r>
              <a:rPr lang="en-US" sz="4000" dirty="0">
                <a:latin typeface="Palatino Linotype" panose="02040502050505030304" pitchFamily="18" charset="0"/>
              </a:rPr>
              <a:t> </a:t>
            </a:r>
            <a:endParaRPr lang="ru-RU" sz="4000" dirty="0">
              <a:latin typeface="Palatino Linotype" panose="0204050205050503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5E7FF5-4415-455C-AD71-CEDFAF678342}"/>
              </a:ext>
            </a:extLst>
          </p:cNvPr>
          <p:cNvSpPr txBox="1"/>
          <p:nvPr/>
        </p:nvSpPr>
        <p:spPr>
          <a:xfrm>
            <a:off x="873717" y="3757307"/>
            <a:ext cx="960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latin typeface="Palatino Linotype" panose="02040502050505030304" pitchFamily="18" charset="0"/>
              </a:rPr>
              <a:t>3</a:t>
            </a:r>
            <a:r>
              <a:rPr lang="en-US" sz="4000" dirty="0">
                <a:latin typeface="Palatino Linotype" panose="02040502050505030304" pitchFamily="18" charset="0"/>
              </a:rPr>
              <a:t>. </a:t>
            </a:r>
            <a:r>
              <a:rPr lang="ru-RU" sz="4000" dirty="0">
                <a:latin typeface="Palatino Linotype" panose="02040502050505030304" pitchFamily="18" charset="0"/>
              </a:rPr>
              <a:t>ЖК экран </a:t>
            </a:r>
            <a:r>
              <a:rPr lang="en-US" sz="4000" dirty="0">
                <a:latin typeface="Palatino Linotype" panose="02040502050505030304" pitchFamily="18" charset="0"/>
              </a:rPr>
              <a:t>lcd1602  I2C– 300 </a:t>
            </a:r>
            <a:r>
              <a:rPr lang="ru-RU" sz="4000" dirty="0">
                <a:latin typeface="Palatino Linotype" panose="02040502050505030304" pitchFamily="18" charset="0"/>
              </a:rPr>
              <a:t>руб.</a:t>
            </a:r>
            <a:r>
              <a:rPr lang="en-US" sz="4000" dirty="0">
                <a:latin typeface="Palatino Linotype" panose="02040502050505030304" pitchFamily="18" charset="0"/>
              </a:rPr>
              <a:t> </a:t>
            </a:r>
            <a:endParaRPr lang="ru-RU" sz="4000" dirty="0">
              <a:latin typeface="Palatino Linotype" panose="0204050205050503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16541F-02A9-4BCA-A77A-C935B5ACFAB8}"/>
              </a:ext>
            </a:extLst>
          </p:cNvPr>
          <p:cNvSpPr txBox="1"/>
          <p:nvPr/>
        </p:nvSpPr>
        <p:spPr>
          <a:xfrm>
            <a:off x="864029" y="4432584"/>
            <a:ext cx="960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Palatino Linotype" panose="02040502050505030304" pitchFamily="18" charset="0"/>
              </a:rPr>
              <a:t>4. </a:t>
            </a:r>
            <a:r>
              <a:rPr lang="ru-RU" sz="4000" dirty="0">
                <a:latin typeface="Palatino Linotype" panose="02040502050505030304" pitchFamily="18" charset="0"/>
              </a:rPr>
              <a:t>Энкодер </a:t>
            </a:r>
            <a:r>
              <a:rPr lang="en-US" sz="4000" dirty="0">
                <a:latin typeface="Palatino Linotype" panose="02040502050505030304" pitchFamily="18" charset="0"/>
              </a:rPr>
              <a:t>HC11 – 120 </a:t>
            </a:r>
            <a:r>
              <a:rPr lang="ru-RU" sz="4000" dirty="0">
                <a:latin typeface="Palatino Linotype" panose="02040502050505030304" pitchFamily="18" charset="0"/>
              </a:rPr>
              <a:t>руб.</a:t>
            </a:r>
            <a:r>
              <a:rPr lang="en-US" sz="4000" dirty="0">
                <a:latin typeface="Palatino Linotype" panose="02040502050505030304" pitchFamily="18" charset="0"/>
              </a:rPr>
              <a:t> </a:t>
            </a:r>
            <a:endParaRPr lang="ru-RU" sz="4000" dirty="0">
              <a:latin typeface="Palatino Linotype" panose="0204050205050503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2D2E49-4F00-422C-AF99-295CFD1A1C54}"/>
              </a:ext>
            </a:extLst>
          </p:cNvPr>
          <p:cNvSpPr txBox="1"/>
          <p:nvPr/>
        </p:nvSpPr>
        <p:spPr>
          <a:xfrm>
            <a:off x="835616" y="5074902"/>
            <a:ext cx="960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Palatino Linotype" panose="02040502050505030304" pitchFamily="18" charset="0"/>
              </a:rPr>
              <a:t>5. </a:t>
            </a:r>
            <a:r>
              <a:rPr lang="ru-RU" sz="4000" dirty="0">
                <a:latin typeface="Palatino Linotype" panose="02040502050505030304" pitchFamily="18" charset="0"/>
              </a:rPr>
              <a:t>Кнопка тактовая </a:t>
            </a:r>
            <a:r>
              <a:rPr lang="en-US" sz="4000" dirty="0">
                <a:latin typeface="Palatino Linotype" panose="02040502050505030304" pitchFamily="18" charset="0"/>
              </a:rPr>
              <a:t>– </a:t>
            </a:r>
            <a:r>
              <a:rPr lang="ru-RU" sz="4000" dirty="0">
                <a:latin typeface="Palatino Linotype" panose="02040502050505030304" pitchFamily="18" charset="0"/>
              </a:rPr>
              <a:t>9</a:t>
            </a:r>
            <a:r>
              <a:rPr lang="en-US" sz="4000" dirty="0">
                <a:latin typeface="Palatino Linotype" panose="02040502050505030304" pitchFamily="18" charset="0"/>
              </a:rPr>
              <a:t> </a:t>
            </a:r>
            <a:r>
              <a:rPr lang="ru-RU" sz="4000" dirty="0">
                <a:latin typeface="Palatino Linotype" panose="02040502050505030304" pitchFamily="18" charset="0"/>
              </a:rPr>
              <a:t>руб.</a:t>
            </a:r>
            <a:r>
              <a:rPr lang="en-US" sz="4000" dirty="0">
                <a:latin typeface="Palatino Linotype" panose="02040502050505030304" pitchFamily="18" charset="0"/>
              </a:rPr>
              <a:t> </a:t>
            </a:r>
            <a:endParaRPr lang="ru-RU" sz="4000" dirty="0">
              <a:latin typeface="Palatino Linotype" panose="0204050205050503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38E17B-1E33-4EBB-9CF0-AE78D02BC598}"/>
              </a:ext>
            </a:extLst>
          </p:cNvPr>
          <p:cNvSpPr txBox="1"/>
          <p:nvPr/>
        </p:nvSpPr>
        <p:spPr>
          <a:xfrm>
            <a:off x="836908" y="5726043"/>
            <a:ext cx="960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latin typeface="Palatino Linotype" panose="02040502050505030304" pitchFamily="18" charset="0"/>
              </a:rPr>
              <a:t>6</a:t>
            </a:r>
            <a:r>
              <a:rPr lang="en-US" sz="4000" dirty="0">
                <a:latin typeface="Palatino Linotype" panose="02040502050505030304" pitchFamily="18" charset="0"/>
              </a:rPr>
              <a:t>. Mosfet IRF1407</a:t>
            </a:r>
            <a:r>
              <a:rPr lang="ru-RU" sz="4000" dirty="0">
                <a:latin typeface="Palatino Linotype" panose="02040502050505030304" pitchFamily="18" charset="0"/>
              </a:rPr>
              <a:t> 2шт.</a:t>
            </a:r>
            <a:r>
              <a:rPr lang="en-US" sz="4000" dirty="0">
                <a:latin typeface="Palatino Linotype" panose="02040502050505030304" pitchFamily="18" charset="0"/>
              </a:rPr>
              <a:t> – </a:t>
            </a:r>
            <a:r>
              <a:rPr lang="ru-RU" sz="4000" dirty="0">
                <a:latin typeface="Palatino Linotype" panose="02040502050505030304" pitchFamily="18" charset="0"/>
              </a:rPr>
              <a:t>4</a:t>
            </a:r>
            <a:r>
              <a:rPr lang="en-US" sz="4000" dirty="0">
                <a:latin typeface="Palatino Linotype" panose="02040502050505030304" pitchFamily="18" charset="0"/>
              </a:rPr>
              <a:t>0 </a:t>
            </a:r>
            <a:r>
              <a:rPr lang="ru-RU" sz="4000" dirty="0">
                <a:latin typeface="Palatino Linotype" panose="02040502050505030304" pitchFamily="18" charset="0"/>
              </a:rPr>
              <a:t>руб.</a:t>
            </a:r>
            <a:r>
              <a:rPr lang="en-US" sz="4000" dirty="0">
                <a:latin typeface="Palatino Linotype" panose="02040502050505030304" pitchFamily="18" charset="0"/>
              </a:rPr>
              <a:t>  </a:t>
            </a:r>
            <a:endParaRPr lang="ru-RU" sz="4000" dirty="0">
              <a:latin typeface="Palatino Linotype" panose="0204050205050503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8885F1-FF98-4169-8FDD-A55EE3ED76D4}"/>
              </a:ext>
            </a:extLst>
          </p:cNvPr>
          <p:cNvSpPr txBox="1"/>
          <p:nvPr/>
        </p:nvSpPr>
        <p:spPr>
          <a:xfrm>
            <a:off x="834324" y="6436454"/>
            <a:ext cx="103670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latin typeface="Palatino Linotype" panose="02040502050505030304" pitchFamily="18" charset="0"/>
              </a:rPr>
              <a:t>7</a:t>
            </a:r>
            <a:r>
              <a:rPr lang="en-US" sz="4000" dirty="0">
                <a:latin typeface="Palatino Linotype" panose="02040502050505030304" pitchFamily="18" charset="0"/>
              </a:rPr>
              <a:t>. </a:t>
            </a:r>
            <a:r>
              <a:rPr lang="ru-RU" sz="4000" dirty="0">
                <a:latin typeface="Palatino Linotype" panose="02040502050505030304" pitchFamily="18" charset="0"/>
              </a:rPr>
              <a:t>Резисторы 10к</a:t>
            </a:r>
            <a:r>
              <a:rPr lang="el-GR" sz="4000" dirty="0">
                <a:latin typeface="Palatino Linotype" panose="02040502050505030304" pitchFamily="18" charset="0"/>
              </a:rPr>
              <a:t>Ω</a:t>
            </a:r>
            <a:r>
              <a:rPr lang="ru-RU" sz="4000" dirty="0">
                <a:latin typeface="Palatino Linotype" panose="02040502050505030304" pitchFamily="18" charset="0"/>
              </a:rPr>
              <a:t>, 200</a:t>
            </a:r>
            <a:r>
              <a:rPr lang="el-GR" sz="4000" dirty="0">
                <a:latin typeface="Palatino Linotype" panose="02040502050505030304" pitchFamily="18" charset="0"/>
              </a:rPr>
              <a:t>Ω</a:t>
            </a:r>
            <a:r>
              <a:rPr lang="ru-RU" sz="4000" dirty="0">
                <a:latin typeface="Palatino Linotype" panose="02040502050505030304" pitchFamily="18" charset="0"/>
              </a:rPr>
              <a:t> по 2шт.</a:t>
            </a:r>
            <a:r>
              <a:rPr lang="en-US" sz="4000" dirty="0">
                <a:latin typeface="Palatino Linotype" panose="02040502050505030304" pitchFamily="18" charset="0"/>
              </a:rPr>
              <a:t> ~ </a:t>
            </a:r>
            <a:r>
              <a:rPr lang="ru-RU" sz="4000" dirty="0">
                <a:latin typeface="Palatino Linotype" panose="02040502050505030304" pitchFamily="18" charset="0"/>
              </a:rPr>
              <a:t>1</a:t>
            </a:r>
            <a:r>
              <a:rPr lang="en-US" sz="4000" dirty="0">
                <a:latin typeface="Palatino Linotype" panose="02040502050505030304" pitchFamily="18" charset="0"/>
              </a:rPr>
              <a:t>0 </a:t>
            </a:r>
            <a:r>
              <a:rPr lang="ru-RU" sz="4000" dirty="0">
                <a:latin typeface="Palatino Linotype" panose="02040502050505030304" pitchFamily="18" charset="0"/>
              </a:rPr>
              <a:t>руб.</a:t>
            </a:r>
            <a:r>
              <a:rPr lang="en-US" sz="4000" dirty="0">
                <a:latin typeface="Palatino Linotype" panose="02040502050505030304" pitchFamily="18" charset="0"/>
              </a:rPr>
              <a:t> </a:t>
            </a:r>
            <a:r>
              <a:rPr lang="ru-RU" sz="4000" dirty="0">
                <a:latin typeface="Palatino Linotype" panose="02040502050505030304" pitchFamily="18" charset="0"/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431A8C-C312-49D3-93DC-BFEBD86E12E3}"/>
              </a:ext>
            </a:extLst>
          </p:cNvPr>
          <p:cNvSpPr txBox="1"/>
          <p:nvPr/>
        </p:nvSpPr>
        <p:spPr>
          <a:xfrm>
            <a:off x="834324" y="7019132"/>
            <a:ext cx="114338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latin typeface="Palatino Linotype" panose="02040502050505030304" pitchFamily="18" charset="0"/>
              </a:rPr>
              <a:t>8</a:t>
            </a:r>
            <a:r>
              <a:rPr lang="en-US" sz="4000" dirty="0">
                <a:latin typeface="Palatino Linotype" panose="02040502050505030304" pitchFamily="18" charset="0"/>
              </a:rPr>
              <a:t>. </a:t>
            </a:r>
            <a:r>
              <a:rPr lang="ru-RU" sz="4000" dirty="0">
                <a:latin typeface="Palatino Linotype" panose="02040502050505030304" pitchFamily="18" charset="0"/>
              </a:rPr>
              <a:t>Переключатель двухпозиционный </a:t>
            </a:r>
            <a:r>
              <a:rPr lang="en-US" sz="4000" dirty="0">
                <a:latin typeface="Palatino Linotype" panose="02040502050505030304" pitchFamily="18" charset="0"/>
              </a:rPr>
              <a:t>– </a:t>
            </a:r>
            <a:r>
              <a:rPr lang="ru-RU" sz="4000" dirty="0">
                <a:latin typeface="Palatino Linotype" panose="02040502050505030304" pitchFamily="18" charset="0"/>
              </a:rPr>
              <a:t>40</a:t>
            </a:r>
            <a:r>
              <a:rPr lang="en-US" sz="4000" dirty="0">
                <a:latin typeface="Palatino Linotype" panose="02040502050505030304" pitchFamily="18" charset="0"/>
              </a:rPr>
              <a:t> </a:t>
            </a:r>
            <a:r>
              <a:rPr lang="ru-RU" sz="4000" dirty="0">
                <a:latin typeface="Palatino Linotype" panose="02040502050505030304" pitchFamily="18" charset="0"/>
              </a:rPr>
              <a:t>руб.</a:t>
            </a:r>
            <a:r>
              <a:rPr lang="en-US" sz="4000" dirty="0">
                <a:latin typeface="Palatino Linotype" panose="02040502050505030304" pitchFamily="18" charset="0"/>
              </a:rPr>
              <a:t> </a:t>
            </a:r>
            <a:endParaRPr lang="ru-RU" sz="4000" dirty="0">
              <a:latin typeface="Palatino Linotype" panose="0204050205050503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A386FC-BE7D-491F-9814-22815C6915BC}"/>
              </a:ext>
            </a:extLst>
          </p:cNvPr>
          <p:cNvSpPr txBox="1"/>
          <p:nvPr/>
        </p:nvSpPr>
        <p:spPr>
          <a:xfrm>
            <a:off x="803327" y="7697304"/>
            <a:ext cx="960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latin typeface="Palatino Linotype" panose="02040502050505030304" pitchFamily="18" charset="0"/>
              </a:rPr>
              <a:t>9</a:t>
            </a:r>
            <a:r>
              <a:rPr lang="en-US" sz="4000" dirty="0">
                <a:latin typeface="Palatino Linotype" panose="02040502050505030304" pitchFamily="18" charset="0"/>
              </a:rPr>
              <a:t>. </a:t>
            </a:r>
            <a:r>
              <a:rPr lang="ru-RU" sz="4000" dirty="0">
                <a:latin typeface="Palatino Linotype" panose="02040502050505030304" pitchFamily="18" charset="0"/>
              </a:rPr>
              <a:t>Корпус пластиковый ~</a:t>
            </a:r>
            <a:r>
              <a:rPr lang="en-US" sz="4000" dirty="0">
                <a:latin typeface="Palatino Linotype" panose="02040502050505030304" pitchFamily="18" charset="0"/>
              </a:rPr>
              <a:t> 20 </a:t>
            </a:r>
            <a:r>
              <a:rPr lang="ru-RU" sz="4000" dirty="0">
                <a:latin typeface="Palatino Linotype" panose="02040502050505030304" pitchFamily="18" charset="0"/>
              </a:rPr>
              <a:t>руб.</a:t>
            </a:r>
            <a:r>
              <a:rPr lang="en-US" sz="4000" dirty="0">
                <a:latin typeface="Palatino Linotype" panose="02040502050505030304" pitchFamily="18" charset="0"/>
              </a:rPr>
              <a:t> </a:t>
            </a:r>
            <a:endParaRPr lang="ru-RU" sz="40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880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29312" t="87904" r="29312" b="-44154"/>
          <a:stretch>
            <a:fillRect/>
          </a:stretch>
        </p:blipFill>
        <p:spPr>
          <a:xfrm>
            <a:off x="0" y="-723900"/>
            <a:ext cx="18288000" cy="102870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838200" y="543709"/>
            <a:ext cx="8305800" cy="10127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8400"/>
              </a:lnSpc>
              <a:spcBef>
                <a:spcPct val="0"/>
              </a:spcBef>
            </a:pPr>
            <a:r>
              <a:rPr lang="ru-RU" sz="6000" spc="89" dirty="0">
                <a:solidFill>
                  <a:srgbClr val="000000"/>
                </a:solidFill>
                <a:latin typeface="Palatino Linotype" panose="02040502050505030304" pitchFamily="18" charset="0"/>
              </a:rPr>
              <a:t>График работы</a:t>
            </a:r>
            <a:endParaRPr lang="en-US" sz="6000" u="none" spc="89" dirty="0">
              <a:solidFill>
                <a:srgbClr val="000000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9AE3DB-AC14-4546-89BA-B2C158544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47" y="1790700"/>
            <a:ext cx="17868506" cy="819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109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29312" t="58056" r="29312" b="-1430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7758632" y="3812470"/>
            <a:ext cx="6459578" cy="21582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400"/>
              </a:lnSpc>
              <a:spcBef>
                <a:spcPct val="0"/>
              </a:spcBef>
            </a:pPr>
            <a:r>
              <a:rPr lang="ru-RU" sz="8000" u="none" spc="89" dirty="0">
                <a:solidFill>
                  <a:srgbClr val="000000"/>
                </a:solidFill>
                <a:latin typeface="Palatino Linotype" panose="02040502050505030304" pitchFamily="18" charset="0"/>
              </a:rPr>
              <a:t>Спасибо за внимание</a:t>
            </a:r>
            <a:endParaRPr lang="en-US" sz="8000" u="none" spc="89" dirty="0">
              <a:solidFill>
                <a:srgbClr val="0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001000" y="7128687"/>
            <a:ext cx="4316885" cy="4735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060"/>
              </a:lnSpc>
              <a:spcBef>
                <a:spcPct val="0"/>
              </a:spcBef>
            </a:pPr>
            <a:r>
              <a:rPr lang="ru-RU" sz="2900" spc="58" dirty="0">
                <a:solidFill>
                  <a:srgbClr val="000000"/>
                </a:solidFill>
                <a:latin typeface="Lato Hairline Bold"/>
              </a:rPr>
              <a:t>Ссылка на репозиторий</a:t>
            </a:r>
            <a:endParaRPr lang="en-US" sz="2900" u="none" spc="58" dirty="0">
              <a:solidFill>
                <a:srgbClr val="000000"/>
              </a:solidFill>
              <a:latin typeface="Lato Hairline Bold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20E07103-ED80-4B1B-A8DF-39A588421E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300" y="7865466"/>
            <a:ext cx="2158283" cy="215828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167</Words>
  <Application>Microsoft Office PowerPoint</Application>
  <PresentationFormat>Произвольный</PresentationFormat>
  <Paragraphs>32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Palatino Linotype</vt:lpstr>
      <vt:lpstr>Lato Hairline Bold</vt:lpstr>
      <vt:lpstr>Calibri</vt:lpstr>
      <vt:lpstr>Lato</vt:lpstr>
      <vt:lpstr>Arial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Copia de Animated App Pitch Deck Blue and Yellow Illustrative Modern Business Presentation</dc:title>
  <cp:lastModifiedBy>Пользователь</cp:lastModifiedBy>
  <cp:revision>14</cp:revision>
  <dcterms:created xsi:type="dcterms:W3CDTF">2006-08-16T00:00:00Z</dcterms:created>
  <dcterms:modified xsi:type="dcterms:W3CDTF">2023-03-30T16:17:47Z</dcterms:modified>
  <dc:identifier>DAFcbDwVOhQ</dc:identifier>
</cp:coreProperties>
</file>