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8" r:id="rId3"/>
    <p:sldId id="273" r:id="rId4"/>
    <p:sldId id="272" r:id="rId5"/>
    <p:sldId id="274" r:id="rId6"/>
    <p:sldId id="275" r:id="rId7"/>
    <p:sldId id="260" r:id="rId8"/>
  </p:sldIdLst>
  <p:sldSz cx="18288000" cy="10287000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Lato" panose="020F0502020204030203" pitchFamily="34" charset="0"/>
      <p:regular r:id="rId13"/>
      <p:bold r:id="rId14"/>
      <p:italic r:id="rId15"/>
      <p:boldItalic r:id="rId16"/>
    </p:embeddedFont>
    <p:embeddedFont>
      <p:font typeface="Lato Hairline Bold" panose="020B0604020202020204" charset="0"/>
      <p:regular r:id="rId17"/>
    </p:embeddedFont>
    <p:embeddedFont>
      <p:font typeface="Palatino Linotype" panose="02040502050505030304" pitchFamily="18" charset="0"/>
      <p:regular r:id="rId18"/>
      <p:bold r:id="rId19"/>
      <p:italic r:id="rId20"/>
      <p:boldItalic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2" d="100"/>
          <a:sy n="42" d="100"/>
        </p:scale>
        <p:origin x="780" y="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viewProps" Target="viewProp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l="29312" t="105196" r="29312" b="-61446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 l="16226" r="62784"/>
          <a:stretch>
            <a:fillRect/>
          </a:stretch>
        </p:blipFill>
        <p:spPr>
          <a:xfrm rot="5400000">
            <a:off x="3943350" y="-3943348"/>
            <a:ext cx="10401300" cy="18287999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1028700" y="3777456"/>
            <a:ext cx="10553700" cy="34075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3653"/>
              </a:lnSpc>
            </a:pPr>
            <a:r>
              <a:rPr lang="ru-RU" sz="9752" spc="146" dirty="0">
                <a:solidFill>
                  <a:srgbClr val="000000"/>
                </a:solidFill>
                <a:latin typeface="Palatino Linotype" panose="02040502050505030304" pitchFamily="18" charset="0"/>
              </a:rPr>
              <a:t>Автоматический полив растений</a:t>
            </a:r>
            <a:endParaRPr lang="en-US" sz="9752" spc="146" dirty="0">
              <a:solidFill>
                <a:srgbClr val="00000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028700" y="2835292"/>
            <a:ext cx="7429500" cy="63882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294"/>
              </a:lnSpc>
            </a:pPr>
            <a:r>
              <a:rPr lang="ru-RU" sz="3781" spc="75" dirty="0">
                <a:solidFill>
                  <a:srgbClr val="000000"/>
                </a:solidFill>
                <a:latin typeface="Palatino Linotype" panose="02040502050505030304" pitchFamily="18" charset="0"/>
              </a:rPr>
              <a:t>План создания продукта</a:t>
            </a:r>
            <a:endParaRPr lang="en-US" sz="3781" spc="75" dirty="0">
              <a:solidFill>
                <a:srgbClr val="00000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028700" y="7581901"/>
            <a:ext cx="10325100" cy="2880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210"/>
              </a:lnSpc>
            </a:pPr>
            <a:r>
              <a:rPr lang="ru-RU" sz="2800" spc="85" dirty="0">
                <a:solidFill>
                  <a:srgbClr val="343434"/>
                </a:solidFill>
                <a:latin typeface="Lato"/>
              </a:rPr>
              <a:t>Группа: Б03-102 	Студент: Сериков Василий  </a:t>
            </a:r>
            <a:endParaRPr lang="en-US" sz="2800" spc="85" dirty="0">
              <a:solidFill>
                <a:srgbClr val="343434"/>
              </a:solidFill>
              <a:latin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l="29312" t="76862" r="29312" b="-33112"/>
          <a:stretch>
            <a:fillRect/>
          </a:stretch>
        </p:blipFill>
        <p:spPr>
          <a:xfrm>
            <a:off x="0" y="-114300"/>
            <a:ext cx="18288000" cy="102870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3550986"/>
            <a:ext cx="9334500" cy="8117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5599"/>
              </a:lnSpc>
              <a:spcBef>
                <a:spcPct val="0"/>
              </a:spcBef>
            </a:pPr>
            <a:r>
              <a:rPr lang="ru-RU" sz="8000" u="none" spc="59" dirty="0">
                <a:solidFill>
                  <a:srgbClr val="000000"/>
                </a:solidFill>
                <a:latin typeface="Palatino Linotype" panose="02040502050505030304" pitchFamily="18" charset="0"/>
                <a:ea typeface="NSimSun" panose="02010609030101010101" pitchFamily="49" charset="-122"/>
              </a:rPr>
              <a:t>Проблемы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028700" y="6376942"/>
            <a:ext cx="5055710" cy="1924686"/>
            <a:chOff x="0" y="-57150"/>
            <a:chExt cx="5301799" cy="2566253"/>
          </a:xfrm>
        </p:grpSpPr>
        <p:sp>
          <p:nvSpPr>
            <p:cNvPr id="5" name="TextBox 5"/>
            <p:cNvSpPr txBox="1"/>
            <p:nvPr/>
          </p:nvSpPr>
          <p:spPr>
            <a:xfrm>
              <a:off x="0" y="1010399"/>
              <a:ext cx="5301799" cy="14987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800"/>
                </a:lnSpc>
                <a:spcBef>
                  <a:spcPct val="0"/>
                </a:spcBef>
              </a:pPr>
              <a:r>
                <a:rPr lang="ru-RU" sz="4000" dirty="0">
                  <a:solidFill>
                    <a:srgbClr val="272727"/>
                  </a:solidFill>
                  <a:latin typeface="Palatino Linotype" panose="02040502050505030304" pitchFamily="18" charset="0"/>
                </a:rPr>
                <a:t>Часто забываем поливать домашние растения</a:t>
              </a:r>
              <a:endParaRPr lang="en-US" sz="4000" u="none" dirty="0">
                <a:solidFill>
                  <a:srgbClr val="272727"/>
                </a:solidFill>
                <a:latin typeface="Palatino Linotype" panose="02040502050505030304" pitchFamily="18" charset="0"/>
              </a:endParaRP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57150"/>
              <a:ext cx="3654284" cy="70104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060"/>
                </a:lnSpc>
                <a:spcBef>
                  <a:spcPct val="0"/>
                </a:spcBef>
              </a:pPr>
              <a:r>
                <a:rPr lang="en-US" sz="4000" u="none" spc="58" dirty="0">
                  <a:solidFill>
                    <a:srgbClr val="000000"/>
                  </a:solidFill>
                  <a:latin typeface="Lato Hairline Bold"/>
                </a:rPr>
                <a:t>1</a:t>
              </a:r>
              <a:r>
                <a:rPr lang="en-US" sz="2900" u="none" spc="58" dirty="0">
                  <a:solidFill>
                    <a:srgbClr val="000000"/>
                  </a:solidFill>
                  <a:latin typeface="Lato Hairline Bold"/>
                </a:rPr>
                <a:t>.</a:t>
              </a:r>
            </a:p>
          </p:txBody>
        </p:sp>
      </p:grpSp>
      <p:grpSp>
        <p:nvGrpSpPr>
          <p:cNvPr id="16" name="Group 4">
            <a:extLst>
              <a:ext uri="{FF2B5EF4-FFF2-40B4-BE49-F238E27FC236}">
                <a16:creationId xmlns:a16="http://schemas.microsoft.com/office/drawing/2014/main" id="{C83D5BC8-287D-4C6C-BE36-72521D0E5C5B}"/>
              </a:ext>
            </a:extLst>
          </p:cNvPr>
          <p:cNvGrpSpPr/>
          <p:nvPr/>
        </p:nvGrpSpPr>
        <p:grpSpPr>
          <a:xfrm>
            <a:off x="6380180" y="6376942"/>
            <a:ext cx="5055710" cy="1924686"/>
            <a:chOff x="0" y="-57150"/>
            <a:chExt cx="5301799" cy="2566253"/>
          </a:xfrm>
        </p:grpSpPr>
        <p:sp>
          <p:nvSpPr>
            <p:cNvPr id="17" name="TextBox 5">
              <a:extLst>
                <a:ext uri="{FF2B5EF4-FFF2-40B4-BE49-F238E27FC236}">
                  <a16:creationId xmlns:a16="http://schemas.microsoft.com/office/drawing/2014/main" id="{90D7AE30-7488-479C-96D2-439D2F841203}"/>
                </a:ext>
              </a:extLst>
            </p:cNvPr>
            <p:cNvSpPr txBox="1"/>
            <p:nvPr/>
          </p:nvSpPr>
          <p:spPr>
            <a:xfrm>
              <a:off x="0" y="1010399"/>
              <a:ext cx="5301799" cy="14987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800"/>
                </a:lnSpc>
                <a:spcBef>
                  <a:spcPct val="0"/>
                </a:spcBef>
              </a:pPr>
              <a:r>
                <a:rPr lang="ru-RU" sz="4000" dirty="0">
                  <a:solidFill>
                    <a:srgbClr val="272727"/>
                  </a:solidFill>
                  <a:latin typeface="Palatino Linotype" panose="02040502050505030304" pitchFamily="18" charset="0"/>
                </a:rPr>
                <a:t>Имеем большое количество различных растений</a:t>
              </a:r>
              <a:endParaRPr lang="en-US" sz="4000" u="none" dirty="0">
                <a:solidFill>
                  <a:srgbClr val="272727"/>
                </a:solidFill>
                <a:latin typeface="Palatino Linotype" panose="02040502050505030304" pitchFamily="18" charset="0"/>
              </a:endParaRPr>
            </a:p>
          </p:txBody>
        </p:sp>
        <p:sp>
          <p:nvSpPr>
            <p:cNvPr id="18" name="TextBox 6">
              <a:extLst>
                <a:ext uri="{FF2B5EF4-FFF2-40B4-BE49-F238E27FC236}">
                  <a16:creationId xmlns:a16="http://schemas.microsoft.com/office/drawing/2014/main" id="{93969222-22B8-49D6-93F3-1D80C6BFD13C}"/>
                </a:ext>
              </a:extLst>
            </p:cNvPr>
            <p:cNvSpPr txBox="1"/>
            <p:nvPr/>
          </p:nvSpPr>
          <p:spPr>
            <a:xfrm>
              <a:off x="0" y="-57150"/>
              <a:ext cx="3654284" cy="70104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060"/>
                </a:lnSpc>
                <a:spcBef>
                  <a:spcPct val="0"/>
                </a:spcBef>
              </a:pPr>
              <a:r>
                <a:rPr lang="ru-RU" sz="4000" spc="58" dirty="0">
                  <a:solidFill>
                    <a:srgbClr val="000000"/>
                  </a:solidFill>
                  <a:latin typeface="Lato Hairline Bold"/>
                </a:rPr>
                <a:t>2</a:t>
              </a:r>
              <a:r>
                <a:rPr lang="en-US" sz="2900" u="none" spc="58" dirty="0">
                  <a:solidFill>
                    <a:srgbClr val="000000"/>
                  </a:solidFill>
                  <a:latin typeface="Lato Hairline Bold"/>
                </a:rPr>
                <a:t>.</a:t>
              </a:r>
            </a:p>
          </p:txBody>
        </p:sp>
      </p:grpSp>
      <p:grpSp>
        <p:nvGrpSpPr>
          <p:cNvPr id="19" name="Group 4">
            <a:extLst>
              <a:ext uri="{FF2B5EF4-FFF2-40B4-BE49-F238E27FC236}">
                <a16:creationId xmlns:a16="http://schemas.microsoft.com/office/drawing/2014/main" id="{F8F931A3-E035-4B15-BD4C-2A027DF294E3}"/>
              </a:ext>
            </a:extLst>
          </p:cNvPr>
          <p:cNvGrpSpPr/>
          <p:nvPr/>
        </p:nvGrpSpPr>
        <p:grpSpPr>
          <a:xfrm>
            <a:off x="11731660" y="6376942"/>
            <a:ext cx="5055710" cy="1565613"/>
            <a:chOff x="0" y="-57150"/>
            <a:chExt cx="5301799" cy="2087488"/>
          </a:xfrm>
        </p:grpSpPr>
        <p:sp>
          <p:nvSpPr>
            <p:cNvPr id="20" name="TextBox 5">
              <a:extLst>
                <a:ext uri="{FF2B5EF4-FFF2-40B4-BE49-F238E27FC236}">
                  <a16:creationId xmlns:a16="http://schemas.microsoft.com/office/drawing/2014/main" id="{0D2AD733-3F3A-4195-8027-9A60937F9CCC}"/>
                </a:ext>
              </a:extLst>
            </p:cNvPr>
            <p:cNvSpPr txBox="1"/>
            <p:nvPr/>
          </p:nvSpPr>
          <p:spPr>
            <a:xfrm>
              <a:off x="0" y="1010399"/>
              <a:ext cx="5301799" cy="101993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800"/>
                </a:lnSpc>
                <a:spcBef>
                  <a:spcPct val="0"/>
                </a:spcBef>
              </a:pPr>
              <a:r>
                <a:rPr lang="ru-RU" sz="4000" dirty="0">
                  <a:solidFill>
                    <a:srgbClr val="272727"/>
                  </a:solidFill>
                  <a:latin typeface="Palatino Linotype" panose="02040502050505030304" pitchFamily="18" charset="0"/>
                </a:rPr>
                <a:t>Долгое время находимся вне дома</a:t>
              </a:r>
              <a:endParaRPr lang="en-US" sz="4000" u="none" dirty="0">
                <a:solidFill>
                  <a:srgbClr val="272727"/>
                </a:solidFill>
                <a:latin typeface="Palatino Linotype" panose="02040502050505030304" pitchFamily="18" charset="0"/>
              </a:endParaRPr>
            </a:p>
          </p:txBody>
        </p:sp>
        <p:sp>
          <p:nvSpPr>
            <p:cNvPr id="21" name="TextBox 6">
              <a:extLst>
                <a:ext uri="{FF2B5EF4-FFF2-40B4-BE49-F238E27FC236}">
                  <a16:creationId xmlns:a16="http://schemas.microsoft.com/office/drawing/2014/main" id="{B7324C26-0364-491B-847F-1D932703D88E}"/>
                </a:ext>
              </a:extLst>
            </p:cNvPr>
            <p:cNvSpPr txBox="1"/>
            <p:nvPr/>
          </p:nvSpPr>
          <p:spPr>
            <a:xfrm>
              <a:off x="0" y="-57150"/>
              <a:ext cx="3654284" cy="70104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060"/>
                </a:lnSpc>
                <a:spcBef>
                  <a:spcPct val="0"/>
                </a:spcBef>
              </a:pPr>
              <a:r>
                <a:rPr lang="ru-RU" sz="4000" spc="58" dirty="0">
                  <a:solidFill>
                    <a:srgbClr val="000000"/>
                  </a:solidFill>
                  <a:latin typeface="Lato Hairline Bold"/>
                </a:rPr>
                <a:t>3</a:t>
              </a:r>
              <a:r>
                <a:rPr lang="en-US" sz="2900" u="none" spc="58" dirty="0">
                  <a:solidFill>
                    <a:srgbClr val="000000"/>
                  </a:solidFill>
                  <a:latin typeface="Lato Hairline Bold"/>
                </a:rPr>
                <a:t>.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l="29312" t="76862" r="29312" b="-33112"/>
          <a:stretch>
            <a:fillRect/>
          </a:stretch>
        </p:blipFill>
        <p:spPr>
          <a:xfrm>
            <a:off x="0" y="-114300"/>
            <a:ext cx="18288000" cy="102870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3550986"/>
            <a:ext cx="9334500" cy="8117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5599"/>
              </a:lnSpc>
              <a:spcBef>
                <a:spcPct val="0"/>
              </a:spcBef>
            </a:pPr>
            <a:r>
              <a:rPr lang="ru-RU" sz="8000" u="none" spc="59" dirty="0">
                <a:solidFill>
                  <a:srgbClr val="000000"/>
                </a:solidFill>
                <a:latin typeface="Palatino Linotype" panose="02040502050505030304" pitchFamily="18" charset="0"/>
                <a:ea typeface="NSimSun" panose="02010609030101010101" pitchFamily="49" charset="-122"/>
              </a:rPr>
              <a:t>Решения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028700" y="6376942"/>
            <a:ext cx="5055710" cy="1924686"/>
            <a:chOff x="0" y="-57150"/>
            <a:chExt cx="5301799" cy="2566253"/>
          </a:xfrm>
        </p:grpSpPr>
        <p:sp>
          <p:nvSpPr>
            <p:cNvPr id="5" name="TextBox 5"/>
            <p:cNvSpPr txBox="1"/>
            <p:nvPr/>
          </p:nvSpPr>
          <p:spPr>
            <a:xfrm>
              <a:off x="0" y="1010399"/>
              <a:ext cx="5301799" cy="14987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800"/>
                </a:lnSpc>
                <a:spcBef>
                  <a:spcPct val="0"/>
                </a:spcBef>
              </a:pPr>
              <a:r>
                <a:rPr lang="ru-RU" sz="4000" dirty="0">
                  <a:solidFill>
                    <a:srgbClr val="272727"/>
                  </a:solidFill>
                  <a:latin typeface="Palatino Linotype" panose="02040502050505030304" pitchFamily="18" charset="0"/>
                </a:rPr>
                <a:t>Полив настроенный на определенные промежутки время</a:t>
              </a:r>
              <a:endParaRPr lang="en-US" sz="4000" u="none" dirty="0">
                <a:solidFill>
                  <a:srgbClr val="272727"/>
                </a:solidFill>
                <a:latin typeface="Palatino Linotype" panose="02040502050505030304" pitchFamily="18" charset="0"/>
              </a:endParaRP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57150"/>
              <a:ext cx="3654284" cy="70104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060"/>
                </a:lnSpc>
                <a:spcBef>
                  <a:spcPct val="0"/>
                </a:spcBef>
              </a:pPr>
              <a:r>
                <a:rPr lang="en-US" sz="4000" u="none" spc="58" dirty="0">
                  <a:solidFill>
                    <a:srgbClr val="000000"/>
                  </a:solidFill>
                  <a:latin typeface="Lato Hairline Bold"/>
                </a:rPr>
                <a:t>1</a:t>
              </a:r>
              <a:r>
                <a:rPr lang="en-US" sz="2900" u="none" spc="58" dirty="0">
                  <a:solidFill>
                    <a:srgbClr val="000000"/>
                  </a:solidFill>
                  <a:latin typeface="Lato Hairline Bold"/>
                </a:rPr>
                <a:t>.</a:t>
              </a:r>
            </a:p>
          </p:txBody>
        </p:sp>
      </p:grpSp>
      <p:grpSp>
        <p:nvGrpSpPr>
          <p:cNvPr id="16" name="Group 4">
            <a:extLst>
              <a:ext uri="{FF2B5EF4-FFF2-40B4-BE49-F238E27FC236}">
                <a16:creationId xmlns:a16="http://schemas.microsoft.com/office/drawing/2014/main" id="{C83D5BC8-287D-4C6C-BE36-72521D0E5C5B}"/>
              </a:ext>
            </a:extLst>
          </p:cNvPr>
          <p:cNvGrpSpPr/>
          <p:nvPr/>
        </p:nvGrpSpPr>
        <p:grpSpPr>
          <a:xfrm>
            <a:off x="6380180" y="6376942"/>
            <a:ext cx="5055710" cy="1924686"/>
            <a:chOff x="0" y="-57150"/>
            <a:chExt cx="5301799" cy="2566253"/>
          </a:xfrm>
        </p:grpSpPr>
        <p:sp>
          <p:nvSpPr>
            <p:cNvPr id="17" name="TextBox 5">
              <a:extLst>
                <a:ext uri="{FF2B5EF4-FFF2-40B4-BE49-F238E27FC236}">
                  <a16:creationId xmlns:a16="http://schemas.microsoft.com/office/drawing/2014/main" id="{90D7AE30-7488-479C-96D2-439D2F841203}"/>
                </a:ext>
              </a:extLst>
            </p:cNvPr>
            <p:cNvSpPr txBox="1"/>
            <p:nvPr/>
          </p:nvSpPr>
          <p:spPr>
            <a:xfrm>
              <a:off x="0" y="1010399"/>
              <a:ext cx="5301799" cy="14987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800"/>
                </a:lnSpc>
                <a:spcBef>
                  <a:spcPct val="0"/>
                </a:spcBef>
              </a:pPr>
              <a:r>
                <a:rPr lang="ru-RU" sz="4000" dirty="0">
                  <a:solidFill>
                    <a:srgbClr val="272727"/>
                  </a:solidFill>
                  <a:latin typeface="Palatino Linotype" panose="02040502050505030304" pitchFamily="18" charset="0"/>
                </a:rPr>
                <a:t>Поддержка полива нескольких различных растений </a:t>
              </a:r>
              <a:endParaRPr lang="en-US" sz="4000" u="none" dirty="0">
                <a:solidFill>
                  <a:srgbClr val="272727"/>
                </a:solidFill>
                <a:latin typeface="Palatino Linotype" panose="02040502050505030304" pitchFamily="18" charset="0"/>
              </a:endParaRPr>
            </a:p>
          </p:txBody>
        </p:sp>
        <p:sp>
          <p:nvSpPr>
            <p:cNvPr id="18" name="TextBox 6">
              <a:extLst>
                <a:ext uri="{FF2B5EF4-FFF2-40B4-BE49-F238E27FC236}">
                  <a16:creationId xmlns:a16="http://schemas.microsoft.com/office/drawing/2014/main" id="{93969222-22B8-49D6-93F3-1D80C6BFD13C}"/>
                </a:ext>
              </a:extLst>
            </p:cNvPr>
            <p:cNvSpPr txBox="1"/>
            <p:nvPr/>
          </p:nvSpPr>
          <p:spPr>
            <a:xfrm>
              <a:off x="0" y="-57150"/>
              <a:ext cx="3654284" cy="70104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060"/>
                </a:lnSpc>
                <a:spcBef>
                  <a:spcPct val="0"/>
                </a:spcBef>
              </a:pPr>
              <a:r>
                <a:rPr lang="ru-RU" sz="4000" spc="58" dirty="0">
                  <a:solidFill>
                    <a:srgbClr val="000000"/>
                  </a:solidFill>
                  <a:latin typeface="Lato Hairline Bold"/>
                </a:rPr>
                <a:t>2</a:t>
              </a:r>
              <a:r>
                <a:rPr lang="en-US" sz="2900" u="none" spc="58" dirty="0">
                  <a:solidFill>
                    <a:srgbClr val="000000"/>
                  </a:solidFill>
                  <a:latin typeface="Lato Hairline Bold"/>
                </a:rPr>
                <a:t>.</a:t>
              </a:r>
            </a:p>
          </p:txBody>
        </p:sp>
      </p:grpSp>
      <p:grpSp>
        <p:nvGrpSpPr>
          <p:cNvPr id="19" name="Group 4">
            <a:extLst>
              <a:ext uri="{FF2B5EF4-FFF2-40B4-BE49-F238E27FC236}">
                <a16:creationId xmlns:a16="http://schemas.microsoft.com/office/drawing/2014/main" id="{F8F931A3-E035-4B15-BD4C-2A027DF294E3}"/>
              </a:ext>
            </a:extLst>
          </p:cNvPr>
          <p:cNvGrpSpPr/>
          <p:nvPr/>
        </p:nvGrpSpPr>
        <p:grpSpPr>
          <a:xfrm>
            <a:off x="11731660" y="6376942"/>
            <a:ext cx="5260940" cy="2283758"/>
            <a:chOff x="0" y="-57150"/>
            <a:chExt cx="5517019" cy="3045017"/>
          </a:xfrm>
        </p:grpSpPr>
        <p:sp>
          <p:nvSpPr>
            <p:cNvPr id="20" name="TextBox 5">
              <a:extLst>
                <a:ext uri="{FF2B5EF4-FFF2-40B4-BE49-F238E27FC236}">
                  <a16:creationId xmlns:a16="http://schemas.microsoft.com/office/drawing/2014/main" id="{0D2AD733-3F3A-4195-8027-9A60937F9CCC}"/>
                </a:ext>
              </a:extLst>
            </p:cNvPr>
            <p:cNvSpPr txBox="1"/>
            <p:nvPr/>
          </p:nvSpPr>
          <p:spPr>
            <a:xfrm>
              <a:off x="0" y="1010399"/>
              <a:ext cx="5517019" cy="197746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 algn="l">
                <a:lnSpc>
                  <a:spcPts val="2800"/>
                </a:lnSpc>
                <a:spcBef>
                  <a:spcPct val="0"/>
                </a:spcBef>
              </a:pPr>
              <a:r>
                <a:rPr lang="ru-RU" sz="4000" dirty="0">
                  <a:solidFill>
                    <a:srgbClr val="272727"/>
                  </a:solidFill>
                  <a:latin typeface="Palatino Linotype" panose="02040502050505030304" pitchFamily="18" charset="0"/>
                </a:rPr>
                <a:t>Питание от блока 5В,</a:t>
              </a:r>
            </a:p>
            <a:p>
              <a:pPr marL="0" lvl="0" indent="0" algn="l">
                <a:lnSpc>
                  <a:spcPts val="2800"/>
                </a:lnSpc>
                <a:spcBef>
                  <a:spcPct val="0"/>
                </a:spcBef>
              </a:pPr>
              <a:r>
                <a:rPr lang="ru-RU" sz="4000" dirty="0">
                  <a:solidFill>
                    <a:srgbClr val="272727"/>
                  </a:solidFill>
                  <a:latin typeface="Palatino Linotype" panose="02040502050505030304" pitchFamily="18" charset="0"/>
                </a:rPr>
                <a:t>использование любой емкости с водой </a:t>
              </a:r>
              <a:endParaRPr lang="en-US" sz="4000" u="none" dirty="0">
                <a:solidFill>
                  <a:srgbClr val="272727"/>
                </a:solidFill>
                <a:latin typeface="Palatino Linotype" panose="02040502050505030304" pitchFamily="18" charset="0"/>
              </a:endParaRPr>
            </a:p>
          </p:txBody>
        </p:sp>
        <p:sp>
          <p:nvSpPr>
            <p:cNvPr id="21" name="TextBox 6">
              <a:extLst>
                <a:ext uri="{FF2B5EF4-FFF2-40B4-BE49-F238E27FC236}">
                  <a16:creationId xmlns:a16="http://schemas.microsoft.com/office/drawing/2014/main" id="{B7324C26-0364-491B-847F-1D932703D88E}"/>
                </a:ext>
              </a:extLst>
            </p:cNvPr>
            <p:cNvSpPr txBox="1"/>
            <p:nvPr/>
          </p:nvSpPr>
          <p:spPr>
            <a:xfrm>
              <a:off x="0" y="-57150"/>
              <a:ext cx="3654284" cy="70104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060"/>
                </a:lnSpc>
                <a:spcBef>
                  <a:spcPct val="0"/>
                </a:spcBef>
              </a:pPr>
              <a:r>
                <a:rPr lang="ru-RU" sz="4000" spc="58" dirty="0">
                  <a:solidFill>
                    <a:srgbClr val="000000"/>
                  </a:solidFill>
                  <a:latin typeface="Lato Hairline Bold"/>
                </a:rPr>
                <a:t>3</a:t>
              </a:r>
              <a:r>
                <a:rPr lang="en-US" sz="2900" u="none" spc="58" dirty="0">
                  <a:solidFill>
                    <a:srgbClr val="000000"/>
                  </a:solidFill>
                  <a:latin typeface="Lato Hairline Bold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88970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l="29312" t="87904" r="29312" b="-44154"/>
          <a:stretch>
            <a:fillRect/>
          </a:stretch>
        </p:blipFill>
        <p:spPr>
          <a:xfrm>
            <a:off x="0" y="-723900"/>
            <a:ext cx="18288000" cy="1028700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838200" y="543709"/>
            <a:ext cx="8305800" cy="10127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8400"/>
              </a:lnSpc>
              <a:spcBef>
                <a:spcPct val="0"/>
              </a:spcBef>
            </a:pPr>
            <a:r>
              <a:rPr lang="ru-RU" sz="6000" spc="89" dirty="0">
                <a:solidFill>
                  <a:srgbClr val="000000"/>
                </a:solidFill>
                <a:latin typeface="Palatino Linotype" panose="02040502050505030304" pitchFamily="18" charset="0"/>
              </a:rPr>
              <a:t>Схема устройства</a:t>
            </a:r>
            <a:endParaRPr lang="en-US" sz="6000" u="none" spc="89" dirty="0">
              <a:solidFill>
                <a:srgbClr val="000000"/>
              </a:solidFill>
              <a:latin typeface="Palatino Linotype" panose="02040502050505030304" pitchFamily="18" charset="0"/>
            </a:endParaRPr>
          </a:p>
        </p:txBody>
      </p:sp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0EC35DB4-2216-43ED-A9CC-FAEE234F54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1584255"/>
            <a:ext cx="13639800" cy="883387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l="29312" t="87904" r="29312" b="-44154"/>
          <a:stretch>
            <a:fillRect/>
          </a:stretch>
        </p:blipFill>
        <p:spPr>
          <a:xfrm>
            <a:off x="0" y="-723900"/>
            <a:ext cx="18288000" cy="1028700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838200" y="571500"/>
            <a:ext cx="8305800" cy="10127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8400"/>
              </a:lnSpc>
              <a:spcBef>
                <a:spcPct val="0"/>
              </a:spcBef>
            </a:pPr>
            <a:r>
              <a:rPr lang="ru-RU" sz="6000" spc="89" dirty="0">
                <a:solidFill>
                  <a:srgbClr val="000000"/>
                </a:solidFill>
                <a:latin typeface="Palatino Linotype" panose="02040502050505030304" pitchFamily="18" charset="0"/>
              </a:rPr>
              <a:t>Стоимость элементов</a:t>
            </a:r>
            <a:endParaRPr lang="en-US" sz="6000" u="none" spc="89" dirty="0">
              <a:solidFill>
                <a:srgbClr val="00000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606501-BC49-4455-B995-A182A911A555}"/>
              </a:ext>
            </a:extLst>
          </p:cNvPr>
          <p:cNvSpPr txBox="1"/>
          <p:nvPr/>
        </p:nvSpPr>
        <p:spPr>
          <a:xfrm>
            <a:off x="1295400" y="2324100"/>
            <a:ext cx="9601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sz="4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811A3E-2F91-425D-AF2B-F81B592EC209}"/>
              </a:ext>
            </a:extLst>
          </p:cNvPr>
          <p:cNvSpPr txBox="1"/>
          <p:nvPr/>
        </p:nvSpPr>
        <p:spPr>
          <a:xfrm>
            <a:off x="876300" y="2324100"/>
            <a:ext cx="9601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Palatino Linotype" panose="02040502050505030304" pitchFamily="18" charset="0"/>
              </a:rPr>
              <a:t>1. Arduino Nano ATmega328P – </a:t>
            </a:r>
            <a:r>
              <a:rPr lang="ru-RU" sz="4000" dirty="0">
                <a:latin typeface="Palatino Linotype" panose="02040502050505030304" pitchFamily="18" charset="0"/>
              </a:rPr>
              <a:t>30</a:t>
            </a:r>
            <a:r>
              <a:rPr lang="en-US" sz="4000" dirty="0">
                <a:latin typeface="Palatino Linotype" panose="02040502050505030304" pitchFamily="18" charset="0"/>
              </a:rPr>
              <a:t>0 </a:t>
            </a:r>
            <a:r>
              <a:rPr lang="ru-RU" sz="4000" dirty="0">
                <a:latin typeface="Palatino Linotype" panose="02040502050505030304" pitchFamily="18" charset="0"/>
              </a:rPr>
              <a:t>руб.</a:t>
            </a:r>
            <a:r>
              <a:rPr lang="en-US" sz="4000" dirty="0">
                <a:latin typeface="Palatino Linotype" panose="02040502050505030304" pitchFamily="18" charset="0"/>
              </a:rPr>
              <a:t> </a:t>
            </a:r>
            <a:endParaRPr lang="ru-RU" sz="4000" dirty="0">
              <a:latin typeface="Palatino Linotype" panose="0204050205050503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6B4C68-EF24-4A22-8E18-F06CCEAB6A55}"/>
              </a:ext>
            </a:extLst>
          </p:cNvPr>
          <p:cNvSpPr txBox="1"/>
          <p:nvPr/>
        </p:nvSpPr>
        <p:spPr>
          <a:xfrm>
            <a:off x="873717" y="3071402"/>
            <a:ext cx="9601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latin typeface="Palatino Linotype" panose="02040502050505030304" pitchFamily="18" charset="0"/>
              </a:rPr>
              <a:t>2. Помпа водяная </a:t>
            </a:r>
            <a:r>
              <a:rPr lang="en-US" sz="4000" dirty="0">
                <a:latin typeface="Palatino Linotype" panose="02040502050505030304" pitchFamily="18" charset="0"/>
              </a:rPr>
              <a:t>2</a:t>
            </a:r>
            <a:r>
              <a:rPr lang="ru-RU" sz="4000" dirty="0">
                <a:latin typeface="Palatino Linotype" panose="02040502050505030304" pitchFamily="18" charset="0"/>
              </a:rPr>
              <a:t>шт.</a:t>
            </a:r>
            <a:r>
              <a:rPr lang="en-US" sz="4000" dirty="0">
                <a:latin typeface="Palatino Linotype" panose="02040502050505030304" pitchFamily="18" charset="0"/>
              </a:rPr>
              <a:t>– </a:t>
            </a:r>
            <a:r>
              <a:rPr lang="ru-RU" sz="4000" dirty="0">
                <a:latin typeface="Palatino Linotype" panose="02040502050505030304" pitchFamily="18" charset="0"/>
              </a:rPr>
              <a:t>50</a:t>
            </a:r>
            <a:r>
              <a:rPr lang="en-US" sz="4000" dirty="0">
                <a:latin typeface="Palatino Linotype" panose="02040502050505030304" pitchFamily="18" charset="0"/>
              </a:rPr>
              <a:t>0 </a:t>
            </a:r>
            <a:r>
              <a:rPr lang="ru-RU" sz="4000" dirty="0">
                <a:latin typeface="Palatino Linotype" panose="02040502050505030304" pitchFamily="18" charset="0"/>
              </a:rPr>
              <a:t>руб.</a:t>
            </a:r>
            <a:r>
              <a:rPr lang="en-US" sz="4000" dirty="0">
                <a:latin typeface="Palatino Linotype" panose="02040502050505030304" pitchFamily="18" charset="0"/>
              </a:rPr>
              <a:t> </a:t>
            </a:r>
            <a:endParaRPr lang="ru-RU" sz="4000" dirty="0">
              <a:latin typeface="Palatino Linotype" panose="0204050205050503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5E7FF5-4415-455C-AD71-CEDFAF678342}"/>
              </a:ext>
            </a:extLst>
          </p:cNvPr>
          <p:cNvSpPr txBox="1"/>
          <p:nvPr/>
        </p:nvSpPr>
        <p:spPr>
          <a:xfrm>
            <a:off x="873717" y="3757307"/>
            <a:ext cx="9601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latin typeface="Palatino Linotype" panose="02040502050505030304" pitchFamily="18" charset="0"/>
              </a:rPr>
              <a:t>3</a:t>
            </a:r>
            <a:r>
              <a:rPr lang="en-US" sz="4000" dirty="0">
                <a:latin typeface="Palatino Linotype" panose="02040502050505030304" pitchFamily="18" charset="0"/>
              </a:rPr>
              <a:t>. </a:t>
            </a:r>
            <a:r>
              <a:rPr lang="ru-RU" sz="4000" dirty="0">
                <a:latin typeface="Palatino Linotype" panose="02040502050505030304" pitchFamily="18" charset="0"/>
              </a:rPr>
              <a:t>ЖК экран </a:t>
            </a:r>
            <a:r>
              <a:rPr lang="en-US" sz="4000" dirty="0">
                <a:latin typeface="Palatino Linotype" panose="02040502050505030304" pitchFamily="18" charset="0"/>
              </a:rPr>
              <a:t>lcd1602  I2C– 300 </a:t>
            </a:r>
            <a:r>
              <a:rPr lang="ru-RU" sz="4000" dirty="0">
                <a:latin typeface="Palatino Linotype" panose="02040502050505030304" pitchFamily="18" charset="0"/>
              </a:rPr>
              <a:t>руб.</a:t>
            </a:r>
            <a:r>
              <a:rPr lang="en-US" sz="4000" dirty="0">
                <a:latin typeface="Palatino Linotype" panose="02040502050505030304" pitchFamily="18" charset="0"/>
              </a:rPr>
              <a:t> </a:t>
            </a:r>
            <a:endParaRPr lang="ru-RU" sz="4000" dirty="0">
              <a:latin typeface="Palatino Linotype" panose="0204050205050503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16541F-02A9-4BCA-A77A-C935B5ACFAB8}"/>
              </a:ext>
            </a:extLst>
          </p:cNvPr>
          <p:cNvSpPr txBox="1"/>
          <p:nvPr/>
        </p:nvSpPr>
        <p:spPr>
          <a:xfrm>
            <a:off x="864029" y="4432584"/>
            <a:ext cx="9601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Palatino Linotype" panose="02040502050505030304" pitchFamily="18" charset="0"/>
              </a:rPr>
              <a:t>4. </a:t>
            </a:r>
            <a:r>
              <a:rPr lang="ru-RU" sz="4000" dirty="0">
                <a:latin typeface="Palatino Linotype" panose="02040502050505030304" pitchFamily="18" charset="0"/>
              </a:rPr>
              <a:t>Энкодер </a:t>
            </a:r>
            <a:r>
              <a:rPr lang="en-US" sz="4000" dirty="0">
                <a:latin typeface="Palatino Linotype" panose="02040502050505030304" pitchFamily="18" charset="0"/>
              </a:rPr>
              <a:t>HC11 – 120 </a:t>
            </a:r>
            <a:r>
              <a:rPr lang="ru-RU" sz="4000" dirty="0">
                <a:latin typeface="Palatino Linotype" panose="02040502050505030304" pitchFamily="18" charset="0"/>
              </a:rPr>
              <a:t>руб.</a:t>
            </a:r>
            <a:r>
              <a:rPr lang="en-US" sz="4000" dirty="0">
                <a:latin typeface="Palatino Linotype" panose="02040502050505030304" pitchFamily="18" charset="0"/>
              </a:rPr>
              <a:t> </a:t>
            </a:r>
            <a:endParaRPr lang="ru-RU" sz="4000" dirty="0">
              <a:latin typeface="Palatino Linotype" panose="0204050205050503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2D2E49-4F00-422C-AF99-295CFD1A1C54}"/>
              </a:ext>
            </a:extLst>
          </p:cNvPr>
          <p:cNvSpPr txBox="1"/>
          <p:nvPr/>
        </p:nvSpPr>
        <p:spPr>
          <a:xfrm>
            <a:off x="835616" y="5074902"/>
            <a:ext cx="9601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Palatino Linotype" panose="02040502050505030304" pitchFamily="18" charset="0"/>
              </a:rPr>
              <a:t>5. </a:t>
            </a:r>
            <a:r>
              <a:rPr lang="ru-RU" sz="4000" dirty="0">
                <a:latin typeface="Palatino Linotype" panose="02040502050505030304" pitchFamily="18" charset="0"/>
              </a:rPr>
              <a:t>Кнопка тактовая </a:t>
            </a:r>
            <a:r>
              <a:rPr lang="en-US" sz="4000" dirty="0">
                <a:latin typeface="Palatino Linotype" panose="02040502050505030304" pitchFamily="18" charset="0"/>
              </a:rPr>
              <a:t>– </a:t>
            </a:r>
            <a:r>
              <a:rPr lang="ru-RU" sz="4000" dirty="0">
                <a:latin typeface="Palatino Linotype" panose="02040502050505030304" pitchFamily="18" charset="0"/>
              </a:rPr>
              <a:t>9</a:t>
            </a:r>
            <a:r>
              <a:rPr lang="en-US" sz="4000" dirty="0">
                <a:latin typeface="Palatino Linotype" panose="02040502050505030304" pitchFamily="18" charset="0"/>
              </a:rPr>
              <a:t> </a:t>
            </a:r>
            <a:r>
              <a:rPr lang="ru-RU" sz="4000" dirty="0">
                <a:latin typeface="Palatino Linotype" panose="02040502050505030304" pitchFamily="18" charset="0"/>
              </a:rPr>
              <a:t>руб.</a:t>
            </a:r>
            <a:r>
              <a:rPr lang="en-US" sz="4000" dirty="0">
                <a:latin typeface="Palatino Linotype" panose="02040502050505030304" pitchFamily="18" charset="0"/>
              </a:rPr>
              <a:t> </a:t>
            </a:r>
            <a:endParaRPr lang="ru-RU" sz="4000" dirty="0">
              <a:latin typeface="Palatino Linotype" panose="0204050205050503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138E17B-1E33-4EBB-9CF0-AE78D02BC598}"/>
              </a:ext>
            </a:extLst>
          </p:cNvPr>
          <p:cNvSpPr txBox="1"/>
          <p:nvPr/>
        </p:nvSpPr>
        <p:spPr>
          <a:xfrm>
            <a:off x="836908" y="5726043"/>
            <a:ext cx="9601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latin typeface="Palatino Linotype" panose="02040502050505030304" pitchFamily="18" charset="0"/>
              </a:rPr>
              <a:t>6</a:t>
            </a:r>
            <a:r>
              <a:rPr lang="en-US" sz="4000" dirty="0">
                <a:latin typeface="Palatino Linotype" panose="02040502050505030304" pitchFamily="18" charset="0"/>
              </a:rPr>
              <a:t>. Mosfet IRF1407</a:t>
            </a:r>
            <a:r>
              <a:rPr lang="ru-RU" sz="4000" dirty="0">
                <a:latin typeface="Palatino Linotype" panose="02040502050505030304" pitchFamily="18" charset="0"/>
              </a:rPr>
              <a:t> 2шт.</a:t>
            </a:r>
            <a:r>
              <a:rPr lang="en-US" sz="4000" dirty="0">
                <a:latin typeface="Palatino Linotype" panose="02040502050505030304" pitchFamily="18" charset="0"/>
              </a:rPr>
              <a:t> – </a:t>
            </a:r>
            <a:r>
              <a:rPr lang="ru-RU" sz="4000" dirty="0">
                <a:latin typeface="Palatino Linotype" panose="02040502050505030304" pitchFamily="18" charset="0"/>
              </a:rPr>
              <a:t>4</a:t>
            </a:r>
            <a:r>
              <a:rPr lang="en-US" sz="4000" dirty="0">
                <a:latin typeface="Palatino Linotype" panose="02040502050505030304" pitchFamily="18" charset="0"/>
              </a:rPr>
              <a:t>0 </a:t>
            </a:r>
            <a:r>
              <a:rPr lang="ru-RU" sz="4000" dirty="0">
                <a:latin typeface="Palatino Linotype" panose="02040502050505030304" pitchFamily="18" charset="0"/>
              </a:rPr>
              <a:t>руб.</a:t>
            </a:r>
            <a:r>
              <a:rPr lang="en-US" sz="4000" dirty="0">
                <a:latin typeface="Palatino Linotype" panose="02040502050505030304" pitchFamily="18" charset="0"/>
              </a:rPr>
              <a:t>  </a:t>
            </a:r>
            <a:endParaRPr lang="ru-RU" sz="4000" dirty="0">
              <a:latin typeface="Palatino Linotype" panose="0204050205050503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8885F1-FF98-4169-8FDD-A55EE3ED76D4}"/>
              </a:ext>
            </a:extLst>
          </p:cNvPr>
          <p:cNvSpPr txBox="1"/>
          <p:nvPr/>
        </p:nvSpPr>
        <p:spPr>
          <a:xfrm>
            <a:off x="834324" y="6436454"/>
            <a:ext cx="103670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latin typeface="Palatino Linotype" panose="02040502050505030304" pitchFamily="18" charset="0"/>
              </a:rPr>
              <a:t>7</a:t>
            </a:r>
            <a:r>
              <a:rPr lang="en-US" sz="4000" dirty="0">
                <a:latin typeface="Palatino Linotype" panose="02040502050505030304" pitchFamily="18" charset="0"/>
              </a:rPr>
              <a:t>. </a:t>
            </a:r>
            <a:r>
              <a:rPr lang="ru-RU" sz="4000" dirty="0">
                <a:latin typeface="Palatino Linotype" panose="02040502050505030304" pitchFamily="18" charset="0"/>
              </a:rPr>
              <a:t>Резисторы 10к</a:t>
            </a:r>
            <a:r>
              <a:rPr lang="el-GR" sz="4000" dirty="0">
                <a:latin typeface="Palatino Linotype" panose="02040502050505030304" pitchFamily="18" charset="0"/>
              </a:rPr>
              <a:t>Ω</a:t>
            </a:r>
            <a:r>
              <a:rPr lang="ru-RU" sz="4000" dirty="0">
                <a:latin typeface="Palatino Linotype" panose="02040502050505030304" pitchFamily="18" charset="0"/>
              </a:rPr>
              <a:t>, 200</a:t>
            </a:r>
            <a:r>
              <a:rPr lang="el-GR" sz="4000" dirty="0">
                <a:latin typeface="Palatino Linotype" panose="02040502050505030304" pitchFamily="18" charset="0"/>
              </a:rPr>
              <a:t>Ω</a:t>
            </a:r>
            <a:r>
              <a:rPr lang="ru-RU" sz="4000" dirty="0">
                <a:latin typeface="Palatino Linotype" panose="02040502050505030304" pitchFamily="18" charset="0"/>
              </a:rPr>
              <a:t> по 2шт.</a:t>
            </a:r>
            <a:r>
              <a:rPr lang="en-US" sz="4000" dirty="0">
                <a:latin typeface="Palatino Linotype" panose="02040502050505030304" pitchFamily="18" charset="0"/>
              </a:rPr>
              <a:t> ~ </a:t>
            </a:r>
            <a:r>
              <a:rPr lang="ru-RU" sz="4000" dirty="0">
                <a:latin typeface="Palatino Linotype" panose="02040502050505030304" pitchFamily="18" charset="0"/>
              </a:rPr>
              <a:t>1</a:t>
            </a:r>
            <a:r>
              <a:rPr lang="en-US" sz="4000" dirty="0">
                <a:latin typeface="Palatino Linotype" panose="02040502050505030304" pitchFamily="18" charset="0"/>
              </a:rPr>
              <a:t>0 </a:t>
            </a:r>
            <a:r>
              <a:rPr lang="ru-RU" sz="4000" dirty="0">
                <a:latin typeface="Palatino Linotype" panose="02040502050505030304" pitchFamily="18" charset="0"/>
              </a:rPr>
              <a:t>руб.</a:t>
            </a:r>
            <a:r>
              <a:rPr lang="en-US" sz="4000" dirty="0">
                <a:latin typeface="Palatino Linotype" panose="02040502050505030304" pitchFamily="18" charset="0"/>
              </a:rPr>
              <a:t> </a:t>
            </a:r>
            <a:r>
              <a:rPr lang="ru-RU" sz="4000" dirty="0">
                <a:latin typeface="Palatino Linotype" panose="02040502050505030304" pitchFamily="18" charset="0"/>
              </a:rPr>
              <a:t>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2431A8C-C312-49D3-93DC-BFEBD86E12E3}"/>
              </a:ext>
            </a:extLst>
          </p:cNvPr>
          <p:cNvSpPr txBox="1"/>
          <p:nvPr/>
        </p:nvSpPr>
        <p:spPr>
          <a:xfrm>
            <a:off x="834324" y="7019132"/>
            <a:ext cx="114338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latin typeface="Palatino Linotype" panose="02040502050505030304" pitchFamily="18" charset="0"/>
              </a:rPr>
              <a:t>8</a:t>
            </a:r>
            <a:r>
              <a:rPr lang="en-US" sz="4000" dirty="0">
                <a:latin typeface="Palatino Linotype" panose="02040502050505030304" pitchFamily="18" charset="0"/>
              </a:rPr>
              <a:t>. </a:t>
            </a:r>
            <a:r>
              <a:rPr lang="ru-RU" sz="4000" dirty="0">
                <a:latin typeface="Palatino Linotype" panose="02040502050505030304" pitchFamily="18" charset="0"/>
              </a:rPr>
              <a:t>Переключатель двухпозиционный </a:t>
            </a:r>
            <a:r>
              <a:rPr lang="en-US" sz="4000" dirty="0">
                <a:latin typeface="Palatino Linotype" panose="02040502050505030304" pitchFamily="18" charset="0"/>
              </a:rPr>
              <a:t>– </a:t>
            </a:r>
            <a:r>
              <a:rPr lang="ru-RU" sz="4000" dirty="0">
                <a:latin typeface="Palatino Linotype" panose="02040502050505030304" pitchFamily="18" charset="0"/>
              </a:rPr>
              <a:t>40</a:t>
            </a:r>
            <a:r>
              <a:rPr lang="en-US" sz="4000" dirty="0">
                <a:latin typeface="Palatino Linotype" panose="02040502050505030304" pitchFamily="18" charset="0"/>
              </a:rPr>
              <a:t> </a:t>
            </a:r>
            <a:r>
              <a:rPr lang="ru-RU" sz="4000" dirty="0">
                <a:latin typeface="Palatino Linotype" panose="02040502050505030304" pitchFamily="18" charset="0"/>
              </a:rPr>
              <a:t>руб.</a:t>
            </a:r>
            <a:r>
              <a:rPr lang="en-US" sz="4000" dirty="0">
                <a:latin typeface="Palatino Linotype" panose="02040502050505030304" pitchFamily="18" charset="0"/>
              </a:rPr>
              <a:t> </a:t>
            </a:r>
            <a:endParaRPr lang="ru-RU" sz="4000" dirty="0">
              <a:latin typeface="Palatino Linotype" panose="0204050205050503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2A386FC-BE7D-491F-9814-22815C6915BC}"/>
              </a:ext>
            </a:extLst>
          </p:cNvPr>
          <p:cNvSpPr txBox="1"/>
          <p:nvPr/>
        </p:nvSpPr>
        <p:spPr>
          <a:xfrm>
            <a:off x="803327" y="7697304"/>
            <a:ext cx="9601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latin typeface="Palatino Linotype" panose="02040502050505030304" pitchFamily="18" charset="0"/>
              </a:rPr>
              <a:t>9</a:t>
            </a:r>
            <a:r>
              <a:rPr lang="en-US" sz="4000" dirty="0">
                <a:latin typeface="Palatino Linotype" panose="02040502050505030304" pitchFamily="18" charset="0"/>
              </a:rPr>
              <a:t>. </a:t>
            </a:r>
            <a:r>
              <a:rPr lang="ru-RU" sz="4000" dirty="0">
                <a:latin typeface="Palatino Linotype" panose="02040502050505030304" pitchFamily="18" charset="0"/>
              </a:rPr>
              <a:t>Корпус пластиковый ~</a:t>
            </a:r>
            <a:r>
              <a:rPr lang="en-US" sz="4000" dirty="0">
                <a:latin typeface="Palatino Linotype" panose="02040502050505030304" pitchFamily="18" charset="0"/>
              </a:rPr>
              <a:t> 20 </a:t>
            </a:r>
            <a:r>
              <a:rPr lang="ru-RU" sz="4000" dirty="0">
                <a:latin typeface="Palatino Linotype" panose="02040502050505030304" pitchFamily="18" charset="0"/>
              </a:rPr>
              <a:t>руб.</a:t>
            </a:r>
            <a:r>
              <a:rPr lang="en-US" sz="4000" dirty="0">
                <a:latin typeface="Palatino Linotype" panose="02040502050505030304" pitchFamily="18" charset="0"/>
              </a:rPr>
              <a:t> </a:t>
            </a:r>
            <a:endParaRPr lang="ru-RU" sz="4000" dirty="0">
              <a:latin typeface="Palatino Linotype" panose="0204050205050503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34E11A-9810-4D3D-9D13-840D43DD6D7A}"/>
              </a:ext>
            </a:extLst>
          </p:cNvPr>
          <p:cNvSpPr txBox="1"/>
          <p:nvPr/>
        </p:nvSpPr>
        <p:spPr>
          <a:xfrm>
            <a:off x="1371600" y="8555057"/>
            <a:ext cx="7239000" cy="101566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l-GR" sz="6600" i="0" dirty="0">
                <a:effectLst/>
                <a:latin typeface="Palatino Linotype" panose="02040502050505030304" pitchFamily="18" charset="0"/>
              </a:rPr>
              <a:t>Σ</a:t>
            </a:r>
            <a:r>
              <a:rPr lang="ru-RU" sz="6600" i="0" dirty="0">
                <a:effectLst/>
                <a:latin typeface="Palatino Linotype" panose="02040502050505030304" pitchFamily="18" charset="0"/>
              </a:rPr>
              <a:t> = 1339 руб.</a:t>
            </a:r>
            <a:r>
              <a:rPr lang="ru-RU" sz="6600" b="1" i="0" dirty="0">
                <a:effectLst/>
                <a:latin typeface="Palatino Linotype" panose="02040502050505030304" pitchFamily="18" charset="0"/>
              </a:rPr>
              <a:t> </a:t>
            </a:r>
            <a:endParaRPr lang="ru-RU" sz="66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2880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l="29312" t="87904" r="29312" b="-44154"/>
          <a:stretch>
            <a:fillRect/>
          </a:stretch>
        </p:blipFill>
        <p:spPr>
          <a:xfrm>
            <a:off x="0" y="-723900"/>
            <a:ext cx="18288000" cy="1028700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838200" y="543709"/>
            <a:ext cx="8305800" cy="10127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8400"/>
              </a:lnSpc>
              <a:spcBef>
                <a:spcPct val="0"/>
              </a:spcBef>
            </a:pPr>
            <a:r>
              <a:rPr lang="ru-RU" sz="6000" spc="89" dirty="0">
                <a:solidFill>
                  <a:srgbClr val="000000"/>
                </a:solidFill>
                <a:latin typeface="Palatino Linotype" panose="02040502050505030304" pitchFamily="18" charset="0"/>
              </a:rPr>
              <a:t>График работы</a:t>
            </a:r>
            <a:endParaRPr lang="en-US" sz="6000" u="none" spc="89" dirty="0">
              <a:solidFill>
                <a:srgbClr val="000000"/>
              </a:solidFill>
              <a:latin typeface="Palatino Linotype" panose="0204050205050503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E9AE3DB-AC14-4546-89BA-B2C1585449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747" y="1790700"/>
            <a:ext cx="17868506" cy="8191500"/>
          </a:xfrm>
          <a:prstGeom prst="rect">
            <a:avLst/>
          </a:prstGeom>
        </p:spPr>
      </p:pic>
      <p:sp>
        <p:nvSpPr>
          <p:cNvPr id="29" name="Полилиния: фигура 28">
            <a:extLst>
              <a:ext uri="{FF2B5EF4-FFF2-40B4-BE49-F238E27FC236}">
                <a16:creationId xmlns:a16="http://schemas.microsoft.com/office/drawing/2014/main" id="{F9968DC0-46EB-4EB9-AD09-4AB630603E67}"/>
              </a:ext>
            </a:extLst>
          </p:cNvPr>
          <p:cNvSpPr/>
          <p:nvPr/>
        </p:nvSpPr>
        <p:spPr>
          <a:xfrm>
            <a:off x="7032625" y="7248525"/>
            <a:ext cx="17463" cy="915988"/>
          </a:xfrm>
          <a:custGeom>
            <a:avLst/>
            <a:gdLst>
              <a:gd name="connsiteX0" fmla="*/ 17463 w 17463"/>
              <a:gd name="connsiteY0" fmla="*/ 915988 h 915988"/>
              <a:gd name="connsiteX1" fmla="*/ 0 w 17463"/>
              <a:gd name="connsiteY1" fmla="*/ 0 h 915988"/>
              <a:gd name="connsiteX2" fmla="*/ 0 w 17463"/>
              <a:gd name="connsiteY2" fmla="*/ 0 h 915988"/>
              <a:gd name="connsiteX3" fmla="*/ 0 w 17463"/>
              <a:gd name="connsiteY3" fmla="*/ 0 h 915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463" h="915988">
                <a:moveTo>
                  <a:pt x="17463" y="915988"/>
                </a:move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Полилиния: фигура 30">
            <a:extLst>
              <a:ext uri="{FF2B5EF4-FFF2-40B4-BE49-F238E27FC236}">
                <a16:creationId xmlns:a16="http://schemas.microsoft.com/office/drawing/2014/main" id="{1620CDE1-EB2C-4A52-A6D2-834DAEFD45B0}"/>
              </a:ext>
            </a:extLst>
          </p:cNvPr>
          <p:cNvSpPr/>
          <p:nvPr/>
        </p:nvSpPr>
        <p:spPr>
          <a:xfrm>
            <a:off x="9135268" y="7248525"/>
            <a:ext cx="17463" cy="915988"/>
          </a:xfrm>
          <a:custGeom>
            <a:avLst/>
            <a:gdLst>
              <a:gd name="connsiteX0" fmla="*/ 17463 w 17463"/>
              <a:gd name="connsiteY0" fmla="*/ 915988 h 915988"/>
              <a:gd name="connsiteX1" fmla="*/ 0 w 17463"/>
              <a:gd name="connsiteY1" fmla="*/ 0 h 915988"/>
              <a:gd name="connsiteX2" fmla="*/ 0 w 17463"/>
              <a:gd name="connsiteY2" fmla="*/ 0 h 915988"/>
              <a:gd name="connsiteX3" fmla="*/ 0 w 17463"/>
              <a:gd name="connsiteY3" fmla="*/ 0 h 915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463" h="915988">
                <a:moveTo>
                  <a:pt x="17463" y="915988"/>
                </a:move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Полилиния: фигура 31">
            <a:extLst>
              <a:ext uri="{FF2B5EF4-FFF2-40B4-BE49-F238E27FC236}">
                <a16:creationId xmlns:a16="http://schemas.microsoft.com/office/drawing/2014/main" id="{886C35AD-0E96-4ECF-AD08-2C5E36CA1209}"/>
              </a:ext>
            </a:extLst>
          </p:cNvPr>
          <p:cNvSpPr/>
          <p:nvPr/>
        </p:nvSpPr>
        <p:spPr>
          <a:xfrm>
            <a:off x="9117805" y="6332537"/>
            <a:ext cx="17463" cy="915988"/>
          </a:xfrm>
          <a:custGeom>
            <a:avLst/>
            <a:gdLst>
              <a:gd name="connsiteX0" fmla="*/ 17463 w 17463"/>
              <a:gd name="connsiteY0" fmla="*/ 915988 h 915988"/>
              <a:gd name="connsiteX1" fmla="*/ 0 w 17463"/>
              <a:gd name="connsiteY1" fmla="*/ 0 h 915988"/>
              <a:gd name="connsiteX2" fmla="*/ 0 w 17463"/>
              <a:gd name="connsiteY2" fmla="*/ 0 h 915988"/>
              <a:gd name="connsiteX3" fmla="*/ 0 w 17463"/>
              <a:gd name="connsiteY3" fmla="*/ 0 h 915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463" h="915988">
                <a:moveTo>
                  <a:pt x="17463" y="915988"/>
                </a:move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олилиния: фигура 32">
            <a:extLst>
              <a:ext uri="{FF2B5EF4-FFF2-40B4-BE49-F238E27FC236}">
                <a16:creationId xmlns:a16="http://schemas.microsoft.com/office/drawing/2014/main" id="{C1D07B3F-2A35-4FB1-A656-6C7351BA8483}"/>
              </a:ext>
            </a:extLst>
          </p:cNvPr>
          <p:cNvSpPr/>
          <p:nvPr/>
        </p:nvSpPr>
        <p:spPr>
          <a:xfrm>
            <a:off x="11237911" y="7223125"/>
            <a:ext cx="17463" cy="915988"/>
          </a:xfrm>
          <a:custGeom>
            <a:avLst/>
            <a:gdLst>
              <a:gd name="connsiteX0" fmla="*/ 17463 w 17463"/>
              <a:gd name="connsiteY0" fmla="*/ 915988 h 915988"/>
              <a:gd name="connsiteX1" fmla="*/ 0 w 17463"/>
              <a:gd name="connsiteY1" fmla="*/ 0 h 915988"/>
              <a:gd name="connsiteX2" fmla="*/ 0 w 17463"/>
              <a:gd name="connsiteY2" fmla="*/ 0 h 915988"/>
              <a:gd name="connsiteX3" fmla="*/ 0 w 17463"/>
              <a:gd name="connsiteY3" fmla="*/ 0 h 915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463" h="915988">
                <a:moveTo>
                  <a:pt x="17463" y="915988"/>
                </a:move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Полилиния: фигура 33">
            <a:extLst>
              <a:ext uri="{FF2B5EF4-FFF2-40B4-BE49-F238E27FC236}">
                <a16:creationId xmlns:a16="http://schemas.microsoft.com/office/drawing/2014/main" id="{7319C73C-16E6-4704-87DC-E580B718A7E5}"/>
              </a:ext>
            </a:extLst>
          </p:cNvPr>
          <p:cNvSpPr/>
          <p:nvPr/>
        </p:nvSpPr>
        <p:spPr>
          <a:xfrm>
            <a:off x="11220448" y="6307137"/>
            <a:ext cx="17463" cy="915988"/>
          </a:xfrm>
          <a:custGeom>
            <a:avLst/>
            <a:gdLst>
              <a:gd name="connsiteX0" fmla="*/ 17463 w 17463"/>
              <a:gd name="connsiteY0" fmla="*/ 915988 h 915988"/>
              <a:gd name="connsiteX1" fmla="*/ 0 w 17463"/>
              <a:gd name="connsiteY1" fmla="*/ 0 h 915988"/>
              <a:gd name="connsiteX2" fmla="*/ 0 w 17463"/>
              <a:gd name="connsiteY2" fmla="*/ 0 h 915988"/>
              <a:gd name="connsiteX3" fmla="*/ 0 w 17463"/>
              <a:gd name="connsiteY3" fmla="*/ 0 h 915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463" h="915988">
                <a:moveTo>
                  <a:pt x="17463" y="915988"/>
                </a:move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Полилиния: фигура 34">
            <a:extLst>
              <a:ext uri="{FF2B5EF4-FFF2-40B4-BE49-F238E27FC236}">
                <a16:creationId xmlns:a16="http://schemas.microsoft.com/office/drawing/2014/main" id="{C2834BA5-E5A4-4528-95B3-E0F42AA02D8C}"/>
              </a:ext>
            </a:extLst>
          </p:cNvPr>
          <p:cNvSpPr/>
          <p:nvPr/>
        </p:nvSpPr>
        <p:spPr>
          <a:xfrm>
            <a:off x="11202985" y="5448300"/>
            <a:ext cx="17463" cy="915988"/>
          </a:xfrm>
          <a:custGeom>
            <a:avLst/>
            <a:gdLst>
              <a:gd name="connsiteX0" fmla="*/ 17463 w 17463"/>
              <a:gd name="connsiteY0" fmla="*/ 915988 h 915988"/>
              <a:gd name="connsiteX1" fmla="*/ 0 w 17463"/>
              <a:gd name="connsiteY1" fmla="*/ 0 h 915988"/>
              <a:gd name="connsiteX2" fmla="*/ 0 w 17463"/>
              <a:gd name="connsiteY2" fmla="*/ 0 h 915988"/>
              <a:gd name="connsiteX3" fmla="*/ 0 w 17463"/>
              <a:gd name="connsiteY3" fmla="*/ 0 h 915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463" h="915988">
                <a:moveTo>
                  <a:pt x="17463" y="915988"/>
                </a:move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Полилиния: фигура 35">
            <a:extLst>
              <a:ext uri="{FF2B5EF4-FFF2-40B4-BE49-F238E27FC236}">
                <a16:creationId xmlns:a16="http://schemas.microsoft.com/office/drawing/2014/main" id="{BC92C9B2-66AF-435F-8498-6981C70A030A}"/>
              </a:ext>
            </a:extLst>
          </p:cNvPr>
          <p:cNvSpPr/>
          <p:nvPr/>
        </p:nvSpPr>
        <p:spPr>
          <a:xfrm>
            <a:off x="13340554" y="7231592"/>
            <a:ext cx="17463" cy="915988"/>
          </a:xfrm>
          <a:custGeom>
            <a:avLst/>
            <a:gdLst>
              <a:gd name="connsiteX0" fmla="*/ 17463 w 17463"/>
              <a:gd name="connsiteY0" fmla="*/ 915988 h 915988"/>
              <a:gd name="connsiteX1" fmla="*/ 0 w 17463"/>
              <a:gd name="connsiteY1" fmla="*/ 0 h 915988"/>
              <a:gd name="connsiteX2" fmla="*/ 0 w 17463"/>
              <a:gd name="connsiteY2" fmla="*/ 0 h 915988"/>
              <a:gd name="connsiteX3" fmla="*/ 0 w 17463"/>
              <a:gd name="connsiteY3" fmla="*/ 0 h 915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463" h="915988">
                <a:moveTo>
                  <a:pt x="17463" y="915988"/>
                </a:move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Полилиния: фигура 36">
            <a:extLst>
              <a:ext uri="{FF2B5EF4-FFF2-40B4-BE49-F238E27FC236}">
                <a16:creationId xmlns:a16="http://schemas.microsoft.com/office/drawing/2014/main" id="{0E48EC9F-7F6F-4F72-A5BF-99AE4922FC3E}"/>
              </a:ext>
            </a:extLst>
          </p:cNvPr>
          <p:cNvSpPr/>
          <p:nvPr/>
        </p:nvSpPr>
        <p:spPr>
          <a:xfrm>
            <a:off x="13323091" y="6315604"/>
            <a:ext cx="17463" cy="915988"/>
          </a:xfrm>
          <a:custGeom>
            <a:avLst/>
            <a:gdLst>
              <a:gd name="connsiteX0" fmla="*/ 17463 w 17463"/>
              <a:gd name="connsiteY0" fmla="*/ 915988 h 915988"/>
              <a:gd name="connsiteX1" fmla="*/ 0 w 17463"/>
              <a:gd name="connsiteY1" fmla="*/ 0 h 915988"/>
              <a:gd name="connsiteX2" fmla="*/ 0 w 17463"/>
              <a:gd name="connsiteY2" fmla="*/ 0 h 915988"/>
              <a:gd name="connsiteX3" fmla="*/ 0 w 17463"/>
              <a:gd name="connsiteY3" fmla="*/ 0 h 915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463" h="915988">
                <a:moveTo>
                  <a:pt x="17463" y="915988"/>
                </a:move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Полилиния: фигура 37">
            <a:extLst>
              <a:ext uri="{FF2B5EF4-FFF2-40B4-BE49-F238E27FC236}">
                <a16:creationId xmlns:a16="http://schemas.microsoft.com/office/drawing/2014/main" id="{70CB29A3-D5C0-4AEF-B6AA-93395E94B929}"/>
              </a:ext>
            </a:extLst>
          </p:cNvPr>
          <p:cNvSpPr/>
          <p:nvPr/>
        </p:nvSpPr>
        <p:spPr>
          <a:xfrm>
            <a:off x="13305628" y="5416549"/>
            <a:ext cx="17463" cy="915988"/>
          </a:xfrm>
          <a:custGeom>
            <a:avLst/>
            <a:gdLst>
              <a:gd name="connsiteX0" fmla="*/ 17463 w 17463"/>
              <a:gd name="connsiteY0" fmla="*/ 915988 h 915988"/>
              <a:gd name="connsiteX1" fmla="*/ 0 w 17463"/>
              <a:gd name="connsiteY1" fmla="*/ 0 h 915988"/>
              <a:gd name="connsiteX2" fmla="*/ 0 w 17463"/>
              <a:gd name="connsiteY2" fmla="*/ 0 h 915988"/>
              <a:gd name="connsiteX3" fmla="*/ 0 w 17463"/>
              <a:gd name="connsiteY3" fmla="*/ 0 h 915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463" h="915988">
                <a:moveTo>
                  <a:pt x="17463" y="915988"/>
                </a:move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Полилиния: фигура 38">
            <a:extLst>
              <a:ext uri="{FF2B5EF4-FFF2-40B4-BE49-F238E27FC236}">
                <a16:creationId xmlns:a16="http://schemas.microsoft.com/office/drawing/2014/main" id="{4397CB59-174A-4EA2-BB12-D396482C1F71}"/>
              </a:ext>
            </a:extLst>
          </p:cNvPr>
          <p:cNvSpPr/>
          <p:nvPr/>
        </p:nvSpPr>
        <p:spPr>
          <a:xfrm>
            <a:off x="13288165" y="4500561"/>
            <a:ext cx="17463" cy="915988"/>
          </a:xfrm>
          <a:custGeom>
            <a:avLst/>
            <a:gdLst>
              <a:gd name="connsiteX0" fmla="*/ 17463 w 17463"/>
              <a:gd name="connsiteY0" fmla="*/ 915988 h 915988"/>
              <a:gd name="connsiteX1" fmla="*/ 0 w 17463"/>
              <a:gd name="connsiteY1" fmla="*/ 0 h 915988"/>
              <a:gd name="connsiteX2" fmla="*/ 0 w 17463"/>
              <a:gd name="connsiteY2" fmla="*/ 0 h 915988"/>
              <a:gd name="connsiteX3" fmla="*/ 0 w 17463"/>
              <a:gd name="connsiteY3" fmla="*/ 0 h 915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463" h="915988">
                <a:moveTo>
                  <a:pt x="17463" y="915988"/>
                </a:move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Полилиния: фигура 39">
            <a:extLst>
              <a:ext uri="{FF2B5EF4-FFF2-40B4-BE49-F238E27FC236}">
                <a16:creationId xmlns:a16="http://schemas.microsoft.com/office/drawing/2014/main" id="{33CBB540-1A0A-4977-9027-10A6BA55135D}"/>
              </a:ext>
            </a:extLst>
          </p:cNvPr>
          <p:cNvSpPr/>
          <p:nvPr/>
        </p:nvSpPr>
        <p:spPr>
          <a:xfrm>
            <a:off x="15443197" y="7214659"/>
            <a:ext cx="17463" cy="915988"/>
          </a:xfrm>
          <a:custGeom>
            <a:avLst/>
            <a:gdLst>
              <a:gd name="connsiteX0" fmla="*/ 17463 w 17463"/>
              <a:gd name="connsiteY0" fmla="*/ 915988 h 915988"/>
              <a:gd name="connsiteX1" fmla="*/ 0 w 17463"/>
              <a:gd name="connsiteY1" fmla="*/ 0 h 915988"/>
              <a:gd name="connsiteX2" fmla="*/ 0 w 17463"/>
              <a:gd name="connsiteY2" fmla="*/ 0 h 915988"/>
              <a:gd name="connsiteX3" fmla="*/ 0 w 17463"/>
              <a:gd name="connsiteY3" fmla="*/ 0 h 915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463" h="915988">
                <a:moveTo>
                  <a:pt x="17463" y="915988"/>
                </a:move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Полилиния: фигура 40">
            <a:extLst>
              <a:ext uri="{FF2B5EF4-FFF2-40B4-BE49-F238E27FC236}">
                <a16:creationId xmlns:a16="http://schemas.microsoft.com/office/drawing/2014/main" id="{5AFF0A51-4890-4B6B-9ACA-ED58305544C0}"/>
              </a:ext>
            </a:extLst>
          </p:cNvPr>
          <p:cNvSpPr/>
          <p:nvPr/>
        </p:nvSpPr>
        <p:spPr>
          <a:xfrm>
            <a:off x="15425734" y="6298671"/>
            <a:ext cx="17463" cy="915988"/>
          </a:xfrm>
          <a:custGeom>
            <a:avLst/>
            <a:gdLst>
              <a:gd name="connsiteX0" fmla="*/ 17463 w 17463"/>
              <a:gd name="connsiteY0" fmla="*/ 915988 h 915988"/>
              <a:gd name="connsiteX1" fmla="*/ 0 w 17463"/>
              <a:gd name="connsiteY1" fmla="*/ 0 h 915988"/>
              <a:gd name="connsiteX2" fmla="*/ 0 w 17463"/>
              <a:gd name="connsiteY2" fmla="*/ 0 h 915988"/>
              <a:gd name="connsiteX3" fmla="*/ 0 w 17463"/>
              <a:gd name="connsiteY3" fmla="*/ 0 h 915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463" h="915988">
                <a:moveTo>
                  <a:pt x="17463" y="915988"/>
                </a:move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Полилиния: фигура 41">
            <a:extLst>
              <a:ext uri="{FF2B5EF4-FFF2-40B4-BE49-F238E27FC236}">
                <a16:creationId xmlns:a16="http://schemas.microsoft.com/office/drawing/2014/main" id="{44A8491B-F9FD-46D9-A016-42E4FE032921}"/>
              </a:ext>
            </a:extLst>
          </p:cNvPr>
          <p:cNvSpPr/>
          <p:nvPr/>
        </p:nvSpPr>
        <p:spPr>
          <a:xfrm>
            <a:off x="15408271" y="5399616"/>
            <a:ext cx="17463" cy="915988"/>
          </a:xfrm>
          <a:custGeom>
            <a:avLst/>
            <a:gdLst>
              <a:gd name="connsiteX0" fmla="*/ 17463 w 17463"/>
              <a:gd name="connsiteY0" fmla="*/ 915988 h 915988"/>
              <a:gd name="connsiteX1" fmla="*/ 0 w 17463"/>
              <a:gd name="connsiteY1" fmla="*/ 0 h 915988"/>
              <a:gd name="connsiteX2" fmla="*/ 0 w 17463"/>
              <a:gd name="connsiteY2" fmla="*/ 0 h 915988"/>
              <a:gd name="connsiteX3" fmla="*/ 0 w 17463"/>
              <a:gd name="connsiteY3" fmla="*/ 0 h 915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463" h="915988">
                <a:moveTo>
                  <a:pt x="17463" y="915988"/>
                </a:move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Полилиния: фигура 42">
            <a:extLst>
              <a:ext uri="{FF2B5EF4-FFF2-40B4-BE49-F238E27FC236}">
                <a16:creationId xmlns:a16="http://schemas.microsoft.com/office/drawing/2014/main" id="{5AA90AC2-7C3A-4B41-91B8-4855B5104283}"/>
              </a:ext>
            </a:extLst>
          </p:cNvPr>
          <p:cNvSpPr/>
          <p:nvPr/>
        </p:nvSpPr>
        <p:spPr>
          <a:xfrm>
            <a:off x="15408100" y="5345378"/>
            <a:ext cx="17463" cy="915988"/>
          </a:xfrm>
          <a:custGeom>
            <a:avLst/>
            <a:gdLst>
              <a:gd name="connsiteX0" fmla="*/ 17463 w 17463"/>
              <a:gd name="connsiteY0" fmla="*/ 915988 h 915988"/>
              <a:gd name="connsiteX1" fmla="*/ 0 w 17463"/>
              <a:gd name="connsiteY1" fmla="*/ 0 h 915988"/>
              <a:gd name="connsiteX2" fmla="*/ 0 w 17463"/>
              <a:gd name="connsiteY2" fmla="*/ 0 h 915988"/>
              <a:gd name="connsiteX3" fmla="*/ 0 w 17463"/>
              <a:gd name="connsiteY3" fmla="*/ 0 h 915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463" h="915988">
                <a:moveTo>
                  <a:pt x="17463" y="915988"/>
                </a:move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Полилиния: фигура 43">
            <a:extLst>
              <a:ext uri="{FF2B5EF4-FFF2-40B4-BE49-F238E27FC236}">
                <a16:creationId xmlns:a16="http://schemas.microsoft.com/office/drawing/2014/main" id="{322A4429-5844-44FD-A6A3-CC1CB7B03A86}"/>
              </a:ext>
            </a:extLst>
          </p:cNvPr>
          <p:cNvSpPr/>
          <p:nvPr/>
        </p:nvSpPr>
        <p:spPr>
          <a:xfrm>
            <a:off x="15390637" y="4429390"/>
            <a:ext cx="17463" cy="915988"/>
          </a:xfrm>
          <a:custGeom>
            <a:avLst/>
            <a:gdLst>
              <a:gd name="connsiteX0" fmla="*/ 17463 w 17463"/>
              <a:gd name="connsiteY0" fmla="*/ 915988 h 915988"/>
              <a:gd name="connsiteX1" fmla="*/ 0 w 17463"/>
              <a:gd name="connsiteY1" fmla="*/ 0 h 915988"/>
              <a:gd name="connsiteX2" fmla="*/ 0 w 17463"/>
              <a:gd name="connsiteY2" fmla="*/ 0 h 915988"/>
              <a:gd name="connsiteX3" fmla="*/ 0 w 17463"/>
              <a:gd name="connsiteY3" fmla="*/ 0 h 915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463" h="915988">
                <a:moveTo>
                  <a:pt x="17463" y="915988"/>
                </a:move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Полилиния: фигура 44">
            <a:extLst>
              <a:ext uri="{FF2B5EF4-FFF2-40B4-BE49-F238E27FC236}">
                <a16:creationId xmlns:a16="http://schemas.microsoft.com/office/drawing/2014/main" id="{68C34BC6-6340-4141-8C62-14F1B1D94644}"/>
              </a:ext>
            </a:extLst>
          </p:cNvPr>
          <p:cNvSpPr/>
          <p:nvPr/>
        </p:nvSpPr>
        <p:spPr>
          <a:xfrm>
            <a:off x="15373174" y="3530335"/>
            <a:ext cx="17463" cy="915988"/>
          </a:xfrm>
          <a:custGeom>
            <a:avLst/>
            <a:gdLst>
              <a:gd name="connsiteX0" fmla="*/ 17463 w 17463"/>
              <a:gd name="connsiteY0" fmla="*/ 915988 h 915988"/>
              <a:gd name="connsiteX1" fmla="*/ 0 w 17463"/>
              <a:gd name="connsiteY1" fmla="*/ 0 h 915988"/>
              <a:gd name="connsiteX2" fmla="*/ 0 w 17463"/>
              <a:gd name="connsiteY2" fmla="*/ 0 h 915988"/>
              <a:gd name="connsiteX3" fmla="*/ 0 w 17463"/>
              <a:gd name="connsiteY3" fmla="*/ 0 h 915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463" h="915988">
                <a:moveTo>
                  <a:pt x="17463" y="915988"/>
                </a:move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3109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l="29312" t="58056" r="29312" b="-14306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7758632" y="3812470"/>
            <a:ext cx="6459578" cy="21582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400"/>
              </a:lnSpc>
              <a:spcBef>
                <a:spcPct val="0"/>
              </a:spcBef>
            </a:pPr>
            <a:r>
              <a:rPr lang="ru-RU" sz="8000" u="none" spc="89" dirty="0">
                <a:solidFill>
                  <a:srgbClr val="000000"/>
                </a:solidFill>
                <a:latin typeface="Palatino Linotype" panose="02040502050505030304" pitchFamily="18" charset="0"/>
              </a:rPr>
              <a:t>Спасибо за внимание</a:t>
            </a:r>
            <a:endParaRPr lang="en-US" sz="8000" u="none" spc="89" dirty="0">
              <a:solidFill>
                <a:srgbClr val="00000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8001000" y="7128687"/>
            <a:ext cx="4316885" cy="4735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4060"/>
              </a:lnSpc>
              <a:spcBef>
                <a:spcPct val="0"/>
              </a:spcBef>
            </a:pPr>
            <a:r>
              <a:rPr lang="ru-RU" sz="2900" spc="58" dirty="0">
                <a:solidFill>
                  <a:srgbClr val="000000"/>
                </a:solidFill>
                <a:latin typeface="Lato Hairline Bold"/>
              </a:rPr>
              <a:t>Ссылка на репозиторий</a:t>
            </a:r>
            <a:endParaRPr lang="en-US" sz="2900" u="none" spc="58" dirty="0">
              <a:solidFill>
                <a:srgbClr val="000000"/>
              </a:solidFill>
              <a:latin typeface="Lato Hairline Bold"/>
            </a:endParaRP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20E07103-ED80-4B1B-A8DF-39A588421EB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1600" y="7865466"/>
            <a:ext cx="2158283" cy="215828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172</Words>
  <Application>Microsoft Office PowerPoint</Application>
  <PresentationFormat>Произвольный</PresentationFormat>
  <Paragraphs>33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Palatino Linotype</vt:lpstr>
      <vt:lpstr>Lato</vt:lpstr>
      <vt:lpstr>Calibri</vt:lpstr>
      <vt:lpstr>Arial</vt:lpstr>
      <vt:lpstr>Lato Hairline Bold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Copia de Animated App Pitch Deck Blue and Yellow Illustrative Modern Business Presentation</dc:title>
  <cp:lastModifiedBy>Пользователь</cp:lastModifiedBy>
  <cp:revision>17</cp:revision>
  <dcterms:created xsi:type="dcterms:W3CDTF">2006-08-16T00:00:00Z</dcterms:created>
  <dcterms:modified xsi:type="dcterms:W3CDTF">2023-03-30T20:22:28Z</dcterms:modified>
  <dc:identifier>DAFcbDwVOhQ</dc:identifier>
</cp:coreProperties>
</file>