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3" r:id="rId4"/>
    <p:sldId id="272" r:id="rId5"/>
    <p:sldId id="274" r:id="rId6"/>
    <p:sldId id="275" r:id="rId7"/>
    <p:sldId id="260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Hairline Bold" panose="020B0604020202020204" charset="0"/>
      <p:regular r:id="rId17"/>
    </p:embeddedFont>
    <p:embeddedFont>
      <p:font typeface="Palatino Linotype" panose="02040502050505030304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1" d="100"/>
          <a:sy n="41" d="100"/>
        </p:scale>
        <p:origin x="820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105196" r="29312" b="-6144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6226" r="62784"/>
          <a:stretch>
            <a:fillRect/>
          </a:stretch>
        </p:blipFill>
        <p:spPr>
          <a:xfrm rot="5400000">
            <a:off x="3943350" y="-3943348"/>
            <a:ext cx="10401300" cy="182879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777456"/>
            <a:ext cx="10553700" cy="340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653"/>
              </a:lnSpc>
            </a:pPr>
            <a:r>
              <a:rPr lang="ru-RU" sz="9752" spc="146" dirty="0">
                <a:solidFill>
                  <a:srgbClr val="000000"/>
                </a:solidFill>
                <a:latin typeface="Palatino Linotype" panose="02040502050505030304" pitchFamily="18" charset="0"/>
              </a:rPr>
              <a:t>Автоматический полив растений</a:t>
            </a:r>
            <a:endParaRPr lang="en-US" sz="9752" spc="146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835292"/>
            <a:ext cx="7429500" cy="638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94"/>
              </a:lnSpc>
            </a:pPr>
            <a:r>
              <a:rPr lang="ru-RU" sz="3781" spc="75" dirty="0">
                <a:solidFill>
                  <a:srgbClr val="000000"/>
                </a:solidFill>
                <a:latin typeface="Palatino Linotype" panose="02040502050505030304" pitchFamily="18" charset="0"/>
              </a:rPr>
              <a:t>План создания продукта</a:t>
            </a:r>
            <a:endParaRPr lang="en-US" sz="3781" spc="75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581901"/>
            <a:ext cx="10325100" cy="288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ru-RU" sz="2800" spc="85" dirty="0">
                <a:solidFill>
                  <a:srgbClr val="343434"/>
                </a:solidFill>
                <a:latin typeface="Lato"/>
              </a:rPr>
              <a:t>Группа: Б03-102 	Студент: Сериков Василий  </a:t>
            </a:r>
            <a:endParaRPr lang="en-US" sz="2800" spc="85" dirty="0">
              <a:solidFill>
                <a:srgbClr val="343434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76862" r="29312" b="-33112"/>
          <a:stretch>
            <a:fillRect/>
          </a:stretch>
        </p:blipFill>
        <p:spPr>
          <a:xfrm>
            <a:off x="0" y="-11430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550986"/>
            <a:ext cx="9334500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ru-RU" sz="8000" u="none" spc="59" dirty="0">
                <a:solidFill>
                  <a:srgbClr val="000000"/>
                </a:solidFill>
                <a:latin typeface="Palatino Linotype" panose="02040502050505030304" pitchFamily="18" charset="0"/>
                <a:ea typeface="NSimSun" panose="02010609030101010101" pitchFamily="49" charset="-122"/>
              </a:rPr>
              <a:t>Проблемы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376942"/>
            <a:ext cx="5055710" cy="1924686"/>
            <a:chOff x="0" y="-57150"/>
            <a:chExt cx="5301799" cy="2566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Часто забываем поливать домашние растения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654284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en-US" sz="4000" u="none" spc="58" dirty="0">
                  <a:solidFill>
                    <a:srgbClr val="000000"/>
                  </a:solidFill>
                  <a:latin typeface="Lato Hairline Bold"/>
                </a:rPr>
                <a:t>1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C83D5BC8-287D-4C6C-BE36-72521D0E5C5B}"/>
              </a:ext>
            </a:extLst>
          </p:cNvPr>
          <p:cNvGrpSpPr/>
          <p:nvPr/>
        </p:nvGrpSpPr>
        <p:grpSpPr>
          <a:xfrm>
            <a:off x="6380180" y="6376942"/>
            <a:ext cx="5055710" cy="1924686"/>
            <a:chOff x="0" y="-57150"/>
            <a:chExt cx="5301799" cy="2566253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90D7AE30-7488-479C-96D2-439D2F841203}"/>
                </a:ext>
              </a:extLst>
            </p:cNvPr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Имеем большое количество различных растений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3969222-22B8-49D6-93F3-1D80C6BFD13C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2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F8F931A3-E035-4B15-BD4C-2A027DF294E3}"/>
              </a:ext>
            </a:extLst>
          </p:cNvPr>
          <p:cNvGrpSpPr/>
          <p:nvPr/>
        </p:nvGrpSpPr>
        <p:grpSpPr>
          <a:xfrm>
            <a:off x="11731660" y="6376942"/>
            <a:ext cx="5055710" cy="1565613"/>
            <a:chOff x="0" y="-57150"/>
            <a:chExt cx="5301799" cy="2087488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0D2AD733-3F3A-4195-8027-9A60937F9CCC}"/>
                </a:ext>
              </a:extLst>
            </p:cNvPr>
            <p:cNvSpPr txBox="1"/>
            <p:nvPr/>
          </p:nvSpPr>
          <p:spPr>
            <a:xfrm>
              <a:off x="0" y="1010399"/>
              <a:ext cx="5301799" cy="1019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Долгое время находимся вне дома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B7324C26-0364-491B-847F-1D932703D88E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3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76862" r="29312" b="-33112"/>
          <a:stretch>
            <a:fillRect/>
          </a:stretch>
        </p:blipFill>
        <p:spPr>
          <a:xfrm>
            <a:off x="0" y="-11430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550986"/>
            <a:ext cx="9334500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ru-RU" sz="8000" u="none" spc="59" dirty="0">
                <a:solidFill>
                  <a:srgbClr val="000000"/>
                </a:solidFill>
                <a:latin typeface="Palatino Linotype" panose="02040502050505030304" pitchFamily="18" charset="0"/>
                <a:ea typeface="NSimSun" panose="02010609030101010101" pitchFamily="49" charset="-122"/>
              </a:rPr>
              <a:t>Решения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376942"/>
            <a:ext cx="5055710" cy="1924686"/>
            <a:chOff x="0" y="-57150"/>
            <a:chExt cx="5301799" cy="2566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Полив настроенный на определенные промежутки время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654284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en-US" sz="4000" u="none" spc="58" dirty="0">
                  <a:solidFill>
                    <a:srgbClr val="000000"/>
                  </a:solidFill>
                  <a:latin typeface="Lato Hairline Bold"/>
                </a:rPr>
                <a:t>1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C83D5BC8-287D-4C6C-BE36-72521D0E5C5B}"/>
              </a:ext>
            </a:extLst>
          </p:cNvPr>
          <p:cNvGrpSpPr/>
          <p:nvPr/>
        </p:nvGrpSpPr>
        <p:grpSpPr>
          <a:xfrm>
            <a:off x="6380180" y="6376942"/>
            <a:ext cx="5055710" cy="1924686"/>
            <a:chOff x="0" y="-57150"/>
            <a:chExt cx="5301799" cy="2566253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90D7AE30-7488-479C-96D2-439D2F841203}"/>
                </a:ext>
              </a:extLst>
            </p:cNvPr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Поддержка полива нескольких различных растений 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3969222-22B8-49D6-93F3-1D80C6BFD13C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2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F8F931A3-E035-4B15-BD4C-2A027DF294E3}"/>
              </a:ext>
            </a:extLst>
          </p:cNvPr>
          <p:cNvGrpSpPr/>
          <p:nvPr/>
        </p:nvGrpSpPr>
        <p:grpSpPr>
          <a:xfrm>
            <a:off x="11731660" y="6376942"/>
            <a:ext cx="5260940" cy="2283758"/>
            <a:chOff x="0" y="-57150"/>
            <a:chExt cx="5517019" cy="3045017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0D2AD733-3F3A-4195-8027-9A60937F9CCC}"/>
                </a:ext>
              </a:extLst>
            </p:cNvPr>
            <p:cNvSpPr txBox="1"/>
            <p:nvPr/>
          </p:nvSpPr>
          <p:spPr>
            <a:xfrm>
              <a:off x="0" y="1010399"/>
              <a:ext cx="5517019" cy="197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Питание от блока 5В,</a:t>
              </a:r>
            </a:p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использование любой емкости с водой 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B7324C26-0364-491B-847F-1D932703D88E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3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97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87904" r="29312" b="-44154"/>
          <a:stretch>
            <a:fillRect/>
          </a:stretch>
        </p:blipFill>
        <p:spPr>
          <a:xfrm>
            <a:off x="0" y="-72390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543709"/>
            <a:ext cx="8305800" cy="101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6000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Схема устройства</a:t>
            </a:r>
            <a:endParaRPr lang="en-US" sz="6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BF1001-48B5-4E1E-AD2A-82BEE082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616990"/>
            <a:ext cx="144018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87904" r="29312" b="-44154"/>
          <a:stretch>
            <a:fillRect/>
          </a:stretch>
        </p:blipFill>
        <p:spPr>
          <a:xfrm>
            <a:off x="0" y="-72390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571500"/>
            <a:ext cx="8305800" cy="101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6000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Стоимость элементов</a:t>
            </a:r>
            <a:endParaRPr lang="en-US" sz="6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06501-BC49-4455-B995-A182A911A555}"/>
              </a:ext>
            </a:extLst>
          </p:cNvPr>
          <p:cNvSpPr txBox="1"/>
          <p:nvPr/>
        </p:nvSpPr>
        <p:spPr>
          <a:xfrm>
            <a:off x="1295400" y="23241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11A3E-2F91-425D-AF2B-F81B592EC209}"/>
              </a:ext>
            </a:extLst>
          </p:cNvPr>
          <p:cNvSpPr txBox="1"/>
          <p:nvPr/>
        </p:nvSpPr>
        <p:spPr>
          <a:xfrm>
            <a:off x="876300" y="23241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1. Arduino Nano ATmega328P – </a:t>
            </a:r>
            <a:r>
              <a:rPr lang="ru-RU" sz="4000" dirty="0">
                <a:latin typeface="Palatino Linotype" panose="02040502050505030304" pitchFamily="18" charset="0"/>
              </a:rPr>
              <a:t>30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B4C68-EF24-4A22-8E18-F06CCEAB6A55}"/>
              </a:ext>
            </a:extLst>
          </p:cNvPr>
          <p:cNvSpPr txBox="1"/>
          <p:nvPr/>
        </p:nvSpPr>
        <p:spPr>
          <a:xfrm>
            <a:off x="873717" y="3071402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2. Помпа водяная </a:t>
            </a:r>
            <a:r>
              <a:rPr lang="en-US" sz="4000" dirty="0">
                <a:latin typeface="Palatino Linotype" panose="02040502050505030304" pitchFamily="18" charset="0"/>
              </a:rPr>
              <a:t>2</a:t>
            </a:r>
            <a:r>
              <a:rPr lang="ru-RU" sz="4000" dirty="0">
                <a:latin typeface="Palatino Linotype" panose="02040502050505030304" pitchFamily="18" charset="0"/>
              </a:rPr>
              <a:t>шт.</a:t>
            </a:r>
            <a:r>
              <a:rPr lang="en-US" sz="4000" dirty="0">
                <a:latin typeface="Palatino Linotype" panose="02040502050505030304" pitchFamily="18" charset="0"/>
              </a:rPr>
              <a:t>– </a:t>
            </a:r>
            <a:r>
              <a:rPr lang="ru-RU" sz="4000" dirty="0">
                <a:latin typeface="Palatino Linotype" panose="02040502050505030304" pitchFamily="18" charset="0"/>
              </a:rPr>
              <a:t>50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E7FF5-4415-455C-AD71-CEDFAF678342}"/>
              </a:ext>
            </a:extLst>
          </p:cNvPr>
          <p:cNvSpPr txBox="1"/>
          <p:nvPr/>
        </p:nvSpPr>
        <p:spPr>
          <a:xfrm>
            <a:off x="873717" y="3757307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3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ЖК экран </a:t>
            </a:r>
            <a:r>
              <a:rPr lang="en-US" sz="4000" dirty="0">
                <a:latin typeface="Palatino Linotype" panose="02040502050505030304" pitchFamily="18" charset="0"/>
              </a:rPr>
              <a:t>lcd1602  I2C– 300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6541F-02A9-4BCA-A77A-C935B5ACFAB8}"/>
              </a:ext>
            </a:extLst>
          </p:cNvPr>
          <p:cNvSpPr txBox="1"/>
          <p:nvPr/>
        </p:nvSpPr>
        <p:spPr>
          <a:xfrm>
            <a:off x="864029" y="4432584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4. </a:t>
            </a:r>
            <a:r>
              <a:rPr lang="ru-RU" sz="4000" dirty="0">
                <a:latin typeface="Palatino Linotype" panose="02040502050505030304" pitchFamily="18" charset="0"/>
              </a:rPr>
              <a:t>Энкодер </a:t>
            </a:r>
            <a:r>
              <a:rPr lang="en-US" sz="4000" dirty="0">
                <a:latin typeface="Palatino Linotype" panose="02040502050505030304" pitchFamily="18" charset="0"/>
              </a:rPr>
              <a:t>HC11 – 120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D2E49-4F00-422C-AF99-295CFD1A1C54}"/>
              </a:ext>
            </a:extLst>
          </p:cNvPr>
          <p:cNvSpPr txBox="1"/>
          <p:nvPr/>
        </p:nvSpPr>
        <p:spPr>
          <a:xfrm>
            <a:off x="835616" y="5074902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5. </a:t>
            </a:r>
            <a:r>
              <a:rPr lang="ru-RU" sz="4000" dirty="0">
                <a:latin typeface="Palatino Linotype" panose="02040502050505030304" pitchFamily="18" charset="0"/>
              </a:rPr>
              <a:t>Кнопка тактовая </a:t>
            </a:r>
            <a:r>
              <a:rPr lang="en-US" sz="4000" dirty="0">
                <a:latin typeface="Palatino Linotype" panose="02040502050505030304" pitchFamily="18" charset="0"/>
              </a:rPr>
              <a:t>– </a:t>
            </a:r>
            <a:r>
              <a:rPr lang="ru-RU" sz="4000" dirty="0">
                <a:latin typeface="Palatino Linotype" panose="02040502050505030304" pitchFamily="18" charset="0"/>
              </a:rPr>
              <a:t>9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8E17B-1E33-4EBB-9CF0-AE78D02BC598}"/>
              </a:ext>
            </a:extLst>
          </p:cNvPr>
          <p:cNvSpPr txBox="1"/>
          <p:nvPr/>
        </p:nvSpPr>
        <p:spPr>
          <a:xfrm>
            <a:off x="836908" y="572604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6</a:t>
            </a:r>
            <a:r>
              <a:rPr lang="en-US" sz="4000" dirty="0">
                <a:latin typeface="Palatino Linotype" panose="02040502050505030304" pitchFamily="18" charset="0"/>
              </a:rPr>
              <a:t>. Mosfet IRF1407</a:t>
            </a:r>
            <a:r>
              <a:rPr lang="ru-RU" sz="4000" dirty="0">
                <a:latin typeface="Palatino Linotype" panose="02040502050505030304" pitchFamily="18" charset="0"/>
              </a:rPr>
              <a:t> 2шт.</a:t>
            </a:r>
            <a:r>
              <a:rPr lang="en-US" sz="4000" dirty="0">
                <a:latin typeface="Palatino Linotype" panose="02040502050505030304" pitchFamily="18" charset="0"/>
              </a:rPr>
              <a:t> – </a:t>
            </a:r>
            <a:r>
              <a:rPr lang="ru-RU" sz="4000" dirty="0">
                <a:latin typeface="Palatino Linotype" panose="02040502050505030304" pitchFamily="18" charset="0"/>
              </a:rPr>
              <a:t>4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885F1-FF98-4169-8FDD-A55EE3ED76D4}"/>
              </a:ext>
            </a:extLst>
          </p:cNvPr>
          <p:cNvSpPr txBox="1"/>
          <p:nvPr/>
        </p:nvSpPr>
        <p:spPr>
          <a:xfrm>
            <a:off x="834324" y="6436454"/>
            <a:ext cx="1036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7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Резисторы 10к</a:t>
            </a:r>
            <a:r>
              <a:rPr lang="el-GR" sz="4000" dirty="0">
                <a:latin typeface="Palatino Linotype" panose="02040502050505030304" pitchFamily="18" charset="0"/>
              </a:rPr>
              <a:t>Ω</a:t>
            </a:r>
            <a:r>
              <a:rPr lang="ru-RU" sz="4000" dirty="0">
                <a:latin typeface="Palatino Linotype" panose="02040502050505030304" pitchFamily="18" charset="0"/>
              </a:rPr>
              <a:t>, 200</a:t>
            </a:r>
            <a:r>
              <a:rPr lang="el-GR" sz="4000" dirty="0">
                <a:latin typeface="Palatino Linotype" panose="02040502050505030304" pitchFamily="18" charset="0"/>
              </a:rPr>
              <a:t>Ω</a:t>
            </a:r>
            <a:r>
              <a:rPr lang="ru-RU" sz="4000" dirty="0">
                <a:latin typeface="Palatino Linotype" panose="02040502050505030304" pitchFamily="18" charset="0"/>
              </a:rPr>
              <a:t> по 2шт.</a:t>
            </a:r>
            <a:r>
              <a:rPr lang="en-US" sz="4000" dirty="0">
                <a:latin typeface="Palatino Linotype" panose="02040502050505030304" pitchFamily="18" charset="0"/>
              </a:rPr>
              <a:t> ~ </a:t>
            </a:r>
            <a:r>
              <a:rPr lang="ru-RU" sz="4000" dirty="0">
                <a:latin typeface="Palatino Linotype" panose="02040502050505030304" pitchFamily="18" charset="0"/>
              </a:rPr>
              <a:t>1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r>
              <a:rPr lang="ru-RU" sz="40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31A8C-C312-49D3-93DC-BFEBD86E12E3}"/>
              </a:ext>
            </a:extLst>
          </p:cNvPr>
          <p:cNvSpPr txBox="1"/>
          <p:nvPr/>
        </p:nvSpPr>
        <p:spPr>
          <a:xfrm>
            <a:off x="834324" y="7019132"/>
            <a:ext cx="1143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8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Переключатель двухпозиционный </a:t>
            </a:r>
            <a:r>
              <a:rPr lang="en-US" sz="4000" dirty="0">
                <a:latin typeface="Palatino Linotype" panose="02040502050505030304" pitchFamily="18" charset="0"/>
              </a:rPr>
              <a:t>– </a:t>
            </a:r>
            <a:r>
              <a:rPr lang="ru-RU" sz="4000" dirty="0">
                <a:latin typeface="Palatino Linotype" panose="02040502050505030304" pitchFamily="18" charset="0"/>
              </a:rPr>
              <a:t>40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A386FC-BE7D-491F-9814-22815C6915BC}"/>
              </a:ext>
            </a:extLst>
          </p:cNvPr>
          <p:cNvSpPr txBox="1"/>
          <p:nvPr/>
        </p:nvSpPr>
        <p:spPr>
          <a:xfrm>
            <a:off x="803327" y="7697304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9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Корпус пластиковый ~</a:t>
            </a:r>
            <a:r>
              <a:rPr lang="en-US" sz="4000" dirty="0">
                <a:latin typeface="Palatino Linotype" panose="02040502050505030304" pitchFamily="18" charset="0"/>
              </a:rPr>
              <a:t> 20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8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87904" r="29312" b="-44154"/>
          <a:stretch>
            <a:fillRect/>
          </a:stretch>
        </p:blipFill>
        <p:spPr>
          <a:xfrm>
            <a:off x="0" y="-72390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543709"/>
            <a:ext cx="8305800" cy="101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6000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График работы</a:t>
            </a:r>
            <a:endParaRPr lang="en-US" sz="6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9AE3DB-AC14-4546-89BA-B2C15854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7" y="1790700"/>
            <a:ext cx="17868506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58056" r="29312" b="-1430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758632" y="3812470"/>
            <a:ext cx="6459578" cy="2158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8000" u="none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Спасибо за внимание</a:t>
            </a:r>
            <a:endParaRPr lang="en-US" sz="8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0" y="7128687"/>
            <a:ext cx="4316885" cy="473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ru-RU" sz="2900" spc="58" dirty="0">
                <a:solidFill>
                  <a:srgbClr val="000000"/>
                </a:solidFill>
                <a:latin typeface="Lato Hairline Bold"/>
              </a:rPr>
              <a:t>Ссылка на репозиторий</a:t>
            </a:r>
            <a:endParaRPr lang="en-US" sz="2900" u="none" spc="58" dirty="0">
              <a:solidFill>
                <a:srgbClr val="000000"/>
              </a:solidFill>
              <a:latin typeface="Lato Hairline Bold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E07103-ED80-4B1B-A8DF-39A588421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00" y="7865466"/>
            <a:ext cx="2158283" cy="21582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167</Words>
  <Application>Microsoft Office PowerPoint</Application>
  <PresentationFormat>Произвольный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Palatino Linotype</vt:lpstr>
      <vt:lpstr>Lato Hairline Bold</vt:lpstr>
      <vt:lpstr>Calibri</vt:lpstr>
      <vt:lpstr>Lato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Animated App Pitch Deck Blue and Yellow Illustrative Modern Business Presentation</dc:title>
  <cp:lastModifiedBy>Пользователь</cp:lastModifiedBy>
  <cp:revision>13</cp:revision>
  <dcterms:created xsi:type="dcterms:W3CDTF">2006-08-16T00:00:00Z</dcterms:created>
  <dcterms:modified xsi:type="dcterms:W3CDTF">2023-03-30T16:07:01Z</dcterms:modified>
  <dc:identifier>DAFcbDwVOhQ</dc:identifier>
</cp:coreProperties>
</file>