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57" r:id="rId3"/>
    <p:sldId id="390" r:id="rId4"/>
    <p:sldId id="414" r:id="rId5"/>
    <p:sldId id="416" r:id="rId6"/>
    <p:sldId id="490" r:id="rId7"/>
    <p:sldId id="293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Bebas Neue" panose="020B0606020202050201" charset="0"/>
      <p:regular r:id="rId13"/>
    </p:embeddedFont>
    <p:embeddedFont>
      <p:font typeface="Brush Script MT" panose="03060802040406070304" pitchFamily="66" charset="0"/>
      <p:italic r:id="rId14"/>
    </p:embeddedFont>
    <p:embeddedFont>
      <p:font typeface="Poppins Light" panose="00000400000000000000" pitchFamily="2" charset="0"/>
      <p:regular r:id="rId15"/>
      <p: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905"/>
    <a:srgbClr val="F6981B"/>
    <a:srgbClr val="DEBA41"/>
    <a:srgbClr val="81DAF5"/>
    <a:srgbClr val="646464"/>
    <a:srgbClr val="F7F7F7"/>
    <a:srgbClr val="E6E6E6"/>
    <a:srgbClr val="949494"/>
    <a:srgbClr val="AFAFAF"/>
    <a:srgbClr val="5D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4660"/>
  </p:normalViewPr>
  <p:slideViewPr>
    <p:cSldViewPr snapToGrid="0">
      <p:cViewPr>
        <p:scale>
          <a:sx n="75" d="100"/>
          <a:sy n="75" d="100"/>
        </p:scale>
        <p:origin x="9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C938589-7CC2-4951-BA55-77CF79581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835F7C-2CCC-4538-89C5-E3E2F2C130D2}"/>
              </a:ext>
            </a:extLst>
          </p:cNvPr>
          <p:cNvSpPr/>
          <p:nvPr userDrawn="1"/>
        </p:nvSpPr>
        <p:spPr>
          <a:xfrm>
            <a:off x="6456600" y="360000"/>
            <a:ext cx="5374800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2C06F997-8B63-4A9A-B92F-D360180D9C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15A80EAD-4E10-46C0-80E3-B8769688F4E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30A107A-2042-436A-8227-602B5BB7E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B2937D9-7A69-4F28-9797-E8D009260D9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00037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2F670FAE-6F24-4E3C-B07B-6BB35058464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35131" y="3543483"/>
            <a:ext cx="4542519" cy="28439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B1073097-D81C-4C6A-A476-C21C5425C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9284A3B0-A32E-46D2-9E58-61EE68756B5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01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C9A8CAD-6C5B-4239-A6FC-0E1E15330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17F618-7E51-4C62-8B25-144100FD99A7}"/>
              </a:ext>
            </a:extLst>
          </p:cNvPr>
          <p:cNvSpPr/>
          <p:nvPr userDrawn="1"/>
        </p:nvSpPr>
        <p:spPr>
          <a:xfrm>
            <a:off x="360599" y="360000"/>
            <a:ext cx="11470802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99F65117-A85A-4DED-933D-835D7D57CC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598" y="359999"/>
            <a:ext cx="11470804" cy="3069001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C36CB57D-DC12-478E-82D3-9D44A9B0B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5B0CC1B3-4E79-4E77-9DA6-0A49F55FB2B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20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B4942BD-9A23-4F38-ACC5-1A82DB78FC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570790-82F6-4B92-A8B6-1DB2CAEF6687}"/>
              </a:ext>
            </a:extLst>
          </p:cNvPr>
          <p:cNvSpPr/>
          <p:nvPr userDrawn="1"/>
        </p:nvSpPr>
        <p:spPr>
          <a:xfrm>
            <a:off x="360599" y="360000"/>
            <a:ext cx="11470802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6E01E006-5B18-40E3-8F4B-B56D87D97A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801" y="431799"/>
            <a:ext cx="4083049" cy="59943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A33AC9ED-44A9-49B3-9F97-81F8FE7994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830E622C-ED3C-4115-88DB-7B2A6CE7A790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20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943AB1C-1EF5-44D4-A9DE-D9EEB136BC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E1BA6CBC-284F-42BC-9E35-AF08A2835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9E544EAA-3032-4178-A525-DA645A7CAF6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BD035-BAF7-4F32-8888-CABB83452D1D}"/>
              </a:ext>
            </a:extLst>
          </p:cNvPr>
          <p:cNvSpPr/>
          <p:nvPr userDrawn="1"/>
        </p:nvSpPr>
        <p:spPr>
          <a:xfrm>
            <a:off x="4073023" y="360000"/>
            <a:ext cx="7758377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A82FE1-7D75-4E81-8C47-7C3C3E2F2B89}"/>
              </a:ext>
            </a:extLst>
          </p:cNvPr>
          <p:cNvSpPr/>
          <p:nvPr userDrawn="1"/>
        </p:nvSpPr>
        <p:spPr>
          <a:xfrm>
            <a:off x="360600" y="360000"/>
            <a:ext cx="3351823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92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8D47DF-14D8-4B13-A5D3-CBE03A9EA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3AA0CA6D-3A40-433C-B5E4-FF605662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3E3D876E-ABA0-4B5D-8DB4-F31D4B32A4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5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E7F7C4F-FE13-47DF-B538-8646630B9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24EDF72E-EA14-47B2-90BD-E46AEC3A32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BEBEDF31-1A60-457D-BA7A-5670EB9C60A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561A24-D8BC-4F3B-AE68-CF1B85A39CBD}"/>
              </a:ext>
            </a:extLst>
          </p:cNvPr>
          <p:cNvSpPr/>
          <p:nvPr userDrawn="1"/>
        </p:nvSpPr>
        <p:spPr>
          <a:xfrm>
            <a:off x="4902199" y="360000"/>
            <a:ext cx="6929201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C7E471-F7F6-4274-B736-299458B6D88E}"/>
              </a:ext>
            </a:extLst>
          </p:cNvPr>
          <p:cNvSpPr/>
          <p:nvPr userDrawn="1"/>
        </p:nvSpPr>
        <p:spPr>
          <a:xfrm>
            <a:off x="360600" y="360000"/>
            <a:ext cx="4180999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41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B5E7EF3-E5FD-43BC-A79D-30DFF93D93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F678103-61E4-445B-BCF9-5E1330DA03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1955" y="461938"/>
            <a:ext cx="3019874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737CA267-643B-4EB8-9731-7776E95A00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1955" y="3490937"/>
            <a:ext cx="3019874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Graphic 3">
            <a:hlinkClick r:id="rId3"/>
            <a:extLst>
              <a:ext uri="{FF2B5EF4-FFF2-40B4-BE49-F238E27FC236}">
                <a16:creationId xmlns:a16="http://schemas.microsoft.com/office/drawing/2014/main" id="{76F78472-440C-4193-8EE6-1FD0C8DB1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5" name="TextBox 14">
            <a:hlinkClick r:id="rId6"/>
            <a:extLst>
              <a:ext uri="{FF2B5EF4-FFF2-40B4-BE49-F238E27FC236}">
                <a16:creationId xmlns:a16="http://schemas.microsoft.com/office/drawing/2014/main" id="{6C7B10A8-F506-4B4E-8C89-DF164067A4EB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1A0E3D-C579-461A-9B20-DD4904565EBA}"/>
              </a:ext>
            </a:extLst>
          </p:cNvPr>
          <p:cNvSpPr/>
          <p:nvPr userDrawn="1"/>
        </p:nvSpPr>
        <p:spPr>
          <a:xfrm>
            <a:off x="7125608" y="461938"/>
            <a:ext cx="4704438" cy="5857924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F72301-4833-4EB8-B7CE-E5B4642F6C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43780" y="461938"/>
            <a:ext cx="3019874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E2C4D573-DD08-4389-A228-58F909FC418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43780" y="3490937"/>
            <a:ext cx="3019874" cy="28289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76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6CD4382-0519-44F2-890A-67169FB69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53FD6C-5AF9-4963-8C3A-EBB0D551B690}"/>
              </a:ext>
            </a:extLst>
          </p:cNvPr>
          <p:cNvSpPr/>
          <p:nvPr userDrawn="1"/>
        </p:nvSpPr>
        <p:spPr>
          <a:xfrm>
            <a:off x="6642099" y="1036735"/>
            <a:ext cx="5189301" cy="478453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EBEBED7D-B550-4E18-9E43-E6EA396B3C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21FF2C7D-A5DA-414F-9091-EE7E5AE2A621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B7D3F2D9-479B-4635-9C99-E01D2A34521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2028" y="1059419"/>
            <a:ext cx="2194694" cy="4761846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389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27B4CDB-E3D4-4392-8CF5-229CB66BB8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606766F1-DD6E-4CA2-8A60-D995E10E2C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33479" y="947752"/>
            <a:ext cx="3720526" cy="4962496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8FF8FB-C8FA-4340-88F5-3EAC61D84574}"/>
              </a:ext>
            </a:extLst>
          </p:cNvPr>
          <p:cNvSpPr/>
          <p:nvPr userDrawn="1"/>
        </p:nvSpPr>
        <p:spPr>
          <a:xfrm>
            <a:off x="6862812" y="827773"/>
            <a:ext cx="4968588" cy="5202454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28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31F1602-9CF3-410C-8FAF-E2A092A77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94D2A273-F180-479D-AE78-D1BF95DEEB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7CD74662-079C-41C0-AF1B-059D06D1321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D0E162B6-BAD6-45F8-8CAC-00E46894A6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A0083-6CA2-4AF0-A1B3-5B0BE046955C}"/>
              </a:ext>
            </a:extLst>
          </p:cNvPr>
          <p:cNvSpPr/>
          <p:nvPr userDrawn="1"/>
        </p:nvSpPr>
        <p:spPr>
          <a:xfrm>
            <a:off x="8955841" y="750771"/>
            <a:ext cx="2879906" cy="5356458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40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15C4052-AED2-4ECE-8715-482248CA4A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31BD9FD1-AB1B-4898-B95C-A1CF6C7C96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0B3999E8-BF3A-418A-8B73-A20324D4F85E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1F13C9-C41C-4619-AC12-8AABCA20B3C8}"/>
              </a:ext>
            </a:extLst>
          </p:cNvPr>
          <p:cNvSpPr/>
          <p:nvPr userDrawn="1"/>
        </p:nvSpPr>
        <p:spPr>
          <a:xfrm>
            <a:off x="360599" y="360000"/>
            <a:ext cx="9164401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6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3AA0CA6D-3A40-433C-B5E4-FF605662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E3D876E-ABA0-4B5D-8DB4-F31D4B32A4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040766-2C39-4DE9-B2A3-71D1A2CB64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C50CC4-F6BC-4B0D-BB59-00BE7CD73591}"/>
              </a:ext>
            </a:extLst>
          </p:cNvPr>
          <p:cNvSpPr/>
          <p:nvPr userDrawn="1"/>
        </p:nvSpPr>
        <p:spPr>
          <a:xfrm>
            <a:off x="360599" y="360000"/>
            <a:ext cx="11470802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78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3352C37-9A3B-4040-BB3C-59FB9BE1F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7957A8-28FC-418D-90F1-CFC0DC37BA2F}"/>
              </a:ext>
            </a:extLst>
          </p:cNvPr>
          <p:cNvSpPr/>
          <p:nvPr userDrawn="1"/>
        </p:nvSpPr>
        <p:spPr>
          <a:xfrm>
            <a:off x="360599" y="360000"/>
            <a:ext cx="11470802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3AA0CA6D-3A40-433C-B5E4-FF605662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3E3D876E-ABA0-4B5D-8DB4-F31D4B32A4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99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96488213-3B20-4760-BAF2-CDA98CCA48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59EF9E6-0F2B-4EAF-953B-607AFFDD86E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707951-7DDA-4444-817B-84F3F8776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81978FDD-9B57-4C47-9988-2B652F21F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BB788D59-3F5C-4A3C-8D7E-9DCB58F970C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01224B-9786-4C88-B06A-93C556F8C771}"/>
              </a:ext>
            </a:extLst>
          </p:cNvPr>
          <p:cNvSpPr/>
          <p:nvPr userDrawn="1"/>
        </p:nvSpPr>
        <p:spPr>
          <a:xfrm>
            <a:off x="360599" y="360000"/>
            <a:ext cx="9164401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1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02A0AA-A407-4B73-9693-01B69CF4C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BA4D88-BF4C-4F0C-8E9F-AC4285C4CE1E}"/>
              </a:ext>
            </a:extLst>
          </p:cNvPr>
          <p:cNvSpPr/>
          <p:nvPr userDrawn="1"/>
        </p:nvSpPr>
        <p:spPr>
          <a:xfrm>
            <a:off x="3009900" y="1574800"/>
            <a:ext cx="6172200" cy="37084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9EBA11AB-85B2-4B72-807D-E1ADB887F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79F9F39A-2C73-47AF-AE2C-7CC9CBCA267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5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2F8FE2F-329D-4F8E-B290-DA4DA55C70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1B4B644C-D737-4CAC-87AC-4E210B5E47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EE0C3BE0-F204-4A87-A8B2-8662D02993E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33A830-3E3C-4494-A7AD-3A121A7534E0}"/>
              </a:ext>
            </a:extLst>
          </p:cNvPr>
          <p:cNvSpPr/>
          <p:nvPr userDrawn="1"/>
        </p:nvSpPr>
        <p:spPr>
          <a:xfrm>
            <a:off x="360599" y="360000"/>
            <a:ext cx="11470802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7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6414F78-7612-4868-8BDC-466606274C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C27A11-D92B-4020-85D8-0CB82AC6650A}"/>
              </a:ext>
            </a:extLst>
          </p:cNvPr>
          <p:cNvSpPr/>
          <p:nvPr userDrawn="1"/>
        </p:nvSpPr>
        <p:spPr>
          <a:xfrm>
            <a:off x="0" y="360000"/>
            <a:ext cx="11831401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4F394B58-CEC1-44A5-84A8-3B06E8A3F4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9710" y="961510"/>
            <a:ext cx="4230914" cy="493498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AF30CA51-C36D-4F21-AE70-2B3EECB505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9307290D-7F65-497B-B36C-5F5D907BA13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88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269CCA-E24E-4835-B731-8802C2969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262855D9-66BB-46A1-916A-89342E55A8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1326" y="489640"/>
            <a:ext cx="1817430" cy="181743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06A2CB3E-0630-4F7C-B8C4-7CB6901357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11326" y="2532671"/>
            <a:ext cx="1817430" cy="181743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D0023D7E-5688-4E4F-8F08-45884A8F0E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11326" y="4575702"/>
            <a:ext cx="1817430" cy="181743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448A1BB2-DA04-4252-9A58-54E94B178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E7757461-2BA8-4CBB-9FB4-2FA153F6D9B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2F1DB5-C054-425F-BF5D-268BCD0FC500}"/>
              </a:ext>
            </a:extLst>
          </p:cNvPr>
          <p:cNvSpPr/>
          <p:nvPr userDrawn="1"/>
        </p:nvSpPr>
        <p:spPr>
          <a:xfrm>
            <a:off x="360600" y="360000"/>
            <a:ext cx="3712423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1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39B1816-CFB7-4B9F-B8B4-328FCDB1A3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3">
            <a:hlinkClick r:id="rId3"/>
            <a:extLst>
              <a:ext uri="{FF2B5EF4-FFF2-40B4-BE49-F238E27FC236}">
                <a16:creationId xmlns:a16="http://schemas.microsoft.com/office/drawing/2014/main" id="{A3592260-C5EB-432B-9AB4-757BA2C928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6"/>
            <a:extLst>
              <a:ext uri="{FF2B5EF4-FFF2-40B4-BE49-F238E27FC236}">
                <a16:creationId xmlns:a16="http://schemas.microsoft.com/office/drawing/2014/main" id="{63E5FC4F-F5CB-42E4-B45B-E50E3706230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8EE120-1A57-4C87-A0E2-779B81992A3C}"/>
              </a:ext>
            </a:extLst>
          </p:cNvPr>
          <p:cNvSpPr/>
          <p:nvPr userDrawn="1"/>
        </p:nvSpPr>
        <p:spPr>
          <a:xfrm>
            <a:off x="360599" y="2126598"/>
            <a:ext cx="11470802" cy="4371401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423FF7-A77D-4CDC-8F86-0BCE62BCE95A}"/>
              </a:ext>
            </a:extLst>
          </p:cNvPr>
          <p:cNvSpPr/>
          <p:nvPr userDrawn="1"/>
        </p:nvSpPr>
        <p:spPr>
          <a:xfrm>
            <a:off x="360599" y="360002"/>
            <a:ext cx="11470802" cy="1406596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1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BE5E810-9D20-48D0-BE65-389F8DB9F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F86FC8-A73B-4D69-92DB-057D105AE3D3}"/>
              </a:ext>
            </a:extLst>
          </p:cNvPr>
          <p:cNvSpPr/>
          <p:nvPr userDrawn="1"/>
        </p:nvSpPr>
        <p:spPr>
          <a:xfrm>
            <a:off x="2247901" y="360000"/>
            <a:ext cx="9583500" cy="613800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sx="101000" sy="101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D51FCEBD-CCA7-42E5-9B6A-57EA0FFF5F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3656" y="2649793"/>
            <a:ext cx="5428343" cy="339858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03CCCD12-F906-495C-B18F-119D88886E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95400" y="4489959"/>
            <a:ext cx="2505075" cy="155841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5F8431A4-6814-4064-B011-8D8E6F7956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95400" y="2649793"/>
            <a:ext cx="2505075" cy="155841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2284D445-AFBB-49A4-81D2-A70F1753C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95400" y="809626"/>
            <a:ext cx="2505075" cy="155841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AAB59F06-C6A9-4B7F-AC02-40EF2D4A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2C818849-8680-455D-9AF9-CCB9EDDE8B1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52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687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6771718" y="1953069"/>
            <a:ext cx="5162616" cy="23544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6000" dirty="0">
                <a:solidFill>
                  <a:srgbClr val="EA2905"/>
                </a:solidFill>
                <a:latin typeface="+mj-lt"/>
                <a:cs typeface="Arial" panose="020B0604020202020204" pitchFamily="34" charset="0"/>
              </a:rPr>
              <a:t>3D Printed Organs</a:t>
            </a:r>
            <a:r>
              <a:rPr lang="en-US" altLang="ko-KR" sz="7100" dirty="0">
                <a:solidFill>
                  <a:srgbClr val="EA2905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altLang="ko-KR" sz="3800" dirty="0">
                <a:solidFill>
                  <a:srgbClr val="EA2905"/>
                </a:solidFill>
                <a:latin typeface="+mj-lt"/>
                <a:cs typeface="Arial" panose="020B0604020202020204" pitchFamily="34" charset="0"/>
              </a:rPr>
              <a:t>The Future of Regenerative Medicine</a:t>
            </a:r>
            <a:endParaRPr lang="ko-KR" altLang="en-US" sz="3800" dirty="0">
              <a:solidFill>
                <a:srgbClr val="EA290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6413499" y="4907847"/>
            <a:ext cx="494932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sz="2000" dirty="0">
                <a:solidFill>
                  <a:srgbClr val="EA2905"/>
                </a:solidFill>
                <a:cs typeface="Arial" panose="020B0604020202020204" pitchFamily="34" charset="0"/>
              </a:rPr>
              <a:t>Serikov Vasily B03-102</a:t>
            </a:r>
            <a:endParaRPr lang="ko-KR" altLang="en-US" sz="2000" dirty="0">
              <a:solidFill>
                <a:srgbClr val="EA290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7869070" y="1722236"/>
            <a:ext cx="237863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A2905"/>
                </a:solidFill>
              </a:rPr>
              <a:t>Article review </a:t>
            </a:r>
            <a:endParaRPr lang="ko-KR" altLang="en-US" sz="2400" b="1" dirty="0">
              <a:solidFill>
                <a:srgbClr val="EA29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1425244" y="970217"/>
            <a:ext cx="3649676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4400" b="0" dirty="0">
                <a:solidFill>
                  <a:srgbClr val="EA2905"/>
                </a:solidFill>
                <a:latin typeface="+mj-lt"/>
              </a:rPr>
              <a:t>CONTENTS</a:t>
            </a:r>
            <a:endParaRPr lang="ko-KR" altLang="en-US" sz="4400" b="0" dirty="0">
              <a:solidFill>
                <a:srgbClr val="EA2905"/>
              </a:solidFill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E49E23-504A-4CAA-ADF7-257891FC7E08}"/>
              </a:ext>
            </a:extLst>
          </p:cNvPr>
          <p:cNvSpPr/>
          <p:nvPr/>
        </p:nvSpPr>
        <p:spPr>
          <a:xfrm>
            <a:off x="1645979" y="1973738"/>
            <a:ext cx="7337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EA2905"/>
                </a:solidFill>
              </a:rPr>
              <a:t>A few words about the journal the paper comes from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657E35-AA81-4D8C-AD9B-07791B8911E8}"/>
              </a:ext>
            </a:extLst>
          </p:cNvPr>
          <p:cNvSpPr/>
          <p:nvPr/>
        </p:nvSpPr>
        <p:spPr>
          <a:xfrm>
            <a:off x="1645979" y="3303673"/>
            <a:ext cx="5456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EA2905"/>
                </a:solidFill>
              </a:rPr>
              <a:t>The key terms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D978764-970E-415C-AEF4-86D5D94B9522}"/>
              </a:ext>
            </a:extLst>
          </p:cNvPr>
          <p:cNvSpPr/>
          <p:nvPr/>
        </p:nvSpPr>
        <p:spPr>
          <a:xfrm>
            <a:off x="1645978" y="4141165"/>
            <a:ext cx="5456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rgbClr val="EA2905"/>
                </a:solidFill>
              </a:rPr>
              <a:t>The article review</a:t>
            </a: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27CDBE4-ADCE-4E5D-B90C-2E7C0720BDF3}"/>
              </a:ext>
            </a:extLst>
          </p:cNvPr>
          <p:cNvSpPr txBox="1"/>
          <p:nvPr/>
        </p:nvSpPr>
        <p:spPr>
          <a:xfrm>
            <a:off x="742402" y="732158"/>
            <a:ext cx="7581466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4400" b="0" dirty="0">
                <a:solidFill>
                  <a:srgbClr val="EA2905"/>
                </a:solidFill>
                <a:latin typeface="+mj-lt"/>
              </a:rPr>
              <a:t>About journal of Clinical and Diagnostic Research</a:t>
            </a:r>
          </a:p>
          <a:p>
            <a:endParaRPr lang="ko-KR" altLang="en-US" b="0" dirty="0">
              <a:solidFill>
                <a:srgbClr val="EA2905"/>
              </a:solidFill>
              <a:latin typeface="+mj-lt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49D3936-5F02-496E-A96E-B5B53D1BF9D2}"/>
              </a:ext>
            </a:extLst>
          </p:cNvPr>
          <p:cNvSpPr/>
          <p:nvPr/>
        </p:nvSpPr>
        <p:spPr>
          <a:xfrm>
            <a:off x="742402" y="2771866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Brush Script MT" panose="03060802040406070304" pitchFamily="66" charset="0"/>
              </a:rPr>
              <a:t>H</a:t>
            </a:r>
            <a:endParaRPr lang="ko-KR" altLang="en-US" sz="48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83D3968-87AE-4577-910A-88954AC9751D}"/>
              </a:ext>
            </a:extLst>
          </p:cNvPr>
          <p:cNvSpPr/>
          <p:nvPr/>
        </p:nvSpPr>
        <p:spPr>
          <a:xfrm>
            <a:off x="4989988" y="2771866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0D753B5-D442-4239-BED9-77F68F8087A5}"/>
              </a:ext>
            </a:extLst>
          </p:cNvPr>
          <p:cNvSpPr/>
          <p:nvPr/>
        </p:nvSpPr>
        <p:spPr>
          <a:xfrm>
            <a:off x="742402" y="4853522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6867907-207A-45BE-9FCD-2A0A25691664}"/>
              </a:ext>
            </a:extLst>
          </p:cNvPr>
          <p:cNvSpPr/>
          <p:nvPr/>
        </p:nvSpPr>
        <p:spPr>
          <a:xfrm>
            <a:off x="5050078" y="4853522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1" name="그래픽 454">
            <a:extLst>
              <a:ext uri="{FF2B5EF4-FFF2-40B4-BE49-F238E27FC236}">
                <a16:creationId xmlns:a16="http://schemas.microsoft.com/office/drawing/2014/main" id="{0E725853-D987-4CC5-9BAD-7978FAE29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469" y="5048807"/>
            <a:ext cx="573873" cy="508019"/>
          </a:xfrm>
          <a:prstGeom prst="rect">
            <a:avLst/>
          </a:prstGeom>
        </p:spPr>
      </p:pic>
      <p:pic>
        <p:nvPicPr>
          <p:cNvPr id="42" name="그래픽 527">
            <a:extLst>
              <a:ext uri="{FF2B5EF4-FFF2-40B4-BE49-F238E27FC236}">
                <a16:creationId xmlns:a16="http://schemas.microsoft.com/office/drawing/2014/main" id="{FBB29B17-31A6-495B-8425-5C049F219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4469" y="2928665"/>
            <a:ext cx="444143" cy="530804"/>
          </a:xfrm>
          <a:prstGeom prst="rect">
            <a:avLst/>
          </a:prstGeom>
        </p:spPr>
      </p:pic>
      <p:pic>
        <p:nvPicPr>
          <p:cNvPr id="43" name="그래픽 532">
            <a:extLst>
              <a:ext uri="{FF2B5EF4-FFF2-40B4-BE49-F238E27FC236}">
                <a16:creationId xmlns:a16="http://schemas.microsoft.com/office/drawing/2014/main" id="{DBD88839-E6B9-4043-BE9C-62228BD7C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939" y="5081973"/>
            <a:ext cx="373822" cy="474853"/>
          </a:xfrm>
          <a:prstGeom prst="rect">
            <a:avLst/>
          </a:prstGeom>
        </p:spPr>
      </p:pic>
      <p:sp>
        <p:nvSpPr>
          <p:cNvPr id="44" name="직사각형 61">
            <a:extLst>
              <a:ext uri="{FF2B5EF4-FFF2-40B4-BE49-F238E27FC236}">
                <a16:creationId xmlns:a16="http://schemas.microsoft.com/office/drawing/2014/main" id="{D491690C-42CC-4676-A6E1-637643628E1A}"/>
              </a:ext>
            </a:extLst>
          </p:cNvPr>
          <p:cNvSpPr/>
          <p:nvPr/>
        </p:nvSpPr>
        <p:spPr>
          <a:xfrm>
            <a:off x="1854883" y="2671150"/>
            <a:ext cx="3028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EA2905"/>
                </a:solidFill>
                <a:latin typeface="+mj-lt"/>
              </a:rPr>
              <a:t>H-index</a:t>
            </a:r>
            <a:endParaRPr lang="ko-KR" altLang="en-US" sz="3600" dirty="0">
              <a:solidFill>
                <a:srgbClr val="EA2905"/>
              </a:solidFill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E10C8-2533-4CE8-8C58-261CC2321083}"/>
              </a:ext>
            </a:extLst>
          </p:cNvPr>
          <p:cNvSpPr txBox="1"/>
          <p:nvPr/>
        </p:nvSpPr>
        <p:spPr>
          <a:xfrm>
            <a:off x="6303423" y="3129082"/>
            <a:ext cx="300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EA2905"/>
                </a:solidFill>
              </a:rPr>
              <a:t>Q1</a:t>
            </a:r>
            <a:endParaRPr lang="ko-KR" altLang="en-US" sz="4800" b="1" dirty="0">
              <a:solidFill>
                <a:srgbClr val="EA2905"/>
              </a:solidFill>
            </a:endParaRPr>
          </a:p>
        </p:txBody>
      </p:sp>
      <p:sp>
        <p:nvSpPr>
          <p:cNvPr id="46" name="직사각형 121">
            <a:extLst>
              <a:ext uri="{FF2B5EF4-FFF2-40B4-BE49-F238E27FC236}">
                <a16:creationId xmlns:a16="http://schemas.microsoft.com/office/drawing/2014/main" id="{735991BA-2D9B-4AE4-ADE5-223FA45DF5B4}"/>
              </a:ext>
            </a:extLst>
          </p:cNvPr>
          <p:cNvSpPr/>
          <p:nvPr/>
        </p:nvSpPr>
        <p:spPr>
          <a:xfrm>
            <a:off x="6011705" y="2667089"/>
            <a:ext cx="3028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EA2905"/>
                </a:solidFill>
                <a:latin typeface="+mj-lt"/>
              </a:rPr>
              <a:t>Quartile</a:t>
            </a:r>
            <a:endParaRPr lang="ko-KR" altLang="en-US" sz="3600" dirty="0">
              <a:solidFill>
                <a:srgbClr val="EA2905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5AA8C-E573-4697-B1FC-6D67DC3E7ED0}"/>
              </a:ext>
            </a:extLst>
          </p:cNvPr>
          <p:cNvSpPr txBox="1"/>
          <p:nvPr/>
        </p:nvSpPr>
        <p:spPr>
          <a:xfrm>
            <a:off x="2055837" y="3155799"/>
            <a:ext cx="960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66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C442FE-3386-4A79-80F2-D7B15618D54E}"/>
              </a:ext>
            </a:extLst>
          </p:cNvPr>
          <p:cNvSpPr txBox="1"/>
          <p:nvPr/>
        </p:nvSpPr>
        <p:spPr>
          <a:xfrm>
            <a:off x="1710702" y="5077911"/>
            <a:ext cx="3008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Collaborative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Open peer review </a:t>
            </a:r>
            <a:endParaRPr lang="ko-KR" alt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" name="직사각형 63">
            <a:extLst>
              <a:ext uri="{FF2B5EF4-FFF2-40B4-BE49-F238E27FC236}">
                <a16:creationId xmlns:a16="http://schemas.microsoft.com/office/drawing/2014/main" id="{BB6B20D1-46BB-4E51-B7CA-08F2EB9E6C8A}"/>
              </a:ext>
            </a:extLst>
          </p:cNvPr>
          <p:cNvSpPr/>
          <p:nvPr/>
        </p:nvSpPr>
        <p:spPr>
          <a:xfrm>
            <a:off x="1691071" y="4530356"/>
            <a:ext cx="3028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Peer-review type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E54EA-BB1D-48DC-B329-1DA4FE05F360}"/>
              </a:ext>
            </a:extLst>
          </p:cNvPr>
          <p:cNvSpPr txBox="1"/>
          <p:nvPr/>
        </p:nvSpPr>
        <p:spPr>
          <a:xfrm>
            <a:off x="5968605" y="5077912"/>
            <a:ext cx="3008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Papers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+mj-lt"/>
              </a:rPr>
              <a:t>Format of Articles</a:t>
            </a:r>
            <a:endParaRPr lang="ko-KR" altLang="en-US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직사각형 123">
            <a:extLst>
              <a:ext uri="{FF2B5EF4-FFF2-40B4-BE49-F238E27FC236}">
                <a16:creationId xmlns:a16="http://schemas.microsoft.com/office/drawing/2014/main" id="{C4B89158-AA96-47A1-8247-CFBABB8F6A9F}"/>
              </a:ext>
            </a:extLst>
          </p:cNvPr>
          <p:cNvSpPr/>
          <p:nvPr/>
        </p:nvSpPr>
        <p:spPr>
          <a:xfrm>
            <a:off x="6000335" y="4435642"/>
            <a:ext cx="3028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+mj-lt"/>
              </a:rPr>
              <a:t>Author guidelines</a:t>
            </a:r>
            <a:endParaRPr lang="ko-KR" altLang="en-US" sz="3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0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D8FFF3E-94AC-450A-AF41-4DEC2EB86395}"/>
              </a:ext>
            </a:extLst>
          </p:cNvPr>
          <p:cNvSpPr txBox="1"/>
          <p:nvPr/>
        </p:nvSpPr>
        <p:spPr>
          <a:xfrm>
            <a:off x="3568700" y="1051399"/>
            <a:ext cx="505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Key terms</a:t>
            </a:r>
            <a:endParaRPr lang="ko-KR" altLang="en-US" sz="4800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직사각형 12">
            <a:extLst>
              <a:ext uri="{FF2B5EF4-FFF2-40B4-BE49-F238E27FC236}">
                <a16:creationId xmlns:a16="http://schemas.microsoft.com/office/drawing/2014/main" id="{D5F59ABF-02F2-4AA2-942E-18E75BC71818}"/>
              </a:ext>
            </a:extLst>
          </p:cNvPr>
          <p:cNvSpPr/>
          <p:nvPr/>
        </p:nvSpPr>
        <p:spPr>
          <a:xfrm>
            <a:off x="937673" y="2215741"/>
            <a:ext cx="200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+mj-lt"/>
              </a:rPr>
              <a:t>01</a:t>
            </a:r>
          </a:p>
        </p:txBody>
      </p:sp>
      <p:sp>
        <p:nvSpPr>
          <p:cNvPr id="25" name="직사각형 15">
            <a:extLst>
              <a:ext uri="{FF2B5EF4-FFF2-40B4-BE49-F238E27FC236}">
                <a16:creationId xmlns:a16="http://schemas.microsoft.com/office/drawing/2014/main" id="{C1F01054-26BE-44FD-B9DB-0F009F365896}"/>
              </a:ext>
            </a:extLst>
          </p:cNvPr>
          <p:cNvSpPr/>
          <p:nvPr/>
        </p:nvSpPr>
        <p:spPr>
          <a:xfrm>
            <a:off x="3240174" y="2195954"/>
            <a:ext cx="200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+mj-lt"/>
              </a:rPr>
              <a:t>02</a:t>
            </a: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AC7CDD02-BA6A-4901-91F6-A79279CC56E7}"/>
              </a:ext>
            </a:extLst>
          </p:cNvPr>
          <p:cNvSpPr/>
          <p:nvPr/>
        </p:nvSpPr>
        <p:spPr>
          <a:xfrm>
            <a:off x="6016657" y="2195954"/>
            <a:ext cx="2005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+mj-lt"/>
              </a:rPr>
              <a:t>03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id="{40B6AB88-2A44-4A44-BAFB-A5B45EE19448}"/>
              </a:ext>
            </a:extLst>
          </p:cNvPr>
          <p:cNvSpPr/>
          <p:nvPr/>
        </p:nvSpPr>
        <p:spPr>
          <a:xfrm>
            <a:off x="9100845" y="2195953"/>
            <a:ext cx="2086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+mj-lt"/>
              </a:rPr>
              <a:t>04</a:t>
            </a:r>
          </a:p>
        </p:txBody>
      </p:sp>
      <p:sp>
        <p:nvSpPr>
          <p:cNvPr id="28" name="직사각형 11">
            <a:extLst>
              <a:ext uri="{FF2B5EF4-FFF2-40B4-BE49-F238E27FC236}">
                <a16:creationId xmlns:a16="http://schemas.microsoft.com/office/drawing/2014/main" id="{36791F01-3B85-4F7C-91EC-E59A80E06691}"/>
              </a:ext>
            </a:extLst>
          </p:cNvPr>
          <p:cNvSpPr/>
          <p:nvPr/>
        </p:nvSpPr>
        <p:spPr>
          <a:xfrm>
            <a:off x="535673" y="2935820"/>
            <a:ext cx="2801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Bioprinting</a:t>
            </a:r>
          </a:p>
          <a:p>
            <a:pPr algn="ctr"/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altLang="ko-KR" sz="3200" dirty="0" err="1">
                <a:solidFill>
                  <a:srgbClr val="FF0000"/>
                </a:solidFill>
                <a:latin typeface="+mj-lt"/>
              </a:rPr>
              <a:t>baI.oʊˈprint.Iŋ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29" name="직사각형 11">
            <a:extLst>
              <a:ext uri="{FF2B5EF4-FFF2-40B4-BE49-F238E27FC236}">
                <a16:creationId xmlns:a16="http://schemas.microsoft.com/office/drawing/2014/main" id="{37EC060D-A291-4C12-9E9C-7E9454144233}"/>
              </a:ext>
            </a:extLst>
          </p:cNvPr>
          <p:cNvSpPr/>
          <p:nvPr/>
        </p:nvSpPr>
        <p:spPr>
          <a:xfrm>
            <a:off x="3287038" y="2935819"/>
            <a:ext cx="2005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+mj-lt"/>
              </a:rPr>
              <a:t>Bioinks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altLang="ko-KR" sz="3200" dirty="0" err="1">
                <a:solidFill>
                  <a:srgbClr val="FF0000"/>
                </a:solidFill>
                <a:latin typeface="+mj-lt"/>
              </a:rPr>
              <a:t>baɪ.oʊ.ɪnks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0" name="직사각형 11">
            <a:extLst>
              <a:ext uri="{FF2B5EF4-FFF2-40B4-BE49-F238E27FC236}">
                <a16:creationId xmlns:a16="http://schemas.microsoft.com/office/drawing/2014/main" id="{3D73499B-CD90-45EE-B078-5B9758B34149}"/>
              </a:ext>
            </a:extLst>
          </p:cNvPr>
          <p:cNvSpPr/>
          <p:nvPr/>
        </p:nvSpPr>
        <p:spPr>
          <a:xfrm>
            <a:off x="5446579" y="2935819"/>
            <a:ext cx="3145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Vascularization</a:t>
            </a:r>
          </a:p>
          <a:p>
            <a:pPr algn="ctr"/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altLang="ko-KR" sz="3200" dirty="0" err="1">
                <a:solidFill>
                  <a:srgbClr val="FF0000"/>
                </a:solidFill>
                <a:latin typeface="+mj-lt"/>
              </a:rPr>
              <a:t>væs.kyə.ləˈreɪ.ʃən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31" name="직사각형 11">
            <a:extLst>
              <a:ext uri="{FF2B5EF4-FFF2-40B4-BE49-F238E27FC236}">
                <a16:creationId xmlns:a16="http://schemas.microsoft.com/office/drawing/2014/main" id="{D78580D6-47F8-489C-96CD-B52C0E76559A}"/>
              </a:ext>
            </a:extLst>
          </p:cNvPr>
          <p:cNvSpPr/>
          <p:nvPr/>
        </p:nvSpPr>
        <p:spPr>
          <a:xfrm>
            <a:off x="8793140" y="2935819"/>
            <a:ext cx="280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Regenerative </a:t>
            </a:r>
          </a:p>
          <a:p>
            <a:pPr algn="ctr"/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altLang="ko-KR" sz="3200" dirty="0" err="1">
                <a:solidFill>
                  <a:srgbClr val="FF0000"/>
                </a:solidFill>
                <a:latin typeface="+mj-lt"/>
              </a:rPr>
              <a:t>rɪˈdʒɛn.ər.ə.tɪv</a:t>
            </a:r>
            <a:r>
              <a:rPr lang="en-US" altLang="ko-KR" sz="3200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421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17E447-C590-4371-97C1-A0B874046DB6}"/>
              </a:ext>
            </a:extLst>
          </p:cNvPr>
          <p:cNvSpPr/>
          <p:nvPr/>
        </p:nvSpPr>
        <p:spPr>
          <a:xfrm>
            <a:off x="5637826" y="225415"/>
            <a:ext cx="5709073" cy="1236778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101F14-5D4A-4701-A2A5-DD60910AF50B}"/>
              </a:ext>
            </a:extLst>
          </p:cNvPr>
          <p:cNvSpPr/>
          <p:nvPr/>
        </p:nvSpPr>
        <p:spPr>
          <a:xfrm>
            <a:off x="7760937" y="346614"/>
            <a:ext cx="3347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Extrusion based printing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6E2EE-E3A7-436A-BAA3-1F39A77E9C6B}"/>
              </a:ext>
            </a:extLst>
          </p:cNvPr>
          <p:cNvSpPr txBox="1"/>
          <p:nvPr/>
        </p:nvSpPr>
        <p:spPr>
          <a:xfrm>
            <a:off x="534431" y="1545875"/>
            <a:ext cx="3658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EA2905"/>
                </a:solidFill>
                <a:latin typeface="+mj-lt"/>
              </a:rPr>
              <a:t>Methods</a:t>
            </a:r>
            <a:endParaRPr lang="ko-KR" altLang="en-US" sz="6000" dirty="0">
              <a:solidFill>
                <a:srgbClr val="EA2905"/>
              </a:solidFill>
              <a:latin typeface="+mj-lt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8CB8792-7808-45FE-B806-3F11C795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26" y="17246"/>
            <a:ext cx="1586002" cy="1696654"/>
          </a:xfrm>
          <a:prstGeom prst="rect">
            <a:avLst/>
          </a:prstGeom>
        </p:spPr>
      </p:pic>
      <p:sp>
        <p:nvSpPr>
          <p:cNvPr id="31" name="직사각형 3">
            <a:extLst>
              <a:ext uri="{FF2B5EF4-FFF2-40B4-BE49-F238E27FC236}">
                <a16:creationId xmlns:a16="http://schemas.microsoft.com/office/drawing/2014/main" id="{08892CAD-33AD-457B-840F-98438F00F966}"/>
              </a:ext>
            </a:extLst>
          </p:cNvPr>
          <p:cNvSpPr/>
          <p:nvPr/>
        </p:nvSpPr>
        <p:spPr>
          <a:xfrm>
            <a:off x="5637826" y="1901315"/>
            <a:ext cx="5709073" cy="1236778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2" name="직사각형 7">
            <a:extLst>
              <a:ext uri="{FF2B5EF4-FFF2-40B4-BE49-F238E27FC236}">
                <a16:creationId xmlns:a16="http://schemas.microsoft.com/office/drawing/2014/main" id="{115B4F2B-EEB4-40A5-B0C6-1EA644AB667B}"/>
              </a:ext>
            </a:extLst>
          </p:cNvPr>
          <p:cNvSpPr/>
          <p:nvPr/>
        </p:nvSpPr>
        <p:spPr>
          <a:xfrm>
            <a:off x="7784991" y="2219583"/>
            <a:ext cx="3347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Inkjet printing</a:t>
            </a:r>
          </a:p>
        </p:txBody>
      </p:sp>
      <p:sp>
        <p:nvSpPr>
          <p:cNvPr id="34" name="직사각형 3">
            <a:extLst>
              <a:ext uri="{FF2B5EF4-FFF2-40B4-BE49-F238E27FC236}">
                <a16:creationId xmlns:a16="http://schemas.microsoft.com/office/drawing/2014/main" id="{A4245E28-E9CE-4768-A388-F70C0E2228CB}"/>
              </a:ext>
            </a:extLst>
          </p:cNvPr>
          <p:cNvSpPr/>
          <p:nvPr/>
        </p:nvSpPr>
        <p:spPr>
          <a:xfrm>
            <a:off x="5637826" y="3535090"/>
            <a:ext cx="5709073" cy="1236778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5" name="직사각형 7">
            <a:extLst>
              <a:ext uri="{FF2B5EF4-FFF2-40B4-BE49-F238E27FC236}">
                <a16:creationId xmlns:a16="http://schemas.microsoft.com/office/drawing/2014/main" id="{7CB3AA87-B340-4C38-94EB-BB12209166DA}"/>
              </a:ext>
            </a:extLst>
          </p:cNvPr>
          <p:cNvSpPr/>
          <p:nvPr/>
        </p:nvSpPr>
        <p:spPr>
          <a:xfrm>
            <a:off x="7760937" y="3656289"/>
            <a:ext cx="3347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Microwave based printing</a:t>
            </a:r>
          </a:p>
        </p:txBody>
      </p:sp>
      <p:sp>
        <p:nvSpPr>
          <p:cNvPr id="37" name="직사각형 3">
            <a:extLst>
              <a:ext uri="{FF2B5EF4-FFF2-40B4-BE49-F238E27FC236}">
                <a16:creationId xmlns:a16="http://schemas.microsoft.com/office/drawing/2014/main" id="{F56DD852-A5E4-41F1-99F2-C4976EDD9566}"/>
              </a:ext>
            </a:extLst>
          </p:cNvPr>
          <p:cNvSpPr/>
          <p:nvPr/>
        </p:nvSpPr>
        <p:spPr>
          <a:xfrm>
            <a:off x="5637826" y="5188206"/>
            <a:ext cx="5709073" cy="1236778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8" name="직사각형 7">
            <a:extLst>
              <a:ext uri="{FF2B5EF4-FFF2-40B4-BE49-F238E27FC236}">
                <a16:creationId xmlns:a16="http://schemas.microsoft.com/office/drawing/2014/main" id="{D8A4149E-6146-4410-A0CF-D6873EF109F7}"/>
              </a:ext>
            </a:extLst>
          </p:cNvPr>
          <p:cNvSpPr/>
          <p:nvPr/>
        </p:nvSpPr>
        <p:spPr>
          <a:xfrm>
            <a:off x="7760937" y="5309405"/>
            <a:ext cx="3347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Laser-assisted bioprinting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D688BE8-CB6A-46F9-A1DA-E9D0DD86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26" y="1644709"/>
            <a:ext cx="1586002" cy="170971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6C38A79-FE70-4341-9988-9A9033B4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935" y="3335424"/>
            <a:ext cx="1589326" cy="1647987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F0437DA-427F-4840-BCB7-B03545428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368" y="4952534"/>
            <a:ext cx="1586460" cy="17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17E447-C590-4371-97C1-A0B874046DB6}"/>
              </a:ext>
            </a:extLst>
          </p:cNvPr>
          <p:cNvSpPr/>
          <p:nvPr/>
        </p:nvSpPr>
        <p:spPr>
          <a:xfrm>
            <a:off x="6695440" y="347334"/>
            <a:ext cx="4620979" cy="1373629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101F14-5D4A-4701-A2A5-DD60910AF50B}"/>
              </a:ext>
            </a:extLst>
          </p:cNvPr>
          <p:cNvSpPr/>
          <p:nvPr/>
        </p:nvSpPr>
        <p:spPr>
          <a:xfrm>
            <a:off x="6796129" y="570537"/>
            <a:ext cx="441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Bioprinting of functional tissues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6E2EE-E3A7-436A-BAA3-1F39A77E9C6B}"/>
              </a:ext>
            </a:extLst>
          </p:cNvPr>
          <p:cNvSpPr txBox="1"/>
          <p:nvPr/>
        </p:nvSpPr>
        <p:spPr>
          <a:xfrm>
            <a:off x="534431" y="1545875"/>
            <a:ext cx="3658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EA2905"/>
                </a:solidFill>
                <a:latin typeface="+mj-lt"/>
              </a:rPr>
              <a:t>Results</a:t>
            </a:r>
            <a:endParaRPr lang="ko-KR" altLang="en-US" sz="6000" dirty="0">
              <a:solidFill>
                <a:srgbClr val="EA2905"/>
              </a:solidFill>
              <a:latin typeface="+mj-lt"/>
            </a:endParaRPr>
          </a:p>
        </p:txBody>
      </p:sp>
      <p:sp>
        <p:nvSpPr>
          <p:cNvPr id="31" name="직사각형 3">
            <a:extLst>
              <a:ext uri="{FF2B5EF4-FFF2-40B4-BE49-F238E27FC236}">
                <a16:creationId xmlns:a16="http://schemas.microsoft.com/office/drawing/2014/main" id="{08892CAD-33AD-457B-840F-98438F00F966}"/>
              </a:ext>
            </a:extLst>
          </p:cNvPr>
          <p:cNvSpPr/>
          <p:nvPr/>
        </p:nvSpPr>
        <p:spPr>
          <a:xfrm>
            <a:off x="6695439" y="1948974"/>
            <a:ext cx="4620980" cy="1480026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2" name="직사각형 7">
            <a:extLst>
              <a:ext uri="{FF2B5EF4-FFF2-40B4-BE49-F238E27FC236}">
                <a16:creationId xmlns:a16="http://schemas.microsoft.com/office/drawing/2014/main" id="{115B4F2B-EEB4-40A5-B0C6-1EA644AB667B}"/>
              </a:ext>
            </a:extLst>
          </p:cNvPr>
          <p:cNvSpPr/>
          <p:nvPr/>
        </p:nvSpPr>
        <p:spPr>
          <a:xfrm>
            <a:off x="6766560" y="2044005"/>
            <a:ext cx="42644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Development of new </a:t>
            </a:r>
            <a:r>
              <a:rPr lang="en-US" altLang="ko-KR" sz="2800" dirty="0" err="1">
                <a:solidFill>
                  <a:srgbClr val="EA2905"/>
                </a:solidFill>
              </a:rPr>
              <a:t>bioinks</a:t>
            </a:r>
            <a:r>
              <a:rPr lang="en-US" altLang="ko-KR" sz="2800" dirty="0">
                <a:solidFill>
                  <a:srgbClr val="EA2905"/>
                </a:solidFill>
              </a:rPr>
              <a:t> and bioprinting techniques</a:t>
            </a:r>
          </a:p>
        </p:txBody>
      </p:sp>
      <p:sp>
        <p:nvSpPr>
          <p:cNvPr id="34" name="직사각형 3">
            <a:extLst>
              <a:ext uri="{FF2B5EF4-FFF2-40B4-BE49-F238E27FC236}">
                <a16:creationId xmlns:a16="http://schemas.microsoft.com/office/drawing/2014/main" id="{A4245E28-E9CE-4768-A388-F70C0E2228CB}"/>
              </a:ext>
            </a:extLst>
          </p:cNvPr>
          <p:cNvSpPr/>
          <p:nvPr/>
        </p:nvSpPr>
        <p:spPr>
          <a:xfrm>
            <a:off x="6695440" y="3657010"/>
            <a:ext cx="4620980" cy="1361990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5" name="직사각형 7">
            <a:extLst>
              <a:ext uri="{FF2B5EF4-FFF2-40B4-BE49-F238E27FC236}">
                <a16:creationId xmlns:a16="http://schemas.microsoft.com/office/drawing/2014/main" id="{7CB3AA87-B340-4C38-94EB-BB12209166DA}"/>
              </a:ext>
            </a:extLst>
          </p:cNvPr>
          <p:cNvSpPr/>
          <p:nvPr/>
        </p:nvSpPr>
        <p:spPr>
          <a:xfrm>
            <a:off x="6796129" y="3861929"/>
            <a:ext cx="45202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Progress in vascularizing </a:t>
            </a:r>
            <a:r>
              <a:rPr lang="en-US" altLang="ko-KR" sz="2800" dirty="0" err="1">
                <a:solidFill>
                  <a:srgbClr val="EA2905"/>
                </a:solidFill>
              </a:rPr>
              <a:t>bioprinted</a:t>
            </a:r>
            <a:r>
              <a:rPr lang="en-US" altLang="ko-KR" sz="2800" dirty="0">
                <a:solidFill>
                  <a:srgbClr val="EA2905"/>
                </a:solidFill>
              </a:rPr>
              <a:t> tissues</a:t>
            </a:r>
          </a:p>
        </p:txBody>
      </p:sp>
      <p:sp>
        <p:nvSpPr>
          <p:cNvPr id="37" name="직사각형 3">
            <a:extLst>
              <a:ext uri="{FF2B5EF4-FFF2-40B4-BE49-F238E27FC236}">
                <a16:creationId xmlns:a16="http://schemas.microsoft.com/office/drawing/2014/main" id="{F56DD852-A5E4-41F1-99F2-C4976EDD9566}"/>
              </a:ext>
            </a:extLst>
          </p:cNvPr>
          <p:cNvSpPr/>
          <p:nvPr/>
        </p:nvSpPr>
        <p:spPr>
          <a:xfrm>
            <a:off x="6695439" y="5247010"/>
            <a:ext cx="4620980" cy="136643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/>
          </a:p>
        </p:txBody>
      </p:sp>
      <p:sp>
        <p:nvSpPr>
          <p:cNvPr id="38" name="직사각형 7">
            <a:extLst>
              <a:ext uri="{FF2B5EF4-FFF2-40B4-BE49-F238E27FC236}">
                <a16:creationId xmlns:a16="http://schemas.microsoft.com/office/drawing/2014/main" id="{D8A4149E-6146-4410-A0CF-D6873EF109F7}"/>
              </a:ext>
            </a:extLst>
          </p:cNvPr>
          <p:cNvSpPr/>
          <p:nvPr/>
        </p:nvSpPr>
        <p:spPr>
          <a:xfrm>
            <a:off x="6766560" y="5453172"/>
            <a:ext cx="47761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EA2905"/>
                </a:solidFill>
              </a:rPr>
              <a:t>Integration of bioprinting with other technologies</a:t>
            </a:r>
          </a:p>
        </p:txBody>
      </p:sp>
      <p:sp>
        <p:nvSpPr>
          <p:cNvPr id="16" name="타원 70">
            <a:extLst>
              <a:ext uri="{FF2B5EF4-FFF2-40B4-BE49-F238E27FC236}">
                <a16:creationId xmlns:a16="http://schemas.microsoft.com/office/drawing/2014/main" id="{F412ACE8-3BEA-451D-897F-DF5BFB981DB9}"/>
              </a:ext>
            </a:extLst>
          </p:cNvPr>
          <p:cNvSpPr/>
          <p:nvPr/>
        </p:nvSpPr>
        <p:spPr>
          <a:xfrm>
            <a:off x="5646704" y="525915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그래픽 581">
            <a:extLst>
              <a:ext uri="{FF2B5EF4-FFF2-40B4-BE49-F238E27FC236}">
                <a16:creationId xmlns:a16="http://schemas.microsoft.com/office/drawing/2014/main" id="{321A9C84-992D-4072-B053-9BA139DC9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029" y="620375"/>
            <a:ext cx="615940" cy="709670"/>
          </a:xfrm>
          <a:prstGeom prst="rect">
            <a:avLst/>
          </a:prstGeom>
        </p:spPr>
      </p:pic>
      <p:sp>
        <p:nvSpPr>
          <p:cNvPr id="20" name="타원 70">
            <a:extLst>
              <a:ext uri="{FF2B5EF4-FFF2-40B4-BE49-F238E27FC236}">
                <a16:creationId xmlns:a16="http://schemas.microsoft.com/office/drawing/2014/main" id="{ED28BCA9-DA3D-48CD-81F1-8711D6C2275E}"/>
              </a:ext>
            </a:extLst>
          </p:cNvPr>
          <p:cNvSpPr/>
          <p:nvPr/>
        </p:nvSpPr>
        <p:spPr>
          <a:xfrm>
            <a:off x="5646704" y="2239691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타원 70">
            <a:extLst>
              <a:ext uri="{FF2B5EF4-FFF2-40B4-BE49-F238E27FC236}">
                <a16:creationId xmlns:a16="http://schemas.microsoft.com/office/drawing/2014/main" id="{6FBB12E1-D460-4363-88C6-DFD0BEB6F44B}"/>
              </a:ext>
            </a:extLst>
          </p:cNvPr>
          <p:cNvSpPr/>
          <p:nvPr/>
        </p:nvSpPr>
        <p:spPr>
          <a:xfrm>
            <a:off x="5646703" y="3888709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타원 70">
            <a:extLst>
              <a:ext uri="{FF2B5EF4-FFF2-40B4-BE49-F238E27FC236}">
                <a16:creationId xmlns:a16="http://schemas.microsoft.com/office/drawing/2014/main" id="{33E99B4C-8CA3-4BB3-8C23-2D6ADDBCEF84}"/>
              </a:ext>
            </a:extLst>
          </p:cNvPr>
          <p:cNvSpPr/>
          <p:nvPr/>
        </p:nvSpPr>
        <p:spPr>
          <a:xfrm>
            <a:off x="5646702" y="5480929"/>
            <a:ext cx="898591" cy="898591"/>
          </a:xfrm>
          <a:prstGeom prst="ellipse">
            <a:avLst/>
          </a:prstGeom>
          <a:solidFill>
            <a:srgbClr val="EA2905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그래픽 528">
            <a:extLst>
              <a:ext uri="{FF2B5EF4-FFF2-40B4-BE49-F238E27FC236}">
                <a16:creationId xmlns:a16="http://schemas.microsoft.com/office/drawing/2014/main" id="{2FF8E5E6-FD58-4BFF-9AAD-4A36194FB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029" y="2354526"/>
            <a:ext cx="615940" cy="626380"/>
          </a:xfrm>
          <a:prstGeom prst="rect">
            <a:avLst/>
          </a:prstGeom>
        </p:spPr>
      </p:pic>
      <p:pic>
        <p:nvPicPr>
          <p:cNvPr id="25" name="그래픽 577">
            <a:extLst>
              <a:ext uri="{FF2B5EF4-FFF2-40B4-BE49-F238E27FC236}">
                <a16:creationId xmlns:a16="http://schemas.microsoft.com/office/drawing/2014/main" id="{7FF4901C-C2EC-42C8-B5BF-7DE352716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5230" y="4041752"/>
            <a:ext cx="581539" cy="581539"/>
          </a:xfrm>
          <a:prstGeom prst="rect">
            <a:avLst/>
          </a:prstGeom>
        </p:spPr>
      </p:pic>
      <p:pic>
        <p:nvPicPr>
          <p:cNvPr id="26" name="그래픽 508">
            <a:extLst>
              <a:ext uri="{FF2B5EF4-FFF2-40B4-BE49-F238E27FC236}">
                <a16:creationId xmlns:a16="http://schemas.microsoft.com/office/drawing/2014/main" id="{9B5C1D9B-4360-42D3-A427-EE610336B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1339" y="5695950"/>
            <a:ext cx="669315" cy="5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625450" y="2767281"/>
            <a:ext cx="494110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8000" b="0" dirty="0">
                <a:solidFill>
                  <a:srgbClr val="EA2905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bas Neue - Poppins Light">
      <a:majorFont>
        <a:latin typeface="Bebas Neue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2905"/>
        </a:solidFill>
        <a:ln w="57150" cap="flat">
          <a:noFill/>
          <a:prstDash val="solid"/>
          <a:miter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140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Bebas Neue</vt:lpstr>
      <vt:lpstr>맑은 고딕</vt:lpstr>
      <vt:lpstr>Poppins Light</vt:lpstr>
      <vt:lpstr>Arial</vt:lpstr>
      <vt:lpstr>Brush Script MT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Василий</cp:lastModifiedBy>
  <cp:revision>262</cp:revision>
  <dcterms:created xsi:type="dcterms:W3CDTF">2019-04-06T05:20:47Z</dcterms:created>
  <dcterms:modified xsi:type="dcterms:W3CDTF">2024-03-21T15:55:09Z</dcterms:modified>
</cp:coreProperties>
</file>