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57" r:id="rId3"/>
    <p:sldId id="390" r:id="rId4"/>
    <p:sldId id="414" r:id="rId5"/>
    <p:sldId id="416" r:id="rId6"/>
    <p:sldId id="425" r:id="rId7"/>
    <p:sldId id="293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Brush Script MT" panose="03060802040406070304" pitchFamily="66" charset="0"/>
      <p:italic r:id="rId13"/>
    </p:embeddedFont>
    <p:embeddedFont>
      <p:font typeface="Castellar" panose="020A0402060406010301" pitchFamily="18" charset="0"/>
      <p:regular r:id="rId14"/>
    </p:embeddedFont>
    <p:embeddedFont>
      <p:font typeface="Poppins Light" panose="00000400000000000000" pitchFamily="2" charset="0"/>
      <p:regular r:id="rId15"/>
      <p:italic r:id="rId16"/>
    </p:embeddedFont>
    <p:embeddedFont>
      <p:font typeface="Prata" panose="020B0604020202020204" charset="-52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916"/>
    <a:srgbClr val="4A85AF"/>
    <a:srgbClr val="12253C"/>
    <a:srgbClr val="154B7A"/>
    <a:srgbClr val="646464"/>
    <a:srgbClr val="F7F7F7"/>
    <a:srgbClr val="E6E6E6"/>
    <a:srgbClr val="949494"/>
    <a:srgbClr val="AFAFAF"/>
    <a:srgbClr val="5D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E09084-357A-4002-A82A-A75AD6933C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BDDA50-7E69-4ECF-9106-A6C91C57D05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2C06F997-8B63-4A9A-B92F-D360180D9C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15A80EAD-4E10-46C0-80E3-B8769688F4ED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2D1702-A764-4EDF-83B0-36F9284B3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B2937D9-7A69-4F28-9797-E8D009260D9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00037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2F670FAE-6F24-4E3C-B07B-6BB3505846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35131" y="3543483"/>
            <a:ext cx="4542519" cy="28439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3"/>
            <a:extLst>
              <a:ext uri="{FF2B5EF4-FFF2-40B4-BE49-F238E27FC236}">
                <a16:creationId xmlns:a16="http://schemas.microsoft.com/office/drawing/2014/main" id="{DC654C4C-A565-4A05-BB2A-D89521205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34F4F2AF-F513-4E7E-865C-CBB500893C54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01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5879F59-919C-45BD-A7E8-7C629F4CD1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99F65117-A85A-4DED-933D-835D7D57CC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1999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B962EC4E-A9C5-41CF-89ED-F0FD53F89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7E20FC3D-5DF0-4D5B-9F90-CB69A776326B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20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0AFD361-EF1F-4A7F-A8BF-162FB6265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C6FE40E-7906-4545-9F87-B5E9B2EF4E2E}"/>
              </a:ext>
            </a:extLst>
          </p:cNvPr>
          <p:cNvSpPr/>
          <p:nvPr userDrawn="1"/>
        </p:nvSpPr>
        <p:spPr>
          <a:xfrm>
            <a:off x="4514849" y="431798"/>
            <a:ext cx="7245349" cy="59943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A54892A-8801-4D44-8A18-7DEEDE723F7D}"/>
              </a:ext>
            </a:extLst>
          </p:cNvPr>
          <p:cNvSpPr/>
          <p:nvPr userDrawn="1"/>
        </p:nvSpPr>
        <p:spPr>
          <a:xfrm>
            <a:off x="4514850" y="0"/>
            <a:ext cx="7677150" cy="6858000"/>
          </a:xfrm>
          <a:custGeom>
            <a:avLst/>
            <a:gdLst>
              <a:gd name="connsiteX0" fmla="*/ 0 w 7677150"/>
              <a:gd name="connsiteY0" fmla="*/ 0 h 6858000"/>
              <a:gd name="connsiteX1" fmla="*/ 7677150 w 7677150"/>
              <a:gd name="connsiteY1" fmla="*/ 0 h 6858000"/>
              <a:gd name="connsiteX2" fmla="*/ 7677150 w 7677150"/>
              <a:gd name="connsiteY2" fmla="*/ 6858000 h 6858000"/>
              <a:gd name="connsiteX3" fmla="*/ 0 w 7677150"/>
              <a:gd name="connsiteY3" fmla="*/ 6858000 h 6858000"/>
              <a:gd name="connsiteX4" fmla="*/ 0 w 7677150"/>
              <a:gd name="connsiteY4" fmla="*/ 6426200 h 6858000"/>
              <a:gd name="connsiteX5" fmla="*/ 7245350 w 7677150"/>
              <a:gd name="connsiteY5" fmla="*/ 6426200 h 6858000"/>
              <a:gd name="connsiteX6" fmla="*/ 7245350 w 7677150"/>
              <a:gd name="connsiteY6" fmla="*/ 431800 h 6858000"/>
              <a:gd name="connsiteX7" fmla="*/ 0 w 7677150"/>
              <a:gd name="connsiteY7" fmla="*/ 43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77150" h="6858000">
                <a:moveTo>
                  <a:pt x="0" y="0"/>
                </a:moveTo>
                <a:lnTo>
                  <a:pt x="7677150" y="0"/>
                </a:lnTo>
                <a:lnTo>
                  <a:pt x="7677150" y="6858000"/>
                </a:lnTo>
                <a:lnTo>
                  <a:pt x="0" y="6858000"/>
                </a:lnTo>
                <a:lnTo>
                  <a:pt x="0" y="6426200"/>
                </a:lnTo>
                <a:lnTo>
                  <a:pt x="7245350" y="6426200"/>
                </a:lnTo>
                <a:lnTo>
                  <a:pt x="7245350" y="431800"/>
                </a:lnTo>
                <a:lnTo>
                  <a:pt x="0" y="431800"/>
                </a:lnTo>
                <a:close/>
              </a:path>
            </a:pathLst>
          </a:cu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6E01E006-5B18-40E3-8F4B-B56D87D97A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801" y="431799"/>
            <a:ext cx="4083049" cy="59943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4BFA63AA-9897-47FD-A32F-E4986787FD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6DBC1C0E-1576-443E-BBC1-80E5E5716602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20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9FD82CA-489A-4AF3-8158-A70CE7DE8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787C34-D392-4B79-B61C-AD1C37E89DD7}"/>
              </a:ext>
            </a:extLst>
          </p:cNvPr>
          <p:cNvSpPr/>
          <p:nvPr userDrawn="1"/>
        </p:nvSpPr>
        <p:spPr>
          <a:xfrm>
            <a:off x="-1" y="0"/>
            <a:ext cx="4073025" cy="68580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F32DD91-2F84-484A-8039-9467EBDD4A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ECB8D936-11FC-4A8A-9867-595B0857D85F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D63F55-E352-4195-A537-3A8CA62369E6}"/>
              </a:ext>
            </a:extLst>
          </p:cNvPr>
          <p:cNvSpPr/>
          <p:nvPr userDrawn="1"/>
        </p:nvSpPr>
        <p:spPr>
          <a:xfrm>
            <a:off x="4073024" y="0"/>
            <a:ext cx="8118976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92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B4389FA-3F27-4F0B-BBE8-527718082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A5CDE454-27BB-4FC7-A4DC-887299B1FE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351D330A-85FA-4DB7-A072-E5CEC6021569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5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09DDB98-2E73-4FC7-B2FD-FF9462EAD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C60A3E-9ACB-4D1E-9F52-493D6009C230}"/>
              </a:ext>
            </a:extLst>
          </p:cNvPr>
          <p:cNvSpPr/>
          <p:nvPr userDrawn="1"/>
        </p:nvSpPr>
        <p:spPr>
          <a:xfrm>
            <a:off x="0" y="0"/>
            <a:ext cx="4902200" cy="68580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DCCEF075-ABBB-4234-A25D-D5D921FD8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2B192B83-4A56-464D-8421-60C20F32541A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5DABF1-0752-4DCC-8C60-210B162E5E75}"/>
              </a:ext>
            </a:extLst>
          </p:cNvPr>
          <p:cNvSpPr/>
          <p:nvPr userDrawn="1"/>
        </p:nvSpPr>
        <p:spPr>
          <a:xfrm>
            <a:off x="4902200" y="0"/>
            <a:ext cx="72898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41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F31C2F9-3DCF-49EA-8B10-F72E86AB4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3C2FBA-7505-46D8-9643-4CAC4E2627B3}"/>
              </a:ext>
            </a:extLst>
          </p:cNvPr>
          <p:cNvSpPr/>
          <p:nvPr userDrawn="1"/>
        </p:nvSpPr>
        <p:spPr>
          <a:xfrm>
            <a:off x="5162551" y="0"/>
            <a:ext cx="7029449" cy="2095500"/>
          </a:xfrm>
          <a:prstGeom prst="rect">
            <a:avLst/>
          </a:prstGeom>
          <a:solidFill>
            <a:schemeClr val="bg1">
              <a:alpha val="1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135869-BB56-4894-919A-AAA889C2B1DC}"/>
              </a:ext>
            </a:extLst>
          </p:cNvPr>
          <p:cNvSpPr/>
          <p:nvPr userDrawn="1"/>
        </p:nvSpPr>
        <p:spPr>
          <a:xfrm>
            <a:off x="0" y="3743325"/>
            <a:ext cx="3114675" cy="3114675"/>
          </a:xfrm>
          <a:prstGeom prst="rect">
            <a:avLst/>
          </a:prstGeom>
          <a:solidFill>
            <a:schemeClr val="bg1">
              <a:alpha val="1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F678103-61E4-445B-BCF9-5E1330DA03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7574" y="461938"/>
            <a:ext cx="2828925" cy="28289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E54791-78F9-4C81-BA32-655D2826CC14}"/>
              </a:ext>
            </a:extLst>
          </p:cNvPr>
          <p:cNvSpPr/>
          <p:nvPr userDrawn="1"/>
        </p:nvSpPr>
        <p:spPr>
          <a:xfrm>
            <a:off x="7832396" y="0"/>
            <a:ext cx="3290863" cy="3290863"/>
          </a:xfrm>
          <a:prstGeom prst="rect">
            <a:avLst/>
          </a:prstGeom>
          <a:solidFill>
            <a:srgbClr val="050916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653CEDB0-FD31-428C-981A-3A0E18EE41A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34731" y="461938"/>
            <a:ext cx="2828925" cy="28289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737CA267-643B-4EB8-9731-7776E95A00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4" y="3490937"/>
            <a:ext cx="2828925" cy="28289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EA707203-ABB8-429E-89B2-2F43F4854C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34731" y="3490937"/>
            <a:ext cx="2828925" cy="28289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3"/>
            <a:extLst>
              <a:ext uri="{FF2B5EF4-FFF2-40B4-BE49-F238E27FC236}">
                <a16:creationId xmlns:a16="http://schemas.microsoft.com/office/drawing/2014/main" id="{73D4DF32-1984-498C-8F6F-E555F7E705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8" name="TextBox 17">
            <a:hlinkClick r:id="rId6"/>
            <a:extLst>
              <a:ext uri="{FF2B5EF4-FFF2-40B4-BE49-F238E27FC236}">
                <a16:creationId xmlns:a16="http://schemas.microsoft.com/office/drawing/2014/main" id="{764925BC-50B8-49DA-907B-7918B0F805FD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76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BC881D4-6434-40D9-A8DB-10058C263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C8CB53-638E-432E-88FD-4588DFBD982E}"/>
              </a:ext>
            </a:extLst>
          </p:cNvPr>
          <p:cNvSpPr/>
          <p:nvPr userDrawn="1"/>
        </p:nvSpPr>
        <p:spPr>
          <a:xfrm flipH="1">
            <a:off x="0" y="0"/>
            <a:ext cx="6642100" cy="68580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B7D3F2D9-479B-4635-9C99-E01D2A3452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181A0469-AF4E-46BE-8682-786E0448D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9890EE0F-76DB-4426-A3FD-C6336967E5B8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07BF7F-D67D-4892-87FD-D42CB4C8F0A8}"/>
              </a:ext>
            </a:extLst>
          </p:cNvPr>
          <p:cNvSpPr/>
          <p:nvPr userDrawn="1"/>
        </p:nvSpPr>
        <p:spPr>
          <a:xfrm flipH="1">
            <a:off x="6642100" y="0"/>
            <a:ext cx="55499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89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B2EEB0-553E-464D-961E-6460EA25E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29A7CE-BFF9-41E7-80A6-06480E7386A5}"/>
              </a:ext>
            </a:extLst>
          </p:cNvPr>
          <p:cNvSpPr/>
          <p:nvPr userDrawn="1"/>
        </p:nvSpPr>
        <p:spPr>
          <a:xfrm flipH="1">
            <a:off x="-1" y="0"/>
            <a:ext cx="6862813" cy="68580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그림 개체 틀 5">
            <a:extLst>
              <a:ext uri="{FF2B5EF4-FFF2-40B4-BE49-F238E27FC236}">
                <a16:creationId xmlns:a16="http://schemas.microsoft.com/office/drawing/2014/main" id="{606766F1-DD6E-4CA2-8A60-D995E10E2C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8945579A-85C5-4F52-94F7-13D2B963CC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F91FE3AA-D90C-4396-BECC-D15910888D0B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C752D6-EF21-4055-A7AA-D8C666469931}"/>
              </a:ext>
            </a:extLst>
          </p:cNvPr>
          <p:cNvSpPr/>
          <p:nvPr userDrawn="1"/>
        </p:nvSpPr>
        <p:spPr>
          <a:xfrm flipH="1">
            <a:off x="6862812" y="0"/>
            <a:ext cx="532918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28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D7446AE-33CC-449C-8056-491B92DB5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18F2DD-F8CE-4FF5-8D49-F15207231A22}"/>
              </a:ext>
            </a:extLst>
          </p:cNvPr>
          <p:cNvSpPr/>
          <p:nvPr userDrawn="1"/>
        </p:nvSpPr>
        <p:spPr>
          <a:xfrm flipH="1">
            <a:off x="-1" y="0"/>
            <a:ext cx="8951495" cy="68580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D0E162B6-BAD6-45F8-8CAC-00E46894A6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3E3B4C24-FB6F-4FCE-836F-5D1A177B5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4A54D13A-6EF0-4A56-A0D9-55E6206EAA01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26D4F-2307-47E2-BCCB-E1D6C7E67AA3}"/>
              </a:ext>
            </a:extLst>
          </p:cNvPr>
          <p:cNvSpPr/>
          <p:nvPr userDrawn="1"/>
        </p:nvSpPr>
        <p:spPr>
          <a:xfrm flipH="1">
            <a:off x="8951494" y="0"/>
            <a:ext cx="3240506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40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8A95BA-4A99-4DAF-A4E9-7696AEC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85A20F2-F7CF-46F5-B269-CA6E29117267}"/>
              </a:ext>
            </a:extLst>
          </p:cNvPr>
          <p:cNvSpPr/>
          <p:nvPr userDrawn="1"/>
        </p:nvSpPr>
        <p:spPr>
          <a:xfrm>
            <a:off x="0" y="-1"/>
            <a:ext cx="9525001" cy="6858001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252B1568-A6DE-4906-8610-F1D51D1C5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DD177B3D-98B2-45DE-A6B7-98FD8F52CA9A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6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E639C22-39F0-4BDA-A0ED-7F8D916D37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20A27FCC-4172-44F0-9443-54857301A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15724FA0-EFB3-46B4-899E-750222726988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F63636-BEE1-4151-8347-A53DEE01F94F}"/>
              </a:ext>
            </a:extLst>
          </p:cNvPr>
          <p:cNvSpPr/>
          <p:nvPr userDrawn="1"/>
        </p:nvSpPr>
        <p:spPr>
          <a:xfrm>
            <a:off x="431800" y="431800"/>
            <a:ext cx="11328400" cy="59944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778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120D9DF-B6DE-44A8-A4CD-62A42E0C2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8ACB9A-F977-41AE-BF93-D7BEB91E186C}"/>
              </a:ext>
            </a:extLst>
          </p:cNvPr>
          <p:cNvSpPr/>
          <p:nvPr userDrawn="1"/>
        </p:nvSpPr>
        <p:spPr>
          <a:xfrm>
            <a:off x="431800" y="431800"/>
            <a:ext cx="11328400" cy="59944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42B33502-6A7D-4D3D-91A8-6E8577A47D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CBB7891F-5997-453A-8019-417629807E7C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99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58ED2F6F-8786-47ED-8BB8-DB0AECE49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9CAE7067-366F-417A-B8B5-AA8049FCA3F3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hlinkClick r:id="rId2"/>
            <a:extLst>
              <a:ext uri="{FF2B5EF4-FFF2-40B4-BE49-F238E27FC236}">
                <a16:creationId xmlns:a16="http://schemas.microsoft.com/office/drawing/2014/main" id="{26B63300-155A-460D-A91D-B4B2DFA68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3" name="TextBox 2">
            <a:hlinkClick r:id="rId5"/>
            <a:extLst>
              <a:ext uri="{FF2B5EF4-FFF2-40B4-BE49-F238E27FC236}">
                <a16:creationId xmlns:a16="http://schemas.microsoft.com/office/drawing/2014/main" id="{B4DE48D3-B6B5-4A28-88E5-4FDF447B6DEC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25956BE-DF2C-49B6-8863-2A410752B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05496E-4CDB-45AB-B417-3F10DC516819}"/>
              </a:ext>
            </a:extLst>
          </p:cNvPr>
          <p:cNvSpPr/>
          <p:nvPr userDrawn="1"/>
        </p:nvSpPr>
        <p:spPr>
          <a:xfrm>
            <a:off x="0" y="-1"/>
            <a:ext cx="9525001" cy="6858001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DCFB5B70-7125-487B-A30F-C5D3AFA7A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01AF5523-4AA9-4603-964D-BBF1E36876E3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1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0EF81D-EA29-484C-AA33-655E690297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BA4D88-BF4C-4F0C-8E9F-AC4285C4CE1E}"/>
              </a:ext>
            </a:extLst>
          </p:cNvPr>
          <p:cNvSpPr/>
          <p:nvPr userDrawn="1"/>
        </p:nvSpPr>
        <p:spPr>
          <a:xfrm>
            <a:off x="3009900" y="1574800"/>
            <a:ext cx="6172200" cy="37084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076DBED4-82EE-4096-ABC5-B5E23420F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E8451A49-F355-46BC-B5E9-A8569DD699D6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5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16A027E-FEDE-48D7-B5A3-1DB208719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C75196-9AF5-4D03-808A-90466D27D670}"/>
              </a:ext>
            </a:extLst>
          </p:cNvPr>
          <p:cNvSpPr/>
          <p:nvPr userDrawn="1"/>
        </p:nvSpPr>
        <p:spPr>
          <a:xfrm>
            <a:off x="431800" y="431800"/>
            <a:ext cx="11328400" cy="59944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FA2F1103-AF90-4945-8896-209AAC03C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1963B453-28A4-41B3-9C32-89F892C4B8DF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7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BA7E9A9-B0D1-41B0-893A-F41AA75AB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7C0BDBF-81E1-4A6B-90C2-14C8D8AA009D}"/>
              </a:ext>
            </a:extLst>
          </p:cNvPr>
          <p:cNvSpPr/>
          <p:nvPr userDrawn="1"/>
        </p:nvSpPr>
        <p:spPr>
          <a:xfrm>
            <a:off x="0" y="431800"/>
            <a:ext cx="11760200" cy="59944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4F394B58-CEC1-44A5-84A8-3B06E8A3F4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9710" y="961510"/>
            <a:ext cx="4230914" cy="493498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F0490245-2C62-4CAD-BF05-E33CBA56B5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E8DCB103-6D04-468D-B2BB-9C95E2A49722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88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9978B0E-E212-4923-AA5B-A56F2244F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262855D9-66BB-46A1-916A-89342E55A8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11326" y="489640"/>
            <a:ext cx="1817430" cy="181743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06A2CB3E-0630-4F7C-B8C4-7CB6901357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11326" y="2532671"/>
            <a:ext cx="1817430" cy="181743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D0023D7E-5688-4E4F-8F08-45884A8F0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11326" y="4575702"/>
            <a:ext cx="1817430" cy="181743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3A0E38-370B-4FB7-827E-21EE615A2919}"/>
              </a:ext>
            </a:extLst>
          </p:cNvPr>
          <p:cNvSpPr/>
          <p:nvPr userDrawn="1"/>
        </p:nvSpPr>
        <p:spPr>
          <a:xfrm>
            <a:off x="-1" y="0"/>
            <a:ext cx="4073025" cy="6858000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2" name="Graphic 3">
            <a:hlinkClick r:id="rId3"/>
            <a:extLst>
              <a:ext uri="{FF2B5EF4-FFF2-40B4-BE49-F238E27FC236}">
                <a16:creationId xmlns:a16="http://schemas.microsoft.com/office/drawing/2014/main" id="{9B73291C-84F6-43BC-A0B3-762DB5153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E5712553-6159-4EE7-B6CC-93FCDFCF080E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1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5C111C3-43C4-4DCA-88A1-74533A38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3BFB7E-8057-4643-A454-3F2EEB7D7324}"/>
              </a:ext>
            </a:extLst>
          </p:cNvPr>
          <p:cNvSpPr/>
          <p:nvPr userDrawn="1"/>
        </p:nvSpPr>
        <p:spPr>
          <a:xfrm>
            <a:off x="0" y="2126599"/>
            <a:ext cx="12192000" cy="4731401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53965960-44D0-4DB8-967B-2D855A95AA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AC9FB5B4-AAE2-45BB-B901-2EE96FD2BF6D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1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A2F19F2-CC42-46C9-9530-65B3AA71F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663160-118C-44E9-9E61-9D37C4A3E7B7}"/>
              </a:ext>
            </a:extLst>
          </p:cNvPr>
          <p:cNvSpPr/>
          <p:nvPr userDrawn="1"/>
        </p:nvSpPr>
        <p:spPr>
          <a:xfrm>
            <a:off x="3800474" y="809625"/>
            <a:ext cx="8391525" cy="5238748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259DA2-9AD9-46DA-9D57-BC1FD9BED9C2}"/>
              </a:ext>
            </a:extLst>
          </p:cNvPr>
          <p:cNvSpPr/>
          <p:nvPr userDrawn="1"/>
        </p:nvSpPr>
        <p:spPr>
          <a:xfrm>
            <a:off x="1" y="-1"/>
            <a:ext cx="2247900" cy="6857999"/>
          </a:xfrm>
          <a:prstGeom prst="rect">
            <a:avLst/>
          </a:prstGeom>
          <a:solidFill>
            <a:srgbClr val="050916">
              <a:alpha val="90000"/>
            </a:srgb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D51FCEBD-CCA7-42E5-9B6A-57EA0FFF5F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3656" y="2649793"/>
            <a:ext cx="5428343" cy="339858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3CCCD12-F906-495C-B18F-119D88886E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95400" y="4489959"/>
            <a:ext cx="2505075" cy="155841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5F8431A4-6814-4064-B011-8D8E6F7956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95400" y="2649793"/>
            <a:ext cx="2505075" cy="155841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2284D445-AFBB-49A4-81D2-A70F1753C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95400" y="809626"/>
            <a:ext cx="2505075" cy="155841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Graphic 3">
            <a:hlinkClick r:id="rId3"/>
            <a:extLst>
              <a:ext uri="{FF2B5EF4-FFF2-40B4-BE49-F238E27FC236}">
                <a16:creationId xmlns:a16="http://schemas.microsoft.com/office/drawing/2014/main" id="{392339AB-8287-4722-8472-2E79430D81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950448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6"/>
            <a:extLst>
              <a:ext uri="{FF2B5EF4-FFF2-40B4-BE49-F238E27FC236}">
                <a16:creationId xmlns:a16="http://schemas.microsoft.com/office/drawing/2014/main" id="{A7B45557-2D37-4E3F-A00A-E5D93015BD9D}"/>
              </a:ext>
            </a:extLst>
          </p:cNvPr>
          <p:cNvSpPr txBox="1"/>
          <p:nvPr userDrawn="1"/>
        </p:nvSpPr>
        <p:spPr>
          <a:xfrm>
            <a:off x="4181605" y="700616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52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687" r:id="rId22"/>
    <p:sldLayoutId id="214748366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5913880" y="518992"/>
            <a:ext cx="4949324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Castellar" panose="020A0402060406010301" pitchFamily="18" charset="0"/>
                <a:cs typeface="Arial" panose="020B0604020202020204" pitchFamily="34" charset="0"/>
              </a:rPr>
              <a:t>article review</a:t>
            </a:r>
            <a:endParaRPr lang="ko-KR" altLang="en-US" dirty="0">
              <a:solidFill>
                <a:schemeClr val="bg1"/>
              </a:solidFill>
              <a:latin typeface="Castellar" panose="020A0402060406010301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6837705" y="2284203"/>
            <a:ext cx="4949324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Surges in volcanic activity on the Moon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about two billion years ago</a:t>
            </a:r>
            <a:endParaRPr lang="ko-KR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6837705" y="5912799"/>
            <a:ext cx="494932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Serikov Vasily B03-102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642924" y="960154"/>
            <a:ext cx="364967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E49E23-504A-4CAA-ADF7-257891FC7E08}"/>
              </a:ext>
            </a:extLst>
          </p:cNvPr>
          <p:cNvSpPr/>
          <p:nvPr/>
        </p:nvSpPr>
        <p:spPr>
          <a:xfrm>
            <a:off x="2455179" y="2431223"/>
            <a:ext cx="545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A few words about the journal the paper comes from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6C1CA7-DB5D-44DE-95B3-13B32F0CB45B}"/>
              </a:ext>
            </a:extLst>
          </p:cNvPr>
          <p:cNvSpPr/>
          <p:nvPr/>
        </p:nvSpPr>
        <p:spPr>
          <a:xfrm>
            <a:off x="1441449" y="2523556"/>
            <a:ext cx="111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</a:t>
            </a:r>
            <a:endParaRPr lang="ru-RU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657E35-AA81-4D8C-AD9B-07791B8911E8}"/>
              </a:ext>
            </a:extLst>
          </p:cNvPr>
          <p:cNvSpPr/>
          <p:nvPr/>
        </p:nvSpPr>
        <p:spPr>
          <a:xfrm>
            <a:off x="2455180" y="3785296"/>
            <a:ext cx="5456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The key terms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B5CCFE-C59E-4B27-A6ED-896523D4AC4B}"/>
              </a:ext>
            </a:extLst>
          </p:cNvPr>
          <p:cNvSpPr/>
          <p:nvPr/>
        </p:nvSpPr>
        <p:spPr>
          <a:xfrm>
            <a:off x="1441449" y="3764986"/>
            <a:ext cx="111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978764-970E-415C-AEF4-86D5D94B9522}"/>
              </a:ext>
            </a:extLst>
          </p:cNvPr>
          <p:cNvSpPr/>
          <p:nvPr/>
        </p:nvSpPr>
        <p:spPr>
          <a:xfrm>
            <a:off x="2455180" y="5026726"/>
            <a:ext cx="5456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The article review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0A2B3E-09D4-4303-8C32-93ECF7AAB7BB}"/>
              </a:ext>
            </a:extLst>
          </p:cNvPr>
          <p:cNvSpPr/>
          <p:nvPr/>
        </p:nvSpPr>
        <p:spPr>
          <a:xfrm>
            <a:off x="1441449" y="5006416"/>
            <a:ext cx="111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27CDBE4-ADCE-4E5D-B90C-2E7C0720BDF3}"/>
              </a:ext>
            </a:extLst>
          </p:cNvPr>
          <p:cNvSpPr txBox="1"/>
          <p:nvPr/>
        </p:nvSpPr>
        <p:spPr>
          <a:xfrm>
            <a:off x="642923" y="977255"/>
            <a:ext cx="574844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4000" dirty="0"/>
              <a:t>About Nature journal</a:t>
            </a:r>
            <a:endParaRPr lang="ko-KR" altLang="en-US" sz="4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49D3936-5F02-496E-A96E-B5B53D1BF9D2}"/>
              </a:ext>
            </a:extLst>
          </p:cNvPr>
          <p:cNvSpPr/>
          <p:nvPr/>
        </p:nvSpPr>
        <p:spPr>
          <a:xfrm>
            <a:off x="722771" y="2772106"/>
            <a:ext cx="898591" cy="898591"/>
          </a:xfrm>
          <a:prstGeom prst="ellipse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050916"/>
                </a:solidFill>
                <a:latin typeface="Brush Script MT" panose="03060802040406070304" pitchFamily="66" charset="0"/>
              </a:rPr>
              <a:t>H</a:t>
            </a:r>
            <a:endParaRPr lang="ko-KR" altLang="en-US" sz="3600" dirty="0">
              <a:solidFill>
                <a:srgbClr val="050916"/>
              </a:solidFill>
              <a:latin typeface="Brush Script MT" panose="03060802040406070304" pitchFamily="66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83D3968-87AE-4577-910A-88954AC9751D}"/>
              </a:ext>
            </a:extLst>
          </p:cNvPr>
          <p:cNvSpPr/>
          <p:nvPr/>
        </p:nvSpPr>
        <p:spPr>
          <a:xfrm>
            <a:off x="4989988" y="2771866"/>
            <a:ext cx="898591" cy="898591"/>
          </a:xfrm>
          <a:prstGeom prst="ellipse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050916"/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8A2B22-1CDC-430A-86F5-7D91F34D6366}"/>
              </a:ext>
            </a:extLst>
          </p:cNvPr>
          <p:cNvSpPr txBox="1"/>
          <p:nvPr/>
        </p:nvSpPr>
        <p:spPr>
          <a:xfrm>
            <a:off x="1749791" y="3007628"/>
            <a:ext cx="300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1331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42BB5F-D7F4-4F97-BDE2-4559B485997B}"/>
              </a:ext>
            </a:extLst>
          </p:cNvPr>
          <p:cNvSpPr/>
          <p:nvPr/>
        </p:nvSpPr>
        <p:spPr>
          <a:xfrm>
            <a:off x="1791628" y="2720914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H-index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FD4420-1616-4905-9834-FE4CA55C91B5}"/>
              </a:ext>
            </a:extLst>
          </p:cNvPr>
          <p:cNvSpPr txBox="1"/>
          <p:nvPr/>
        </p:nvSpPr>
        <p:spPr>
          <a:xfrm>
            <a:off x="6084994" y="3072339"/>
            <a:ext cx="300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Open peer review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BE1FA7-CD22-4CB2-B654-DA70942A250C}"/>
              </a:ext>
            </a:extLst>
          </p:cNvPr>
          <p:cNvSpPr/>
          <p:nvPr/>
        </p:nvSpPr>
        <p:spPr>
          <a:xfrm>
            <a:off x="6065363" y="2720914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Peer-review type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0D753B5-D442-4239-BED9-77F68F8087A5}"/>
              </a:ext>
            </a:extLst>
          </p:cNvPr>
          <p:cNvSpPr/>
          <p:nvPr/>
        </p:nvSpPr>
        <p:spPr>
          <a:xfrm>
            <a:off x="742402" y="4853522"/>
            <a:ext cx="898591" cy="898591"/>
          </a:xfrm>
          <a:prstGeom prst="ellipse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050916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6867907-207A-45BE-9FCD-2A0A25691664}"/>
              </a:ext>
            </a:extLst>
          </p:cNvPr>
          <p:cNvSpPr/>
          <p:nvPr/>
        </p:nvSpPr>
        <p:spPr>
          <a:xfrm>
            <a:off x="4989988" y="4853522"/>
            <a:ext cx="898591" cy="898591"/>
          </a:xfrm>
          <a:prstGeom prst="ellipse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050916"/>
              </a:solidFill>
              <a:latin typeface="+mj-l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8C1FD4-FBDB-4694-9216-19D3EA257F90}"/>
              </a:ext>
            </a:extLst>
          </p:cNvPr>
          <p:cNvSpPr txBox="1"/>
          <p:nvPr/>
        </p:nvSpPr>
        <p:spPr>
          <a:xfrm>
            <a:off x="1811259" y="5142082"/>
            <a:ext cx="300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Q1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5172CEE-5406-440F-A18D-5E880B06AE09}"/>
              </a:ext>
            </a:extLst>
          </p:cNvPr>
          <p:cNvSpPr/>
          <p:nvPr/>
        </p:nvSpPr>
        <p:spPr>
          <a:xfrm>
            <a:off x="1791628" y="4790657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Quartile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6113210-75C0-4908-8DAA-A111EEA7597A}"/>
              </a:ext>
            </a:extLst>
          </p:cNvPr>
          <p:cNvSpPr txBox="1"/>
          <p:nvPr/>
        </p:nvSpPr>
        <p:spPr>
          <a:xfrm>
            <a:off x="6084994" y="5142082"/>
            <a:ext cx="300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Papers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Format of Articles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F719843-9706-4FC1-AF0B-227DBC359114}"/>
              </a:ext>
            </a:extLst>
          </p:cNvPr>
          <p:cNvSpPr/>
          <p:nvPr/>
        </p:nvSpPr>
        <p:spPr>
          <a:xfrm>
            <a:off x="6065363" y="4790657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Author guidelines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" name="그래픽 34">
            <a:extLst>
              <a:ext uri="{FF2B5EF4-FFF2-40B4-BE49-F238E27FC236}">
                <a16:creationId xmlns:a16="http://schemas.microsoft.com/office/drawing/2014/main" id="{C7A58521-8CD0-444F-A5BD-3EDA2E580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2018" y="5085254"/>
            <a:ext cx="491530" cy="435126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8051EDF1-34EA-46BC-ABA0-58E853059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4097" y="3007628"/>
            <a:ext cx="330372" cy="42706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CFD7A5DB-5F69-4921-BC72-591397A67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511" y="5105400"/>
            <a:ext cx="330372" cy="3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8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54D07A-D987-4E88-B723-BE53EAE06FD7}"/>
              </a:ext>
            </a:extLst>
          </p:cNvPr>
          <p:cNvSpPr txBox="1"/>
          <p:nvPr/>
        </p:nvSpPr>
        <p:spPr>
          <a:xfrm>
            <a:off x="3568701" y="1504160"/>
            <a:ext cx="505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Key terms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B31AA-5BF3-4AEC-911E-B3A1E7F5438B}"/>
              </a:ext>
            </a:extLst>
          </p:cNvPr>
          <p:cNvSpPr/>
          <p:nvPr/>
        </p:nvSpPr>
        <p:spPr>
          <a:xfrm>
            <a:off x="1803399" y="4067901"/>
            <a:ext cx="2005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Eruptions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[ɪˈrʌpʃn]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9C1B53-8D48-46B1-8FA7-CA93402FA385}"/>
              </a:ext>
            </a:extLst>
          </p:cNvPr>
          <p:cNvSpPr/>
          <p:nvPr/>
        </p:nvSpPr>
        <p:spPr>
          <a:xfrm>
            <a:off x="1803399" y="3518728"/>
            <a:ext cx="20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4DE628-A205-468E-8FEA-74F95E33D3D7}"/>
              </a:ext>
            </a:extLst>
          </p:cNvPr>
          <p:cNvSpPr/>
          <p:nvPr/>
        </p:nvSpPr>
        <p:spPr>
          <a:xfrm>
            <a:off x="3762374" y="4080878"/>
            <a:ext cx="20058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Olivine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[ˈɒlɪviːn]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9F66C-9C28-4EFC-9B09-DB5D629A95A1}"/>
              </a:ext>
            </a:extLst>
          </p:cNvPr>
          <p:cNvSpPr/>
          <p:nvPr/>
        </p:nvSpPr>
        <p:spPr>
          <a:xfrm>
            <a:off x="3762373" y="3518728"/>
            <a:ext cx="20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D476C4-3023-406A-9BD2-1CAD6EA7CEEE}"/>
              </a:ext>
            </a:extLst>
          </p:cNvPr>
          <p:cNvSpPr/>
          <p:nvPr/>
        </p:nvSpPr>
        <p:spPr>
          <a:xfrm>
            <a:off x="5908630" y="4067901"/>
            <a:ext cx="25678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Clinopyroxene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[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klaɪnə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(ʊ)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paɪˈrɒksiːn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]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982060-C92F-4916-9191-7C23B0E62486}"/>
              </a:ext>
            </a:extLst>
          </p:cNvPr>
          <p:cNvSpPr/>
          <p:nvPr/>
        </p:nvSpPr>
        <p:spPr>
          <a:xfrm>
            <a:off x="6189641" y="3518728"/>
            <a:ext cx="20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53DA8F-3AAF-42FC-B9B0-BD9D1376D07D}"/>
              </a:ext>
            </a:extLst>
          </p:cNvPr>
          <p:cNvSpPr/>
          <p:nvPr/>
        </p:nvSpPr>
        <p:spPr>
          <a:xfrm>
            <a:off x="8570045" y="4080878"/>
            <a:ext cx="2005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Magma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[ˈ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mægmə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]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8E6C4C-8344-4936-BB1F-723557AFAD96}"/>
              </a:ext>
            </a:extLst>
          </p:cNvPr>
          <p:cNvSpPr/>
          <p:nvPr/>
        </p:nvSpPr>
        <p:spPr>
          <a:xfrm>
            <a:off x="8570045" y="3518728"/>
            <a:ext cx="20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7421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ECF648-7F31-4D34-8EEB-2084DD5B66F5}"/>
              </a:ext>
            </a:extLst>
          </p:cNvPr>
          <p:cNvSpPr/>
          <p:nvPr/>
        </p:nvSpPr>
        <p:spPr>
          <a:xfrm>
            <a:off x="5111326" y="2532671"/>
            <a:ext cx="6115474" cy="181743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30A288-0903-4F01-851C-1E498E8E64B6}"/>
              </a:ext>
            </a:extLst>
          </p:cNvPr>
          <p:cNvSpPr/>
          <p:nvPr/>
        </p:nvSpPr>
        <p:spPr>
          <a:xfrm>
            <a:off x="5111326" y="4588343"/>
            <a:ext cx="6115474" cy="181743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17E447-C590-4371-97C1-A0B874046DB6}"/>
              </a:ext>
            </a:extLst>
          </p:cNvPr>
          <p:cNvSpPr/>
          <p:nvPr/>
        </p:nvSpPr>
        <p:spPr>
          <a:xfrm>
            <a:off x="5111326" y="477967"/>
            <a:ext cx="6115474" cy="181743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101F14-5D4A-4701-A2A5-DD60910AF50B}"/>
              </a:ext>
            </a:extLst>
          </p:cNvPr>
          <p:cNvSpPr/>
          <p:nvPr/>
        </p:nvSpPr>
        <p:spPr>
          <a:xfrm>
            <a:off x="6330305" y="1100396"/>
            <a:ext cx="4662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50916"/>
                </a:solidFill>
                <a:latin typeface="+mj-lt"/>
              </a:rPr>
              <a:t>Electron microscope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DC3E94-840F-4D58-B360-1CE2D40CDAB4}"/>
              </a:ext>
            </a:extLst>
          </p:cNvPr>
          <p:cNvSpPr/>
          <p:nvPr/>
        </p:nvSpPr>
        <p:spPr>
          <a:xfrm>
            <a:off x="6330305" y="3198167"/>
            <a:ext cx="4490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50916"/>
                </a:solidFill>
                <a:latin typeface="+mj-lt"/>
              </a:rPr>
              <a:t>Mineral orientations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8835A0-1E7D-4FD2-AB67-3378AC2BBB1A}"/>
              </a:ext>
            </a:extLst>
          </p:cNvPr>
          <p:cNvSpPr/>
          <p:nvPr/>
        </p:nvSpPr>
        <p:spPr>
          <a:xfrm>
            <a:off x="6330305" y="5256058"/>
            <a:ext cx="3585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50916"/>
                </a:solidFill>
                <a:latin typeface="+mj-lt"/>
              </a:rPr>
              <a:t>Diffusion 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6E2EE-E3A7-436A-BAA3-1F39A77E9C6B}"/>
              </a:ext>
            </a:extLst>
          </p:cNvPr>
          <p:cNvSpPr txBox="1"/>
          <p:nvPr/>
        </p:nvSpPr>
        <p:spPr>
          <a:xfrm>
            <a:off x="590991" y="2178728"/>
            <a:ext cx="3658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래픽 513">
            <a:extLst>
              <a:ext uri="{FF2B5EF4-FFF2-40B4-BE49-F238E27FC236}">
                <a16:creationId xmlns:a16="http://schemas.microsoft.com/office/drawing/2014/main" id="{8800107D-7ACF-433D-86A5-29BE96AF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458" y="3073817"/>
            <a:ext cx="616542" cy="710363"/>
          </a:xfrm>
          <a:prstGeom prst="rect">
            <a:avLst/>
          </a:prstGeom>
        </p:spPr>
      </p:pic>
      <p:pic>
        <p:nvPicPr>
          <p:cNvPr id="20" name="그래픽 474">
            <a:extLst>
              <a:ext uri="{FF2B5EF4-FFF2-40B4-BE49-F238E27FC236}">
                <a16:creationId xmlns:a16="http://schemas.microsoft.com/office/drawing/2014/main" id="{97BE0DA4-E0C7-42D3-A121-70193B0BA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5731" y="1100396"/>
            <a:ext cx="580269" cy="580269"/>
          </a:xfrm>
          <a:prstGeom prst="rect">
            <a:avLst/>
          </a:prstGeom>
        </p:spPr>
      </p:pic>
      <p:pic>
        <p:nvPicPr>
          <p:cNvPr id="21" name="그래픽 467">
            <a:extLst>
              <a:ext uri="{FF2B5EF4-FFF2-40B4-BE49-F238E27FC236}">
                <a16:creationId xmlns:a16="http://schemas.microsoft.com/office/drawing/2014/main" id="{FE09D3E8-E4E3-4D91-98E8-2DE4FA572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852" y="5256058"/>
            <a:ext cx="732148" cy="6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30A288-0903-4F01-851C-1E498E8E64B6}"/>
              </a:ext>
            </a:extLst>
          </p:cNvPr>
          <p:cNvSpPr/>
          <p:nvPr/>
        </p:nvSpPr>
        <p:spPr>
          <a:xfrm>
            <a:off x="5111326" y="3805918"/>
            <a:ext cx="6115474" cy="181743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17E447-C590-4371-97C1-A0B874046DB6}"/>
              </a:ext>
            </a:extLst>
          </p:cNvPr>
          <p:cNvSpPr/>
          <p:nvPr/>
        </p:nvSpPr>
        <p:spPr>
          <a:xfrm>
            <a:off x="5111326" y="1168370"/>
            <a:ext cx="6115474" cy="181743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101F14-5D4A-4701-A2A5-DD60910AF50B}"/>
              </a:ext>
            </a:extLst>
          </p:cNvPr>
          <p:cNvSpPr/>
          <p:nvPr/>
        </p:nvSpPr>
        <p:spPr>
          <a:xfrm>
            <a:off x="6330305" y="1779126"/>
            <a:ext cx="4662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50916"/>
                </a:solidFill>
                <a:latin typeface="+mj-lt"/>
              </a:rPr>
              <a:t>Enhanced magmatic flux ~2 billion years ago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8835A0-1E7D-4FD2-AB67-3378AC2BBB1A}"/>
              </a:ext>
            </a:extLst>
          </p:cNvPr>
          <p:cNvSpPr/>
          <p:nvPr/>
        </p:nvSpPr>
        <p:spPr>
          <a:xfrm>
            <a:off x="6330305" y="4299134"/>
            <a:ext cx="4662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50916"/>
                </a:solidFill>
                <a:latin typeface="+mj-lt"/>
              </a:rPr>
              <a:t>Revising models of lunar thermal evolution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6E2EE-E3A7-436A-BAA3-1F39A77E9C6B}"/>
              </a:ext>
            </a:extLst>
          </p:cNvPr>
          <p:cNvSpPr txBox="1"/>
          <p:nvPr/>
        </p:nvSpPr>
        <p:spPr>
          <a:xfrm>
            <a:off x="590991" y="2178728"/>
            <a:ext cx="3658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Results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그래픽 536">
            <a:extLst>
              <a:ext uri="{FF2B5EF4-FFF2-40B4-BE49-F238E27FC236}">
                <a16:creationId xmlns:a16="http://schemas.microsoft.com/office/drawing/2014/main" id="{258F979B-82E6-4FB3-8220-6902C16D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4786" y="1846109"/>
            <a:ext cx="591214" cy="510592"/>
          </a:xfrm>
          <a:prstGeom prst="rect">
            <a:avLst/>
          </a:prstGeom>
        </p:spPr>
      </p:pic>
      <p:pic>
        <p:nvPicPr>
          <p:cNvPr id="15" name="그래픽 507">
            <a:extLst>
              <a:ext uri="{FF2B5EF4-FFF2-40B4-BE49-F238E27FC236}">
                <a16:creationId xmlns:a16="http://schemas.microsoft.com/office/drawing/2014/main" id="{623A9F58-93D4-439E-AE92-0755B70EE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8294" y="4299134"/>
            <a:ext cx="384197" cy="8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625450" y="2921168"/>
            <a:ext cx="49411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chemeClr val="bg1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ata - Poppins Light">
      <a:majorFont>
        <a:latin typeface="Prata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 cap="flat">
          <a:noFill/>
          <a:prstDash val="solid"/>
          <a:miter/>
        </a:ln>
      </a:spPr>
      <a:bodyPr rtlCol="0" anchor="ctr"/>
      <a:lstStyle>
        <a:defPPr algn="ctr">
          <a:defRPr dirty="0" smtClean="0">
            <a:solidFill>
              <a:srgbClr val="050916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114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Poppins Light</vt:lpstr>
      <vt:lpstr>Castellar</vt:lpstr>
      <vt:lpstr>Arial</vt:lpstr>
      <vt:lpstr>Brush Script MT</vt:lpstr>
      <vt:lpstr>Prata</vt:lpstr>
      <vt:lpstr>맑은 고딕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Василий Сериков</cp:lastModifiedBy>
  <cp:revision>262</cp:revision>
  <dcterms:created xsi:type="dcterms:W3CDTF">2019-04-06T05:20:47Z</dcterms:created>
  <dcterms:modified xsi:type="dcterms:W3CDTF">2023-11-05T07:12:35Z</dcterms:modified>
</cp:coreProperties>
</file>