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lvl="0">
      <a:defRPr lang="ru-RU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99623-A4CA-445E-807A-0F7BE3183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C123C3-DB9A-46A1-8EE0-1D077B60C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1CDA41-3643-4466-A679-EDD2FAE1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E5A2-E5CA-4D9C-AF72-B13A929688B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418D0C-5278-4F28-AC05-A89DE483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D9F281-EFF1-478C-B9F8-96EFF47E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235B-B916-4FC1-A921-8346188EF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8A300-79E5-4308-8349-0C9EA14C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E67AE3-6DA8-4AAE-9F92-27CF80F7F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49B913-AB52-41C6-9B14-5BCBD90C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E5A2-E5CA-4D9C-AF72-B13A929688B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3A3C53-3CA9-42E7-8F22-8916BC4A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EE2E29-51C7-42D5-A85A-E53CC4D5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235B-B916-4FC1-A921-8346188EF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09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B3A390E-D37B-468D-B02B-DC9DEA543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4568C4-6822-4D7B-849E-C939CD76F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EE3CFE-F068-40DB-9666-17D3A7EE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E5A2-E5CA-4D9C-AF72-B13A929688B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1D5C1F-5F30-4F45-8117-6AE85807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79128D-B624-4DDF-8B76-27BD3EAB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235B-B916-4FC1-A921-8346188EF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57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770AB-5F8B-4241-B1DF-DDFC53B0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ED9C39-CAA7-4CF0-AF8F-A50365620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FAD598-BEA6-4EF7-8856-05DA436E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E5A2-E5CA-4D9C-AF72-B13A929688B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0E0D94-4CB4-462D-9E80-B342B1C0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02BC11-BCF1-46C7-8953-4CB64F8A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235B-B916-4FC1-A921-8346188EF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20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5589A-C0CA-4B51-B350-EE0AE7C7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368F9A-6EAA-476A-93F5-BC22F6812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395E2F-FD4A-470D-9CA5-73BC1109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E5A2-E5CA-4D9C-AF72-B13A929688B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F211EC-85D1-42F0-A84D-7FBE1146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163B7F-B3EF-4BDF-A0DC-913B2C8E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235B-B916-4FC1-A921-8346188EF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30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165D6-A16C-4CCA-8E66-FF4ACB80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BAB829-7A53-4F81-B2D1-1D5A0C377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63F5D3-B96B-46BA-A1FB-EAE436626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3E9787-BF2C-4917-9804-70381675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E5A2-E5CA-4D9C-AF72-B13A929688B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07A5B6-CC10-4672-B775-8D0EC7DF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021AD6-C43E-4AF6-95C2-CF92DEEF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235B-B916-4FC1-A921-8346188EF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64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E270B-38A7-46EE-BDB5-9745E46F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1440EA-B152-4FDD-9A21-D8E866CE9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7ED017-A830-4345-A3A4-9556F0DB5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B57574-4A4A-4539-910B-362ABCF90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349F4A-8625-4F7B-82DC-79EFEACA7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428DD2-E9C7-42EC-B6D4-A49EBB82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E5A2-E5CA-4D9C-AF72-B13A929688B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2483F3F-B697-4E24-82E8-0E68F1FE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1FC852-F002-43FD-B0FA-DA279A0E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235B-B916-4FC1-A921-8346188EF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12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FADED-8998-4789-8A3C-EB1FB8B8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3AD9FB-7164-460F-A6D1-4C45BA9F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E5A2-E5CA-4D9C-AF72-B13A929688B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C2B17B9-247A-42B4-8A3F-8CFEA681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C0B9FF-B679-4DEE-BE60-F8F1AE68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235B-B916-4FC1-A921-8346188EF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05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BB30EE-32AB-42F7-8E5D-03F5EE75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E5A2-E5CA-4D9C-AF72-B13A929688B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BB0C66-5B98-42B4-BE90-1E61AE9B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864BFD-4BB8-47A4-B313-3E2E7783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235B-B916-4FC1-A921-8346188EF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02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49403-349E-430E-B878-70A09E18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871E90-1746-4EC4-A835-443309567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CB99E5-407D-4BB4-A889-AEC59977A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5FADAF-514D-4265-9EE7-32F8936E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E5A2-E5CA-4D9C-AF72-B13A929688B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001013-9CB2-4262-BD47-A8082C80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BCB2BB-7FFE-4131-8EAC-E8476A40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235B-B916-4FC1-A921-8346188EF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94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74236-86BA-4D53-B043-EB80858C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61C27C-EDF2-4770-8764-0FC3CCE18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5991BA-E255-40CE-BE3A-A756295C1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BEA415-C6FE-42FA-BEF6-09EC57E3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E5A2-E5CA-4D9C-AF72-B13A929688B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22051F-2304-434F-832F-5FDBAA30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DF52CD-3E2A-4376-8E0B-8D89730F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235B-B916-4FC1-A921-8346188EF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51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D353B-8D94-43BE-887A-2A3BDCDA4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7D2653-1D10-466D-9468-96850683C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F4A14D-B082-4509-B89E-1B45246C3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0E5A2-E5CA-4D9C-AF72-B13A929688B3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7094BB-7F83-41E8-8518-DA74413D4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801530-5223-426E-8AA6-A5ED76FC9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A235B-B916-4FC1-A921-8346188EF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66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DD107B-32ED-4E4F-ABB2-A3389C2357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89"/>
          <a:stretch/>
        </p:blipFill>
        <p:spPr>
          <a:xfrm>
            <a:off x="-30481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772E1E5-04A6-4E95-B20E-994C6FE1F668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4C2CC-D0F1-4D99-93BD-F2BB1A9AA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080" y="2326640"/>
            <a:ext cx="9144000" cy="1102043"/>
          </a:xfrm>
        </p:spPr>
        <p:txBody>
          <a:bodyPr/>
          <a:lstStyle/>
          <a:p>
            <a:r>
              <a:rPr lang="ru-RU" b="1" dirty="0">
                <a:solidFill>
                  <a:srgbClr val="FFC000"/>
                </a:solidFill>
              </a:rPr>
              <a:t>Интерферометр Жамена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7BFA59-4437-4561-9DC6-EA78BCE31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9200" y="4802819"/>
            <a:ext cx="3048000" cy="1907226"/>
          </a:xfrm>
        </p:spPr>
        <p:txBody>
          <a:bodyPr/>
          <a:lstStyle/>
          <a:p>
            <a:pPr algn="r"/>
            <a:r>
              <a:rPr lang="ru-RU" dirty="0">
                <a:solidFill>
                  <a:srgbClr val="FFC000"/>
                </a:solidFill>
              </a:rPr>
              <a:t>Сериков Алексей </a:t>
            </a:r>
          </a:p>
          <a:p>
            <a:pPr algn="r"/>
            <a:r>
              <a:rPr lang="ru-RU" dirty="0">
                <a:solidFill>
                  <a:srgbClr val="FFC000"/>
                </a:solidFill>
              </a:rPr>
              <a:t>Б03-103</a:t>
            </a:r>
          </a:p>
          <a:p>
            <a:pPr algn="r"/>
            <a:r>
              <a:rPr lang="ru-RU" dirty="0">
                <a:solidFill>
                  <a:srgbClr val="FFC000"/>
                </a:solidFill>
              </a:rPr>
              <a:t>Сериков Василий </a:t>
            </a:r>
          </a:p>
          <a:p>
            <a:pPr algn="r"/>
            <a:r>
              <a:rPr lang="ru-RU" dirty="0">
                <a:solidFill>
                  <a:srgbClr val="FFC000"/>
                </a:solidFill>
              </a:rPr>
              <a:t>Б03-102</a:t>
            </a:r>
          </a:p>
          <a:p>
            <a:pPr algn="r"/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06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DD107B-32ED-4E4F-ABB2-A3389C2357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89"/>
          <a:stretch/>
        </p:blipFill>
        <p:spPr>
          <a:xfrm>
            <a:off x="-30481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772E1E5-04A6-4E95-B20E-994C6FE1F668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4C2CC-D0F1-4D99-93BD-F2BB1A9AA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8725" y="323179"/>
            <a:ext cx="3374547" cy="1102043"/>
          </a:xfrm>
        </p:spPr>
        <p:txBody>
          <a:bodyPr/>
          <a:lstStyle/>
          <a:p>
            <a:r>
              <a:rPr lang="ru-RU" b="1" dirty="0">
                <a:solidFill>
                  <a:srgbClr val="FFC000"/>
                </a:solidFill>
              </a:rPr>
              <a:t>Цели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7BFA59-4437-4561-9DC6-EA78BCE31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9719" y="1748401"/>
            <a:ext cx="7011599" cy="1907226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FFC000"/>
                </a:solidFill>
              </a:rPr>
              <a:t>Определить поляризуемость и показатель преломления воздуха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FFC000"/>
                </a:solidFill>
              </a:rPr>
              <a:t>Определить показатель преломления углекислого газа</a:t>
            </a:r>
          </a:p>
        </p:txBody>
      </p:sp>
    </p:spTree>
    <p:extLst>
      <p:ext uri="{BB962C8B-B14F-4D97-AF65-F5344CB8AC3E}">
        <p14:creationId xmlns:p14="http://schemas.microsoft.com/office/powerpoint/2010/main" val="24132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DD107B-32ED-4E4F-ABB2-A3389C2357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89"/>
          <a:stretch/>
        </p:blipFill>
        <p:spPr>
          <a:xfrm>
            <a:off x="-30481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772E1E5-04A6-4E95-B20E-994C6FE1F668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B30935-BF31-4FED-A6D6-275FB77B6A51}"/>
              </a:ext>
            </a:extLst>
          </p:cNvPr>
          <p:cNvSpPr txBox="1"/>
          <p:nvPr/>
        </p:nvSpPr>
        <p:spPr>
          <a:xfrm>
            <a:off x="4345336" y="106680"/>
            <a:ext cx="344036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>
                <a:solidFill>
                  <a:srgbClr val="FFC000"/>
                </a:solidFill>
              </a:rPr>
              <a:t>Установка</a:t>
            </a:r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7F616F-11B3-4AAC-80AF-29CBA262FB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24"/>
          <a:stretch/>
        </p:blipFill>
        <p:spPr>
          <a:xfrm>
            <a:off x="1933126" y="1609447"/>
            <a:ext cx="8843775" cy="363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4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DD107B-32ED-4E4F-ABB2-A3389C2357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89"/>
          <a:stretch/>
        </p:blipFill>
        <p:spPr>
          <a:xfrm>
            <a:off x="-30481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772E1E5-04A6-4E95-B20E-994C6FE1F668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B30935-BF31-4FED-A6D6-275FB77B6A51}"/>
              </a:ext>
            </a:extLst>
          </p:cNvPr>
          <p:cNvSpPr txBox="1"/>
          <p:nvPr/>
        </p:nvSpPr>
        <p:spPr>
          <a:xfrm>
            <a:off x="4119977" y="0"/>
            <a:ext cx="395204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>
                <a:solidFill>
                  <a:srgbClr val="FFC000"/>
                </a:solidFill>
              </a:rPr>
              <a:t>Ход работы</a:t>
            </a:r>
          </a:p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3962457-7780-4399-B112-773E39E68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477" y="975826"/>
            <a:ext cx="6837643" cy="568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7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DD107B-32ED-4E4F-ABB2-A3389C2357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89"/>
          <a:stretch/>
        </p:blipFill>
        <p:spPr>
          <a:xfrm>
            <a:off x="-30481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772E1E5-04A6-4E95-B20E-994C6FE1F668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B30935-BF31-4FED-A6D6-275FB77B6A51}"/>
              </a:ext>
            </a:extLst>
          </p:cNvPr>
          <p:cNvSpPr txBox="1"/>
          <p:nvPr/>
        </p:nvSpPr>
        <p:spPr>
          <a:xfrm>
            <a:off x="4119977" y="0"/>
            <a:ext cx="395204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>
                <a:solidFill>
                  <a:srgbClr val="FFC000"/>
                </a:solidFill>
              </a:rPr>
              <a:t>Ход работы</a:t>
            </a:r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5D2920-EEA4-44E9-B9CC-6514A7B14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553" y="985420"/>
            <a:ext cx="7255931" cy="565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7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DD107B-32ED-4E4F-ABB2-A3389C2357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89"/>
          <a:stretch/>
        </p:blipFill>
        <p:spPr>
          <a:xfrm>
            <a:off x="-30481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772E1E5-04A6-4E95-B20E-994C6FE1F668}"/>
              </a:ext>
            </a:extLst>
          </p:cNvPr>
          <p:cNvSpPr/>
          <p:nvPr/>
        </p:nvSpPr>
        <p:spPr>
          <a:xfrm>
            <a:off x="-77138" y="0"/>
            <a:ext cx="12191999" cy="6858000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B30935-BF31-4FED-A6D6-275FB77B6A51}"/>
              </a:ext>
            </a:extLst>
          </p:cNvPr>
          <p:cNvSpPr txBox="1"/>
          <p:nvPr/>
        </p:nvSpPr>
        <p:spPr>
          <a:xfrm>
            <a:off x="4119977" y="0"/>
            <a:ext cx="379777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>
                <a:solidFill>
                  <a:srgbClr val="FFC000"/>
                </a:solidFill>
              </a:rPr>
              <a:t>Результаты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EBB23-EF7E-4FDF-B888-628543CA3504}"/>
              </a:ext>
            </a:extLst>
          </p:cNvPr>
          <p:cNvSpPr txBox="1"/>
          <p:nvPr/>
        </p:nvSpPr>
        <p:spPr>
          <a:xfrm>
            <a:off x="718774" y="1292662"/>
            <a:ext cx="1089142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FFC000"/>
                </a:solidFill>
              </a:rPr>
              <a:t>n = (1,00031</a:t>
            </a:r>
            <a:r>
              <a:rPr lang="ru-RU" sz="6000" dirty="0">
                <a:solidFill>
                  <a:srgbClr val="FFC000"/>
                </a:solidFill>
              </a:rPr>
              <a:t> </a:t>
            </a:r>
            <a:r>
              <a:rPr lang="en-US" sz="6000" dirty="0">
                <a:solidFill>
                  <a:srgbClr val="FFC000"/>
                </a:solidFill>
              </a:rPr>
              <a:t>±</a:t>
            </a:r>
            <a:r>
              <a:rPr lang="ru-RU" sz="6000" dirty="0">
                <a:solidFill>
                  <a:srgbClr val="FFC000"/>
                </a:solidFill>
              </a:rPr>
              <a:t> </a:t>
            </a:r>
            <a:r>
              <a:rPr lang="en-US" sz="6000" dirty="0">
                <a:solidFill>
                  <a:srgbClr val="FFC000"/>
                </a:solidFill>
              </a:rPr>
              <a:t>0,00003)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l-GR" sz="6000" dirty="0">
                <a:solidFill>
                  <a:srgbClr val="FFC000"/>
                </a:solidFill>
              </a:rPr>
              <a:t>α =</a:t>
            </a:r>
            <a:r>
              <a:rPr lang="en-US" sz="6000" dirty="0">
                <a:solidFill>
                  <a:srgbClr val="FFC000"/>
                </a:solidFill>
              </a:rPr>
              <a:t> </a:t>
            </a:r>
            <a:r>
              <a:rPr lang="el-GR" sz="6000" dirty="0">
                <a:solidFill>
                  <a:srgbClr val="FFC000"/>
                </a:solidFill>
              </a:rPr>
              <a:t>(2,0</a:t>
            </a:r>
            <a:r>
              <a:rPr lang="ru-RU" sz="6000" dirty="0">
                <a:solidFill>
                  <a:srgbClr val="FFC000"/>
                </a:solidFill>
              </a:rPr>
              <a:t> </a:t>
            </a:r>
            <a:r>
              <a:rPr lang="el-GR" sz="6000" dirty="0">
                <a:solidFill>
                  <a:srgbClr val="FFC000"/>
                </a:solidFill>
              </a:rPr>
              <a:t>±</a:t>
            </a:r>
            <a:r>
              <a:rPr lang="ru-RU" sz="6000" dirty="0">
                <a:solidFill>
                  <a:srgbClr val="FFC000"/>
                </a:solidFill>
              </a:rPr>
              <a:t> </a:t>
            </a:r>
            <a:r>
              <a:rPr lang="el-GR" sz="6000" dirty="0">
                <a:solidFill>
                  <a:srgbClr val="FFC000"/>
                </a:solidFill>
              </a:rPr>
              <a:t>0,2)·10⁻³⁰</a:t>
            </a:r>
            <a:endParaRPr lang="ru-RU" sz="6000" dirty="0">
              <a:solidFill>
                <a:srgbClr val="FFC000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ru-RU" sz="6000" dirty="0">
              <a:solidFill>
                <a:srgbClr val="FFC000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FFC000"/>
                </a:solidFill>
              </a:rPr>
              <a:t>n = 1,00047 ± 0,00005</a:t>
            </a:r>
            <a:r>
              <a:rPr lang="ru-RU" sz="6000" dirty="0">
                <a:solidFill>
                  <a:srgbClr val="FFC000"/>
                </a:solidFill>
              </a:rPr>
              <a:t> – СО2</a:t>
            </a:r>
          </a:p>
          <a:p>
            <a:endParaRPr lang="ru-RU" dirty="0"/>
          </a:p>
        </p:txBody>
      </p:sp>
      <p:sp>
        <p:nvSpPr>
          <p:cNvPr id="2" name="Правая фигурная скобка 1">
            <a:extLst>
              <a:ext uri="{FF2B5EF4-FFF2-40B4-BE49-F238E27FC236}">
                <a16:creationId xmlns:a16="http://schemas.microsoft.com/office/drawing/2014/main" id="{47E257AB-61CD-4655-B5A9-73FDAAD169CE}"/>
              </a:ext>
            </a:extLst>
          </p:cNvPr>
          <p:cNvSpPr/>
          <p:nvPr/>
        </p:nvSpPr>
        <p:spPr>
          <a:xfrm>
            <a:off x="9076520" y="1341986"/>
            <a:ext cx="452761" cy="1757777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0C22D-86B9-4C7E-8858-6D57866E9979}"/>
              </a:ext>
            </a:extLst>
          </p:cNvPr>
          <p:cNvSpPr txBox="1"/>
          <p:nvPr/>
        </p:nvSpPr>
        <p:spPr>
          <a:xfrm>
            <a:off x="9825647" y="1836153"/>
            <a:ext cx="1831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rgbClr val="FFC000"/>
                </a:solidFill>
              </a:rPr>
              <a:t>Воздух</a:t>
            </a:r>
          </a:p>
        </p:txBody>
      </p:sp>
    </p:spTree>
    <p:extLst>
      <p:ext uri="{BB962C8B-B14F-4D97-AF65-F5344CB8AC3E}">
        <p14:creationId xmlns:p14="http://schemas.microsoft.com/office/powerpoint/2010/main" val="9572404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52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Интерферометр Жамена</vt:lpstr>
      <vt:lpstr>Цели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Интерферометр Жамена</dc:title>
  <dc:creator>Алексей Сериков</dc:creator>
  <cp:lastModifiedBy>Пользователь</cp:lastModifiedBy>
  <cp:revision>8</cp:revision>
  <dcterms:created xsi:type="dcterms:W3CDTF">2023-05-27T17:17:09Z</dcterms:created>
  <dcterms:modified xsi:type="dcterms:W3CDTF">2023-05-31T12:52:35Z</dcterms:modified>
</cp:coreProperties>
</file>