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6BB0A3A-A54C-4550-868F-2AA954E800E0}" type="datetimeFigureOut">
              <a:rPr lang="fr-FR" smtClean="0"/>
              <a:t>02/10/2017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360109453"/>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BB0A3A-A54C-4550-868F-2AA954E800E0}" type="datetimeFigureOut">
              <a:rPr lang="fr-FR" smtClean="0"/>
              <a:t>02/10/2017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1738002170"/>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BB0A3A-A54C-4550-868F-2AA954E800E0}" type="datetimeFigureOut">
              <a:rPr lang="fr-FR" smtClean="0"/>
              <a:t>02/10/2017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650A77-0E05-4325-8F57-691B5554CE52}"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9224123"/>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BB0A3A-A54C-4550-868F-2AA954E800E0}" type="datetimeFigureOut">
              <a:rPr lang="fr-FR" smtClean="0"/>
              <a:t>02/10/2017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281408647"/>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BB0A3A-A54C-4550-868F-2AA954E800E0}" type="datetimeFigureOut">
              <a:rPr lang="fr-FR" smtClean="0"/>
              <a:t>02/10/2017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650A77-0E05-4325-8F57-691B5554CE52}"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928217"/>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BB0A3A-A54C-4550-868F-2AA954E800E0}" type="datetimeFigureOut">
              <a:rPr lang="fr-FR" smtClean="0"/>
              <a:t>02/10/2017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1478928880"/>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BB0A3A-A54C-4550-868F-2AA954E800E0}" type="datetimeFigureOut">
              <a:rPr lang="fr-FR" smtClean="0"/>
              <a:t>02/10/2017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1214966839"/>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BB0A3A-A54C-4550-868F-2AA954E800E0}" type="datetimeFigureOut">
              <a:rPr lang="fr-FR" smtClean="0"/>
              <a:t>02/10/2017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1467798214"/>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BB0A3A-A54C-4550-868F-2AA954E800E0}" type="datetimeFigureOut">
              <a:rPr lang="fr-FR" smtClean="0"/>
              <a:t>02/10/2017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1128173078"/>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BB0A3A-A54C-4550-868F-2AA954E800E0}" type="datetimeFigureOut">
              <a:rPr lang="fr-FR" smtClean="0"/>
              <a:t>02/10/2017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4177320251"/>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BB0A3A-A54C-4550-868F-2AA954E800E0}" type="datetimeFigureOut">
              <a:rPr lang="fr-FR" smtClean="0"/>
              <a:t>02/10/2017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1398029640"/>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BB0A3A-A54C-4550-868F-2AA954E800E0}" type="datetimeFigureOut">
              <a:rPr lang="fr-FR" smtClean="0"/>
              <a:t>02/10/2017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402374884"/>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BB0A3A-A54C-4550-868F-2AA954E800E0}" type="datetimeFigureOut">
              <a:rPr lang="fr-FR" smtClean="0"/>
              <a:t>02/10/2017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863552075"/>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B0A3A-A54C-4550-868F-2AA954E800E0}" type="datetimeFigureOut">
              <a:rPr lang="fr-FR" smtClean="0"/>
              <a:t>02/10/2017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2505512170"/>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BB0A3A-A54C-4550-868F-2AA954E800E0}" type="datetimeFigureOut">
              <a:rPr lang="fr-FR" smtClean="0"/>
              <a:t>02/10/2017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5650A77-0E05-4325-8F57-691B5554CE52}" type="slidenum">
              <a:rPr lang="fr-FR" smtClean="0"/>
              <a:t>‹N°›</a:t>
            </a:fld>
            <a:endParaRPr lang="fr-FR"/>
          </a:p>
        </p:txBody>
      </p:sp>
    </p:spTree>
    <p:extLst>
      <p:ext uri="{BB962C8B-B14F-4D97-AF65-F5344CB8AC3E}">
        <p14:creationId xmlns:p14="http://schemas.microsoft.com/office/powerpoint/2010/main" val="2930983771"/>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5650A77-0E05-4325-8F57-691B5554CE52}" type="slidenum">
              <a:rPr lang="fr-FR" smtClean="0"/>
              <a:t>‹N°›</a:t>
            </a:fld>
            <a:endParaRPr lang="fr-FR"/>
          </a:p>
        </p:txBody>
      </p:sp>
      <p:sp>
        <p:nvSpPr>
          <p:cNvPr id="5" name="Date Placeholder 4"/>
          <p:cNvSpPr>
            <a:spLocks noGrp="1"/>
          </p:cNvSpPr>
          <p:nvPr>
            <p:ph type="dt" sz="half" idx="10"/>
          </p:nvPr>
        </p:nvSpPr>
        <p:spPr/>
        <p:txBody>
          <a:bodyPr/>
          <a:lstStyle/>
          <a:p>
            <a:fld id="{B6BB0A3A-A54C-4550-868F-2AA954E800E0}" type="datetimeFigureOut">
              <a:rPr lang="fr-FR" smtClean="0"/>
              <a:t>02/10/2017</a:t>
            </a:fld>
            <a:endParaRPr lang="fr-FR"/>
          </a:p>
        </p:txBody>
      </p:sp>
    </p:spTree>
    <p:extLst>
      <p:ext uri="{BB962C8B-B14F-4D97-AF65-F5344CB8AC3E}">
        <p14:creationId xmlns:p14="http://schemas.microsoft.com/office/powerpoint/2010/main" val="210558807"/>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BB0A3A-A54C-4550-868F-2AA954E800E0}" type="datetimeFigureOut">
              <a:rPr lang="fr-FR" smtClean="0"/>
              <a:t>02/10/2017</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650A77-0E05-4325-8F57-691B5554CE52}" type="slidenum">
              <a:rPr lang="fr-FR" smtClean="0"/>
              <a:t>‹N°›</a:t>
            </a:fld>
            <a:endParaRPr lang="fr-FR"/>
          </a:p>
        </p:txBody>
      </p:sp>
    </p:spTree>
    <p:extLst>
      <p:ext uri="{BB962C8B-B14F-4D97-AF65-F5344CB8AC3E}">
        <p14:creationId xmlns:p14="http://schemas.microsoft.com/office/powerpoint/2010/main" val="1390996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A4D0AE-6425-47E9-B730-74B17C0B26F7}"/>
              </a:ext>
            </a:extLst>
          </p:cNvPr>
          <p:cNvSpPr>
            <a:spLocks noGrp="1"/>
          </p:cNvSpPr>
          <p:nvPr>
            <p:ph type="ctrTitle"/>
          </p:nvPr>
        </p:nvSpPr>
        <p:spPr>
          <a:xfrm>
            <a:off x="-1243584" y="621792"/>
            <a:ext cx="11265408" cy="4279392"/>
          </a:xfrm>
        </p:spPr>
        <p:txBody>
          <a:bodyPr>
            <a:normAutofit/>
          </a:bodyPr>
          <a:lstStyle/>
          <a:p>
            <a:r>
              <a:rPr lang="fr-FR" b="1" dirty="0">
                <a:latin typeface="Algerian" panose="04020705040A02060702" pitchFamily="82" charset="0"/>
              </a:rPr>
              <a:t>Déploiement d’un réseau Informatique à l’ENI</a:t>
            </a:r>
            <a:r>
              <a:rPr lang="fr-FR" dirty="0"/>
              <a:t/>
            </a:r>
            <a:br>
              <a:rPr lang="fr-FR" dirty="0"/>
            </a:br>
            <a:endParaRPr lang="fr-FR" dirty="0"/>
          </a:p>
        </p:txBody>
      </p:sp>
    </p:spTree>
    <p:extLst>
      <p:ext uri="{BB962C8B-B14F-4D97-AF65-F5344CB8AC3E}">
        <p14:creationId xmlns:p14="http://schemas.microsoft.com/office/powerpoint/2010/main" val="3264723870"/>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C9854-C78E-44E5-9B88-8D4EFF79A587}"/>
              </a:ext>
            </a:extLst>
          </p:cNvPr>
          <p:cNvSpPr>
            <a:spLocks noGrp="1"/>
          </p:cNvSpPr>
          <p:nvPr>
            <p:ph type="title"/>
          </p:nvPr>
        </p:nvSpPr>
        <p:spPr/>
        <p:txBody>
          <a:bodyPr/>
          <a:lstStyle/>
          <a:p>
            <a:pPr algn="ctr"/>
            <a:r>
              <a:rPr lang="fr-FR" b="1" dirty="0">
                <a:latin typeface="Algerian" panose="04020705040A02060702" pitchFamily="82" charset="0"/>
              </a:rPr>
              <a:t>Description de la topologie</a:t>
            </a:r>
            <a:endParaRPr lang="fr-FR" dirty="0"/>
          </a:p>
        </p:txBody>
      </p:sp>
      <p:sp>
        <p:nvSpPr>
          <p:cNvPr id="3" name="Espace réservé du contenu 2">
            <a:extLst>
              <a:ext uri="{FF2B5EF4-FFF2-40B4-BE49-F238E27FC236}">
                <a16:creationId xmlns:a16="http://schemas.microsoft.com/office/drawing/2014/main" id="{86E32DFF-1424-40E8-B9D2-66FFE1D4AFF9}"/>
              </a:ext>
            </a:extLst>
          </p:cNvPr>
          <p:cNvSpPr>
            <a:spLocks noGrp="1"/>
          </p:cNvSpPr>
          <p:nvPr>
            <p:ph idx="1"/>
          </p:nvPr>
        </p:nvSpPr>
        <p:spPr>
          <a:xfrm>
            <a:off x="838200" y="1828800"/>
            <a:ext cx="10515600" cy="3803903"/>
          </a:xfrm>
        </p:spPr>
        <p:txBody>
          <a:bodyPr>
            <a:normAutofit/>
          </a:bodyPr>
          <a:lstStyle/>
          <a:p>
            <a:pPr marL="0" lvl="0" indent="0" algn="ctr">
              <a:buNone/>
            </a:pPr>
            <a:endParaRPr lang="fr-FR" sz="3600" b="1" dirty="0">
              <a:latin typeface="Algerian" panose="04020705040A02060702" pitchFamily="82" charset="0"/>
            </a:endParaRPr>
          </a:p>
          <a:p>
            <a:pPr marL="0" lvl="0" indent="0" algn="ctr">
              <a:buNone/>
            </a:pPr>
            <a:r>
              <a:rPr lang="fr-FR" sz="3600" b="1" dirty="0">
                <a:latin typeface="Algerian" panose="04020705040A02060702" pitchFamily="82" charset="0"/>
              </a:rPr>
              <a:t>Etudiants</a:t>
            </a:r>
          </a:p>
          <a:p>
            <a:pPr marL="0" indent="0" algn="just">
              <a:buNone/>
            </a:pPr>
            <a:r>
              <a:rPr lang="fr-FR" sz="3200" dirty="0"/>
              <a:t>Dans la topologie du réseau, l’étudiant a seulement l’accès à l’internet grâce au protocole de routage statique.</a:t>
            </a:r>
          </a:p>
        </p:txBody>
      </p:sp>
    </p:spTree>
    <p:extLst>
      <p:ext uri="{BB962C8B-B14F-4D97-AF65-F5344CB8AC3E}">
        <p14:creationId xmlns:p14="http://schemas.microsoft.com/office/powerpoint/2010/main" val="3767056232"/>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AC8379-B605-4668-A238-9E27FEBA566D}"/>
              </a:ext>
            </a:extLst>
          </p:cNvPr>
          <p:cNvSpPr>
            <a:spLocks noGrp="1"/>
          </p:cNvSpPr>
          <p:nvPr>
            <p:ph type="title"/>
          </p:nvPr>
        </p:nvSpPr>
        <p:spPr>
          <a:xfrm>
            <a:off x="838200" y="1"/>
            <a:ext cx="10515600" cy="1060703"/>
          </a:xfrm>
        </p:spPr>
        <p:txBody>
          <a:bodyPr/>
          <a:lstStyle/>
          <a:p>
            <a:pPr algn="ctr"/>
            <a:r>
              <a:rPr lang="fr-FR" b="1" dirty="0">
                <a:latin typeface="Algerian" panose="04020705040A02060702" pitchFamily="82" charset="0"/>
              </a:rPr>
              <a:t>CHOIX ET CALCUL DE L’ADRESSE IP</a:t>
            </a:r>
          </a:p>
        </p:txBody>
      </p:sp>
      <p:sp>
        <p:nvSpPr>
          <p:cNvPr id="3" name="Espace réservé du contenu 2">
            <a:extLst>
              <a:ext uri="{FF2B5EF4-FFF2-40B4-BE49-F238E27FC236}">
                <a16:creationId xmlns:a16="http://schemas.microsoft.com/office/drawing/2014/main" id="{2B9E03ED-6121-49D9-96F1-10D11A1C5CEF}"/>
              </a:ext>
            </a:extLst>
          </p:cNvPr>
          <p:cNvSpPr>
            <a:spLocks noGrp="1"/>
          </p:cNvSpPr>
          <p:nvPr>
            <p:ph idx="1"/>
          </p:nvPr>
        </p:nvSpPr>
        <p:spPr>
          <a:xfrm>
            <a:off x="128016" y="1060704"/>
            <a:ext cx="12063984" cy="5559552"/>
          </a:xfrm>
        </p:spPr>
        <p:txBody>
          <a:bodyPr>
            <a:noAutofit/>
          </a:bodyPr>
          <a:lstStyle/>
          <a:p>
            <a:pPr marL="0" indent="0" algn="just">
              <a:buNone/>
            </a:pPr>
            <a:r>
              <a:rPr lang="fr-FR" sz="3200" dirty="0"/>
              <a:t>L’adresse IP est un élément indispensable dans le fonctionnement du réseau  car il permet à un host de s’adresser à un autre sans se tromper d’où le mot « adressage IP ».</a:t>
            </a:r>
          </a:p>
          <a:p>
            <a:pPr marL="0" indent="0" algn="just">
              <a:buNone/>
            </a:pPr>
            <a:r>
              <a:rPr lang="fr-FR" sz="3200" dirty="0"/>
              <a:t>On distingue deux grands groupes d’adresse IP à savoir l’adresse IP </a:t>
            </a:r>
            <a:r>
              <a:rPr lang="fr-FR" sz="3200" dirty="0" smtClean="0"/>
              <a:t>privée( </a:t>
            </a:r>
            <a:r>
              <a:rPr lang="fr-FR" sz="3200" dirty="0"/>
              <a:t>utilisés à l’intérieur du réseau par les machines pour communiquer entre eux si l’équipement d’interconnexion est un switch, un pont ou un routeur mais ceux-ci ne peuvent router sur internet) et l’adresse IP </a:t>
            </a:r>
            <a:r>
              <a:rPr lang="fr-FR" sz="3200" dirty="0" smtClean="0"/>
              <a:t>public(vendus </a:t>
            </a:r>
            <a:r>
              <a:rPr lang="fr-FR" sz="3200" dirty="0"/>
              <a:t>par les organismes de normalisation : permet aux machines de router sur l’internet).</a:t>
            </a:r>
          </a:p>
        </p:txBody>
      </p:sp>
    </p:spTree>
    <p:extLst>
      <p:ext uri="{BB962C8B-B14F-4D97-AF65-F5344CB8AC3E}">
        <p14:creationId xmlns:p14="http://schemas.microsoft.com/office/powerpoint/2010/main" val="999248040"/>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D0684D-EBF2-4724-BFAB-E171BEEF3CC0}"/>
              </a:ext>
            </a:extLst>
          </p:cNvPr>
          <p:cNvSpPr>
            <a:spLocks noGrp="1"/>
          </p:cNvSpPr>
          <p:nvPr>
            <p:ph type="title"/>
          </p:nvPr>
        </p:nvSpPr>
        <p:spPr>
          <a:xfrm>
            <a:off x="838200" y="128017"/>
            <a:ext cx="10515600" cy="1170432"/>
          </a:xfrm>
        </p:spPr>
        <p:txBody>
          <a:bodyPr/>
          <a:lstStyle/>
          <a:p>
            <a:pPr algn="ctr"/>
            <a:r>
              <a:rPr lang="fr-FR" b="1" dirty="0">
                <a:latin typeface="Algerian" panose="04020705040A02060702" pitchFamily="82" charset="0"/>
              </a:rPr>
              <a:t>CHOIX ET CALCUL DE L’ADRESSE IP</a:t>
            </a:r>
            <a:endParaRPr lang="fr-FR" dirty="0"/>
          </a:p>
        </p:txBody>
      </p:sp>
      <p:sp>
        <p:nvSpPr>
          <p:cNvPr id="3" name="Espace réservé du contenu 2">
            <a:extLst>
              <a:ext uri="{FF2B5EF4-FFF2-40B4-BE49-F238E27FC236}">
                <a16:creationId xmlns:a16="http://schemas.microsoft.com/office/drawing/2014/main" id="{15F08668-9DF6-41EE-87BD-B73C211D9241}"/>
              </a:ext>
            </a:extLst>
          </p:cNvPr>
          <p:cNvSpPr>
            <a:spLocks noGrp="1"/>
          </p:cNvSpPr>
          <p:nvPr>
            <p:ph idx="1"/>
          </p:nvPr>
        </p:nvSpPr>
        <p:spPr>
          <a:xfrm>
            <a:off x="344424" y="713233"/>
            <a:ext cx="11503152" cy="5949018"/>
          </a:xfrm>
        </p:spPr>
        <p:txBody>
          <a:bodyPr>
            <a:noAutofit/>
          </a:bodyPr>
          <a:lstStyle/>
          <a:p>
            <a:pPr marL="0" indent="0">
              <a:buNone/>
            </a:pPr>
            <a:r>
              <a:rPr lang="fr-FR" sz="3600" dirty="0"/>
              <a:t>Il y’ a aussi quatre(4) grandes classes de l’adresse IP(classes A,B,C,D) utilisés en fonction des besoins. </a:t>
            </a:r>
          </a:p>
          <a:p>
            <a:pPr marL="0" indent="0">
              <a:buNone/>
            </a:pPr>
            <a:r>
              <a:rPr lang="fr-FR" sz="3600" dirty="0"/>
              <a:t>Ainsi, nous avons utilisé un adresse IP public de classe B à l’intérieur de notre réseau local et un adresse IP privé de classe A pour partir sur internet.</a:t>
            </a:r>
          </a:p>
          <a:p>
            <a:pPr marL="0" indent="0">
              <a:buNone/>
            </a:pPr>
            <a:r>
              <a:rPr lang="fr-FR" sz="3600" dirty="0"/>
              <a:t>L’adresse IP Public choisi est découpé en des sous adresses pour pouvoir bien gérer le réseau(notion de sous réseau).</a:t>
            </a:r>
          </a:p>
          <a:p>
            <a:pPr marL="0" indent="0">
              <a:buNone/>
            </a:pPr>
            <a:r>
              <a:rPr lang="fr-FR" sz="3600" dirty="0"/>
              <a:t>Le tableau suivant illustre les plages d’adresses réseau utilisés.</a:t>
            </a:r>
          </a:p>
          <a:p>
            <a:pPr marL="0" indent="0">
              <a:buNone/>
            </a:pPr>
            <a:endParaRPr lang="fr-FR" sz="3600" dirty="0"/>
          </a:p>
        </p:txBody>
      </p:sp>
    </p:spTree>
    <p:extLst>
      <p:ext uri="{BB962C8B-B14F-4D97-AF65-F5344CB8AC3E}">
        <p14:creationId xmlns:p14="http://schemas.microsoft.com/office/powerpoint/2010/main" val="809511003"/>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324DCC-8DCF-4C33-B8F3-B47B3A6559C0}"/>
              </a:ext>
            </a:extLst>
          </p:cNvPr>
          <p:cNvSpPr>
            <a:spLocks noGrp="1"/>
          </p:cNvSpPr>
          <p:nvPr>
            <p:ph type="title"/>
          </p:nvPr>
        </p:nvSpPr>
        <p:spPr>
          <a:xfrm>
            <a:off x="838200" y="-146303"/>
            <a:ext cx="10515600" cy="457200"/>
          </a:xfrm>
        </p:spPr>
        <p:txBody>
          <a:bodyPr>
            <a:normAutofit fontScale="90000"/>
          </a:bodyPr>
          <a:lstStyle/>
          <a:p>
            <a:pPr algn="ctr"/>
            <a:r>
              <a:rPr lang="fr-FR" b="1" dirty="0">
                <a:latin typeface="Algerian" panose="04020705040A02060702" pitchFamily="82" charset="0"/>
              </a:rPr>
              <a:t>CHOIX ET CALCUL DE L’ADRESSE IP</a:t>
            </a:r>
            <a:endParaRPr lang="fr-FR" dirty="0"/>
          </a:p>
        </p:txBody>
      </p:sp>
      <p:graphicFrame>
        <p:nvGraphicFramePr>
          <p:cNvPr id="4" name="Espace réservé du contenu 3">
            <a:extLst>
              <a:ext uri="{FF2B5EF4-FFF2-40B4-BE49-F238E27FC236}">
                <a16:creationId xmlns:a16="http://schemas.microsoft.com/office/drawing/2014/main" id="{1260F439-969C-4D3E-BCF9-F6CD317C8AFA}"/>
              </a:ext>
            </a:extLst>
          </p:cNvPr>
          <p:cNvGraphicFramePr>
            <a:graphicFrameLocks noGrp="1"/>
          </p:cNvGraphicFramePr>
          <p:nvPr>
            <p:ph idx="1"/>
            <p:extLst>
              <p:ext uri="{D42A27DB-BD31-4B8C-83A1-F6EECF244321}">
                <p14:modId xmlns:p14="http://schemas.microsoft.com/office/powerpoint/2010/main" val="3647260112"/>
              </p:ext>
            </p:extLst>
          </p:nvPr>
        </p:nvGraphicFramePr>
        <p:xfrm>
          <a:off x="225552" y="310897"/>
          <a:ext cx="11740895" cy="6412370"/>
        </p:xfrm>
        <a:graphic>
          <a:graphicData uri="http://schemas.openxmlformats.org/drawingml/2006/table">
            <a:tbl>
              <a:tblPr firstRow="1" bandRow="1">
                <a:tableStyleId>{5940675A-B579-460E-94D1-54222C63F5DA}</a:tableStyleId>
              </a:tblPr>
              <a:tblGrid>
                <a:gridCol w="2348179">
                  <a:extLst>
                    <a:ext uri="{9D8B030D-6E8A-4147-A177-3AD203B41FA5}">
                      <a16:colId xmlns:a16="http://schemas.microsoft.com/office/drawing/2014/main" val="926946292"/>
                    </a:ext>
                  </a:extLst>
                </a:gridCol>
                <a:gridCol w="2348179">
                  <a:extLst>
                    <a:ext uri="{9D8B030D-6E8A-4147-A177-3AD203B41FA5}">
                      <a16:colId xmlns:a16="http://schemas.microsoft.com/office/drawing/2014/main" val="457973594"/>
                    </a:ext>
                  </a:extLst>
                </a:gridCol>
                <a:gridCol w="2348179">
                  <a:extLst>
                    <a:ext uri="{9D8B030D-6E8A-4147-A177-3AD203B41FA5}">
                      <a16:colId xmlns:a16="http://schemas.microsoft.com/office/drawing/2014/main" val="1907313711"/>
                    </a:ext>
                  </a:extLst>
                </a:gridCol>
                <a:gridCol w="2348179">
                  <a:extLst>
                    <a:ext uri="{9D8B030D-6E8A-4147-A177-3AD203B41FA5}">
                      <a16:colId xmlns:a16="http://schemas.microsoft.com/office/drawing/2014/main" val="2726906532"/>
                    </a:ext>
                  </a:extLst>
                </a:gridCol>
                <a:gridCol w="2348179">
                  <a:extLst>
                    <a:ext uri="{9D8B030D-6E8A-4147-A177-3AD203B41FA5}">
                      <a16:colId xmlns:a16="http://schemas.microsoft.com/office/drawing/2014/main" val="3775973855"/>
                    </a:ext>
                  </a:extLst>
                </a:gridCol>
              </a:tblGrid>
              <a:tr h="968706">
                <a:tc>
                  <a:txBody>
                    <a:bodyPr/>
                    <a:lstStyle/>
                    <a:p>
                      <a:pPr algn="ctr"/>
                      <a:r>
                        <a:rPr lang="fr-FR" sz="2800" dirty="0"/>
                        <a:t>POSTE</a:t>
                      </a:r>
                    </a:p>
                  </a:txBody>
                  <a:tcPr/>
                </a:tc>
                <a:tc>
                  <a:txBody>
                    <a:bodyPr/>
                    <a:lstStyle/>
                    <a:p>
                      <a:pPr marL="0" algn="ctr" defTabSz="914400" rtl="0" eaLnBrk="1" latinLnBrk="0" hangingPunct="1"/>
                      <a:r>
                        <a:rPr lang="fr-FR" sz="2800" kern="1200" dirty="0">
                          <a:solidFill>
                            <a:schemeClr val="tx1"/>
                          </a:solidFill>
                          <a:latin typeface="+mn-lt"/>
                          <a:ea typeface="+mn-ea"/>
                          <a:cs typeface="+mn-cs"/>
                        </a:rPr>
                        <a:t>L’ARESSE RESEAU</a:t>
                      </a:r>
                    </a:p>
                  </a:txBody>
                  <a:tcPr/>
                </a:tc>
                <a:tc>
                  <a:txBody>
                    <a:bodyPr/>
                    <a:lstStyle/>
                    <a:p>
                      <a:pPr marL="0" algn="ctr" defTabSz="914400" rtl="0" eaLnBrk="1" latinLnBrk="0" hangingPunct="1"/>
                      <a:r>
                        <a:rPr lang="fr-FR" sz="2800" kern="1200" dirty="0">
                          <a:solidFill>
                            <a:schemeClr val="tx1"/>
                          </a:solidFill>
                          <a:latin typeface="+mn-lt"/>
                          <a:ea typeface="+mn-ea"/>
                          <a:cs typeface="+mn-cs"/>
                        </a:rPr>
                        <a:t>L’ADRESSE DE DIFFUSION</a:t>
                      </a:r>
                    </a:p>
                  </a:txBody>
                  <a:tcPr/>
                </a:tc>
                <a:tc>
                  <a:txBody>
                    <a:bodyPr/>
                    <a:lstStyle/>
                    <a:p>
                      <a:pPr marL="0" algn="ctr" defTabSz="914400" rtl="0" eaLnBrk="1" latinLnBrk="0" hangingPunct="1"/>
                      <a:r>
                        <a:rPr lang="fr-FR" sz="2800" kern="1200" dirty="0">
                          <a:solidFill>
                            <a:schemeClr val="tx1"/>
                          </a:solidFill>
                          <a:latin typeface="+mn-lt"/>
                          <a:ea typeface="+mn-ea"/>
                          <a:cs typeface="+mn-cs"/>
                        </a:rPr>
                        <a:t>PARSELLE</a:t>
                      </a:r>
                    </a:p>
                  </a:txBody>
                  <a:tcPr/>
                </a:tc>
                <a:tc>
                  <a:txBody>
                    <a:bodyPr/>
                    <a:lstStyle/>
                    <a:p>
                      <a:pPr marL="0" algn="ctr" defTabSz="914400" rtl="0" eaLnBrk="1" latinLnBrk="0" hangingPunct="1"/>
                      <a:r>
                        <a:rPr lang="fr-FR" sz="2800" kern="1200" dirty="0">
                          <a:solidFill>
                            <a:schemeClr val="tx1"/>
                          </a:solidFill>
                          <a:latin typeface="+mn-lt"/>
                          <a:ea typeface="+mn-ea"/>
                          <a:cs typeface="+mn-cs"/>
                        </a:rPr>
                        <a:t>MASK</a:t>
                      </a:r>
                    </a:p>
                  </a:txBody>
                  <a:tcPr/>
                </a:tc>
                <a:extLst>
                  <a:ext uri="{0D108BD9-81ED-4DB2-BD59-A6C34878D82A}">
                    <a16:rowId xmlns:a16="http://schemas.microsoft.com/office/drawing/2014/main" val="2985267691"/>
                  </a:ext>
                </a:extLst>
              </a:tr>
              <a:tr h="380191">
                <a:tc>
                  <a:txBody>
                    <a:bodyPr/>
                    <a:lstStyle/>
                    <a:p>
                      <a:r>
                        <a:rPr lang="fr-FR" dirty="0"/>
                        <a:t>DG</a:t>
                      </a:r>
                    </a:p>
                  </a:txBody>
                  <a:tcPr/>
                </a:tc>
                <a:tc>
                  <a:txBody>
                    <a:bodyPr/>
                    <a:lstStyle/>
                    <a:p>
                      <a:r>
                        <a:rPr lang="fr-FR" dirty="0"/>
                        <a:t>172.16.8.0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172.16.15.255</a:t>
                      </a:r>
                    </a:p>
                  </a:txBody>
                  <a:tcPr/>
                </a:tc>
                <a:tc>
                  <a:txBody>
                    <a:bodyPr/>
                    <a:lstStyle/>
                    <a:p>
                      <a:endParaRPr lang="fr-FR" dirty="0"/>
                    </a:p>
                  </a:txBody>
                  <a:tcPr/>
                </a:tc>
                <a:tc>
                  <a:txBody>
                    <a:bodyPr/>
                    <a:lstStyle/>
                    <a:p>
                      <a:r>
                        <a:rPr lang="fr-FR" dirty="0"/>
                        <a:t>255.255.248.0</a:t>
                      </a:r>
                    </a:p>
                  </a:txBody>
                  <a:tcPr/>
                </a:tc>
                <a:extLst>
                  <a:ext uri="{0D108BD9-81ED-4DB2-BD59-A6C34878D82A}">
                    <a16:rowId xmlns:a16="http://schemas.microsoft.com/office/drawing/2014/main" val="1190811846"/>
                  </a:ext>
                </a:extLst>
              </a:tr>
              <a:tr h="376025">
                <a:tc>
                  <a:txBody>
                    <a:bodyPr/>
                    <a:lstStyle/>
                    <a:p>
                      <a:r>
                        <a:rPr lang="fr-FR" dirty="0"/>
                        <a:t>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172.16.23.255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2110257789"/>
                  </a:ext>
                </a:extLst>
              </a:tr>
              <a:tr h="380191">
                <a:tc>
                  <a:txBody>
                    <a:bodyPr/>
                    <a:lstStyle/>
                    <a:p>
                      <a:r>
                        <a:rPr lang="fr-FR" dirty="0"/>
                        <a:t>Chef DER Géologie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172.16.24.0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172.16.31.255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4134612561"/>
                  </a:ext>
                </a:extLst>
              </a:tr>
              <a:tr h="380191">
                <a:tc>
                  <a:txBody>
                    <a:bodyPr/>
                    <a:lstStyle/>
                    <a:p>
                      <a:r>
                        <a:rPr lang="fr-FR" dirty="0"/>
                        <a:t>Enseignants Géologie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172.16.32.0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172.16.39.255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1257798590"/>
                  </a:ext>
                </a:extLst>
              </a:tr>
              <a:tr h="380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Chef DER Topo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172.16.40.0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172.16.47.255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641912010"/>
                  </a:ext>
                </a:extLst>
              </a:tr>
              <a:tr h="0">
                <a:tc>
                  <a:txBody>
                    <a:bodyPr/>
                    <a:lstStyle/>
                    <a:p>
                      <a:r>
                        <a:rPr lang="fr-FR" dirty="0"/>
                        <a:t>Enseignants topo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172.16.48.0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172.16.55.255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2307959278"/>
                  </a:ext>
                </a:extLst>
              </a:tr>
              <a:tr h="380191">
                <a:tc>
                  <a:txBody>
                    <a:bodyPr/>
                    <a:lstStyle/>
                    <a:p>
                      <a:r>
                        <a:rPr lang="fr-FR" dirty="0"/>
                        <a:t>Chef DER industrie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172.16.56.0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172.16.63.255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3009802613"/>
                  </a:ext>
                </a:extLst>
              </a:tr>
              <a:tr h="380191">
                <a:tc>
                  <a:txBody>
                    <a:bodyPr/>
                    <a:lstStyle/>
                    <a:p>
                      <a:r>
                        <a:rPr lang="fr-FR" dirty="0"/>
                        <a:t>Enseignants industrie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172.16.64.0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172.16.71.255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2195517209"/>
                  </a:ext>
                </a:extLst>
              </a:tr>
              <a:tr h="380191">
                <a:tc>
                  <a:txBody>
                    <a:bodyPr/>
                    <a:lstStyle/>
                    <a:p>
                      <a:r>
                        <a:rPr lang="fr-FR" dirty="0"/>
                        <a:t>Chef DER génie civil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172.16.72.0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172.16.79.255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2258625757"/>
                  </a:ext>
                </a:extLst>
              </a:tr>
              <a:tr h="380191">
                <a:tc>
                  <a:txBody>
                    <a:bodyPr/>
                    <a:lstStyle/>
                    <a:p>
                      <a:r>
                        <a:rPr lang="fr-FR" dirty="0"/>
                        <a:t>Enseignant génie civil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172.16.80.0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172.16.87.255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2183665831"/>
                  </a:ext>
                </a:extLst>
              </a:tr>
              <a:tr h="380191">
                <a:tc>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172.16.88.0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172.16.95.255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4282204803"/>
                  </a:ext>
                </a:extLst>
              </a:tr>
              <a:tr h="380191">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172.16.96.0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172.16.103.255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2552981605"/>
                  </a:ext>
                </a:extLst>
              </a:tr>
              <a:tr h="380191">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172.16.104.0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172.16.111.255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434739529"/>
                  </a:ext>
                </a:extLst>
              </a:tr>
            </a:tbl>
          </a:graphicData>
        </a:graphic>
      </p:graphicFrame>
    </p:spTree>
    <p:extLst>
      <p:ext uri="{BB962C8B-B14F-4D97-AF65-F5344CB8AC3E}">
        <p14:creationId xmlns:p14="http://schemas.microsoft.com/office/powerpoint/2010/main" val="1398929535"/>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9DE44A-9D08-4769-BDBE-15B3BB0573F3}"/>
              </a:ext>
            </a:extLst>
          </p:cNvPr>
          <p:cNvSpPr>
            <a:spLocks noGrp="1"/>
          </p:cNvSpPr>
          <p:nvPr>
            <p:ph type="title"/>
          </p:nvPr>
        </p:nvSpPr>
        <p:spPr>
          <a:xfrm>
            <a:off x="838200" y="1"/>
            <a:ext cx="10515600" cy="914400"/>
          </a:xfrm>
        </p:spPr>
        <p:txBody>
          <a:bodyPr>
            <a:normAutofit/>
          </a:bodyPr>
          <a:lstStyle/>
          <a:p>
            <a:pPr algn="ctr"/>
            <a:r>
              <a:rPr lang="fr-FR" b="1" dirty="0">
                <a:latin typeface="Algerian" panose="04020705040A02060702" pitchFamily="82" charset="0"/>
              </a:rPr>
              <a:t>CHOIX ET CALCUL DE L’ADRESSE IP</a:t>
            </a:r>
            <a:endParaRPr lang="fr-FR" dirty="0"/>
          </a:p>
        </p:txBody>
      </p:sp>
      <p:graphicFrame>
        <p:nvGraphicFramePr>
          <p:cNvPr id="4" name="Espace réservé du contenu 3">
            <a:extLst>
              <a:ext uri="{FF2B5EF4-FFF2-40B4-BE49-F238E27FC236}">
                <a16:creationId xmlns:a16="http://schemas.microsoft.com/office/drawing/2014/main" id="{92D4F7FA-A42E-4A17-BEB3-252727423F5C}"/>
              </a:ext>
            </a:extLst>
          </p:cNvPr>
          <p:cNvGraphicFramePr>
            <a:graphicFrameLocks noGrp="1"/>
          </p:cNvGraphicFramePr>
          <p:nvPr>
            <p:ph idx="1"/>
            <p:extLst>
              <p:ext uri="{D42A27DB-BD31-4B8C-83A1-F6EECF244321}">
                <p14:modId xmlns:p14="http://schemas.microsoft.com/office/powerpoint/2010/main" val="1424512782"/>
              </p:ext>
            </p:extLst>
          </p:nvPr>
        </p:nvGraphicFramePr>
        <p:xfrm>
          <a:off x="457200" y="914401"/>
          <a:ext cx="11539730" cy="5450840"/>
        </p:xfrm>
        <a:graphic>
          <a:graphicData uri="http://schemas.openxmlformats.org/drawingml/2006/table">
            <a:tbl>
              <a:tblPr firstRow="1" bandRow="1">
                <a:tableStyleId>{5940675A-B579-460E-94D1-54222C63F5DA}</a:tableStyleId>
              </a:tblPr>
              <a:tblGrid>
                <a:gridCol w="2307946">
                  <a:extLst>
                    <a:ext uri="{9D8B030D-6E8A-4147-A177-3AD203B41FA5}">
                      <a16:colId xmlns:a16="http://schemas.microsoft.com/office/drawing/2014/main" val="1939916747"/>
                    </a:ext>
                  </a:extLst>
                </a:gridCol>
                <a:gridCol w="2307946">
                  <a:extLst>
                    <a:ext uri="{9D8B030D-6E8A-4147-A177-3AD203B41FA5}">
                      <a16:colId xmlns:a16="http://schemas.microsoft.com/office/drawing/2014/main" val="852591763"/>
                    </a:ext>
                  </a:extLst>
                </a:gridCol>
                <a:gridCol w="2307946">
                  <a:extLst>
                    <a:ext uri="{9D8B030D-6E8A-4147-A177-3AD203B41FA5}">
                      <a16:colId xmlns:a16="http://schemas.microsoft.com/office/drawing/2014/main" val="397699235"/>
                    </a:ext>
                  </a:extLst>
                </a:gridCol>
                <a:gridCol w="2307946">
                  <a:extLst>
                    <a:ext uri="{9D8B030D-6E8A-4147-A177-3AD203B41FA5}">
                      <a16:colId xmlns:a16="http://schemas.microsoft.com/office/drawing/2014/main" val="1842110948"/>
                    </a:ext>
                  </a:extLst>
                </a:gridCol>
                <a:gridCol w="2307946">
                  <a:extLst>
                    <a:ext uri="{9D8B030D-6E8A-4147-A177-3AD203B41FA5}">
                      <a16:colId xmlns:a16="http://schemas.microsoft.com/office/drawing/2014/main" val="19959816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kern="1200" dirty="0"/>
                        <a:t>POSTE</a:t>
                      </a:r>
                    </a:p>
                    <a:p>
                      <a:endParaRPr lang="fr-FR"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kern="1200" dirty="0"/>
                        <a:t>L’ARESSE RESEAU</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kern="1200" dirty="0"/>
                        <a:t>L’ADRESSE DE DIFFUSION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kern="1200" dirty="0"/>
                        <a:t>PARSELLE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kern="1200" dirty="0"/>
                        <a:t>MASK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2800" dirty="0"/>
                    </a:p>
                  </a:txBody>
                  <a:tcPr/>
                </a:tc>
                <a:extLst>
                  <a:ext uri="{0D108BD9-81ED-4DB2-BD59-A6C34878D82A}">
                    <a16:rowId xmlns:a16="http://schemas.microsoft.com/office/drawing/2014/main" val="1356808360"/>
                  </a:ext>
                </a:extLst>
              </a:tr>
              <a:tr h="370840">
                <a:tc>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172.16.112.0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172.16.119.255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1184488825"/>
                  </a:ext>
                </a:extLst>
              </a:tr>
              <a:tr h="370840">
                <a:tc>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172.16.120.0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172.16.127.255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3682095035"/>
                  </a:ext>
                </a:extLst>
              </a:tr>
              <a:tr h="370840">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172.16.128.0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172.16.135.255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1402838980"/>
                  </a:ext>
                </a:extLst>
              </a:tr>
              <a:tr h="370840">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172.16.136.0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172.16.143.255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3443808372"/>
                  </a:ext>
                </a:extLst>
              </a:tr>
              <a:tr h="370840">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172.16.144.0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172.16.151.255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2548459944"/>
                  </a:ext>
                </a:extLst>
              </a:tr>
              <a:tr h="370840">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172.16.152.0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172.16.159.255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2286319077"/>
                  </a:ext>
                </a:extLst>
              </a:tr>
              <a:tr h="370840">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172.16.160.0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172.16.167.255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4200063085"/>
                  </a:ext>
                </a:extLst>
              </a:tr>
              <a:tr h="370840">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172.16.168.0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172.16.175.255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2615845070"/>
                  </a:ext>
                </a:extLst>
              </a:tr>
              <a:tr h="370840">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172.16.176.0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172.16.183.255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2006634871"/>
                  </a:ext>
                </a:extLst>
              </a:tr>
              <a:tr h="370840">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172.16.184.0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172.16.191.255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4139307018"/>
                  </a:ext>
                </a:extLst>
              </a:tr>
              <a:tr h="370840">
                <a:tc>
                  <a:txBody>
                    <a:bodyPr/>
                    <a:lstStyle/>
                    <a:p>
                      <a:endParaRPr lang="fr-F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172.16.192.0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172.16.199.255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255.255.248.0</a:t>
                      </a:r>
                    </a:p>
                  </a:txBody>
                  <a:tcPr/>
                </a:tc>
                <a:extLst>
                  <a:ext uri="{0D108BD9-81ED-4DB2-BD59-A6C34878D82A}">
                    <a16:rowId xmlns:a16="http://schemas.microsoft.com/office/drawing/2014/main" val="3566669575"/>
                  </a:ext>
                </a:extLst>
              </a:tr>
            </a:tbl>
          </a:graphicData>
        </a:graphic>
      </p:graphicFrame>
    </p:spTree>
    <p:extLst>
      <p:ext uri="{BB962C8B-B14F-4D97-AF65-F5344CB8AC3E}">
        <p14:creationId xmlns:p14="http://schemas.microsoft.com/office/powerpoint/2010/main" val="1868117047"/>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E7070-363C-46F9-9E0C-EE7933A83E1D}"/>
              </a:ext>
            </a:extLst>
          </p:cNvPr>
          <p:cNvSpPr>
            <a:spLocks noGrp="1"/>
          </p:cNvSpPr>
          <p:nvPr>
            <p:ph type="title"/>
          </p:nvPr>
        </p:nvSpPr>
        <p:spPr>
          <a:xfrm>
            <a:off x="219456" y="164593"/>
            <a:ext cx="11594592" cy="1005839"/>
          </a:xfrm>
        </p:spPr>
        <p:txBody>
          <a:bodyPr>
            <a:normAutofit/>
          </a:bodyPr>
          <a:lstStyle/>
          <a:p>
            <a:pPr algn="ctr"/>
            <a:r>
              <a:rPr lang="fr-FR" b="1" dirty="0">
                <a:latin typeface="Algerian" panose="04020705040A02060702" pitchFamily="82" charset="0"/>
              </a:rPr>
              <a:t>PRESENTATION DU LOGICIEL DE SIMULATION(ENSP)</a:t>
            </a:r>
          </a:p>
        </p:txBody>
      </p:sp>
      <p:sp>
        <p:nvSpPr>
          <p:cNvPr id="3" name="Espace réservé du contenu 2">
            <a:extLst>
              <a:ext uri="{FF2B5EF4-FFF2-40B4-BE49-F238E27FC236}">
                <a16:creationId xmlns:a16="http://schemas.microsoft.com/office/drawing/2014/main" id="{82C6FA11-BBEA-4EC6-B4CC-2A5F494B46BD}"/>
              </a:ext>
            </a:extLst>
          </p:cNvPr>
          <p:cNvSpPr>
            <a:spLocks noGrp="1"/>
          </p:cNvSpPr>
          <p:nvPr>
            <p:ph idx="1"/>
          </p:nvPr>
        </p:nvSpPr>
        <p:spPr>
          <a:xfrm>
            <a:off x="219456" y="669544"/>
            <a:ext cx="11594592" cy="6195568"/>
          </a:xfrm>
        </p:spPr>
        <p:txBody>
          <a:bodyPr>
            <a:noAutofit/>
          </a:bodyPr>
          <a:lstStyle/>
          <a:p>
            <a:pPr marL="0" indent="0">
              <a:buNone/>
            </a:pPr>
            <a:r>
              <a:rPr lang="fr-FR" sz="3600" dirty="0"/>
              <a:t>Le ENSP est un logiciel de simulation des équipements Huawei de réseau informatique. Ce dernier fonctionne pour le moment en deux langues(Anglais et Chinois). Il comporte une barre d’outils en dessus et en gauche pour la manipulation rapide du logiciel. Il suffit de placer le souris sur un menu pour lire sa fonctionnalité.</a:t>
            </a:r>
          </a:p>
          <a:p>
            <a:pPr marL="0" indent="0">
              <a:buNone/>
            </a:pPr>
            <a:r>
              <a:rPr lang="fr-FR" sz="3600" dirty="0"/>
              <a:t>A droite du logiciel, il y a une barre des équipements (routeurs, switches, firewall, hub, câbles, serveurs …….) de différentes versions enfin de les utiliser pour simuler les équipements réels.</a:t>
            </a:r>
          </a:p>
        </p:txBody>
      </p:sp>
    </p:spTree>
    <p:extLst>
      <p:ext uri="{BB962C8B-B14F-4D97-AF65-F5344CB8AC3E}">
        <p14:creationId xmlns:p14="http://schemas.microsoft.com/office/powerpoint/2010/main" val="381084422"/>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A524B-22F9-423F-8AFD-E8D3BA8BC0D9}"/>
              </a:ext>
            </a:extLst>
          </p:cNvPr>
          <p:cNvSpPr>
            <a:spLocks noGrp="1"/>
          </p:cNvSpPr>
          <p:nvPr>
            <p:ph type="title"/>
          </p:nvPr>
        </p:nvSpPr>
        <p:spPr>
          <a:xfrm>
            <a:off x="677333" y="203201"/>
            <a:ext cx="11142133" cy="914400"/>
          </a:xfrm>
        </p:spPr>
        <p:txBody>
          <a:bodyPr/>
          <a:lstStyle/>
          <a:p>
            <a:r>
              <a:rPr lang="fr-FR" b="1" dirty="0">
                <a:latin typeface="Algerian" panose="04020705040A02060702" pitchFamily="82" charset="0"/>
              </a:rPr>
              <a:t>PRESENTATION DU LOGICIEL DE SIMULATION(ENSP)</a:t>
            </a:r>
            <a:endParaRPr lang="fr-FR" dirty="0"/>
          </a:p>
        </p:txBody>
      </p:sp>
      <p:sp>
        <p:nvSpPr>
          <p:cNvPr id="3" name="Espace réservé du contenu 2">
            <a:extLst>
              <a:ext uri="{FF2B5EF4-FFF2-40B4-BE49-F238E27FC236}">
                <a16:creationId xmlns:a16="http://schemas.microsoft.com/office/drawing/2014/main" id="{5DD0E724-D111-430A-9186-1C14F33ADD3F}"/>
              </a:ext>
            </a:extLst>
          </p:cNvPr>
          <p:cNvSpPr>
            <a:spLocks noGrp="1"/>
          </p:cNvSpPr>
          <p:nvPr>
            <p:ph idx="1"/>
          </p:nvPr>
        </p:nvSpPr>
        <p:spPr>
          <a:xfrm>
            <a:off x="677334" y="1117601"/>
            <a:ext cx="11142132" cy="5350932"/>
          </a:xfrm>
        </p:spPr>
        <p:txBody>
          <a:bodyPr/>
          <a:lstStyle/>
          <a:p>
            <a:endParaRPr lang="fr-FR" dirty="0"/>
          </a:p>
        </p:txBody>
      </p:sp>
    </p:spTree>
    <p:extLst>
      <p:ext uri="{BB962C8B-B14F-4D97-AF65-F5344CB8AC3E}">
        <p14:creationId xmlns:p14="http://schemas.microsoft.com/office/powerpoint/2010/main" val="1273300862"/>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C0BE4F-D840-4950-999D-5DF6D71051F3}"/>
              </a:ext>
            </a:extLst>
          </p:cNvPr>
          <p:cNvSpPr>
            <a:spLocks noGrp="1"/>
          </p:cNvSpPr>
          <p:nvPr>
            <p:ph type="title"/>
          </p:nvPr>
        </p:nvSpPr>
        <p:spPr>
          <a:xfrm>
            <a:off x="838200" y="201169"/>
            <a:ext cx="10515600" cy="1042415"/>
          </a:xfrm>
        </p:spPr>
        <p:txBody>
          <a:bodyPr/>
          <a:lstStyle/>
          <a:p>
            <a:pPr algn="ctr"/>
            <a:r>
              <a:rPr lang="fr-FR" b="1" dirty="0">
                <a:latin typeface="Algerian" panose="04020705040A02060702" pitchFamily="82" charset="0"/>
              </a:rPr>
              <a:t>CONCLUSION</a:t>
            </a:r>
          </a:p>
        </p:txBody>
      </p:sp>
      <p:sp>
        <p:nvSpPr>
          <p:cNvPr id="3" name="Espace réservé du contenu 2">
            <a:extLst>
              <a:ext uri="{FF2B5EF4-FFF2-40B4-BE49-F238E27FC236}">
                <a16:creationId xmlns:a16="http://schemas.microsoft.com/office/drawing/2014/main" id="{B3ECD4B9-BF3E-42F1-9AF9-72D7B6F57137}"/>
              </a:ext>
            </a:extLst>
          </p:cNvPr>
          <p:cNvSpPr>
            <a:spLocks noGrp="1"/>
          </p:cNvSpPr>
          <p:nvPr>
            <p:ph idx="1"/>
          </p:nvPr>
        </p:nvSpPr>
        <p:spPr>
          <a:xfrm>
            <a:off x="838200" y="1426464"/>
            <a:ext cx="10664952" cy="4750499"/>
          </a:xfrm>
        </p:spPr>
        <p:txBody>
          <a:bodyPr/>
          <a:lstStyle/>
          <a:p>
            <a:pPr marL="0" indent="0">
              <a:buNone/>
            </a:pPr>
            <a:r>
              <a:rPr lang="fr-FR" dirty="0"/>
              <a:t>Le réseau informatique est un </a:t>
            </a:r>
            <a:r>
              <a:rPr lang="fr-FR" dirty="0" err="1"/>
              <a:t>displine</a:t>
            </a:r>
            <a:r>
              <a:rPr lang="fr-FR" dirty="0"/>
              <a:t> très vaste </a:t>
            </a:r>
          </a:p>
        </p:txBody>
      </p:sp>
    </p:spTree>
    <p:extLst>
      <p:ext uri="{BB962C8B-B14F-4D97-AF65-F5344CB8AC3E}">
        <p14:creationId xmlns:p14="http://schemas.microsoft.com/office/powerpoint/2010/main" val="3562097650"/>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6A7E2C-17E2-4C05-97F2-E5D73D36F362}"/>
              </a:ext>
            </a:extLst>
          </p:cNvPr>
          <p:cNvSpPr>
            <a:spLocks noGrp="1"/>
          </p:cNvSpPr>
          <p:nvPr>
            <p:ph type="title"/>
          </p:nvPr>
        </p:nvSpPr>
        <p:spPr>
          <a:xfrm>
            <a:off x="838200" y="218821"/>
            <a:ext cx="10515600" cy="860171"/>
          </a:xfrm>
        </p:spPr>
        <p:txBody>
          <a:bodyPr/>
          <a:lstStyle/>
          <a:p>
            <a:pPr algn="ctr"/>
            <a:r>
              <a:rPr lang="fr-FR" b="1" dirty="0">
                <a:latin typeface="Algerian" panose="04020705040A02060702" pitchFamily="82" charset="0"/>
              </a:rPr>
              <a:t>Introduction </a:t>
            </a:r>
            <a:endParaRPr lang="fr-FR" dirty="0"/>
          </a:p>
        </p:txBody>
      </p:sp>
      <p:sp>
        <p:nvSpPr>
          <p:cNvPr id="3" name="Espace réservé du contenu 2">
            <a:extLst>
              <a:ext uri="{FF2B5EF4-FFF2-40B4-BE49-F238E27FC236}">
                <a16:creationId xmlns:a16="http://schemas.microsoft.com/office/drawing/2014/main" id="{33E4A605-FAA5-429A-BD11-4D7902B65257}"/>
              </a:ext>
            </a:extLst>
          </p:cNvPr>
          <p:cNvSpPr>
            <a:spLocks noGrp="1"/>
          </p:cNvSpPr>
          <p:nvPr>
            <p:ph idx="1"/>
          </p:nvPr>
        </p:nvSpPr>
        <p:spPr>
          <a:xfrm>
            <a:off x="292608" y="1609344"/>
            <a:ext cx="11667744" cy="4480560"/>
          </a:xfrm>
        </p:spPr>
        <p:txBody>
          <a:bodyPr>
            <a:normAutofit fontScale="92500"/>
          </a:bodyPr>
          <a:lstStyle/>
          <a:p>
            <a:pPr marL="0" indent="0">
              <a:buNone/>
            </a:pPr>
            <a:r>
              <a:rPr lang="fr-FR" sz="3600" dirty="0"/>
              <a:t>L’Ecole Nationale d’Ingénieurs(ENI-ABT) est une grande école bien structurer et ordonner en des départements, de l’administrations et des Labos. Ainsi, l’interconnexion de ces différentes parties tout en respectant la même architecture de base est un travail de grande importance. Pour cela nous avons pensé à proposer une architecture réseau informatique pour la bonne communication de ces différentes entités de façon fiable et sécurisée. </a:t>
            </a:r>
          </a:p>
          <a:p>
            <a:pPr marL="0" indent="0">
              <a:buNone/>
            </a:pPr>
            <a:endParaRPr lang="fr-FR" dirty="0"/>
          </a:p>
        </p:txBody>
      </p:sp>
    </p:spTree>
    <p:extLst>
      <p:ext uri="{BB962C8B-B14F-4D97-AF65-F5344CB8AC3E}">
        <p14:creationId xmlns:p14="http://schemas.microsoft.com/office/powerpoint/2010/main" val="3700875572"/>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338CA-951B-44E4-9124-FC3A77FCE4D2}"/>
              </a:ext>
            </a:extLst>
          </p:cNvPr>
          <p:cNvSpPr>
            <a:spLocks noGrp="1"/>
          </p:cNvSpPr>
          <p:nvPr>
            <p:ph type="title"/>
          </p:nvPr>
        </p:nvSpPr>
        <p:spPr>
          <a:xfrm>
            <a:off x="838200" y="0"/>
            <a:ext cx="10515600" cy="762000"/>
          </a:xfrm>
        </p:spPr>
        <p:txBody>
          <a:bodyPr>
            <a:normAutofit fontScale="90000"/>
          </a:bodyPr>
          <a:lstStyle/>
          <a:p>
            <a:pPr algn="ctr"/>
            <a:r>
              <a:rPr lang="fr-FR" sz="4900" dirty="0">
                <a:latin typeface="Algerian" panose="04020705040A02060702" pitchFamily="82" charset="0"/>
              </a:rPr>
              <a:t>Les exigences du réseau</a:t>
            </a:r>
            <a:r>
              <a:rPr lang="fr-FR" dirty="0">
                <a:latin typeface="Algerian" panose="04020705040A02060702" pitchFamily="82" charset="0"/>
              </a:rPr>
              <a:t/>
            </a:r>
            <a:br>
              <a:rPr lang="fr-FR" dirty="0">
                <a:latin typeface="Algerian" panose="04020705040A02060702" pitchFamily="82" charset="0"/>
              </a:rPr>
            </a:br>
            <a:endParaRPr lang="fr-FR" dirty="0">
              <a:latin typeface="Algerian" panose="04020705040A02060702" pitchFamily="82" charset="0"/>
            </a:endParaRPr>
          </a:p>
        </p:txBody>
      </p:sp>
      <p:sp>
        <p:nvSpPr>
          <p:cNvPr id="3" name="Espace réservé du contenu 2">
            <a:extLst>
              <a:ext uri="{FF2B5EF4-FFF2-40B4-BE49-F238E27FC236}">
                <a16:creationId xmlns:a16="http://schemas.microsoft.com/office/drawing/2014/main" id="{060EFA13-24AD-4372-8D7F-0775AC45722E}"/>
              </a:ext>
            </a:extLst>
          </p:cNvPr>
          <p:cNvSpPr>
            <a:spLocks noGrp="1"/>
          </p:cNvSpPr>
          <p:nvPr>
            <p:ph idx="1"/>
          </p:nvPr>
        </p:nvSpPr>
        <p:spPr>
          <a:xfrm>
            <a:off x="585216" y="762000"/>
            <a:ext cx="11137392" cy="5943600"/>
          </a:xfrm>
        </p:spPr>
        <p:txBody>
          <a:bodyPr>
            <a:noAutofit/>
          </a:bodyPr>
          <a:lstStyle/>
          <a:p>
            <a:pPr lvl="0">
              <a:buFont typeface="Wingdings" panose="05000000000000000000" pitchFamily="2" charset="2"/>
              <a:buChar char="Ø"/>
            </a:pPr>
            <a:r>
              <a:rPr lang="fr-FR" sz="3600" dirty="0"/>
              <a:t>Les chefs de départements doivent communiquer entre eux.</a:t>
            </a:r>
          </a:p>
          <a:p>
            <a:pPr>
              <a:buFont typeface="Wingdings" panose="05000000000000000000" pitchFamily="2" charset="2"/>
              <a:buChar char="Ø"/>
            </a:pPr>
            <a:r>
              <a:rPr lang="fr-FR" sz="3600" dirty="0"/>
              <a:t>Les chefs de départements doivent communiquer avec l’administration mis à part le DG et l’économat.</a:t>
            </a:r>
          </a:p>
          <a:p>
            <a:pPr lvl="0">
              <a:buFont typeface="Wingdings" panose="05000000000000000000" pitchFamily="2" charset="2"/>
              <a:buChar char="Ø"/>
            </a:pPr>
            <a:r>
              <a:rPr lang="fr-FR" sz="3600" dirty="0"/>
              <a:t>Les Professeurs d’un département peuvent communiquer avec leur chef de départements seulement.</a:t>
            </a:r>
          </a:p>
          <a:p>
            <a:pPr lvl="0">
              <a:buFont typeface="Wingdings" panose="05000000000000000000" pitchFamily="2" charset="2"/>
              <a:buChar char="Ø"/>
            </a:pPr>
            <a:r>
              <a:rPr lang="fr-FR" sz="3600" dirty="0"/>
              <a:t>Seul les professeurs d’un département peuvent communiquer entre eux. </a:t>
            </a:r>
          </a:p>
        </p:txBody>
      </p:sp>
    </p:spTree>
    <p:extLst>
      <p:ext uri="{BB962C8B-B14F-4D97-AF65-F5344CB8AC3E}">
        <p14:creationId xmlns:p14="http://schemas.microsoft.com/office/powerpoint/2010/main" val="2734652274"/>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0B9219-DCB9-4C73-89F2-79360B1FA533}"/>
              </a:ext>
            </a:extLst>
          </p:cNvPr>
          <p:cNvSpPr>
            <a:spLocks noGrp="1"/>
          </p:cNvSpPr>
          <p:nvPr>
            <p:ph type="title"/>
          </p:nvPr>
        </p:nvSpPr>
        <p:spPr>
          <a:xfrm>
            <a:off x="838200" y="365125"/>
            <a:ext cx="10515600" cy="494411"/>
          </a:xfrm>
        </p:spPr>
        <p:txBody>
          <a:bodyPr>
            <a:noAutofit/>
          </a:bodyPr>
          <a:lstStyle/>
          <a:p>
            <a:pPr algn="ctr"/>
            <a:r>
              <a:rPr lang="fr-FR" dirty="0">
                <a:latin typeface="Algerian" panose="04020705040A02060702" pitchFamily="82" charset="0"/>
              </a:rPr>
              <a:t>Les exigences du réseau</a:t>
            </a:r>
            <a:endParaRPr lang="fr-FR" dirty="0"/>
          </a:p>
        </p:txBody>
      </p:sp>
      <p:sp>
        <p:nvSpPr>
          <p:cNvPr id="3" name="Espace réservé du contenu 2">
            <a:extLst>
              <a:ext uri="{FF2B5EF4-FFF2-40B4-BE49-F238E27FC236}">
                <a16:creationId xmlns:a16="http://schemas.microsoft.com/office/drawing/2014/main" id="{34BEF2E3-E9FE-49CC-AA5D-0716C4A818CF}"/>
              </a:ext>
            </a:extLst>
          </p:cNvPr>
          <p:cNvSpPr>
            <a:spLocks noGrp="1"/>
          </p:cNvSpPr>
          <p:nvPr>
            <p:ph idx="1"/>
          </p:nvPr>
        </p:nvSpPr>
        <p:spPr>
          <a:xfrm>
            <a:off x="347472" y="1481328"/>
            <a:ext cx="11631168" cy="4695635"/>
          </a:xfrm>
        </p:spPr>
        <p:txBody>
          <a:bodyPr>
            <a:normAutofit fontScale="92500" lnSpcReduction="20000"/>
          </a:bodyPr>
          <a:lstStyle/>
          <a:p>
            <a:pPr lvl="0">
              <a:buFont typeface="Wingdings" panose="05000000000000000000" pitchFamily="2" charset="2"/>
              <a:buChar char="Ø"/>
            </a:pPr>
            <a:r>
              <a:rPr lang="fr-FR" sz="3900" dirty="0"/>
              <a:t>Les étudiants ne doivent communiquer avec personne dans le réseau, ils peuvent uniquement aller sur l’internet.</a:t>
            </a:r>
          </a:p>
          <a:p>
            <a:pPr lvl="0">
              <a:buFont typeface="Wingdings" panose="05000000000000000000" pitchFamily="2" charset="2"/>
              <a:buChar char="Ø"/>
            </a:pPr>
            <a:r>
              <a:rPr lang="fr-FR" sz="3900" dirty="0"/>
              <a:t>Tout le monde à accès au server de l’école sauf les étudiants et les professeurs.</a:t>
            </a:r>
          </a:p>
          <a:p>
            <a:pPr>
              <a:buFont typeface="Wingdings" panose="05000000000000000000" pitchFamily="2" charset="2"/>
              <a:buChar char="Ø"/>
            </a:pPr>
            <a:r>
              <a:rPr lang="fr-FR" sz="3900" dirty="0"/>
              <a:t>Dans l’administration seul le DE doit communiquer avec le DG.</a:t>
            </a:r>
          </a:p>
          <a:p>
            <a:pPr>
              <a:buFont typeface="Wingdings" panose="05000000000000000000" pitchFamily="2" charset="2"/>
              <a:buChar char="Ø"/>
            </a:pPr>
            <a:r>
              <a:rPr lang="fr-FR" sz="3900" dirty="0"/>
              <a:t>Le DE doit communiquer avec l’économat et le secrétariat.</a:t>
            </a:r>
          </a:p>
          <a:p>
            <a:pPr marL="0" indent="0">
              <a:buNone/>
            </a:pPr>
            <a:endParaRPr lang="fr-FR" dirty="0"/>
          </a:p>
        </p:txBody>
      </p:sp>
    </p:spTree>
    <p:extLst>
      <p:ext uri="{BB962C8B-B14F-4D97-AF65-F5344CB8AC3E}">
        <p14:creationId xmlns:p14="http://schemas.microsoft.com/office/powerpoint/2010/main" val="1702506040"/>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8142F2-28A1-417F-9830-7E239FEB989C}"/>
              </a:ext>
            </a:extLst>
          </p:cNvPr>
          <p:cNvSpPr>
            <a:spLocks noGrp="1"/>
          </p:cNvSpPr>
          <p:nvPr>
            <p:ph type="title"/>
          </p:nvPr>
        </p:nvSpPr>
        <p:spPr>
          <a:xfrm>
            <a:off x="838200" y="128017"/>
            <a:ext cx="10515600" cy="1078992"/>
          </a:xfrm>
        </p:spPr>
        <p:txBody>
          <a:bodyPr>
            <a:noAutofit/>
          </a:bodyPr>
          <a:lstStyle/>
          <a:p>
            <a:pPr algn="ctr"/>
            <a:r>
              <a:rPr lang="fr-FR" b="1" dirty="0">
                <a:latin typeface="Algerian" panose="04020705040A02060702" pitchFamily="82" charset="0"/>
              </a:rPr>
              <a:t>Les équipements nécessaires pour la réalisation du réseau</a:t>
            </a:r>
          </a:p>
        </p:txBody>
      </p:sp>
      <p:sp>
        <p:nvSpPr>
          <p:cNvPr id="3" name="Espace réservé du contenu 2">
            <a:extLst>
              <a:ext uri="{FF2B5EF4-FFF2-40B4-BE49-F238E27FC236}">
                <a16:creationId xmlns:a16="http://schemas.microsoft.com/office/drawing/2014/main" id="{32C0E102-E8AA-4CB8-90FF-B37DDC5AD8C1}"/>
              </a:ext>
            </a:extLst>
          </p:cNvPr>
          <p:cNvSpPr>
            <a:spLocks noGrp="1"/>
          </p:cNvSpPr>
          <p:nvPr>
            <p:ph idx="1"/>
          </p:nvPr>
        </p:nvSpPr>
        <p:spPr>
          <a:xfrm>
            <a:off x="438912" y="1975103"/>
            <a:ext cx="10914888" cy="3694177"/>
          </a:xfrm>
        </p:spPr>
        <p:txBody>
          <a:bodyPr>
            <a:normAutofit/>
          </a:bodyPr>
          <a:lstStyle/>
          <a:p>
            <a:pPr lvl="0">
              <a:buFont typeface="Wingdings" panose="05000000000000000000" pitchFamily="2" charset="2"/>
              <a:buChar char="Ø"/>
            </a:pPr>
            <a:r>
              <a:rPr lang="fr-FR" sz="3600" b="1" dirty="0"/>
              <a:t>Router</a:t>
            </a:r>
            <a:r>
              <a:rPr lang="fr-FR" sz="3600" dirty="0"/>
              <a:t> : équipement informatique permettant de faire le routage, et aussi la communication entre deux ou plusieurs réseaux différents.</a:t>
            </a:r>
          </a:p>
          <a:p>
            <a:pPr lvl="0">
              <a:buFont typeface="Wingdings" panose="05000000000000000000" pitchFamily="2" charset="2"/>
              <a:buChar char="Ø"/>
            </a:pPr>
            <a:r>
              <a:rPr lang="fr-FR" sz="3600" b="1" u="sng" dirty="0"/>
              <a:t>Switch :</a:t>
            </a:r>
            <a:r>
              <a:rPr lang="fr-FR" sz="3600" dirty="0"/>
              <a:t> équipement informatique multiport permettant d’acheminer les informations directement vers le destinateur.</a:t>
            </a:r>
          </a:p>
        </p:txBody>
      </p:sp>
    </p:spTree>
    <p:extLst>
      <p:ext uri="{BB962C8B-B14F-4D97-AF65-F5344CB8AC3E}">
        <p14:creationId xmlns:p14="http://schemas.microsoft.com/office/powerpoint/2010/main" val="3163513667"/>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BC81D9-C8C3-4DB2-B267-AE1B889E86BA}"/>
              </a:ext>
            </a:extLst>
          </p:cNvPr>
          <p:cNvSpPr>
            <a:spLocks noGrp="1"/>
          </p:cNvSpPr>
          <p:nvPr>
            <p:ph type="title"/>
          </p:nvPr>
        </p:nvSpPr>
        <p:spPr>
          <a:xfrm>
            <a:off x="838200" y="1"/>
            <a:ext cx="10515600" cy="1243584"/>
          </a:xfrm>
        </p:spPr>
        <p:txBody>
          <a:bodyPr>
            <a:normAutofit/>
          </a:bodyPr>
          <a:lstStyle/>
          <a:p>
            <a:pPr algn="ctr"/>
            <a:r>
              <a:rPr lang="fr-FR" b="1" dirty="0">
                <a:latin typeface="Algerian" panose="04020705040A02060702" pitchFamily="82" charset="0"/>
              </a:rPr>
              <a:t>Les équipements nécessaires pour la réalisation du réseau</a:t>
            </a:r>
            <a:endParaRPr lang="fr-FR" dirty="0"/>
          </a:p>
        </p:txBody>
      </p:sp>
      <p:sp>
        <p:nvSpPr>
          <p:cNvPr id="3" name="Espace réservé du contenu 2">
            <a:extLst>
              <a:ext uri="{FF2B5EF4-FFF2-40B4-BE49-F238E27FC236}">
                <a16:creationId xmlns:a16="http://schemas.microsoft.com/office/drawing/2014/main" id="{147EA27F-46D9-425D-8F8A-3DDC27E39815}"/>
              </a:ext>
            </a:extLst>
          </p:cNvPr>
          <p:cNvSpPr>
            <a:spLocks noGrp="1"/>
          </p:cNvSpPr>
          <p:nvPr>
            <p:ph idx="1"/>
          </p:nvPr>
        </p:nvSpPr>
        <p:spPr>
          <a:xfrm>
            <a:off x="201168" y="2139695"/>
            <a:ext cx="11850624" cy="4037267"/>
          </a:xfrm>
        </p:spPr>
        <p:txBody>
          <a:bodyPr>
            <a:normAutofit/>
          </a:bodyPr>
          <a:lstStyle/>
          <a:p>
            <a:pPr lvl="0">
              <a:buFont typeface="Wingdings" panose="05000000000000000000" pitchFamily="2" charset="2"/>
              <a:buChar char="Ø"/>
            </a:pPr>
            <a:r>
              <a:rPr lang="fr-FR" sz="3600" b="1" u="sng" dirty="0"/>
              <a:t>Firewall :</a:t>
            </a:r>
            <a:r>
              <a:rPr lang="fr-FR" sz="3600" dirty="0"/>
              <a:t> c’est un équipement qui permet de sécuriser le réseau en filtrant les données.</a:t>
            </a:r>
          </a:p>
          <a:p>
            <a:pPr lvl="0">
              <a:buFont typeface="Wingdings" panose="05000000000000000000" pitchFamily="2" charset="2"/>
              <a:buChar char="Ø"/>
            </a:pPr>
            <a:r>
              <a:rPr lang="fr-FR" sz="3600" b="1" u="sng" dirty="0"/>
              <a:t>Host :</a:t>
            </a:r>
            <a:r>
              <a:rPr lang="fr-FR" sz="3600" dirty="0"/>
              <a:t> dispositif permettant de recevoir et d’émettre des informations sur le réseau.</a:t>
            </a:r>
          </a:p>
          <a:p>
            <a:pPr lvl="0">
              <a:buFont typeface="Wingdings" panose="05000000000000000000" pitchFamily="2" charset="2"/>
              <a:buChar char="Ø"/>
            </a:pPr>
            <a:r>
              <a:rPr lang="fr-FR" sz="3600" b="1" u="sng" dirty="0"/>
              <a:t>Câble :</a:t>
            </a:r>
            <a:r>
              <a:rPr lang="fr-FR" sz="3600" dirty="0"/>
              <a:t> support de transmission permettant d’interconnecter les équipements informatiques.</a:t>
            </a:r>
          </a:p>
          <a:p>
            <a:endParaRPr lang="fr-FR" sz="3600" dirty="0"/>
          </a:p>
        </p:txBody>
      </p:sp>
    </p:spTree>
    <p:extLst>
      <p:ext uri="{BB962C8B-B14F-4D97-AF65-F5344CB8AC3E}">
        <p14:creationId xmlns:p14="http://schemas.microsoft.com/office/powerpoint/2010/main" val="2146319515"/>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F651E-E835-428F-8366-26317C5D5CC4}"/>
              </a:ext>
            </a:extLst>
          </p:cNvPr>
          <p:cNvSpPr>
            <a:spLocks noGrp="1"/>
          </p:cNvSpPr>
          <p:nvPr>
            <p:ph type="title"/>
          </p:nvPr>
        </p:nvSpPr>
        <p:spPr>
          <a:xfrm>
            <a:off x="838200" y="365125"/>
            <a:ext cx="10515600" cy="512699"/>
          </a:xfrm>
        </p:spPr>
        <p:txBody>
          <a:bodyPr>
            <a:normAutofit fontScale="90000"/>
          </a:bodyPr>
          <a:lstStyle/>
          <a:p>
            <a:pPr algn="ctr"/>
            <a:r>
              <a:rPr lang="fr-FR" b="1" dirty="0">
                <a:latin typeface="Algerian" panose="04020705040A02060702" pitchFamily="82" charset="0"/>
              </a:rPr>
              <a:t>Architecture du réseau proposée</a:t>
            </a:r>
          </a:p>
        </p:txBody>
      </p:sp>
      <p:pic>
        <p:nvPicPr>
          <p:cNvPr id="4" name="Espace réservé du contenu 3">
            <a:extLst>
              <a:ext uri="{FF2B5EF4-FFF2-40B4-BE49-F238E27FC236}">
                <a16:creationId xmlns:a16="http://schemas.microsoft.com/office/drawing/2014/main" id="{DD8D4A0B-3786-4D45-B044-41B22A7317E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473" y="877824"/>
            <a:ext cx="11006328" cy="5980176"/>
          </a:xfrm>
          <a:prstGeom prst="rect">
            <a:avLst/>
          </a:prstGeom>
          <a:noFill/>
          <a:ln>
            <a:noFill/>
          </a:ln>
        </p:spPr>
      </p:pic>
    </p:spTree>
    <p:extLst>
      <p:ext uri="{BB962C8B-B14F-4D97-AF65-F5344CB8AC3E}">
        <p14:creationId xmlns:p14="http://schemas.microsoft.com/office/powerpoint/2010/main" val="1260741770"/>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E8AE6-C083-4A1F-ABB9-F35DED912A94}"/>
              </a:ext>
            </a:extLst>
          </p:cNvPr>
          <p:cNvSpPr>
            <a:spLocks noGrp="1"/>
          </p:cNvSpPr>
          <p:nvPr>
            <p:ph type="title"/>
          </p:nvPr>
        </p:nvSpPr>
        <p:spPr>
          <a:xfrm>
            <a:off x="838200" y="1"/>
            <a:ext cx="10515600" cy="1024128"/>
          </a:xfrm>
        </p:spPr>
        <p:txBody>
          <a:bodyPr>
            <a:normAutofit/>
          </a:bodyPr>
          <a:lstStyle/>
          <a:p>
            <a:pPr algn="ctr"/>
            <a:r>
              <a:rPr lang="fr-FR" b="1" dirty="0">
                <a:latin typeface="Algerian" panose="04020705040A02060702" pitchFamily="82" charset="0"/>
              </a:rPr>
              <a:t>Description de la topologie </a:t>
            </a:r>
          </a:p>
        </p:txBody>
      </p:sp>
      <p:sp>
        <p:nvSpPr>
          <p:cNvPr id="3" name="Espace réservé du contenu 2">
            <a:extLst>
              <a:ext uri="{FF2B5EF4-FFF2-40B4-BE49-F238E27FC236}">
                <a16:creationId xmlns:a16="http://schemas.microsoft.com/office/drawing/2014/main" id="{49ED5F96-E915-4592-9CCE-4253802FD9AE}"/>
              </a:ext>
            </a:extLst>
          </p:cNvPr>
          <p:cNvSpPr>
            <a:spLocks noGrp="1"/>
          </p:cNvSpPr>
          <p:nvPr>
            <p:ph idx="1"/>
          </p:nvPr>
        </p:nvSpPr>
        <p:spPr>
          <a:xfrm>
            <a:off x="396240" y="1316737"/>
            <a:ext cx="11795760" cy="4700015"/>
          </a:xfrm>
        </p:spPr>
        <p:txBody>
          <a:bodyPr>
            <a:normAutofit fontScale="77500" lnSpcReduction="20000"/>
          </a:bodyPr>
          <a:lstStyle/>
          <a:p>
            <a:pPr marL="0" lvl="0" indent="0" algn="ctr">
              <a:buNone/>
            </a:pPr>
            <a:r>
              <a:rPr lang="fr-FR" sz="3900" b="1" dirty="0">
                <a:latin typeface="Algerian" panose="04020705040A02060702" pitchFamily="82" charset="0"/>
              </a:rPr>
              <a:t>L’administration </a:t>
            </a:r>
          </a:p>
          <a:p>
            <a:pPr marL="0" indent="0">
              <a:buNone/>
            </a:pPr>
            <a:r>
              <a:rPr lang="fr-FR" sz="3900" dirty="0"/>
              <a:t>Deux VLAN sont configurés dans cette partie du réseau dont un pour l’économat et le secrétaire général et l’autre pour le DE de telle sorte qu’ils peuvent </a:t>
            </a:r>
            <a:r>
              <a:rPr lang="fr-FR" sz="3900" dirty="0" smtClean="0"/>
              <a:t>communiquer </a:t>
            </a:r>
            <a:r>
              <a:rPr lang="fr-FR" sz="3900" dirty="0"/>
              <a:t>entre eux à l’aide du routage inter-VLAN et que seul le DE </a:t>
            </a:r>
            <a:r>
              <a:rPr lang="fr-FR" sz="3900" dirty="0" smtClean="0"/>
              <a:t>communique </a:t>
            </a:r>
            <a:r>
              <a:rPr lang="fr-FR" sz="3900" dirty="0"/>
              <a:t>avec le DG grâce au protocole de routage statique.</a:t>
            </a:r>
          </a:p>
          <a:p>
            <a:pPr marL="0" indent="0">
              <a:buNone/>
            </a:pPr>
            <a:r>
              <a:rPr lang="fr-FR" sz="3900" dirty="0"/>
              <a:t>Le serveur étant directement connecté au routeur admin1 permet aux DE, économat et secrétariat accéder à celui-ci sans utilisation d’un protocole de routage. Mais quant au DG, il communique avec le serveur à travers le protocole de routage statique.</a:t>
            </a:r>
          </a:p>
          <a:p>
            <a:endParaRPr lang="fr-FR" dirty="0"/>
          </a:p>
        </p:txBody>
      </p:sp>
    </p:spTree>
    <p:extLst>
      <p:ext uri="{BB962C8B-B14F-4D97-AF65-F5344CB8AC3E}">
        <p14:creationId xmlns:p14="http://schemas.microsoft.com/office/powerpoint/2010/main" val="52946669"/>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4845DD-D36D-4A2B-9944-247526E7704E}"/>
              </a:ext>
            </a:extLst>
          </p:cNvPr>
          <p:cNvSpPr>
            <a:spLocks noGrp="1"/>
          </p:cNvSpPr>
          <p:nvPr>
            <p:ph type="title"/>
          </p:nvPr>
        </p:nvSpPr>
        <p:spPr>
          <a:xfrm>
            <a:off x="838200" y="1"/>
            <a:ext cx="10515600" cy="932688"/>
          </a:xfrm>
        </p:spPr>
        <p:txBody>
          <a:bodyPr>
            <a:normAutofit/>
          </a:bodyPr>
          <a:lstStyle/>
          <a:p>
            <a:pPr algn="ctr"/>
            <a:r>
              <a:rPr lang="fr-FR" b="1" dirty="0">
                <a:latin typeface="Algerian" panose="04020705040A02060702" pitchFamily="82" charset="0"/>
              </a:rPr>
              <a:t>Description de la topologie</a:t>
            </a:r>
            <a:endParaRPr lang="fr-FR" dirty="0"/>
          </a:p>
        </p:txBody>
      </p:sp>
      <p:sp>
        <p:nvSpPr>
          <p:cNvPr id="3" name="Espace réservé du contenu 2">
            <a:extLst>
              <a:ext uri="{FF2B5EF4-FFF2-40B4-BE49-F238E27FC236}">
                <a16:creationId xmlns:a16="http://schemas.microsoft.com/office/drawing/2014/main" id="{A75EA465-103E-4037-9DF0-BFE13AFB80F5}"/>
              </a:ext>
            </a:extLst>
          </p:cNvPr>
          <p:cNvSpPr>
            <a:spLocks noGrp="1"/>
          </p:cNvSpPr>
          <p:nvPr>
            <p:ph idx="1"/>
          </p:nvPr>
        </p:nvSpPr>
        <p:spPr>
          <a:xfrm>
            <a:off x="271272" y="501567"/>
            <a:ext cx="11649456" cy="6162378"/>
          </a:xfrm>
        </p:spPr>
        <p:txBody>
          <a:bodyPr>
            <a:noAutofit/>
          </a:bodyPr>
          <a:lstStyle/>
          <a:p>
            <a:pPr marL="0" lvl="0" indent="0" algn="ctr">
              <a:buNone/>
            </a:pPr>
            <a:r>
              <a:rPr lang="fr-FR" sz="3600" b="1" dirty="0">
                <a:latin typeface="Algerian" panose="04020705040A02060702" pitchFamily="82" charset="0"/>
              </a:rPr>
              <a:t>Les Départements (géologie, topographie, industrie et génie civil) </a:t>
            </a:r>
            <a:endParaRPr lang="fr-FR" sz="3600" dirty="0"/>
          </a:p>
          <a:p>
            <a:pPr marL="0" indent="0">
              <a:lnSpc>
                <a:spcPct val="80000"/>
              </a:lnSpc>
              <a:buNone/>
            </a:pPr>
            <a:r>
              <a:rPr lang="fr-FR" sz="3200" dirty="0"/>
              <a:t>La technique de communication </a:t>
            </a:r>
            <a:r>
              <a:rPr lang="fr-FR" sz="3200" dirty="0" smtClean="0"/>
              <a:t>utilisée dans chaque département est pratiquement les </a:t>
            </a:r>
            <a:r>
              <a:rPr lang="fr-FR" sz="3200" dirty="0"/>
              <a:t>mêmes. Elle consiste à configurer également deux VLAN dont un pour le chef de DER et l’autre pour ces enseignements. Ainsi, le chef de DER communique avec ces derniers par le routage inter-VLAN ainsi qu’avec le DE, l’économat, le secrétaire général et le serveur à l’aide du protocole de routage statique.</a:t>
            </a:r>
          </a:p>
          <a:p>
            <a:pPr marL="0" indent="0">
              <a:lnSpc>
                <a:spcPct val="80000"/>
              </a:lnSpc>
              <a:buNone/>
            </a:pPr>
            <a:r>
              <a:rPr lang="fr-FR" sz="3200" dirty="0"/>
              <a:t>De la même manière, le protocole de routage statique est utilisé pour assurer la communication entre les chefs de DER.</a:t>
            </a:r>
          </a:p>
          <a:p>
            <a:endParaRPr lang="fr-FR" sz="3600" dirty="0"/>
          </a:p>
        </p:txBody>
      </p:sp>
    </p:spTree>
    <p:extLst>
      <p:ext uri="{BB962C8B-B14F-4D97-AF65-F5344CB8AC3E}">
        <p14:creationId xmlns:p14="http://schemas.microsoft.com/office/powerpoint/2010/main" val="399630202"/>
      </p:ext>
    </p:extLst>
  </p:cSld>
  <p:clrMapOvr>
    <a:masterClrMapping/>
  </p:clrMapOvr>
  <mc:AlternateContent xmlns:mc="http://schemas.openxmlformats.org/markup-compatibility/2006" xmlns:p14="http://schemas.microsoft.com/office/powerpoint/2010/main">
    <mc:Choice Requires="p14">
      <p:transition spd="slow" p14:dur="1500" advTm="15000">
        <p:random/>
      </p:transition>
    </mc:Choice>
    <mc:Fallback xmlns="">
      <p:transition spd="slow" advTm="15000">
        <p:random/>
      </p:transition>
    </mc:Fallback>
  </mc:AlternateContent>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434</TotalTime>
  <Words>656</Words>
  <Application>Microsoft Office PowerPoint</Application>
  <PresentationFormat>Grand écran</PresentationFormat>
  <Paragraphs>141</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Algerian</vt:lpstr>
      <vt:lpstr>Arial</vt:lpstr>
      <vt:lpstr>Trebuchet MS</vt:lpstr>
      <vt:lpstr>Wingdings</vt:lpstr>
      <vt:lpstr>Wingdings 3</vt:lpstr>
      <vt:lpstr>Facette</vt:lpstr>
      <vt:lpstr>Déploiement d’un réseau Informatique à l’ENI </vt:lpstr>
      <vt:lpstr>Introduction </vt:lpstr>
      <vt:lpstr>Les exigences du réseau </vt:lpstr>
      <vt:lpstr>Les exigences du réseau</vt:lpstr>
      <vt:lpstr>Les équipements nécessaires pour la réalisation du réseau</vt:lpstr>
      <vt:lpstr>Les équipements nécessaires pour la réalisation du réseau</vt:lpstr>
      <vt:lpstr>Architecture du réseau proposée</vt:lpstr>
      <vt:lpstr>Description de la topologie </vt:lpstr>
      <vt:lpstr>Description de la topologie</vt:lpstr>
      <vt:lpstr>Description de la topologie</vt:lpstr>
      <vt:lpstr>CHOIX ET CALCUL DE L’ADRESSE IP</vt:lpstr>
      <vt:lpstr>CHOIX ET CALCUL DE L’ADRESSE IP</vt:lpstr>
      <vt:lpstr>CHOIX ET CALCUL DE L’ADRESSE IP</vt:lpstr>
      <vt:lpstr>CHOIX ET CALCUL DE L’ADRESSE IP</vt:lpstr>
      <vt:lpstr>PRESENTATION DU LOGICIEL DE SIMULATION(ENSP)</vt:lpstr>
      <vt:lpstr>PRESENTATION DU LOGICIEL DE SIMULATION(ENSP)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Déploiement d’un réseau Informatique à l’ENI</dc:title>
  <dc:creator>ballodra</dc:creator>
  <cp:lastModifiedBy>SERIMAN</cp:lastModifiedBy>
  <cp:revision>40</cp:revision>
  <dcterms:created xsi:type="dcterms:W3CDTF">2017-09-28T12:13:27Z</dcterms:created>
  <dcterms:modified xsi:type="dcterms:W3CDTF">2017-10-02T10:16:45Z</dcterms:modified>
</cp:coreProperties>
</file>