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8" r:id="rId11"/>
    <p:sldId id="262" r:id="rId12"/>
    <p:sldId id="272" r:id="rId13"/>
    <p:sldId id="273" r:id="rId14"/>
    <p:sldId id="266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CC96-2BB4-486C-8D5D-E946017F7551}" type="datetimeFigureOut">
              <a:rPr lang="fr-FR" smtClean="0"/>
              <a:t>22/07/2018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0471-4D39-44F4-B5D1-DEBD053FB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14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CC96-2BB4-486C-8D5D-E946017F7551}" type="datetimeFigureOut">
              <a:rPr lang="fr-FR" smtClean="0"/>
              <a:t>22/07/2018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0471-4D39-44F4-B5D1-DEBD053FB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94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CC96-2BB4-486C-8D5D-E946017F7551}" type="datetimeFigureOut">
              <a:rPr lang="fr-FR" smtClean="0"/>
              <a:t>22/07/2018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0471-4D39-44F4-B5D1-DEBD053FB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311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CC96-2BB4-486C-8D5D-E946017F7551}" type="datetimeFigureOut">
              <a:rPr lang="fr-FR" smtClean="0"/>
              <a:t>22/07/2018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0471-4D39-44F4-B5D1-DEBD053FB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87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CC96-2BB4-486C-8D5D-E946017F7551}" type="datetimeFigureOut">
              <a:rPr lang="fr-FR" smtClean="0"/>
              <a:t>22/07/2018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0471-4D39-44F4-B5D1-DEBD053FB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624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CC96-2BB4-486C-8D5D-E946017F7551}" type="datetimeFigureOut">
              <a:rPr lang="fr-FR" smtClean="0"/>
              <a:t>22/07/2018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0471-4D39-44F4-B5D1-DEBD053FB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932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CC96-2BB4-486C-8D5D-E946017F7551}" type="datetimeFigureOut">
              <a:rPr lang="fr-FR" smtClean="0"/>
              <a:t>22/07/2018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0471-4D39-44F4-B5D1-DEBD053FB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751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CC96-2BB4-486C-8D5D-E946017F7551}" type="datetimeFigureOut">
              <a:rPr lang="fr-FR" smtClean="0"/>
              <a:t>22/07/2018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0471-4D39-44F4-B5D1-DEBD053FB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292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CC96-2BB4-486C-8D5D-E946017F7551}" type="datetimeFigureOut">
              <a:rPr lang="fr-FR" smtClean="0"/>
              <a:t>22/07/2018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0471-4D39-44F4-B5D1-DEBD053FB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CC96-2BB4-486C-8D5D-E946017F7551}" type="datetimeFigureOut">
              <a:rPr lang="fr-FR" smtClean="0"/>
              <a:t>22/07/2018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2A90471-4D39-44F4-B5D1-DEBD053FB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44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CC96-2BB4-486C-8D5D-E946017F7551}" type="datetimeFigureOut">
              <a:rPr lang="fr-FR" smtClean="0"/>
              <a:t>22/07/2018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0471-4D39-44F4-B5D1-DEBD053FB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71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CC96-2BB4-486C-8D5D-E946017F7551}" type="datetimeFigureOut">
              <a:rPr lang="fr-FR" smtClean="0"/>
              <a:t>22/07/2018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0471-4D39-44F4-B5D1-DEBD053FB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14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CC96-2BB4-486C-8D5D-E946017F7551}" type="datetimeFigureOut">
              <a:rPr lang="fr-FR" smtClean="0"/>
              <a:t>22/07/2018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0471-4D39-44F4-B5D1-DEBD053FB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25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CC96-2BB4-486C-8D5D-E946017F7551}" type="datetimeFigureOut">
              <a:rPr lang="fr-FR" smtClean="0"/>
              <a:t>22/07/2018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0471-4D39-44F4-B5D1-DEBD053FB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05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CC96-2BB4-486C-8D5D-E946017F7551}" type="datetimeFigureOut">
              <a:rPr lang="fr-FR" smtClean="0"/>
              <a:t>22/07/2018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0471-4D39-44F4-B5D1-DEBD053FB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18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CC96-2BB4-486C-8D5D-E946017F7551}" type="datetimeFigureOut">
              <a:rPr lang="fr-FR" smtClean="0"/>
              <a:t>22/07/2018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0471-4D39-44F4-B5D1-DEBD053FB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6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CC96-2BB4-486C-8D5D-E946017F7551}" type="datetimeFigureOut">
              <a:rPr lang="fr-FR" smtClean="0"/>
              <a:t>22/07/2018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0471-4D39-44F4-B5D1-DEBD053FB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55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83CC96-2BB4-486C-8D5D-E946017F7551}" type="datetimeFigureOut">
              <a:rPr lang="fr-FR" smtClean="0"/>
              <a:t>22/07/2018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A90471-4D39-44F4-B5D1-DEBD053FB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90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C06CD87-97CC-4B61-8F93-992C130A1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078" y="569843"/>
            <a:ext cx="11198087" cy="5804453"/>
          </a:xfrm>
        </p:spPr>
        <p:txBody>
          <a:bodyPr>
            <a:normAutofit/>
          </a:bodyPr>
          <a:lstStyle/>
          <a:p>
            <a:pPr algn="l"/>
            <a:r>
              <a:rPr lang="fr-FR" b="1" dirty="0"/>
              <a:t>			Ecole National D’ingénieurs                 		République du Mali </a:t>
            </a:r>
            <a:endParaRPr lang="fr-FR" dirty="0"/>
          </a:p>
          <a:p>
            <a:pPr algn="l"/>
            <a:r>
              <a:rPr lang="fr-FR" b="1" dirty="0"/>
              <a:t>			Abderhamane Baba Touré (ENI-ABT) 		Un Peuple-Un But-Une Foi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2800" b="1" u="sng" dirty="0"/>
          </a:p>
          <a:p>
            <a:endParaRPr lang="fr-FR" sz="2800" b="1" u="sng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 descr="Image4">
            <a:extLst>
              <a:ext uri="{FF2B5EF4-FFF2-40B4-BE49-F238E27FC236}">
                <a16:creationId xmlns:a16="http://schemas.microsoft.com/office/drawing/2014/main" id="{32FD0CE6-1BFB-4C42-8EBE-137FF61D14C8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4911" y="1599250"/>
            <a:ext cx="19621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BCEDAE-9273-489B-BF6C-F1C798EDF3BD}"/>
              </a:ext>
            </a:extLst>
          </p:cNvPr>
          <p:cNvSpPr/>
          <p:nvPr/>
        </p:nvSpPr>
        <p:spPr>
          <a:xfrm>
            <a:off x="3867061" y="3024602"/>
            <a:ext cx="409721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soft" dir="t">
              <a:rot lat="0" lon="0" rev="15600000"/>
            </a:lightRig>
          </a:scene3d>
          <a:sp3d>
            <a:bevelT w="165100" prst="coolSlan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000" b="1" dirty="0">
                <a:ln/>
                <a:solidFill>
                  <a:schemeClr val="tx2">
                    <a:lumMod val="40000"/>
                    <a:lumOff val="60000"/>
                  </a:schemeClr>
                </a:solidFill>
              </a:rPr>
              <a:t>Module Optionnel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B5DCD2-D9E1-434F-8EBD-D86E892C937E}"/>
              </a:ext>
            </a:extLst>
          </p:cNvPr>
          <p:cNvSpPr/>
          <p:nvPr/>
        </p:nvSpPr>
        <p:spPr>
          <a:xfrm>
            <a:off x="1904911" y="4278142"/>
            <a:ext cx="9220200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soft" dir="t">
              <a:rot lat="0" lon="0" rev="15600000"/>
            </a:lightRig>
          </a:scene3d>
          <a:sp3d>
            <a:bevelT w="165100" prst="coolSlan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3200" b="1" u="sng" dirty="0">
                <a:ln/>
                <a:solidFill>
                  <a:schemeClr val="tx2">
                    <a:lumMod val="40000"/>
                    <a:lumOff val="60000"/>
                  </a:schemeClr>
                </a:solidFill>
              </a:rPr>
              <a:t>Thème:</a:t>
            </a:r>
            <a:r>
              <a:rPr lang="fr-FR" sz="3200" b="1" dirty="0">
                <a:ln/>
                <a:solidFill>
                  <a:schemeClr val="tx2">
                    <a:lumMod val="40000"/>
                    <a:lumOff val="60000"/>
                  </a:schemeClr>
                </a:solidFill>
              </a:rPr>
              <a:t> Déploiement d’un réseau informatique au sein de l’ENI</a:t>
            </a:r>
          </a:p>
        </p:txBody>
      </p:sp>
    </p:spTree>
    <p:extLst>
      <p:ext uri="{BB962C8B-B14F-4D97-AF65-F5344CB8AC3E}">
        <p14:creationId xmlns:p14="http://schemas.microsoft.com/office/powerpoint/2010/main" val="288447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CB9738-B1C7-4A5F-8B0D-0943FC1C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139690"/>
          </a:xfrm>
        </p:spPr>
        <p:txBody>
          <a:bodyPr>
            <a:normAutofit fontScale="90000"/>
          </a:bodyPr>
          <a:lstStyle/>
          <a:p>
            <a:r>
              <a:rPr lang="fr-FR" b="1" u="sng" dirty="0"/>
              <a:t>Table d’adressage des différentes entités du réseau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D6F39F1-04FE-40C5-A52F-6B34295C2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326141"/>
              </p:ext>
            </p:extLst>
          </p:nvPr>
        </p:nvGraphicFramePr>
        <p:xfrm>
          <a:off x="1404730" y="1258957"/>
          <a:ext cx="10787270" cy="5599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803">
                  <a:extLst>
                    <a:ext uri="{9D8B030D-6E8A-4147-A177-3AD203B41FA5}">
                      <a16:colId xmlns:a16="http://schemas.microsoft.com/office/drawing/2014/main" val="2860466065"/>
                    </a:ext>
                  </a:extLst>
                </a:gridCol>
                <a:gridCol w="2091110">
                  <a:extLst>
                    <a:ext uri="{9D8B030D-6E8A-4147-A177-3AD203B41FA5}">
                      <a16:colId xmlns:a16="http://schemas.microsoft.com/office/drawing/2014/main" val="1828985772"/>
                    </a:ext>
                  </a:extLst>
                </a:gridCol>
                <a:gridCol w="2186609">
                  <a:extLst>
                    <a:ext uri="{9D8B030D-6E8A-4147-A177-3AD203B41FA5}">
                      <a16:colId xmlns:a16="http://schemas.microsoft.com/office/drawing/2014/main" val="1358709378"/>
                    </a:ext>
                  </a:extLst>
                </a:gridCol>
                <a:gridCol w="2001078">
                  <a:extLst>
                    <a:ext uri="{9D8B030D-6E8A-4147-A177-3AD203B41FA5}">
                      <a16:colId xmlns:a16="http://schemas.microsoft.com/office/drawing/2014/main" val="2607003100"/>
                    </a:ext>
                  </a:extLst>
                </a:gridCol>
                <a:gridCol w="2557670">
                  <a:extLst>
                    <a:ext uri="{9D8B030D-6E8A-4147-A177-3AD203B41FA5}">
                      <a16:colId xmlns:a16="http://schemas.microsoft.com/office/drawing/2014/main" val="2211450585"/>
                    </a:ext>
                  </a:extLst>
                </a:gridCol>
              </a:tblGrid>
              <a:tr h="68191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Numéro du</a:t>
                      </a:r>
                    </a:p>
                    <a:p>
                      <a:pPr algn="ctr"/>
                      <a:r>
                        <a:rPr lang="fr-FR" dirty="0"/>
                        <a:t> sous-réseau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 du </a:t>
                      </a:r>
                    </a:p>
                    <a:p>
                      <a:pPr algn="ctr"/>
                      <a:r>
                        <a:rPr lang="fr-FR" dirty="0"/>
                        <a:t>sous-réseau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 de diffusion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Masque du sous-réseau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Entité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753624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172.16.15.255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DG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629060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172.16.16.0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172.16.23.255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319975"/>
                  </a:ext>
                </a:extLst>
              </a:tr>
              <a:tr h="2834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172.16.104.0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172.16.111.255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255.255.248.0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Etudiant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9915844"/>
                  </a:ext>
                </a:extLst>
              </a:tr>
              <a:tr h="3540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172.16.112.0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172.16.119.255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255.255.248.0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 Admin1 – R_Admin2 ]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9869863"/>
                  </a:ext>
                </a:extLst>
              </a:tr>
              <a:tr h="3540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172.16.120.0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172.16.127.255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255.255.248.0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 Admin1 – </a:t>
                      </a:r>
                      <a:r>
                        <a:rPr lang="fr-FR" sz="180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R_Geo</a:t>
                      </a:r>
                      <a:r>
                        <a:rPr lang="fr-FR" sz="18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7232741"/>
                  </a:ext>
                </a:extLst>
              </a:tr>
              <a:tr h="3540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172.16.128.0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172.16.135.255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255.255.248.0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fr-FR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R_Geo</a:t>
                      </a:r>
                      <a:r>
                        <a:rPr lang="fr-FR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fr-FR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R_Topo</a:t>
                      </a:r>
                      <a:r>
                        <a:rPr lang="fr-FR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9002566"/>
                  </a:ext>
                </a:extLst>
              </a:tr>
              <a:tr h="3540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172.16.136.0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172.16.143.255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255.255.248.0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fr-FR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R_Topo</a:t>
                      </a:r>
                      <a:r>
                        <a:rPr lang="fr-FR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fr-FR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R_Indus</a:t>
                      </a:r>
                      <a:r>
                        <a:rPr lang="fr-FR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9925513"/>
                  </a:ext>
                </a:extLst>
              </a:tr>
              <a:tr h="3540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172.16.144.0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172.16.151.255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255.255.248.0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fr-FR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R_Indus</a:t>
                      </a:r>
                      <a:r>
                        <a:rPr lang="fr-FR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R_GC 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5974961"/>
                  </a:ext>
                </a:extLst>
              </a:tr>
              <a:tr h="3540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172.16.152.0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172.16.159.255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255.255.248.0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[Admin1 – </a:t>
                      </a:r>
                      <a:r>
                        <a:rPr lang="fr-FR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R_Internet</a:t>
                      </a:r>
                      <a:r>
                        <a:rPr lang="fr-FR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9143402"/>
                  </a:ext>
                </a:extLst>
              </a:tr>
              <a:tr h="3540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172.16.160.0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172.16.167.255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255.255.248.0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fr-FR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R_Internet</a:t>
                      </a:r>
                      <a:r>
                        <a:rPr lang="fr-FR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fr-FR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R_Etudiant</a:t>
                      </a:r>
                      <a:r>
                        <a:rPr lang="fr-FR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3303527"/>
                  </a:ext>
                </a:extLst>
              </a:tr>
              <a:tr h="3540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172.16.168.0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172.16.175.255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255.255.248.0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fr-FR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R_Geo</a:t>
                      </a:r>
                      <a:r>
                        <a:rPr lang="fr-FR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fr-FR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R_Internet</a:t>
                      </a:r>
                      <a:r>
                        <a:rPr lang="fr-FR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438264"/>
                  </a:ext>
                </a:extLst>
              </a:tr>
              <a:tr h="3540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172.16.176.0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172.16.183.255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255.255.248.0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fr-FR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R_Topo</a:t>
                      </a:r>
                      <a:r>
                        <a:rPr lang="fr-FR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fr-FR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R_Internet</a:t>
                      </a:r>
                      <a:r>
                        <a:rPr lang="fr-FR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9174262"/>
                  </a:ext>
                </a:extLst>
              </a:tr>
              <a:tr h="3540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172.16.184.0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172.16.191.255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255.255.248.0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fr-FR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R_Indus</a:t>
                      </a:r>
                      <a:r>
                        <a:rPr lang="fr-FR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fr-FR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R_Internet</a:t>
                      </a:r>
                      <a:r>
                        <a:rPr lang="fr-FR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617121"/>
                  </a:ext>
                </a:extLst>
              </a:tr>
              <a:tr h="3540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172.16.192.0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172.16.199.255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255.255.248.0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 R_GC – </a:t>
                      </a:r>
                      <a:r>
                        <a:rPr lang="fr-FR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R_Internet</a:t>
                      </a:r>
                      <a:r>
                        <a:rPr lang="fr-FR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77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07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6456AA-4CF0-499B-935B-BA22A96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219200"/>
          </a:xfrm>
        </p:spPr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fr-FR" b="1" u="sng" dirty="0">
                <a:solidFill>
                  <a:schemeClr val="accent1"/>
                </a:solidFill>
              </a:rPr>
              <a:t>Réalisation des VLANs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BBAF3E-7FA1-47D1-8868-AA83D0459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07165"/>
            <a:ext cx="10018713" cy="421419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Pour la réalisation de notre réseau local, nous allons avoir besoins de 10 VLANs répartis comme suit: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4E9DFE3-96F6-411A-BB5A-1B932F2E4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969618"/>
              </p:ext>
            </p:extLst>
          </p:nvPr>
        </p:nvGraphicFramePr>
        <p:xfrm>
          <a:off x="1524000" y="1669771"/>
          <a:ext cx="10668001" cy="5188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421">
                  <a:extLst>
                    <a:ext uri="{9D8B030D-6E8A-4147-A177-3AD203B41FA5}">
                      <a16:colId xmlns:a16="http://schemas.microsoft.com/office/drawing/2014/main" val="4044556225"/>
                    </a:ext>
                  </a:extLst>
                </a:gridCol>
                <a:gridCol w="2452893">
                  <a:extLst>
                    <a:ext uri="{9D8B030D-6E8A-4147-A177-3AD203B41FA5}">
                      <a16:colId xmlns:a16="http://schemas.microsoft.com/office/drawing/2014/main" val="1087431444"/>
                    </a:ext>
                  </a:extLst>
                </a:gridCol>
                <a:gridCol w="2517611">
                  <a:extLst>
                    <a:ext uri="{9D8B030D-6E8A-4147-A177-3AD203B41FA5}">
                      <a16:colId xmlns:a16="http://schemas.microsoft.com/office/drawing/2014/main" val="2699447087"/>
                    </a:ext>
                  </a:extLst>
                </a:gridCol>
                <a:gridCol w="2141538">
                  <a:extLst>
                    <a:ext uri="{9D8B030D-6E8A-4147-A177-3AD203B41FA5}">
                      <a16:colId xmlns:a16="http://schemas.microsoft.com/office/drawing/2014/main" val="324554846"/>
                    </a:ext>
                  </a:extLst>
                </a:gridCol>
                <a:gridCol w="2141538">
                  <a:extLst>
                    <a:ext uri="{9D8B030D-6E8A-4147-A177-3AD203B41FA5}">
                      <a16:colId xmlns:a16="http://schemas.microsoft.com/office/drawing/2014/main" val="2099238031"/>
                    </a:ext>
                  </a:extLst>
                </a:gridCol>
              </a:tblGrid>
              <a:tr h="76310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Numéro de VLAN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Département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 de sous-réseau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 de diffusion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Masque de sous-réseau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491053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Administration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172.16.24.0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172.16.31.255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06193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172.16.32.0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172.16.39.255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2947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Géologie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172.16.47.255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218189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172.16.48.0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04541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Topographie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172.16.63.255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90305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172.16.64.0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172.16.71.255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157197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Industrie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172.16.72.0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172.16.79.255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80252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172.16.80.0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172.16.87.255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992369"/>
                  </a:ext>
                </a:extLst>
              </a:tr>
              <a:tr h="3835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Génie Civil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172.16.88.0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172.16.95.255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477361"/>
                  </a:ext>
                </a:extLst>
              </a:tr>
              <a:tr h="3835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172.16.96.0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172.16.103.255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319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89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7EF07-9775-4849-B3E0-8DE29BB7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6"/>
            </a:pPr>
            <a:r>
              <a:rPr lang="fr-FR" b="1" u="sng" dirty="0">
                <a:solidFill>
                  <a:schemeClr val="accent1"/>
                </a:solidFill>
              </a:rPr>
              <a:t>PRESENTATION DU LOGICIEL DE SIMULATION(ENSP)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DBBFD-42F3-44DC-ACA2-F7D76B7E4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70923"/>
            <a:ext cx="10018713" cy="3644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eNSP</a:t>
            </a:r>
            <a:r>
              <a:rPr lang="fr-FR" dirty="0"/>
              <a:t> est un logiciel de simulation des équipements Huawei de réseau informatique. Ce dernier fonctionne pour le moment en deux langues(Anglais et Chinois). Il comporte une barre d’outils au dessus et à droite pour la manipulation rapide du logiciel. Il suffit de </a:t>
            </a:r>
            <a:r>
              <a:rPr lang="fr-FR"/>
              <a:t>placer la </a:t>
            </a:r>
            <a:r>
              <a:rPr lang="fr-FR" dirty="0"/>
              <a:t>souris sur un menu pour lire sa fonctionnalité.</a:t>
            </a:r>
          </a:p>
          <a:p>
            <a:pPr marL="0" indent="0">
              <a:buNone/>
            </a:pPr>
            <a:r>
              <a:rPr lang="fr-FR" dirty="0"/>
              <a:t>A gauche du logiciel, il y a une barre des équipements (routeurs, switches, firewall, hub, câbles, serveurs …….) de différentes versions afin de les utiliser pour simuler les équipements réels.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78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BF49805-148F-4982-9D7E-AA1AA1686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756" y="225287"/>
            <a:ext cx="10336695" cy="625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9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58B332-33E6-43CB-8AC8-E140E5FD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378226"/>
          </a:xfrm>
        </p:spPr>
        <p:txBody>
          <a:bodyPr/>
          <a:lstStyle/>
          <a:p>
            <a:pPr marL="857250" indent="-857250">
              <a:buFont typeface="+mj-lt"/>
              <a:buAutoNum type="romanUcPeriod" startAt="7"/>
            </a:pPr>
            <a:r>
              <a:rPr lang="fr-FR" b="1" u="sng" dirty="0">
                <a:solidFill>
                  <a:schemeClr val="accent1"/>
                </a:solidFill>
              </a:rPr>
              <a:t>Topologie</a:t>
            </a:r>
            <a:endParaRPr lang="fr-FR" b="1" u="sng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59E5598-8173-45B3-97C3-3CC34C449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226" y="1272209"/>
            <a:ext cx="10813773" cy="558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4B063F-3B40-4D7A-9D9B-258C2974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444487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8"/>
            </a:pPr>
            <a:r>
              <a:rPr lang="fr-FR" b="1" u="sng" dirty="0">
                <a:solidFill>
                  <a:schemeClr val="accent1"/>
                </a:solidFill>
                <a:latin typeface="+mn-lt"/>
              </a:rPr>
              <a:t>Description de la topologie </a:t>
            </a:r>
            <a:endParaRPr lang="fr-FR" u="sng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D53E94-DB85-4AFD-864F-1821D3AE7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79442"/>
            <a:ext cx="10018713" cy="5234609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/>
              <a:t>L’administration </a:t>
            </a:r>
            <a:br>
              <a:rPr lang="fr-FR" b="1" u="sng" dirty="0"/>
            </a:br>
            <a:r>
              <a:rPr lang="fr-FR" dirty="0"/>
              <a:t>Deux VLANs sont configurés dans cette partie du réseau dont un pour l’économat et le secrétaire général et l’autre pour le DE de telle sorte qu’ils peuvent communiquer entre eux à l’aide du routage inter-VLAN et que seul le DE puisse communiquer avec le DG grâce au protocole de routage statique.</a:t>
            </a:r>
          </a:p>
          <a:p>
            <a:pPr marL="0" indent="0">
              <a:buNone/>
            </a:pPr>
            <a:r>
              <a:rPr lang="fr-FR" dirty="0"/>
              <a:t>Le serveur étant directement connecté au routeur admin1 permet aux DE, économat et secrétariat accéder à celui-ci sans utilisation d’un protocole de routage. Mais quant au DG, il communique avec le serveur à travers le protocole de routage statique.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1572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D76EB-8D8B-4CA6-9D66-96B7F9316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179443"/>
          </a:xfrm>
        </p:spPr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fr-FR" b="1" u="sng" dirty="0">
                <a:solidFill>
                  <a:schemeClr val="accent1"/>
                </a:solidFill>
              </a:rPr>
              <a:t>Description de la topologie 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8F9E5E-EBB5-49D5-A26C-DF9F085EE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755374"/>
            <a:ext cx="10018713" cy="5883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r>
              <a:rPr lang="fr-FR" b="1" u="sng" dirty="0"/>
              <a:t>Les Départements (géologie, topographie, industrie et génie civil) 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fr-FR" dirty="0"/>
              <a:t>La technique de communication utilisée dans chaque département est pratiquement les mêmes. Elle consiste à configurer également deux VLAN dont un pour le chef de DER et l’autre pour ses enseignements. Ainsi, le chef de DER communique avec ces derniers par le routage inter-VLAN ainsi qu’avec le DE, l’économat, le secrétaire général et le serveur à l’aide du protocole de routage statique.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fr-FR" dirty="0"/>
              <a:t>De la même manière, le protocole de routage statique est utilisé pour assurer la communication entre les chefs de DER.</a:t>
            </a:r>
          </a:p>
          <a:p>
            <a:pPr algn="just">
              <a:lnSpc>
                <a:spcPct val="80000"/>
              </a:lnSpc>
            </a:pPr>
            <a:r>
              <a:rPr lang="fr-FR" b="1" u="sng" dirty="0"/>
              <a:t>Etudiants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fr-FR" dirty="0"/>
              <a:t>Dans la topologie du réseau, l’étudiant a seulement l’accès à l’internet grâce au protocole de routage statique.</a:t>
            </a:r>
          </a:p>
          <a:p>
            <a:pPr marL="0" indent="0">
              <a:lnSpc>
                <a:spcPct val="80000"/>
              </a:lnSpc>
              <a:buNone/>
            </a:pPr>
            <a:endParaRPr lang="fr-FR" b="1" u="sng" dirty="0"/>
          </a:p>
          <a:p>
            <a:pPr marL="0" indent="0" algn="just">
              <a:lnSpc>
                <a:spcPct val="80000"/>
              </a:lnSpc>
              <a:buNone/>
            </a:pPr>
            <a:endParaRPr lang="fr-FR" dirty="0"/>
          </a:p>
          <a:p>
            <a:pPr marL="0" indent="0">
              <a:buNone/>
            </a:pPr>
            <a:endParaRPr lang="fr-FR" b="1" u="sng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3130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D8A234-3BC5-4D70-A131-28F2FA35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fr-FR" b="1" u="sng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F0F496-9868-46BB-80FF-AE8AADFA8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07097"/>
            <a:ext cx="10018713" cy="3684104"/>
          </a:xfrm>
        </p:spPr>
        <p:txBody>
          <a:bodyPr/>
          <a:lstStyle/>
          <a:p>
            <a:r>
              <a:rPr lang="fr-FR" dirty="0"/>
              <a:t>Ce travail nous a permis de mettre en pratique nos connaissance théorique sur le réseau grâce à une simulation.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193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27706-8EF8-473E-B54B-D5B06084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Membres du groupe</a:t>
            </a:r>
            <a:br>
              <a:rPr lang="fr-FR" b="1" u="sng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2342EB-E3EC-44F3-9F19-8D52BCD1B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02296"/>
            <a:ext cx="10018713" cy="44394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Moussa N’galatio Traoré</a:t>
            </a:r>
          </a:p>
          <a:p>
            <a:pPr marL="0" indent="0" algn="ctr">
              <a:buNone/>
            </a:pPr>
            <a:r>
              <a:rPr lang="fr-FR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Sériman Doumbia </a:t>
            </a:r>
          </a:p>
          <a:p>
            <a:pPr marL="0" indent="0" algn="ctr">
              <a:buNone/>
            </a:pPr>
            <a:r>
              <a:rPr lang="fr-FR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Dramane Ballo</a:t>
            </a:r>
          </a:p>
          <a:p>
            <a:pPr marL="0" indent="0" algn="ctr">
              <a:buNone/>
            </a:pPr>
            <a:r>
              <a:rPr lang="fr-FR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Mohamed Diarra</a:t>
            </a:r>
          </a:p>
          <a:p>
            <a:endParaRPr lang="fr-FR" sz="3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2203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374C7-92B3-4C2E-9C49-E7F473A7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u="sng" dirty="0">
                <a:solidFill>
                  <a:schemeClr val="accent1"/>
                </a:solidFill>
              </a:rPr>
              <a:t>Sommaire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167968-20FC-4E70-88C6-C5C2F6672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887" y="2239617"/>
            <a:ext cx="9144136" cy="432020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dirty="0">
                <a:solidFill>
                  <a:schemeClr val="accent1"/>
                </a:solidFill>
              </a:rPr>
              <a:t>Objectif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>
                <a:solidFill>
                  <a:schemeClr val="accent1"/>
                </a:solidFill>
              </a:rPr>
              <a:t>Les exigences du réseau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>
                <a:solidFill>
                  <a:schemeClr val="accent1"/>
                </a:solidFill>
              </a:rPr>
              <a:t>Les équipements nécessaires pour la réalisation du réseau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>
                <a:solidFill>
                  <a:schemeClr val="accent1"/>
                </a:solidFill>
              </a:rPr>
              <a:t>Table d’adressage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>
                <a:solidFill>
                  <a:schemeClr val="accent1"/>
                </a:solidFill>
              </a:rPr>
              <a:t>Réalisation des VLANs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>
                <a:solidFill>
                  <a:schemeClr val="accent1"/>
                </a:solidFill>
              </a:rPr>
              <a:t>PRESENTATION DU LOGICIEL DE SIMULATION(ENSP)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>
                <a:solidFill>
                  <a:schemeClr val="accent1"/>
                </a:solidFill>
              </a:rPr>
              <a:t>Topologie</a:t>
            </a:r>
          </a:p>
          <a:p>
            <a:pPr marL="514350" indent="-514350">
              <a:buFont typeface="+mj-lt"/>
              <a:buAutoNum type="romanUcPeriod"/>
            </a:pPr>
            <a:r>
              <a:rPr lang="fr-FR" b="1" dirty="0">
                <a:solidFill>
                  <a:schemeClr val="accent1"/>
                </a:solidFill>
              </a:rPr>
              <a:t>Description de la topologie </a:t>
            </a:r>
          </a:p>
          <a:p>
            <a:pPr marL="514350" indent="-514350">
              <a:buFont typeface="+mj-lt"/>
              <a:buAutoNum type="romanUcPeriod"/>
            </a:pPr>
            <a:r>
              <a:rPr lang="fr-FR" b="1" dirty="0">
                <a:solidFill>
                  <a:schemeClr val="accent1"/>
                </a:solidFill>
              </a:rPr>
              <a:t>Conclusion</a:t>
            </a:r>
          </a:p>
          <a:p>
            <a:pPr marL="514350" indent="-514350">
              <a:buFont typeface="+mj-lt"/>
              <a:buAutoNum type="romanUcPeriod"/>
            </a:pPr>
            <a:endParaRPr lang="fr-FR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romanU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181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A59A08-454E-4816-94A5-960E42C6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22853"/>
            <a:ext cx="10018713" cy="1364974"/>
          </a:xfrm>
        </p:spPr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fr-FR" b="1" u="sng" dirty="0">
                <a:solidFill>
                  <a:schemeClr val="accent1"/>
                </a:solidFill>
              </a:rPr>
              <a:t>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A57441-BD8D-4A60-A80D-AD0EF030C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95061"/>
            <a:ext cx="10018713" cy="4267200"/>
          </a:xfrm>
        </p:spPr>
        <p:txBody>
          <a:bodyPr/>
          <a:lstStyle/>
          <a:p>
            <a:r>
              <a:rPr lang="fr-FR" dirty="0"/>
              <a:t>Mettre en place un réseau local permettant à l’ENI d’échanger les informations et de partager des ressources.</a:t>
            </a:r>
          </a:p>
          <a:p>
            <a:r>
              <a:rPr lang="fr-FR" dirty="0"/>
              <a:t>Pour cela nous allons réaliser une topologie réseau avec les équipements informatiques; puis configurer ces équipements de façon à les adapter aux exigences. </a:t>
            </a:r>
          </a:p>
          <a:p>
            <a:r>
              <a:rPr lang="fr-FR" dirty="0"/>
              <a:t>Nous allons aussi mettre en place un protocole de routage et des réseaux locaux virtuels (VLAN) pour assurer la communication et la séparation des différents départements conformément aux exigences.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559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078BE1-2438-483E-B92A-41D00199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84315"/>
            <a:ext cx="10018713" cy="1298712"/>
          </a:xfrm>
        </p:spPr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fr-FR" b="1" u="sng" dirty="0">
                <a:solidFill>
                  <a:schemeClr val="accent1"/>
                </a:solidFill>
              </a:rPr>
              <a:t>Les exigences du réseau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F5744-A669-40ED-86BB-4B34D11C5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683027"/>
            <a:ext cx="10416140" cy="517497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fr-FR" dirty="0"/>
              <a:t>Le réseau est fait de tel sorte que:</a:t>
            </a:r>
          </a:p>
          <a:p>
            <a:pPr lvl="0"/>
            <a:r>
              <a:rPr lang="fr-FR" dirty="0"/>
              <a:t>Les chefs de départements doivent communiquer entre eux.</a:t>
            </a:r>
          </a:p>
          <a:p>
            <a:pPr lvl="0"/>
            <a:r>
              <a:rPr lang="fr-FR" dirty="0"/>
              <a:t>Les chefs de départements doivent communiquer avec l’administration mis à part le DG et l’économat.</a:t>
            </a:r>
          </a:p>
          <a:p>
            <a:pPr lvl="0"/>
            <a:r>
              <a:rPr lang="fr-FR" dirty="0"/>
              <a:t>Les Professeurs d’un département peuvent communiquer avec leur chef de département seulement.</a:t>
            </a:r>
          </a:p>
          <a:p>
            <a:pPr lvl="0"/>
            <a:r>
              <a:rPr lang="fr-FR" dirty="0"/>
              <a:t>Seul les professeurs d’un département peuvent communiquer entre eux.</a:t>
            </a:r>
          </a:p>
          <a:p>
            <a:pPr lvl="0"/>
            <a:r>
              <a:rPr lang="fr-FR" dirty="0"/>
              <a:t>Les étudiants ne doivent communiquer avec personne dans le réseau, ils peuvent uniquement aller sur l’internet.</a:t>
            </a:r>
          </a:p>
          <a:p>
            <a:pPr lvl="0"/>
            <a:r>
              <a:rPr lang="fr-FR" dirty="0"/>
              <a:t>Tout le monde à accès au server de l’école sauf les étudiants et les professeurs.</a:t>
            </a:r>
          </a:p>
          <a:p>
            <a:pPr lvl="0"/>
            <a:r>
              <a:rPr lang="fr-FR" dirty="0"/>
              <a:t>Dans l’administration seul le DE doit communiquer avec le DG.</a:t>
            </a:r>
          </a:p>
          <a:p>
            <a:pPr lvl="0"/>
            <a:r>
              <a:rPr lang="fr-FR" dirty="0"/>
              <a:t>Le DE doit communiquer avec l’économat et le secrétariat.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388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958C5-CD4E-41B6-AA5A-BB12E0E0B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03583"/>
            <a:ext cx="10018713" cy="1192695"/>
          </a:xfrm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fr-FR" b="1" u="sng" dirty="0">
                <a:solidFill>
                  <a:schemeClr val="accent1"/>
                </a:solidFill>
              </a:rPr>
              <a:t>Les équipements nécessaires pour la réalisation du réseau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4C1F45-7599-4F61-B2F3-E67F213B8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9043"/>
            <a:ext cx="10177603" cy="4558748"/>
          </a:xfrm>
        </p:spPr>
        <p:txBody>
          <a:bodyPr>
            <a:normAutofit/>
          </a:bodyPr>
          <a:lstStyle/>
          <a:p>
            <a:pPr lvl="0"/>
            <a:r>
              <a:rPr lang="fr-FR" b="1" u="sng" dirty="0"/>
              <a:t>Router</a:t>
            </a:r>
            <a:r>
              <a:rPr lang="fr-FR" u="sng" dirty="0"/>
              <a:t> :</a:t>
            </a:r>
            <a:r>
              <a:rPr lang="fr-FR" dirty="0"/>
              <a:t> c’est un équipement informatique permettant de faire le routage, et aussi la communication entre deux ou plusieurs réseaux différents.</a:t>
            </a:r>
          </a:p>
          <a:p>
            <a:pPr lvl="0"/>
            <a:r>
              <a:rPr lang="fr-FR" b="1" u="sng" dirty="0"/>
              <a:t>Switch :</a:t>
            </a:r>
            <a:r>
              <a:rPr lang="fr-FR" dirty="0"/>
              <a:t> c’est un équipement informatique multiport permettant d’acheminer les informations directement vers le destinateur.</a:t>
            </a:r>
          </a:p>
          <a:p>
            <a:pPr lvl="0"/>
            <a:r>
              <a:rPr lang="fr-FR" b="1" u="sng" dirty="0"/>
              <a:t>Firewall :</a:t>
            </a:r>
            <a:r>
              <a:rPr lang="fr-FR" dirty="0"/>
              <a:t> c’est un équipement qui permet de sécuriser le réseau en filtrant les données.</a:t>
            </a:r>
          </a:p>
          <a:p>
            <a:pPr lvl="0"/>
            <a:r>
              <a:rPr lang="fr-FR" b="1" u="sng" dirty="0"/>
              <a:t>Host :</a:t>
            </a:r>
            <a:r>
              <a:rPr lang="fr-FR" dirty="0"/>
              <a:t> c’est un dispositif permettant de recevoir et d’émettre des informations sur le réseau.</a:t>
            </a:r>
          </a:p>
          <a:p>
            <a:pPr lvl="0"/>
            <a:r>
              <a:rPr lang="fr-FR" b="1" u="sng" dirty="0"/>
              <a:t>Câble :</a:t>
            </a:r>
            <a:r>
              <a:rPr lang="fr-FR" dirty="0"/>
              <a:t>  c’est un support de transmission permettant d’interconnecter les équipements informatiques.</a:t>
            </a:r>
          </a:p>
        </p:txBody>
      </p:sp>
    </p:spTree>
    <p:extLst>
      <p:ext uri="{BB962C8B-B14F-4D97-AF65-F5344CB8AC3E}">
        <p14:creationId xmlns:p14="http://schemas.microsoft.com/office/powerpoint/2010/main" val="122241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EFB5A-038A-4315-863B-8933FC6A8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77079"/>
            <a:ext cx="10018713" cy="1166192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fr-FR" b="1" u="sng" dirty="0">
                <a:solidFill>
                  <a:schemeClr val="accent1"/>
                </a:solidFill>
              </a:rPr>
              <a:t>Table d’adressage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0957439-CAB5-4B1B-B035-CFCDF9FA38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643270"/>
                <a:ext cx="10018713" cy="4532243"/>
              </a:xfrm>
            </p:spPr>
            <p:txBody>
              <a:bodyPr>
                <a:normAutofit/>
              </a:bodyPr>
              <a:lstStyle/>
              <a:p>
                <a:r>
                  <a:rPr lang="fr-FR" dirty="0"/>
                  <a:t>Vu l’ampleur de notre réseau, nous avons jugé nécessaire de choisir une adresse réseau de classe B, c’est-à-dire dans la page [128.0.0.0/16] à [191.255.255.255/16]. </a:t>
                </a:r>
              </a:p>
              <a:p>
                <a:r>
                  <a:rPr lang="fr-FR" dirty="0"/>
                  <a:t>Après une analyse du nombre d’équipement et du nombre de département, nous sommes arrivé à une conclusion de 24 sous-réseaux.</a:t>
                </a:r>
              </a:p>
              <a:p>
                <a:r>
                  <a:rPr lang="fr-FR" dirty="0"/>
                  <a:t>Nous avons choisi l’adresse réseau global qui est le 172.16.0.0/16 car c’est une adresse privée; et il nous faut le découper en 24 sous-réseaux.</a:t>
                </a:r>
              </a:p>
              <a:p>
                <a:r>
                  <a:rPr lang="fr-FR" dirty="0"/>
                  <a:t>Tant dis qu'il nous faut une puissance de 2 supérieure ou égal à 24 donc il nous faut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fr-FR" dirty="0"/>
                  <a:t> sous-réseaux d’où 32 sous-réseaux.</a:t>
                </a:r>
              </a:p>
              <a:p>
                <a:r>
                  <a:rPr lang="fr-FR" dirty="0"/>
                  <a:t>La répartition est dans le tableau suivant: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0957439-CAB5-4B1B-B035-CFCDF9FA38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643270"/>
                <a:ext cx="10018713" cy="4532243"/>
              </a:xfrm>
              <a:blipFill>
                <a:blip r:embed="rId2"/>
                <a:stretch>
                  <a:fillRect l="-1521" t="-2288" r="-487" b="-2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24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C40AF2AD-C59C-4208-A627-0C1938A8F7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958143"/>
              </p:ext>
            </p:extLst>
          </p:nvPr>
        </p:nvGraphicFramePr>
        <p:xfrm>
          <a:off x="1577009" y="0"/>
          <a:ext cx="10614991" cy="6858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452">
                  <a:extLst>
                    <a:ext uri="{9D8B030D-6E8A-4147-A177-3AD203B41FA5}">
                      <a16:colId xmlns:a16="http://schemas.microsoft.com/office/drawing/2014/main" val="2370124611"/>
                    </a:ext>
                  </a:extLst>
                </a:gridCol>
                <a:gridCol w="2902426">
                  <a:extLst>
                    <a:ext uri="{9D8B030D-6E8A-4147-A177-3AD203B41FA5}">
                      <a16:colId xmlns:a16="http://schemas.microsoft.com/office/drawing/2014/main" val="595110931"/>
                    </a:ext>
                  </a:extLst>
                </a:gridCol>
                <a:gridCol w="2834737">
                  <a:extLst>
                    <a:ext uri="{9D8B030D-6E8A-4147-A177-3AD203B41FA5}">
                      <a16:colId xmlns:a16="http://schemas.microsoft.com/office/drawing/2014/main" val="2922880171"/>
                    </a:ext>
                  </a:extLst>
                </a:gridCol>
                <a:gridCol w="2563376">
                  <a:extLst>
                    <a:ext uri="{9D8B030D-6E8A-4147-A177-3AD203B41FA5}">
                      <a16:colId xmlns:a16="http://schemas.microsoft.com/office/drawing/2014/main" val="4137650062"/>
                    </a:ext>
                  </a:extLst>
                </a:gridCol>
              </a:tblGrid>
              <a:tr h="67012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Numéro du sous-réseau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 du sous-réseau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 de diffusion du sous-réseau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Masque du sous-réseau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75985"/>
                  </a:ext>
                </a:extLst>
              </a:tr>
              <a:tr h="3867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172.16.0.0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172.16.7.255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274500"/>
                  </a:ext>
                </a:extLst>
              </a:tr>
              <a:tr h="3867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172.16.15.255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844935"/>
                  </a:ext>
                </a:extLst>
              </a:tr>
              <a:tr h="3867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172.16.16.0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172.16.23.255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140916"/>
                  </a:ext>
                </a:extLst>
              </a:tr>
              <a:tr h="3867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172.16.24.0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172.16.31.255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622556"/>
                  </a:ext>
                </a:extLst>
              </a:tr>
              <a:tr h="3867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172.16.32.0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172.16.39.255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8383"/>
                  </a:ext>
                </a:extLst>
              </a:tr>
              <a:tr h="3867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172.16.47.255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769709"/>
                  </a:ext>
                </a:extLst>
              </a:tr>
              <a:tr h="3867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172.16.48.0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7256"/>
                  </a:ext>
                </a:extLst>
              </a:tr>
              <a:tr h="3867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172.16.63.255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28967"/>
                  </a:ext>
                </a:extLst>
              </a:tr>
              <a:tr h="3867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172.16.64.0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172.16.71.255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846177"/>
                  </a:ext>
                </a:extLst>
              </a:tr>
              <a:tr h="3867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172.16.72.0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172.16.79.255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444567"/>
                  </a:ext>
                </a:extLst>
              </a:tr>
              <a:tr h="3867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172.16.80.0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172.16.87.255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898007"/>
                  </a:ext>
                </a:extLst>
              </a:tr>
              <a:tr h="3867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172.16.88.0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172.16.95.255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779844"/>
                  </a:ext>
                </a:extLst>
              </a:tr>
              <a:tr h="3867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172.16.96.0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172.16.103.255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37729"/>
                  </a:ext>
                </a:extLst>
              </a:tr>
              <a:tr h="3867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172.16.104.0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172.16.111.255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10419"/>
                  </a:ext>
                </a:extLst>
              </a:tr>
              <a:tr h="3867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172.16.112.0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172.16.119.255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691570"/>
                  </a:ext>
                </a:extLst>
              </a:tr>
              <a:tr h="3867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172.16.120.0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172.16.127.255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63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33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21DFFDF5-C312-42B1-8D62-D78F4859D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798775"/>
              </p:ext>
            </p:extLst>
          </p:nvPr>
        </p:nvGraphicFramePr>
        <p:xfrm>
          <a:off x="1537252" y="0"/>
          <a:ext cx="10654749" cy="6857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374">
                  <a:extLst>
                    <a:ext uri="{9D8B030D-6E8A-4147-A177-3AD203B41FA5}">
                      <a16:colId xmlns:a16="http://schemas.microsoft.com/office/drawing/2014/main" val="882752090"/>
                    </a:ext>
                  </a:extLst>
                </a:gridCol>
                <a:gridCol w="2941983">
                  <a:extLst>
                    <a:ext uri="{9D8B030D-6E8A-4147-A177-3AD203B41FA5}">
                      <a16:colId xmlns:a16="http://schemas.microsoft.com/office/drawing/2014/main" val="214691674"/>
                    </a:ext>
                  </a:extLst>
                </a:gridCol>
                <a:gridCol w="2782956">
                  <a:extLst>
                    <a:ext uri="{9D8B030D-6E8A-4147-A177-3AD203B41FA5}">
                      <a16:colId xmlns:a16="http://schemas.microsoft.com/office/drawing/2014/main" val="1679454502"/>
                    </a:ext>
                  </a:extLst>
                </a:gridCol>
                <a:gridCol w="2650436">
                  <a:extLst>
                    <a:ext uri="{9D8B030D-6E8A-4147-A177-3AD203B41FA5}">
                      <a16:colId xmlns:a16="http://schemas.microsoft.com/office/drawing/2014/main" val="3227844425"/>
                    </a:ext>
                  </a:extLst>
                </a:gridCol>
              </a:tblGrid>
              <a:tr h="72145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Numéro du sous-réseau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 du sous-réseau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 de diffusion du sous-réseau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Masque du sous-réseau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50252"/>
                  </a:ext>
                </a:extLst>
              </a:tr>
              <a:tr h="38416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172.16.128.0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172.16.135.255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51920"/>
                  </a:ext>
                </a:extLst>
              </a:tr>
              <a:tr h="38416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172.16.136.0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172.16.143.255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150642"/>
                  </a:ext>
                </a:extLst>
              </a:tr>
              <a:tr h="38416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172.16.144.0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172.16.151.255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28895"/>
                  </a:ext>
                </a:extLst>
              </a:tr>
              <a:tr h="38416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172.16.152.0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172.16.159.255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72699"/>
                  </a:ext>
                </a:extLst>
              </a:tr>
              <a:tr h="38416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172.16.160.0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172.16.167.255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108076"/>
                  </a:ext>
                </a:extLst>
              </a:tr>
              <a:tr h="38416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172.16.168.0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172.16.175.255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832363"/>
                  </a:ext>
                </a:extLst>
              </a:tr>
              <a:tr h="38416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172.16.176.0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172.16.183.255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54299"/>
                  </a:ext>
                </a:extLst>
              </a:tr>
              <a:tr h="38416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172.16.184.0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172.16.191.255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98354"/>
                  </a:ext>
                </a:extLst>
              </a:tr>
              <a:tr h="38416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172.16.192.0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172.16.199.255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78103"/>
                  </a:ext>
                </a:extLst>
              </a:tr>
              <a:tr h="38416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172.16.200.0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172.16.207.255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682529"/>
                  </a:ext>
                </a:extLst>
              </a:tr>
              <a:tr h="38416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172.16.208.0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172.16.215.255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079307"/>
                  </a:ext>
                </a:extLst>
              </a:tr>
              <a:tr h="38416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172.16.216.0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172.16.223.255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107969"/>
                  </a:ext>
                </a:extLst>
              </a:tr>
              <a:tr h="38416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172.16.224.0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172.16.231.255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445163"/>
                  </a:ext>
                </a:extLst>
              </a:tr>
              <a:tr h="38416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172.16.232.0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172.16.239.255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3305"/>
                  </a:ext>
                </a:extLst>
              </a:tr>
              <a:tr h="3791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172.16.240.0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172.16.247.255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27383"/>
                  </a:ext>
                </a:extLst>
              </a:tr>
              <a:tr h="3791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172.16.248.0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172.16.255.255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255.255.248.0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52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82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773</TotalTime>
  <Words>927</Words>
  <Application>Microsoft Office PowerPoint</Application>
  <PresentationFormat>Grand écran</PresentationFormat>
  <Paragraphs>344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Corbel</vt:lpstr>
      <vt:lpstr>Times New Roman</vt:lpstr>
      <vt:lpstr>Parallaxe</vt:lpstr>
      <vt:lpstr>Présentation PowerPoint</vt:lpstr>
      <vt:lpstr>Membres du groupe </vt:lpstr>
      <vt:lpstr>Sommaire</vt:lpstr>
      <vt:lpstr>Objectif</vt:lpstr>
      <vt:lpstr>Les exigences du réseau</vt:lpstr>
      <vt:lpstr>Les équipements nécessaires pour la réalisation du réseau</vt:lpstr>
      <vt:lpstr>Table d’adressage</vt:lpstr>
      <vt:lpstr>Présentation PowerPoint</vt:lpstr>
      <vt:lpstr>Présentation PowerPoint</vt:lpstr>
      <vt:lpstr>Table d’adressage des différentes entités du réseau</vt:lpstr>
      <vt:lpstr>Réalisation des VLANs</vt:lpstr>
      <vt:lpstr>PRESENTATION DU LOGICIEL DE SIMULATION(ENSP)</vt:lpstr>
      <vt:lpstr>Présentation PowerPoint</vt:lpstr>
      <vt:lpstr>Topologie</vt:lpstr>
      <vt:lpstr>Description de la topologie </vt:lpstr>
      <vt:lpstr>Description de la topologie 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TRAORE</dc:creator>
  <cp:lastModifiedBy>SERIMAN</cp:lastModifiedBy>
  <cp:revision>57</cp:revision>
  <dcterms:created xsi:type="dcterms:W3CDTF">2017-09-25T22:11:29Z</dcterms:created>
  <dcterms:modified xsi:type="dcterms:W3CDTF">2018-07-22T18:40:57Z</dcterms:modified>
</cp:coreProperties>
</file>