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40"/>
  </p:notesMasterIdLst>
  <p:handoutMasterIdLst>
    <p:handoutMasterId r:id="rId41"/>
  </p:handoutMasterIdLst>
  <p:sldIdLst>
    <p:sldId id="571" r:id="rId13"/>
    <p:sldId id="652" r:id="rId14"/>
    <p:sldId id="577" r:id="rId15"/>
    <p:sldId id="653" r:id="rId16"/>
    <p:sldId id="654" r:id="rId17"/>
    <p:sldId id="655" r:id="rId18"/>
    <p:sldId id="656" r:id="rId19"/>
    <p:sldId id="657" r:id="rId20"/>
    <p:sldId id="658" r:id="rId21"/>
    <p:sldId id="664" r:id="rId22"/>
    <p:sldId id="661" r:id="rId23"/>
    <p:sldId id="663" r:id="rId24"/>
    <p:sldId id="659" r:id="rId25"/>
    <p:sldId id="665" r:id="rId26"/>
    <p:sldId id="666" r:id="rId27"/>
    <p:sldId id="667" r:id="rId28"/>
    <p:sldId id="668" r:id="rId29"/>
    <p:sldId id="669" r:id="rId30"/>
    <p:sldId id="662" r:id="rId31"/>
    <p:sldId id="670" r:id="rId32"/>
    <p:sldId id="671" r:id="rId33"/>
    <p:sldId id="672" r:id="rId34"/>
    <p:sldId id="673" r:id="rId35"/>
    <p:sldId id="674" r:id="rId36"/>
    <p:sldId id="675" r:id="rId37"/>
    <p:sldId id="603" r:id="rId38"/>
    <p:sldId id="604" r:id="rId39"/>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 id="2" name="REVA00263" initials="R" lastIdx="2" clrIdx="1">
    <p:extLst>
      <p:ext uri="{19B8F6BF-5375-455C-9EA6-DF929625EA0E}">
        <p15:presenceInfo xmlns:p15="http://schemas.microsoft.com/office/powerpoint/2012/main" userId="S-1-5-21-393838237-193648452-3430637-250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9950F"/>
    <a:srgbClr val="4C5252"/>
    <a:srgbClr val="A5A5A5"/>
    <a:srgbClr val="E7E6E6"/>
    <a:srgbClr val="48367D"/>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86391"/>
  </p:normalViewPr>
  <p:slideViewPr>
    <p:cSldViewPr>
      <p:cViewPr varScale="1">
        <p:scale>
          <a:sx n="87" d="100"/>
          <a:sy n="87" d="100"/>
        </p:scale>
        <p:origin x="706" y="58"/>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7/01/2022</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7/01/2022</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22.png"/><Relationship Id="rId2" Type="http://schemas.openxmlformats.org/officeDocument/2006/relationships/image" Target="../media/image31.png"/><Relationship Id="rId1" Type="http://schemas.openxmlformats.org/officeDocument/2006/relationships/slideLayout" Target="../slideLayouts/slideLayout3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33800"/>
            <a:ext cx="8763000" cy="838200"/>
          </a:xfrm>
        </p:spPr>
        <p:txBody>
          <a:bodyPr/>
          <a:lstStyle/>
          <a:p>
            <a:r>
              <a:rPr lang="en-US" dirty="0"/>
              <a:t>            </a:t>
            </a:r>
            <a:br>
              <a:rPr lang="en-US" dirty="0"/>
            </a:br>
            <a:r>
              <a:rPr lang="en-US" dirty="0"/>
              <a:t>	</a:t>
            </a:r>
            <a:br>
              <a:rPr lang="en-US" dirty="0"/>
            </a:br>
            <a:r>
              <a:rPr lang="en-US" dirty="0"/>
              <a:t>	   Minor Project Final Viva –Voce   </a:t>
            </a:r>
            <a:br>
              <a:rPr lang="en-US" dirty="0"/>
            </a:br>
            <a:r>
              <a:rPr lang="en-US" dirty="0"/>
              <a:t>                 </a:t>
            </a:r>
            <a:r>
              <a:rPr lang="en-US" sz="2900" dirty="0"/>
              <a:t>MSc Computer Science 	</a:t>
            </a:r>
            <a:r>
              <a:rPr lang="en-US" sz="3000" dirty="0"/>
              <a:t>		</a:t>
            </a:r>
            <a:br>
              <a:rPr lang="en-US" sz="3000" dirty="0"/>
            </a:br>
            <a:r>
              <a:rPr lang="en-US" sz="3000" dirty="0"/>
              <a:t>                        III Semester – 2022</a:t>
            </a:r>
            <a:br>
              <a:rPr lang="en-US" sz="3000" dirty="0"/>
            </a:br>
            <a:br>
              <a:rPr lang="en-US" dirty="0"/>
            </a:br>
            <a:r>
              <a:rPr lang="en-US" dirty="0"/>
              <a:t>       </a:t>
            </a:r>
          </a:p>
        </p:txBody>
      </p:sp>
      <p:sp>
        <p:nvSpPr>
          <p:cNvPr id="3" name="Text Placeholder 2"/>
          <p:cNvSpPr>
            <a:spLocks noGrp="1"/>
          </p:cNvSpPr>
          <p:nvPr>
            <p:ph type="body" sz="quarter" idx="10"/>
          </p:nvPr>
        </p:nvSpPr>
        <p:spPr>
          <a:xfrm>
            <a:off x="228600" y="5334000"/>
            <a:ext cx="8763000" cy="990600"/>
          </a:xfrm>
        </p:spPr>
        <p:txBody>
          <a:bodyPr/>
          <a:lstStyle/>
          <a:p>
            <a:r>
              <a:rPr lang="en-US" dirty="0"/>
              <a:t>School of Computer Science and Applications </a:t>
            </a:r>
          </a:p>
        </p:txBody>
      </p:sp>
      <p:pic>
        <p:nvPicPr>
          <p:cNvPr id="5" name="Picture 7" descr="C:\Users\Admin\Downloads\Engineering-&amp;-Tech.png"/>
          <p:cNvPicPr>
            <a:picLocks noChangeAspect="1" noChangeArrowheads="1"/>
          </p:cNvPicPr>
          <p:nvPr/>
        </p:nvPicPr>
        <p:blipFill>
          <a:blip r:embed="rId2"/>
          <a:srcRect/>
          <a:stretch>
            <a:fillRect/>
          </a:stretch>
        </p:blipFill>
        <p:spPr bwMode="auto">
          <a:xfrm>
            <a:off x="9601200" y="2959649"/>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0945F7-5C15-4DFF-A728-AC221EC813D6}"/>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3" name="Title 2">
            <a:extLst>
              <a:ext uri="{FF2B5EF4-FFF2-40B4-BE49-F238E27FC236}">
                <a16:creationId xmlns:a16="http://schemas.microsoft.com/office/drawing/2014/main" id="{78137E1F-298F-4DF6-996C-4A71ECB4CA2C}"/>
              </a:ext>
            </a:extLst>
          </p:cNvPr>
          <p:cNvSpPr>
            <a:spLocks noGrp="1"/>
          </p:cNvSpPr>
          <p:nvPr>
            <p:ph type="title"/>
          </p:nvPr>
        </p:nvSpPr>
        <p:spPr/>
        <p:txBody>
          <a:bodyPr/>
          <a:lstStyle/>
          <a:p>
            <a:r>
              <a:rPr lang="en-US" dirty="0"/>
              <a:t>Architecture Diagram</a:t>
            </a:r>
          </a:p>
        </p:txBody>
      </p:sp>
      <p:sp>
        <p:nvSpPr>
          <p:cNvPr id="4" name="Text Placeholder 3">
            <a:extLst>
              <a:ext uri="{FF2B5EF4-FFF2-40B4-BE49-F238E27FC236}">
                <a16:creationId xmlns:a16="http://schemas.microsoft.com/office/drawing/2014/main" id="{BA837F3A-513D-4235-9450-1794BD3C45D3}"/>
              </a:ext>
            </a:extLst>
          </p:cNvPr>
          <p:cNvSpPr>
            <a:spLocks noGrp="1"/>
          </p:cNvSpPr>
          <p:nvPr>
            <p:ph type="body" sz="quarter" idx="17"/>
          </p:nvPr>
        </p:nvSpPr>
        <p:spPr>
          <a:xfrm>
            <a:off x="695401" y="1268760"/>
            <a:ext cx="9667799" cy="3912840"/>
          </a:xfrm>
        </p:spPr>
        <p:txBody>
          <a:bodyPr/>
          <a:lstStyle/>
          <a:p>
            <a:pPr marL="0" indent="0" algn="just">
              <a:buNone/>
            </a:pPr>
            <a:r>
              <a:rPr lang="en-US" b="1" dirty="0"/>
              <a:t>Step 1. URLs</a:t>
            </a:r>
            <a:endParaRPr lang="en-US" dirty="0"/>
          </a:p>
          <a:p>
            <a:pPr marL="0" indent="0" algn="just">
              <a:buNone/>
            </a:pPr>
            <a:r>
              <a:rPr lang="en-US" dirty="0"/>
              <a:t>Everything begins with a known list of URLs. Google discovers these through various processes, but the three most common ones are:</a:t>
            </a:r>
          </a:p>
          <a:p>
            <a:pPr marL="342900" lvl="0" indent="-342900" algn="just">
              <a:buFont typeface="Wingdings" panose="05000000000000000000" pitchFamily="2" charset="2"/>
              <a:buChar char="ü"/>
            </a:pPr>
            <a:r>
              <a:rPr lang="en-US" b="1" dirty="0"/>
              <a:t>From backlinks</a:t>
            </a:r>
          </a:p>
          <a:p>
            <a:pPr marL="342900" lvl="0" indent="-342900" algn="just">
              <a:buFont typeface="Wingdings" panose="05000000000000000000" pitchFamily="2" charset="2"/>
              <a:buChar char="ü"/>
            </a:pPr>
            <a:r>
              <a:rPr lang="en-US" b="1" dirty="0"/>
              <a:t>From sitemaps</a:t>
            </a:r>
          </a:p>
          <a:p>
            <a:pPr marL="342900" indent="-342900" algn="just">
              <a:buFont typeface="Wingdings" panose="05000000000000000000" pitchFamily="2" charset="2"/>
              <a:buChar char="ü"/>
            </a:pPr>
            <a:r>
              <a:rPr lang="en-US" b="1" dirty="0"/>
              <a:t>From URL submissions</a:t>
            </a:r>
            <a:endParaRPr lang="en-US" dirty="0"/>
          </a:p>
          <a:p>
            <a:pPr marL="0" indent="0" algn="just">
              <a:buNone/>
            </a:pPr>
            <a:endParaRPr lang="en-US" dirty="0"/>
          </a:p>
        </p:txBody>
      </p:sp>
    </p:spTree>
    <p:extLst>
      <p:ext uri="{BB962C8B-B14F-4D97-AF65-F5344CB8AC3E}">
        <p14:creationId xmlns:p14="http://schemas.microsoft.com/office/powerpoint/2010/main" val="242095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1745BE-CCD9-41C6-9E59-84291285F063}"/>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8BFE10F7-9E2B-4843-A755-DCA3AB761A03}"/>
              </a:ext>
            </a:extLst>
          </p:cNvPr>
          <p:cNvSpPr>
            <a:spLocks noGrp="1"/>
          </p:cNvSpPr>
          <p:nvPr>
            <p:ph type="title"/>
          </p:nvPr>
        </p:nvSpPr>
        <p:spPr/>
        <p:txBody>
          <a:bodyPr/>
          <a:lstStyle/>
          <a:p>
            <a:r>
              <a:rPr lang="en-US" dirty="0"/>
              <a:t>Architecture Diagram</a:t>
            </a:r>
          </a:p>
        </p:txBody>
      </p:sp>
      <p:sp>
        <p:nvSpPr>
          <p:cNvPr id="4" name="Text Placeholder 3">
            <a:extLst>
              <a:ext uri="{FF2B5EF4-FFF2-40B4-BE49-F238E27FC236}">
                <a16:creationId xmlns:a16="http://schemas.microsoft.com/office/drawing/2014/main" id="{4418893C-722F-4BF1-B8BC-9A7872A6956C}"/>
              </a:ext>
            </a:extLst>
          </p:cNvPr>
          <p:cNvSpPr>
            <a:spLocks noGrp="1"/>
          </p:cNvSpPr>
          <p:nvPr>
            <p:ph type="body" sz="quarter" idx="17"/>
          </p:nvPr>
        </p:nvSpPr>
        <p:spPr>
          <a:xfrm>
            <a:off x="695399" y="1269157"/>
            <a:ext cx="9820201" cy="4522044"/>
          </a:xfrm>
        </p:spPr>
        <p:txBody>
          <a:bodyPr/>
          <a:lstStyle/>
          <a:p>
            <a:pPr marL="0" indent="0" algn="just">
              <a:buNone/>
            </a:pPr>
            <a:r>
              <a:rPr lang="en-US" b="1" dirty="0"/>
              <a:t>Step 2. Crawling</a:t>
            </a:r>
            <a:endParaRPr lang="en-US" dirty="0"/>
          </a:p>
          <a:p>
            <a:pPr marL="0" indent="0" algn="just">
              <a:buNone/>
            </a:pPr>
            <a:r>
              <a:rPr lang="en-US" dirty="0"/>
              <a:t>Crawling is where a computer bot called a spider (e.g., Googlebot) visits and downloads the discovered pages.</a:t>
            </a:r>
          </a:p>
          <a:p>
            <a:pPr marL="0" indent="0" algn="just">
              <a:buNone/>
            </a:pPr>
            <a:r>
              <a:rPr lang="en-US" b="1" dirty="0"/>
              <a:t>Step 3. Processing</a:t>
            </a:r>
            <a:endParaRPr lang="en-US" dirty="0"/>
          </a:p>
          <a:p>
            <a:pPr marL="0" indent="0" algn="just">
              <a:buNone/>
            </a:pPr>
            <a:r>
              <a:rPr lang="en-US" dirty="0"/>
              <a:t>Processing is where Google works to understand and extract key information from crawled pages. Nobody outside of Google knows every detail about this process, but the important parts for our understanding are extracting links and storing content for indexing.</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1936354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14967D-ACE6-4C69-84D5-A92462FF1D98}"/>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3" name="Title 2">
            <a:extLst>
              <a:ext uri="{FF2B5EF4-FFF2-40B4-BE49-F238E27FC236}">
                <a16:creationId xmlns:a16="http://schemas.microsoft.com/office/drawing/2014/main" id="{74B9D6FF-F684-4E7F-8032-8C0BD95F91A5}"/>
              </a:ext>
            </a:extLst>
          </p:cNvPr>
          <p:cNvSpPr>
            <a:spLocks noGrp="1"/>
          </p:cNvSpPr>
          <p:nvPr>
            <p:ph type="title"/>
          </p:nvPr>
        </p:nvSpPr>
        <p:spPr/>
        <p:txBody>
          <a:bodyPr/>
          <a:lstStyle/>
          <a:p>
            <a:r>
              <a:rPr lang="en-US" dirty="0"/>
              <a:t>Architecture Diagram</a:t>
            </a:r>
          </a:p>
        </p:txBody>
      </p:sp>
      <p:sp>
        <p:nvSpPr>
          <p:cNvPr id="4" name="Text Placeholder 3">
            <a:extLst>
              <a:ext uri="{FF2B5EF4-FFF2-40B4-BE49-F238E27FC236}">
                <a16:creationId xmlns:a16="http://schemas.microsoft.com/office/drawing/2014/main" id="{D60AE679-0CF4-444B-BA30-E640AE45CF5A}"/>
              </a:ext>
            </a:extLst>
          </p:cNvPr>
          <p:cNvSpPr>
            <a:spLocks noGrp="1"/>
          </p:cNvSpPr>
          <p:nvPr>
            <p:ph type="body" sz="quarter" idx="17"/>
          </p:nvPr>
        </p:nvSpPr>
        <p:spPr>
          <a:xfrm>
            <a:off x="695399" y="1447800"/>
            <a:ext cx="10048801" cy="4114800"/>
          </a:xfrm>
        </p:spPr>
        <p:txBody>
          <a:bodyPr/>
          <a:lstStyle/>
          <a:p>
            <a:pPr marL="0" indent="0" algn="just">
              <a:buNone/>
            </a:pPr>
            <a:r>
              <a:rPr lang="en-US" b="1" dirty="0"/>
              <a:t>Step 4. Indexing</a:t>
            </a:r>
            <a:endParaRPr lang="en-US" dirty="0"/>
          </a:p>
          <a:p>
            <a:pPr marL="0" indent="0" algn="just">
              <a:buNone/>
            </a:pPr>
            <a:r>
              <a:rPr lang="en-US" dirty="0"/>
              <a:t>Indexing is where processed information from crawled pages is added to a big database called the search index. This is essentially a digital library of trillions of webpages where Google’s search results come from.</a:t>
            </a:r>
          </a:p>
          <a:p>
            <a:pPr marL="0" indent="0" algn="just">
              <a:buNone/>
            </a:pPr>
            <a:r>
              <a:rPr lang="en-US" dirty="0"/>
              <a:t>That’s an important point. When you type a query into a search engine, you’re not directly searching the internet for matching results. You’re searching a search engine’s index of web pages. If a web page isn’t in the search index, search engine users won’t find it. That’s why getting your website indexed in major search engines like Google and Bing is so important.</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10387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849A77-A610-4C6D-A911-1F841823B307}"/>
              </a:ext>
            </a:extLst>
          </p:cNvPr>
          <p:cNvSpPr>
            <a:spLocks noGrp="1"/>
          </p:cNvSpPr>
          <p:nvPr>
            <p:ph type="sldNum" sz="quarter" idx="14"/>
          </p:nvPr>
        </p:nvSpPr>
        <p:spPr/>
        <p:txBody>
          <a:bodyPr/>
          <a:lstStyle/>
          <a:p>
            <a:fld id="{45A3C14A-F937-4231-B6F1-40B429FAFB2F}" type="slidenum">
              <a:rPr lang="en-NZ" smtClean="0"/>
              <a:pPr/>
              <a:t>13</a:t>
            </a:fld>
            <a:endParaRPr lang="en-NZ" dirty="0"/>
          </a:p>
        </p:txBody>
      </p:sp>
      <p:sp>
        <p:nvSpPr>
          <p:cNvPr id="3" name="Title 2">
            <a:extLst>
              <a:ext uri="{FF2B5EF4-FFF2-40B4-BE49-F238E27FC236}">
                <a16:creationId xmlns:a16="http://schemas.microsoft.com/office/drawing/2014/main" id="{13F93F87-E700-4FD8-98FB-08E0189AFA80}"/>
              </a:ext>
            </a:extLst>
          </p:cNvPr>
          <p:cNvSpPr>
            <a:spLocks noGrp="1"/>
          </p:cNvSpPr>
          <p:nvPr>
            <p:ph type="title"/>
          </p:nvPr>
        </p:nvSpPr>
        <p:spPr/>
        <p:txBody>
          <a:bodyPr/>
          <a:lstStyle/>
          <a:p>
            <a:r>
              <a:rPr lang="en-US" dirty="0"/>
              <a:t>Class Diagram</a:t>
            </a:r>
          </a:p>
        </p:txBody>
      </p:sp>
      <p:sp>
        <p:nvSpPr>
          <p:cNvPr id="4" name="Text Placeholder 3">
            <a:extLst>
              <a:ext uri="{FF2B5EF4-FFF2-40B4-BE49-F238E27FC236}">
                <a16:creationId xmlns:a16="http://schemas.microsoft.com/office/drawing/2014/main" id="{295E2272-42E3-4E32-8EC6-A108B9E25263}"/>
              </a:ext>
            </a:extLst>
          </p:cNvPr>
          <p:cNvSpPr>
            <a:spLocks noGrp="1"/>
          </p:cNvSpPr>
          <p:nvPr>
            <p:ph type="body" sz="quarter" idx="17"/>
          </p:nvPr>
        </p:nvSpPr>
        <p:spPr>
          <a:xfrm>
            <a:off x="990600" y="1510038"/>
            <a:ext cx="9144000" cy="3366762"/>
          </a:xfrm>
        </p:spPr>
        <p:txBody>
          <a:bodyPr/>
          <a:lstStyle/>
          <a:p>
            <a:pPr marL="0" indent="0" algn="just">
              <a:buNone/>
            </a:pPr>
            <a:r>
              <a:rPr lang="en-US" dirty="0"/>
              <a:t>This project is a simple general search engine which means the collection of web site so every web site has it own class representation.</a:t>
            </a:r>
          </a:p>
          <a:p>
            <a:pPr marL="0" indent="0" algn="just">
              <a:buNone/>
            </a:pPr>
            <a:r>
              <a:rPr lang="en-US" dirty="0"/>
              <a:t>The class diagram of this project will be the combination of so many class diagram depending to the number of web site. So in order to tackle those problem we will set an overview class diagram. </a:t>
            </a:r>
          </a:p>
          <a:p>
            <a:pPr marL="0" indent="0" algn="just">
              <a:buNone/>
            </a:pPr>
            <a:endParaRPr lang="en-US" dirty="0"/>
          </a:p>
        </p:txBody>
      </p:sp>
    </p:spTree>
    <p:extLst>
      <p:ext uri="{BB962C8B-B14F-4D97-AF65-F5344CB8AC3E}">
        <p14:creationId xmlns:p14="http://schemas.microsoft.com/office/powerpoint/2010/main" val="1796847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CD91FB-B000-4F0E-8D32-98091A572354}"/>
              </a:ext>
            </a:extLst>
          </p:cNvPr>
          <p:cNvSpPr>
            <a:spLocks noGrp="1"/>
          </p:cNvSpPr>
          <p:nvPr>
            <p:ph type="sldNum" sz="quarter" idx="14"/>
          </p:nvPr>
        </p:nvSpPr>
        <p:spPr/>
        <p:txBody>
          <a:bodyPr/>
          <a:lstStyle/>
          <a:p>
            <a:fld id="{45A3C14A-F937-4231-B6F1-40B429FAFB2F}" type="slidenum">
              <a:rPr lang="en-NZ" smtClean="0"/>
              <a:pPr/>
              <a:t>14</a:t>
            </a:fld>
            <a:endParaRPr lang="en-NZ" dirty="0"/>
          </a:p>
        </p:txBody>
      </p:sp>
      <p:sp>
        <p:nvSpPr>
          <p:cNvPr id="3" name="Title 2">
            <a:extLst>
              <a:ext uri="{FF2B5EF4-FFF2-40B4-BE49-F238E27FC236}">
                <a16:creationId xmlns:a16="http://schemas.microsoft.com/office/drawing/2014/main" id="{48544423-CD09-4E45-82D3-633B7F85CA53}"/>
              </a:ext>
            </a:extLst>
          </p:cNvPr>
          <p:cNvSpPr>
            <a:spLocks noGrp="1"/>
          </p:cNvSpPr>
          <p:nvPr>
            <p:ph type="title"/>
          </p:nvPr>
        </p:nvSpPr>
        <p:spPr/>
        <p:txBody>
          <a:bodyPr/>
          <a:lstStyle/>
          <a:p>
            <a:r>
              <a:rPr lang="en-US" dirty="0"/>
              <a:t>Class Diagram</a:t>
            </a:r>
          </a:p>
        </p:txBody>
      </p:sp>
      <p:sp>
        <p:nvSpPr>
          <p:cNvPr id="4" name="Text Placeholder 3">
            <a:extLst>
              <a:ext uri="{FF2B5EF4-FFF2-40B4-BE49-F238E27FC236}">
                <a16:creationId xmlns:a16="http://schemas.microsoft.com/office/drawing/2014/main" id="{637AB7DD-AB5D-4E5A-A4B5-3D16826F97B9}"/>
              </a:ext>
            </a:extLst>
          </p:cNvPr>
          <p:cNvSpPr>
            <a:spLocks noGrp="1"/>
          </p:cNvSpPr>
          <p:nvPr>
            <p:ph type="body" sz="quarter" idx="17"/>
          </p:nvPr>
        </p:nvSpPr>
        <p:spPr>
          <a:xfrm>
            <a:off x="695400" y="1630859"/>
            <a:ext cx="10801201" cy="4320480"/>
          </a:xfrm>
        </p:spPr>
        <p:txBody>
          <a:bodyPr/>
          <a:lstStyle/>
          <a:p>
            <a:pPr marL="0" indent="0">
              <a:buNone/>
            </a:pPr>
            <a:r>
              <a:rPr lang="en-US" dirty="0"/>
              <a:t>.                                                        </a:t>
            </a:r>
          </a:p>
        </p:txBody>
      </p:sp>
      <p:pic>
        <p:nvPicPr>
          <p:cNvPr id="5" name="Picture 2">
            <a:extLst>
              <a:ext uri="{FF2B5EF4-FFF2-40B4-BE49-F238E27FC236}">
                <a16:creationId xmlns:a16="http://schemas.microsoft.com/office/drawing/2014/main" id="{FC85BDBC-BDBD-46F2-B7C5-4A08FDE0E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57236"/>
            <a:ext cx="4191000" cy="403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B9FFD5F7-586E-45C2-8D00-AF3BCB612BC8}"/>
              </a:ext>
            </a:extLst>
          </p:cNvPr>
          <p:cNvPicPr>
            <a:picLocks noChangeAspect="1"/>
          </p:cNvPicPr>
          <p:nvPr/>
        </p:nvPicPr>
        <p:blipFill>
          <a:blip r:embed="rId3"/>
          <a:stretch>
            <a:fillRect/>
          </a:stretch>
        </p:blipFill>
        <p:spPr>
          <a:xfrm>
            <a:off x="5638800" y="2286000"/>
            <a:ext cx="4867275" cy="2114550"/>
          </a:xfrm>
          <a:prstGeom prst="rect">
            <a:avLst/>
          </a:prstGeom>
        </p:spPr>
      </p:pic>
    </p:spTree>
    <p:extLst>
      <p:ext uri="{BB962C8B-B14F-4D97-AF65-F5344CB8AC3E}">
        <p14:creationId xmlns:p14="http://schemas.microsoft.com/office/powerpoint/2010/main" val="329213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5D1F20-8561-465F-888D-35D9D8B924DD}"/>
              </a:ext>
            </a:extLst>
          </p:cNvPr>
          <p:cNvSpPr>
            <a:spLocks noGrp="1"/>
          </p:cNvSpPr>
          <p:nvPr>
            <p:ph type="sldNum" sz="quarter" idx="14"/>
          </p:nvPr>
        </p:nvSpPr>
        <p:spPr/>
        <p:txBody>
          <a:bodyPr/>
          <a:lstStyle/>
          <a:p>
            <a:fld id="{45A3C14A-F937-4231-B6F1-40B429FAFB2F}" type="slidenum">
              <a:rPr lang="en-NZ" smtClean="0"/>
              <a:pPr/>
              <a:t>15</a:t>
            </a:fld>
            <a:endParaRPr lang="en-NZ" dirty="0"/>
          </a:p>
        </p:txBody>
      </p:sp>
      <p:sp>
        <p:nvSpPr>
          <p:cNvPr id="3" name="Title 2">
            <a:extLst>
              <a:ext uri="{FF2B5EF4-FFF2-40B4-BE49-F238E27FC236}">
                <a16:creationId xmlns:a16="http://schemas.microsoft.com/office/drawing/2014/main" id="{8303F0E6-13B4-4576-B4D0-8B571F7C9A20}"/>
              </a:ext>
            </a:extLst>
          </p:cNvPr>
          <p:cNvSpPr>
            <a:spLocks noGrp="1"/>
          </p:cNvSpPr>
          <p:nvPr>
            <p:ph type="title"/>
          </p:nvPr>
        </p:nvSpPr>
        <p:spPr>
          <a:xfrm>
            <a:off x="695401" y="395786"/>
            <a:ext cx="6010200" cy="594814"/>
          </a:xfrm>
        </p:spPr>
        <p:txBody>
          <a:bodyPr/>
          <a:lstStyle/>
          <a:p>
            <a:br>
              <a:rPr lang="en-US" dirty="0"/>
            </a:br>
            <a:r>
              <a:rPr lang="en-US" dirty="0"/>
              <a:t>Testing Strategy</a:t>
            </a:r>
            <a:br>
              <a:rPr lang="en-US" dirty="0"/>
            </a:br>
            <a:endParaRPr lang="en-US" dirty="0"/>
          </a:p>
        </p:txBody>
      </p:sp>
      <p:sp>
        <p:nvSpPr>
          <p:cNvPr id="4" name="Text Placeholder 3">
            <a:extLst>
              <a:ext uri="{FF2B5EF4-FFF2-40B4-BE49-F238E27FC236}">
                <a16:creationId xmlns:a16="http://schemas.microsoft.com/office/drawing/2014/main" id="{59BD534F-8078-4182-AB48-B4747D8882A8}"/>
              </a:ext>
            </a:extLst>
          </p:cNvPr>
          <p:cNvSpPr>
            <a:spLocks noGrp="1"/>
          </p:cNvSpPr>
          <p:nvPr>
            <p:ph type="body" sz="quarter" idx="17"/>
          </p:nvPr>
        </p:nvSpPr>
        <p:spPr>
          <a:xfrm>
            <a:off x="695401" y="1268760"/>
            <a:ext cx="10801201" cy="4320480"/>
          </a:xfrm>
        </p:spPr>
        <p:txBody>
          <a:bodyPr/>
          <a:lstStyle/>
          <a:p>
            <a:pPr marL="0" indent="0" algn="just">
              <a:buNone/>
            </a:pPr>
            <a:r>
              <a:rPr lang="en-US" dirty="0"/>
              <a:t>Regarding to testing strategy we have used the three basic testing strategy which are:</a:t>
            </a:r>
          </a:p>
          <a:p>
            <a:pPr marL="342900" indent="-342900" algn="just">
              <a:buFont typeface="Wingdings" panose="05000000000000000000" pitchFamily="2" charset="2"/>
              <a:buChar char="ü"/>
            </a:pPr>
            <a:r>
              <a:rPr lang="en-US" dirty="0"/>
              <a:t>Static testing: testing without running the developing product ,detect bugs and issues present in the code </a:t>
            </a:r>
          </a:p>
          <a:p>
            <a:pPr marL="342900" indent="-342900" algn="just">
              <a:buFont typeface="Wingdings" panose="05000000000000000000" pitchFamily="2" charset="2"/>
              <a:buChar char="ü"/>
            </a:pPr>
            <a:r>
              <a:rPr lang="en-US" dirty="0"/>
              <a:t>Structural testing: called white-box testing, accessed the product’s structure and data flows, to track any changes in the system’s behavior by comparing the tests’ outcomes with the results of previous iterations.</a:t>
            </a:r>
          </a:p>
          <a:p>
            <a:pPr marL="342900" indent="-342900" algn="just">
              <a:buFont typeface="Wingdings" panose="05000000000000000000" pitchFamily="2" charset="2"/>
              <a:buChar char="ü"/>
            </a:pPr>
            <a:r>
              <a:rPr lang="en-US" dirty="0"/>
              <a:t>Behavioral testing: consist to run numerous tests to see the product from user’s point of view known as black-box testing</a:t>
            </a:r>
          </a:p>
        </p:txBody>
      </p:sp>
    </p:spTree>
    <p:extLst>
      <p:ext uri="{BB962C8B-B14F-4D97-AF65-F5344CB8AC3E}">
        <p14:creationId xmlns:p14="http://schemas.microsoft.com/office/powerpoint/2010/main" val="2032139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EBE8E3-64E3-4E06-ADAD-90F437EA5C51}"/>
              </a:ext>
            </a:extLst>
          </p:cNvPr>
          <p:cNvSpPr>
            <a:spLocks noGrp="1"/>
          </p:cNvSpPr>
          <p:nvPr>
            <p:ph type="sldNum" sz="quarter" idx="14"/>
          </p:nvPr>
        </p:nvSpPr>
        <p:spPr/>
        <p:txBody>
          <a:bodyPr/>
          <a:lstStyle/>
          <a:p>
            <a:fld id="{45A3C14A-F937-4231-B6F1-40B429FAFB2F}" type="slidenum">
              <a:rPr lang="en-NZ" smtClean="0"/>
              <a:pPr/>
              <a:t>16</a:t>
            </a:fld>
            <a:endParaRPr lang="en-NZ" dirty="0"/>
          </a:p>
        </p:txBody>
      </p:sp>
      <p:sp>
        <p:nvSpPr>
          <p:cNvPr id="3" name="Title 2">
            <a:extLst>
              <a:ext uri="{FF2B5EF4-FFF2-40B4-BE49-F238E27FC236}">
                <a16:creationId xmlns:a16="http://schemas.microsoft.com/office/drawing/2014/main" id="{E90DD9B6-E5F1-4D5A-90F7-4A467586CDB6}"/>
              </a:ext>
            </a:extLst>
          </p:cNvPr>
          <p:cNvSpPr>
            <a:spLocks noGrp="1"/>
          </p:cNvSpPr>
          <p:nvPr>
            <p:ph type="title"/>
          </p:nvPr>
        </p:nvSpPr>
        <p:spPr/>
        <p:txBody>
          <a:bodyPr/>
          <a:lstStyle/>
          <a:p>
            <a:r>
              <a:rPr lang="en-US" dirty="0"/>
              <a:t>Testing Strategy</a:t>
            </a:r>
          </a:p>
        </p:txBody>
      </p:sp>
      <p:sp>
        <p:nvSpPr>
          <p:cNvPr id="4" name="Text Placeholder 3">
            <a:extLst>
              <a:ext uri="{FF2B5EF4-FFF2-40B4-BE49-F238E27FC236}">
                <a16:creationId xmlns:a16="http://schemas.microsoft.com/office/drawing/2014/main" id="{CF11D060-EF78-46C8-AF79-32A477ACD2F5}"/>
              </a:ext>
            </a:extLst>
          </p:cNvPr>
          <p:cNvSpPr>
            <a:spLocks noGrp="1"/>
          </p:cNvSpPr>
          <p:nvPr>
            <p:ph type="body" sz="quarter" idx="17"/>
          </p:nvPr>
        </p:nvSpPr>
        <p:spPr>
          <a:xfrm>
            <a:off x="730569" y="1600200"/>
            <a:ext cx="9785031" cy="4495799"/>
          </a:xfrm>
        </p:spPr>
        <p:txBody>
          <a:bodyPr/>
          <a:lstStyle/>
          <a:p>
            <a:pPr marL="342900" indent="-342900">
              <a:buFont typeface="Wingdings" panose="05000000000000000000" pitchFamily="2" charset="2"/>
              <a:buChar char="v"/>
            </a:pPr>
            <a:r>
              <a:rPr lang="en-US" dirty="0"/>
              <a:t>Launching project:</a:t>
            </a:r>
          </a:p>
          <a:p>
            <a:pPr marL="0" indent="0">
              <a:buNone/>
            </a:pPr>
            <a:endParaRPr lang="en-US" dirty="0"/>
          </a:p>
        </p:txBody>
      </p:sp>
      <p:pic>
        <p:nvPicPr>
          <p:cNvPr id="3074" name="Picture 2">
            <a:extLst>
              <a:ext uri="{FF2B5EF4-FFF2-40B4-BE49-F238E27FC236}">
                <a16:creationId xmlns:a16="http://schemas.microsoft.com/office/drawing/2014/main" id="{7D68D9A0-34E4-4944-AB1C-D36A729D8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50292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BF30D487-5974-46DB-919E-3A4179F46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38" y="3962400"/>
            <a:ext cx="4960937"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2316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23F6A3-63E4-4A50-952E-34E81B96D8F0}"/>
              </a:ext>
            </a:extLst>
          </p:cNvPr>
          <p:cNvSpPr>
            <a:spLocks noGrp="1"/>
          </p:cNvSpPr>
          <p:nvPr>
            <p:ph type="sldNum" sz="quarter" idx="14"/>
          </p:nvPr>
        </p:nvSpPr>
        <p:spPr/>
        <p:txBody>
          <a:bodyPr/>
          <a:lstStyle/>
          <a:p>
            <a:fld id="{45A3C14A-F937-4231-B6F1-40B429FAFB2F}" type="slidenum">
              <a:rPr lang="en-NZ" smtClean="0"/>
              <a:pPr/>
              <a:t>17</a:t>
            </a:fld>
            <a:endParaRPr lang="en-NZ" dirty="0"/>
          </a:p>
        </p:txBody>
      </p:sp>
      <p:sp>
        <p:nvSpPr>
          <p:cNvPr id="3" name="Title 2">
            <a:extLst>
              <a:ext uri="{FF2B5EF4-FFF2-40B4-BE49-F238E27FC236}">
                <a16:creationId xmlns:a16="http://schemas.microsoft.com/office/drawing/2014/main" id="{55E2257F-9365-46D2-BC91-09DC4307092E}"/>
              </a:ext>
            </a:extLst>
          </p:cNvPr>
          <p:cNvSpPr>
            <a:spLocks noGrp="1"/>
          </p:cNvSpPr>
          <p:nvPr>
            <p:ph type="title"/>
          </p:nvPr>
        </p:nvSpPr>
        <p:spPr/>
        <p:txBody>
          <a:bodyPr/>
          <a:lstStyle/>
          <a:p>
            <a:r>
              <a:rPr lang="en-US" dirty="0"/>
              <a:t>Testing Strategy</a:t>
            </a:r>
          </a:p>
        </p:txBody>
      </p:sp>
      <p:sp>
        <p:nvSpPr>
          <p:cNvPr id="4" name="Text Placeholder 3">
            <a:extLst>
              <a:ext uri="{FF2B5EF4-FFF2-40B4-BE49-F238E27FC236}">
                <a16:creationId xmlns:a16="http://schemas.microsoft.com/office/drawing/2014/main" id="{B37E5E82-C49D-4CF6-865A-844D3DC71FEB}"/>
              </a:ext>
            </a:extLst>
          </p:cNvPr>
          <p:cNvSpPr>
            <a:spLocks noGrp="1"/>
          </p:cNvSpPr>
          <p:nvPr>
            <p:ph type="body" sz="quarter" idx="17"/>
          </p:nvPr>
        </p:nvSpPr>
        <p:spPr>
          <a:xfrm>
            <a:off x="614439" y="1233988"/>
            <a:ext cx="10663162" cy="4900112"/>
          </a:xfrm>
        </p:spPr>
        <p:txBody>
          <a:bodyPr/>
          <a:lstStyle/>
          <a:p>
            <a:pPr marL="0" indent="0">
              <a:buNone/>
            </a:pPr>
            <a:endParaRPr lang="en-US" dirty="0"/>
          </a:p>
          <a:p>
            <a:pPr marL="0" indent="0">
              <a:buNone/>
            </a:pPr>
            <a:endParaRPr lang="en-US" dirty="0"/>
          </a:p>
          <a:p>
            <a:pPr marL="0" indent="0">
              <a:buNone/>
            </a:pPr>
            <a:endParaRPr lang="en-US" dirty="0"/>
          </a:p>
          <a:p>
            <a:pPr marL="342900" indent="-342900">
              <a:buFont typeface="Wingdings" panose="05000000000000000000" pitchFamily="2" charset="2"/>
              <a:buChar char="v"/>
            </a:pPr>
            <a:r>
              <a:rPr lang="en-US" dirty="0"/>
              <a:t>Home page                                                     </a:t>
            </a:r>
          </a:p>
          <a:p>
            <a:pPr marL="342900" indent="-342900">
              <a:buFont typeface="Wingdings" panose="05000000000000000000" pitchFamily="2" charset="2"/>
              <a:buChar char="v"/>
            </a:pPr>
            <a:endParaRPr lang="en-US" dirty="0"/>
          </a:p>
        </p:txBody>
      </p:sp>
      <p:pic>
        <p:nvPicPr>
          <p:cNvPr id="4098" name="Picture 2">
            <a:extLst>
              <a:ext uri="{FF2B5EF4-FFF2-40B4-BE49-F238E27FC236}">
                <a16:creationId xmlns:a16="http://schemas.microsoft.com/office/drawing/2014/main" id="{5DE1C1AC-4BB3-44C1-B58A-09027A05D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6752"/>
            <a:ext cx="4758261" cy="139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225DFB89-DE26-4329-A460-4888E2D85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907461"/>
            <a:ext cx="4953000" cy="318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6136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FAE0E2-1B6C-457E-AE60-B3D63B9E0780}"/>
              </a:ext>
            </a:extLst>
          </p:cNvPr>
          <p:cNvSpPr>
            <a:spLocks noGrp="1"/>
          </p:cNvSpPr>
          <p:nvPr>
            <p:ph type="sldNum" sz="quarter" idx="14"/>
          </p:nvPr>
        </p:nvSpPr>
        <p:spPr/>
        <p:txBody>
          <a:bodyPr/>
          <a:lstStyle/>
          <a:p>
            <a:fld id="{45A3C14A-F937-4231-B6F1-40B429FAFB2F}" type="slidenum">
              <a:rPr lang="en-NZ" smtClean="0"/>
              <a:pPr/>
              <a:t>18</a:t>
            </a:fld>
            <a:endParaRPr lang="en-NZ" dirty="0"/>
          </a:p>
        </p:txBody>
      </p:sp>
      <p:sp>
        <p:nvSpPr>
          <p:cNvPr id="3" name="Title 2">
            <a:extLst>
              <a:ext uri="{FF2B5EF4-FFF2-40B4-BE49-F238E27FC236}">
                <a16:creationId xmlns:a16="http://schemas.microsoft.com/office/drawing/2014/main" id="{AAD9A764-DF21-479C-8BFE-61B8C600191A}"/>
              </a:ext>
            </a:extLst>
          </p:cNvPr>
          <p:cNvSpPr>
            <a:spLocks noGrp="1"/>
          </p:cNvSpPr>
          <p:nvPr>
            <p:ph type="title"/>
          </p:nvPr>
        </p:nvSpPr>
        <p:spPr/>
        <p:txBody>
          <a:bodyPr/>
          <a:lstStyle/>
          <a:p>
            <a:r>
              <a:rPr lang="en-US" dirty="0"/>
              <a:t>Testing Strategy</a:t>
            </a:r>
          </a:p>
        </p:txBody>
      </p:sp>
      <p:sp>
        <p:nvSpPr>
          <p:cNvPr id="4" name="Text Placeholder 3">
            <a:extLst>
              <a:ext uri="{FF2B5EF4-FFF2-40B4-BE49-F238E27FC236}">
                <a16:creationId xmlns:a16="http://schemas.microsoft.com/office/drawing/2014/main" id="{67DF52C2-339E-47C9-9367-335C94740A63}"/>
              </a:ext>
            </a:extLst>
          </p:cNvPr>
          <p:cNvSpPr>
            <a:spLocks noGrp="1"/>
          </p:cNvSpPr>
          <p:nvPr>
            <p:ph type="body" sz="quarter" idx="17"/>
          </p:nvPr>
        </p:nvSpPr>
        <p:spPr>
          <a:xfrm>
            <a:off x="695400" y="1773936"/>
            <a:ext cx="10801201" cy="4138028"/>
          </a:xfrm>
        </p:spPr>
        <p:txBody>
          <a:bodyPr/>
          <a:lstStyle/>
          <a:p>
            <a:pPr marL="342900" indent="-342900">
              <a:buFont typeface="Wingdings" panose="05000000000000000000" pitchFamily="2" charset="2"/>
              <a:buChar char="v"/>
            </a:pPr>
            <a:r>
              <a:rPr lang="en-US" dirty="0"/>
              <a:t>Output page</a:t>
            </a:r>
          </a:p>
          <a:p>
            <a:pPr marL="0" indent="0">
              <a:buNone/>
            </a:pPr>
            <a:endParaRPr lang="en-US" dirty="0"/>
          </a:p>
        </p:txBody>
      </p:sp>
      <p:pic>
        <p:nvPicPr>
          <p:cNvPr id="5122" name="Picture 4">
            <a:extLst>
              <a:ext uri="{FF2B5EF4-FFF2-40B4-BE49-F238E27FC236}">
                <a16:creationId xmlns:a16="http://schemas.microsoft.com/office/drawing/2014/main" id="{1D9CEAAA-F834-41BE-B185-315C87F51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956388"/>
            <a:ext cx="5638800" cy="3955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3424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2168F-5B0B-4034-BF52-9F61A225185B}"/>
              </a:ext>
            </a:extLst>
          </p:cNvPr>
          <p:cNvSpPr>
            <a:spLocks noGrp="1"/>
          </p:cNvSpPr>
          <p:nvPr>
            <p:ph type="sldNum" sz="quarter" idx="14"/>
          </p:nvPr>
        </p:nvSpPr>
        <p:spPr/>
        <p:txBody>
          <a:bodyPr/>
          <a:lstStyle/>
          <a:p>
            <a:fld id="{45A3C14A-F937-4231-B6F1-40B429FAFB2F}" type="slidenum">
              <a:rPr lang="en-NZ" smtClean="0"/>
              <a:pPr/>
              <a:t>19</a:t>
            </a:fld>
            <a:endParaRPr lang="en-NZ" dirty="0"/>
          </a:p>
        </p:txBody>
      </p:sp>
      <p:sp>
        <p:nvSpPr>
          <p:cNvPr id="3" name="Title 2">
            <a:extLst>
              <a:ext uri="{FF2B5EF4-FFF2-40B4-BE49-F238E27FC236}">
                <a16:creationId xmlns:a16="http://schemas.microsoft.com/office/drawing/2014/main" id="{2E15E76F-B338-487A-976E-F47F3B7BF4AF}"/>
              </a:ext>
            </a:extLst>
          </p:cNvPr>
          <p:cNvSpPr>
            <a:spLocks noGrp="1"/>
          </p:cNvSpPr>
          <p:nvPr>
            <p:ph type="title"/>
          </p:nvPr>
        </p:nvSpPr>
        <p:spPr/>
        <p:txBody>
          <a:bodyPr/>
          <a:lstStyle/>
          <a:p>
            <a:r>
              <a:rPr lang="en-US" dirty="0"/>
              <a:t>Implementation</a:t>
            </a:r>
          </a:p>
        </p:txBody>
      </p:sp>
      <p:sp>
        <p:nvSpPr>
          <p:cNvPr id="4" name="Text Placeholder 3">
            <a:extLst>
              <a:ext uri="{FF2B5EF4-FFF2-40B4-BE49-F238E27FC236}">
                <a16:creationId xmlns:a16="http://schemas.microsoft.com/office/drawing/2014/main" id="{E091B944-F8ED-4923-90F4-8C463743BCFB}"/>
              </a:ext>
            </a:extLst>
          </p:cNvPr>
          <p:cNvSpPr>
            <a:spLocks noGrp="1"/>
          </p:cNvSpPr>
          <p:nvPr>
            <p:ph type="body" sz="quarter" idx="17"/>
          </p:nvPr>
        </p:nvSpPr>
        <p:spPr>
          <a:xfrm>
            <a:off x="695399" y="1447800"/>
            <a:ext cx="9972601" cy="3581400"/>
          </a:xfrm>
        </p:spPr>
        <p:txBody>
          <a:bodyPr/>
          <a:lstStyle/>
          <a:p>
            <a:pPr marL="0" indent="0" algn="just">
              <a:buNone/>
            </a:pPr>
            <a:r>
              <a:rPr lang="en-US" dirty="0"/>
              <a:t>This project has been implemented on:</a:t>
            </a:r>
          </a:p>
          <a:p>
            <a:pPr marL="342900" indent="-342900" algn="just">
              <a:buFont typeface="Wingdings" panose="05000000000000000000" pitchFamily="2" charset="2"/>
              <a:buChar char="ü"/>
            </a:pPr>
            <a:r>
              <a:rPr lang="en-US" dirty="0"/>
              <a:t>Python</a:t>
            </a:r>
          </a:p>
          <a:p>
            <a:pPr marL="342900" indent="-342900" algn="just">
              <a:buFont typeface="Wingdings" panose="05000000000000000000" pitchFamily="2" charset="2"/>
              <a:buChar char="ü"/>
            </a:pPr>
            <a:r>
              <a:rPr lang="en-US" dirty="0"/>
              <a:t>Framework Flask</a:t>
            </a:r>
          </a:p>
          <a:p>
            <a:pPr marL="342900" indent="-342900" algn="just">
              <a:buFont typeface="Wingdings" panose="05000000000000000000" pitchFamily="2" charset="2"/>
              <a:buChar char="ü"/>
            </a:pPr>
            <a:r>
              <a:rPr lang="en-US" dirty="0"/>
              <a:t>Storage MongoDB</a:t>
            </a:r>
          </a:p>
          <a:p>
            <a:pPr marL="0" indent="0" algn="just">
              <a:buNone/>
            </a:pPr>
            <a:r>
              <a:rPr lang="en-US" dirty="0"/>
              <a:t>And we have two models and three views in all.</a:t>
            </a:r>
          </a:p>
        </p:txBody>
      </p:sp>
    </p:spTree>
    <p:extLst>
      <p:ext uri="{BB962C8B-B14F-4D97-AF65-F5344CB8AC3E}">
        <p14:creationId xmlns:p14="http://schemas.microsoft.com/office/powerpoint/2010/main" val="323331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6" name="Rectangle 5"/>
          <p:cNvSpPr/>
          <p:nvPr/>
        </p:nvSpPr>
        <p:spPr>
          <a:xfrm>
            <a:off x="2438400" y="381000"/>
            <a:ext cx="6096000" cy="1200329"/>
          </a:xfrm>
          <a:prstGeom prst="rect">
            <a:avLst/>
          </a:prstGeom>
        </p:spPr>
        <p:txBody>
          <a:bodyPr>
            <a:spAutoFit/>
          </a:bodyPr>
          <a:lstStyle/>
          <a:p>
            <a:pPr algn="ctr"/>
            <a:r>
              <a:rPr lang="en-US" sz="2400" dirty="0"/>
              <a:t>A  PROJECT REPORT </a:t>
            </a:r>
            <a:br>
              <a:rPr lang="en-US" sz="2400" dirty="0"/>
            </a:br>
            <a:r>
              <a:rPr lang="en-US" sz="2400" dirty="0"/>
              <a:t> ON</a:t>
            </a:r>
            <a:br>
              <a:rPr lang="en-US" sz="2400" dirty="0"/>
            </a:br>
            <a:r>
              <a:rPr lang="en-US" sz="2400" dirty="0"/>
              <a:t>Simple Web Search Engine</a:t>
            </a:r>
            <a:endParaRPr lang="en-IN" sz="2400" dirty="0"/>
          </a:p>
        </p:txBody>
      </p:sp>
      <p:sp>
        <p:nvSpPr>
          <p:cNvPr id="7" name="TextBox 6"/>
          <p:cNvSpPr txBox="1"/>
          <p:nvPr/>
        </p:nvSpPr>
        <p:spPr>
          <a:xfrm>
            <a:off x="3086100" y="1905000"/>
            <a:ext cx="4800600" cy="923330"/>
          </a:xfrm>
          <a:prstGeom prst="rect">
            <a:avLst/>
          </a:prstGeom>
          <a:noFill/>
        </p:spPr>
        <p:txBody>
          <a:bodyPr wrap="square" rtlCol="0">
            <a:spAutoFit/>
          </a:bodyPr>
          <a:lstStyle/>
          <a:p>
            <a:pPr algn="ctr"/>
            <a:r>
              <a:rPr lang="en-US" dirty="0"/>
              <a:t>Submitted  Final Viva-Voce  Project report  completion of  MSc –Computer Science    degree</a:t>
            </a:r>
          </a:p>
        </p:txBody>
      </p:sp>
      <p:sp>
        <p:nvSpPr>
          <p:cNvPr id="8" name="Subtitle 2"/>
          <p:cNvSpPr txBox="1">
            <a:spLocks/>
          </p:cNvSpPr>
          <p:nvPr/>
        </p:nvSpPr>
        <p:spPr>
          <a:xfrm>
            <a:off x="2667000" y="2875002"/>
            <a:ext cx="6096000" cy="21336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rgbClr val="002060"/>
                </a:solidFill>
              </a:rPr>
              <a:t>Presented by:</a:t>
            </a:r>
          </a:p>
          <a:p>
            <a:pPr marL="0" indent="0" algn="ctr">
              <a:buNone/>
            </a:pPr>
            <a:r>
              <a:rPr lang="en-US" sz="1600" dirty="0"/>
              <a:t>	Mr.  Seriman Doumbia and Tshibangu Georges 		</a:t>
            </a:r>
          </a:p>
          <a:p>
            <a:pPr marL="0" indent="0">
              <a:buNone/>
            </a:pPr>
            <a:r>
              <a:rPr lang="en-US" sz="1600" dirty="0"/>
              <a:t>                                     SRN: R20SCS26 and R20SCS23</a:t>
            </a:r>
          </a:p>
          <a:p>
            <a:endParaRPr lang="en-US" sz="1600" dirty="0">
              <a:solidFill>
                <a:srgbClr val="C00000"/>
              </a:solidFill>
            </a:endParaRPr>
          </a:p>
          <a:p>
            <a:pPr marL="0" indent="0">
              <a:buNone/>
            </a:pPr>
            <a:r>
              <a:rPr lang="en-US" sz="1600" dirty="0">
                <a:solidFill>
                  <a:srgbClr val="7030A0"/>
                </a:solidFill>
              </a:rPr>
              <a:t>Internal Guide	:  Prof. Krishnamurthy R</a:t>
            </a:r>
          </a:p>
        </p:txBody>
      </p:sp>
    </p:spTree>
    <p:extLst>
      <p:ext uri="{BB962C8B-B14F-4D97-AF65-F5344CB8AC3E}">
        <p14:creationId xmlns:p14="http://schemas.microsoft.com/office/powerpoint/2010/main" val="1667828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8206EF-81C0-42CA-AF5D-AEFF8F0E3F31}"/>
              </a:ext>
            </a:extLst>
          </p:cNvPr>
          <p:cNvSpPr>
            <a:spLocks noGrp="1"/>
          </p:cNvSpPr>
          <p:nvPr>
            <p:ph type="sldNum" sz="quarter" idx="14"/>
          </p:nvPr>
        </p:nvSpPr>
        <p:spPr/>
        <p:txBody>
          <a:bodyPr/>
          <a:lstStyle/>
          <a:p>
            <a:fld id="{45A3C14A-F937-4231-B6F1-40B429FAFB2F}" type="slidenum">
              <a:rPr lang="en-NZ" smtClean="0"/>
              <a:pPr/>
              <a:t>20</a:t>
            </a:fld>
            <a:endParaRPr lang="en-NZ" dirty="0"/>
          </a:p>
        </p:txBody>
      </p:sp>
      <p:sp>
        <p:nvSpPr>
          <p:cNvPr id="3" name="Title 2">
            <a:extLst>
              <a:ext uri="{FF2B5EF4-FFF2-40B4-BE49-F238E27FC236}">
                <a16:creationId xmlns:a16="http://schemas.microsoft.com/office/drawing/2014/main" id="{35214AD3-35DC-4E2F-A743-CE5C2B110D2A}"/>
              </a:ext>
            </a:extLst>
          </p:cNvPr>
          <p:cNvSpPr>
            <a:spLocks noGrp="1"/>
          </p:cNvSpPr>
          <p:nvPr>
            <p:ph type="title"/>
          </p:nvPr>
        </p:nvSpPr>
        <p:spPr/>
        <p:txBody>
          <a:bodyPr/>
          <a:lstStyle/>
          <a:p>
            <a:r>
              <a:rPr lang="en-US" dirty="0"/>
              <a:t>Result</a:t>
            </a:r>
          </a:p>
        </p:txBody>
      </p:sp>
      <p:sp>
        <p:nvSpPr>
          <p:cNvPr id="4" name="Text Placeholder 3">
            <a:extLst>
              <a:ext uri="{FF2B5EF4-FFF2-40B4-BE49-F238E27FC236}">
                <a16:creationId xmlns:a16="http://schemas.microsoft.com/office/drawing/2014/main" id="{FD4841F9-9C7F-480E-B178-6F819AEE00F1}"/>
              </a:ext>
            </a:extLst>
          </p:cNvPr>
          <p:cNvSpPr>
            <a:spLocks noGrp="1"/>
          </p:cNvSpPr>
          <p:nvPr>
            <p:ph type="body" sz="quarter" idx="17"/>
          </p:nvPr>
        </p:nvSpPr>
        <p:spPr>
          <a:xfrm>
            <a:off x="695400" y="1213206"/>
            <a:ext cx="10801201" cy="4320480"/>
          </a:xfrm>
        </p:spPr>
        <p:txBody>
          <a:bodyPr/>
          <a:lstStyle/>
          <a:p>
            <a:pPr marL="0" indent="0">
              <a:buNone/>
            </a:pPr>
            <a:r>
              <a:rPr lang="en-US" dirty="0"/>
              <a:t>Home page:</a:t>
            </a:r>
          </a:p>
          <a:p>
            <a:pPr marL="0" indent="0">
              <a:buNone/>
            </a:pPr>
            <a:endParaRPr lang="en-US" dirty="0"/>
          </a:p>
        </p:txBody>
      </p:sp>
      <p:pic>
        <p:nvPicPr>
          <p:cNvPr id="7" name="Picture 3">
            <a:extLst>
              <a:ext uri="{FF2B5EF4-FFF2-40B4-BE49-F238E27FC236}">
                <a16:creationId xmlns:a16="http://schemas.microsoft.com/office/drawing/2014/main" id="{8C562C70-61AB-4BDF-9AA4-0D7A328D0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426" y="1376131"/>
            <a:ext cx="6978174" cy="4485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1662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3CC09E-8534-47D5-860D-639DFE7D02A3}"/>
              </a:ext>
            </a:extLst>
          </p:cNvPr>
          <p:cNvSpPr>
            <a:spLocks noGrp="1"/>
          </p:cNvSpPr>
          <p:nvPr>
            <p:ph type="sldNum" sz="quarter" idx="14"/>
          </p:nvPr>
        </p:nvSpPr>
        <p:spPr/>
        <p:txBody>
          <a:bodyPr/>
          <a:lstStyle/>
          <a:p>
            <a:fld id="{45A3C14A-F937-4231-B6F1-40B429FAFB2F}" type="slidenum">
              <a:rPr lang="en-NZ" smtClean="0"/>
              <a:pPr/>
              <a:t>21</a:t>
            </a:fld>
            <a:endParaRPr lang="en-NZ" dirty="0"/>
          </a:p>
        </p:txBody>
      </p:sp>
      <p:sp>
        <p:nvSpPr>
          <p:cNvPr id="3" name="Title 2">
            <a:extLst>
              <a:ext uri="{FF2B5EF4-FFF2-40B4-BE49-F238E27FC236}">
                <a16:creationId xmlns:a16="http://schemas.microsoft.com/office/drawing/2014/main" id="{84CD3BFD-DD41-4A71-8A51-B6AE2EF1A435}"/>
              </a:ext>
            </a:extLst>
          </p:cNvPr>
          <p:cNvSpPr>
            <a:spLocks noGrp="1"/>
          </p:cNvSpPr>
          <p:nvPr>
            <p:ph type="title"/>
          </p:nvPr>
        </p:nvSpPr>
        <p:spPr/>
        <p:txBody>
          <a:bodyPr/>
          <a:lstStyle/>
          <a:p>
            <a:r>
              <a:rPr lang="en-US" dirty="0"/>
              <a:t>Result</a:t>
            </a:r>
          </a:p>
        </p:txBody>
      </p:sp>
      <p:sp>
        <p:nvSpPr>
          <p:cNvPr id="4" name="Text Placeholder 3">
            <a:extLst>
              <a:ext uri="{FF2B5EF4-FFF2-40B4-BE49-F238E27FC236}">
                <a16:creationId xmlns:a16="http://schemas.microsoft.com/office/drawing/2014/main" id="{2B542567-9CF1-4543-ADA3-80E4F359AC5B}"/>
              </a:ext>
            </a:extLst>
          </p:cNvPr>
          <p:cNvSpPr>
            <a:spLocks noGrp="1"/>
          </p:cNvSpPr>
          <p:nvPr>
            <p:ph type="body" sz="quarter" idx="17"/>
          </p:nvPr>
        </p:nvSpPr>
        <p:spPr>
          <a:xfrm>
            <a:off x="695400" y="1233988"/>
            <a:ext cx="10801201" cy="4320480"/>
          </a:xfrm>
        </p:spPr>
        <p:txBody>
          <a:bodyPr/>
          <a:lstStyle/>
          <a:p>
            <a:pPr marL="0" indent="0">
              <a:buNone/>
            </a:pPr>
            <a:r>
              <a:rPr lang="en-US" dirty="0"/>
              <a:t>Response page:</a:t>
            </a:r>
          </a:p>
          <a:p>
            <a:pPr marL="0" indent="0">
              <a:buNone/>
            </a:pPr>
            <a:endParaRPr lang="en-US" dirty="0"/>
          </a:p>
        </p:txBody>
      </p:sp>
      <p:pic>
        <p:nvPicPr>
          <p:cNvPr id="5" name="Picture 4">
            <a:extLst>
              <a:ext uri="{FF2B5EF4-FFF2-40B4-BE49-F238E27FC236}">
                <a16:creationId xmlns:a16="http://schemas.microsoft.com/office/drawing/2014/main" id="{A37B7CD7-811F-449A-B6C5-2C63AF0EAFB7}"/>
              </a:ext>
            </a:extLst>
          </p:cNvPr>
          <p:cNvPicPr>
            <a:picLocks noChangeAspect="1"/>
          </p:cNvPicPr>
          <p:nvPr/>
        </p:nvPicPr>
        <p:blipFill>
          <a:blip r:embed="rId2"/>
          <a:stretch>
            <a:fillRect/>
          </a:stretch>
        </p:blipFill>
        <p:spPr>
          <a:xfrm>
            <a:off x="3733800" y="1138587"/>
            <a:ext cx="7086600" cy="4957413"/>
          </a:xfrm>
          <a:prstGeom prst="rect">
            <a:avLst/>
          </a:prstGeom>
        </p:spPr>
      </p:pic>
    </p:spTree>
    <p:extLst>
      <p:ext uri="{BB962C8B-B14F-4D97-AF65-F5344CB8AC3E}">
        <p14:creationId xmlns:p14="http://schemas.microsoft.com/office/powerpoint/2010/main" val="55691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8EBA6F-AB55-4E05-8074-433F2F0B50B7}"/>
              </a:ext>
            </a:extLst>
          </p:cNvPr>
          <p:cNvSpPr>
            <a:spLocks noGrp="1"/>
          </p:cNvSpPr>
          <p:nvPr>
            <p:ph type="sldNum" sz="quarter" idx="14"/>
          </p:nvPr>
        </p:nvSpPr>
        <p:spPr/>
        <p:txBody>
          <a:bodyPr/>
          <a:lstStyle/>
          <a:p>
            <a:fld id="{45A3C14A-F937-4231-B6F1-40B429FAFB2F}" type="slidenum">
              <a:rPr lang="en-NZ" smtClean="0"/>
              <a:pPr/>
              <a:t>22</a:t>
            </a:fld>
            <a:endParaRPr lang="en-NZ" dirty="0"/>
          </a:p>
        </p:txBody>
      </p:sp>
      <p:sp>
        <p:nvSpPr>
          <p:cNvPr id="3" name="Title 2">
            <a:extLst>
              <a:ext uri="{FF2B5EF4-FFF2-40B4-BE49-F238E27FC236}">
                <a16:creationId xmlns:a16="http://schemas.microsoft.com/office/drawing/2014/main" id="{9642D703-FF50-4CFA-9D94-C6BD90C54637}"/>
              </a:ext>
            </a:extLst>
          </p:cNvPr>
          <p:cNvSpPr>
            <a:spLocks noGrp="1"/>
          </p:cNvSpPr>
          <p:nvPr>
            <p:ph type="title"/>
          </p:nvPr>
        </p:nvSpPr>
        <p:spPr/>
        <p:txBody>
          <a:bodyPr/>
          <a:lstStyle/>
          <a:p>
            <a:r>
              <a:rPr lang="en-US" dirty="0"/>
              <a:t>Future Enhancement</a:t>
            </a:r>
          </a:p>
        </p:txBody>
      </p:sp>
      <p:sp>
        <p:nvSpPr>
          <p:cNvPr id="4" name="Text Placeholder 3">
            <a:extLst>
              <a:ext uri="{FF2B5EF4-FFF2-40B4-BE49-F238E27FC236}">
                <a16:creationId xmlns:a16="http://schemas.microsoft.com/office/drawing/2014/main" id="{99D8CCB2-3329-42B1-B853-C9BD1FCA2ACC}"/>
              </a:ext>
            </a:extLst>
          </p:cNvPr>
          <p:cNvSpPr>
            <a:spLocks noGrp="1"/>
          </p:cNvSpPr>
          <p:nvPr>
            <p:ph type="body" sz="quarter" idx="17"/>
          </p:nvPr>
        </p:nvSpPr>
        <p:spPr>
          <a:xfrm>
            <a:off x="695401" y="1773936"/>
            <a:ext cx="10048800" cy="1807464"/>
          </a:xfrm>
        </p:spPr>
        <p:txBody>
          <a:bodyPr/>
          <a:lstStyle/>
          <a:p>
            <a:pPr marL="342900" indent="-342900" algn="just">
              <a:buFont typeface="Wingdings" panose="05000000000000000000" pitchFamily="2" charset="2"/>
              <a:buChar char="v"/>
            </a:pPr>
            <a:r>
              <a:rPr lang="en-US" dirty="0"/>
              <a:t>Possible search by image</a:t>
            </a:r>
          </a:p>
          <a:p>
            <a:pPr marL="342900" indent="-342900" algn="just">
              <a:buFont typeface="Wingdings" panose="05000000000000000000" pitchFamily="2" charset="2"/>
              <a:buChar char="v"/>
            </a:pPr>
            <a:r>
              <a:rPr lang="en-US" dirty="0"/>
              <a:t>Possible search by audio</a:t>
            </a:r>
          </a:p>
          <a:p>
            <a:pPr marL="0" indent="0" algn="just">
              <a:buNone/>
            </a:pPr>
            <a:endParaRPr lang="en-US" dirty="0"/>
          </a:p>
          <a:p>
            <a:pPr marL="342900" indent="-342900" algn="just">
              <a:buFont typeface="Wingdings" panose="05000000000000000000" pitchFamily="2" charset="2"/>
              <a:buChar char="ü"/>
            </a:pPr>
            <a:endParaRPr lang="en-US" dirty="0"/>
          </a:p>
        </p:txBody>
      </p:sp>
    </p:spTree>
    <p:extLst>
      <p:ext uri="{BB962C8B-B14F-4D97-AF65-F5344CB8AC3E}">
        <p14:creationId xmlns:p14="http://schemas.microsoft.com/office/powerpoint/2010/main" val="2528822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A7933C-B969-4BBC-8F35-5F8F067F19CB}"/>
              </a:ext>
            </a:extLst>
          </p:cNvPr>
          <p:cNvSpPr>
            <a:spLocks noGrp="1"/>
          </p:cNvSpPr>
          <p:nvPr>
            <p:ph type="sldNum" sz="quarter" idx="14"/>
          </p:nvPr>
        </p:nvSpPr>
        <p:spPr/>
        <p:txBody>
          <a:bodyPr/>
          <a:lstStyle/>
          <a:p>
            <a:fld id="{45A3C14A-F937-4231-B6F1-40B429FAFB2F}" type="slidenum">
              <a:rPr lang="en-NZ" smtClean="0"/>
              <a:pPr/>
              <a:t>23</a:t>
            </a:fld>
            <a:endParaRPr lang="en-NZ" dirty="0"/>
          </a:p>
        </p:txBody>
      </p:sp>
      <p:sp>
        <p:nvSpPr>
          <p:cNvPr id="3" name="Title 2">
            <a:extLst>
              <a:ext uri="{FF2B5EF4-FFF2-40B4-BE49-F238E27FC236}">
                <a16:creationId xmlns:a16="http://schemas.microsoft.com/office/drawing/2014/main" id="{AE84B15A-A455-4431-BDBB-1E004EF221A6}"/>
              </a:ext>
            </a:extLst>
          </p:cNvPr>
          <p:cNvSpPr>
            <a:spLocks noGrp="1"/>
          </p:cNvSpPr>
          <p:nvPr>
            <p:ph type="title"/>
          </p:nvPr>
        </p:nvSpPr>
        <p:spPr/>
        <p:txBody>
          <a:bodyPr/>
          <a:lstStyle/>
          <a:p>
            <a:r>
              <a:rPr lang="en-US" dirty="0"/>
              <a:t>summary</a:t>
            </a:r>
          </a:p>
        </p:txBody>
      </p:sp>
      <p:sp>
        <p:nvSpPr>
          <p:cNvPr id="4" name="Text Placeholder 3">
            <a:extLst>
              <a:ext uri="{FF2B5EF4-FFF2-40B4-BE49-F238E27FC236}">
                <a16:creationId xmlns:a16="http://schemas.microsoft.com/office/drawing/2014/main" id="{20C748B7-7E98-4121-80BA-277E82446DFF}"/>
              </a:ext>
            </a:extLst>
          </p:cNvPr>
          <p:cNvSpPr>
            <a:spLocks noGrp="1"/>
          </p:cNvSpPr>
          <p:nvPr>
            <p:ph type="body" sz="quarter" idx="17"/>
          </p:nvPr>
        </p:nvSpPr>
        <p:spPr>
          <a:xfrm>
            <a:off x="762000" y="1233988"/>
            <a:ext cx="10801201" cy="4320480"/>
          </a:xfrm>
        </p:spPr>
        <p:txBody>
          <a:bodyPr/>
          <a:lstStyle/>
          <a:p>
            <a:pPr marL="0" indent="0" algn="just">
              <a:buNone/>
            </a:pPr>
            <a:r>
              <a:rPr lang="en-US" dirty="0"/>
              <a:t>As conclusion a search engine is an information retrieval system that has various website data stored in it.</a:t>
            </a:r>
          </a:p>
          <a:p>
            <a:pPr marL="0" indent="0" algn="just">
              <a:buNone/>
            </a:pPr>
            <a:r>
              <a:rPr lang="en-US" dirty="0"/>
              <a:t> It shows user appropriate results on search. </a:t>
            </a:r>
          </a:p>
          <a:p>
            <a:pPr marL="0" indent="0" algn="just">
              <a:buNone/>
            </a:pPr>
            <a:r>
              <a:rPr lang="en-US" dirty="0"/>
              <a:t>It also consists of website data. </a:t>
            </a:r>
          </a:p>
          <a:p>
            <a:pPr marL="0" indent="0" algn="just">
              <a:buNone/>
            </a:pPr>
            <a:r>
              <a:rPr lang="en-US" dirty="0"/>
              <a:t>The search engine records number of times the URL was clicked on, its goes to the web URL to fetch its meta data and gives points according to page errors. </a:t>
            </a:r>
          </a:p>
          <a:p>
            <a:pPr marL="0" indent="0" algn="just">
              <a:buNone/>
            </a:pPr>
            <a:r>
              <a:rPr lang="en-US" dirty="0"/>
              <a:t>An SEO suggester used with it allows user to enter a live URL. </a:t>
            </a:r>
          </a:p>
          <a:p>
            <a:pPr marL="0" indent="0" algn="just">
              <a:buNone/>
            </a:pPr>
            <a:r>
              <a:rPr lang="en-US" dirty="0"/>
              <a:t>Our system goes and scans the webpages extracts its meta features and provides SEO suggestions. </a:t>
            </a:r>
          </a:p>
          <a:p>
            <a:pPr marL="0" indent="0" algn="just">
              <a:buNone/>
            </a:pPr>
            <a:endParaRPr lang="en-US" dirty="0"/>
          </a:p>
        </p:txBody>
      </p:sp>
    </p:spTree>
    <p:extLst>
      <p:ext uri="{BB962C8B-B14F-4D97-AF65-F5344CB8AC3E}">
        <p14:creationId xmlns:p14="http://schemas.microsoft.com/office/powerpoint/2010/main" val="1439919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CF45C9-D181-43FF-B7A1-D16DF89FCD45}"/>
              </a:ext>
            </a:extLst>
          </p:cNvPr>
          <p:cNvSpPr>
            <a:spLocks noGrp="1"/>
          </p:cNvSpPr>
          <p:nvPr>
            <p:ph type="sldNum" sz="quarter" idx="14"/>
          </p:nvPr>
        </p:nvSpPr>
        <p:spPr/>
        <p:txBody>
          <a:bodyPr/>
          <a:lstStyle/>
          <a:p>
            <a:fld id="{45A3C14A-F937-4231-B6F1-40B429FAFB2F}" type="slidenum">
              <a:rPr lang="en-NZ" smtClean="0"/>
              <a:pPr/>
              <a:t>24</a:t>
            </a:fld>
            <a:endParaRPr lang="en-NZ" dirty="0"/>
          </a:p>
        </p:txBody>
      </p:sp>
      <p:sp>
        <p:nvSpPr>
          <p:cNvPr id="3" name="Title 2">
            <a:extLst>
              <a:ext uri="{FF2B5EF4-FFF2-40B4-BE49-F238E27FC236}">
                <a16:creationId xmlns:a16="http://schemas.microsoft.com/office/drawing/2014/main" id="{06BF3761-70CD-419E-9D8F-4E7A536A2CE9}"/>
              </a:ext>
            </a:extLst>
          </p:cNvPr>
          <p:cNvSpPr>
            <a:spLocks noGrp="1"/>
          </p:cNvSpPr>
          <p:nvPr>
            <p:ph type="title"/>
          </p:nvPr>
        </p:nvSpPr>
        <p:spPr/>
        <p:txBody>
          <a:bodyPr/>
          <a:lstStyle/>
          <a:p>
            <a:r>
              <a:rPr lang="en-US" dirty="0"/>
              <a:t>summary</a:t>
            </a:r>
          </a:p>
        </p:txBody>
      </p:sp>
      <p:sp>
        <p:nvSpPr>
          <p:cNvPr id="4" name="Text Placeholder 3">
            <a:extLst>
              <a:ext uri="{FF2B5EF4-FFF2-40B4-BE49-F238E27FC236}">
                <a16:creationId xmlns:a16="http://schemas.microsoft.com/office/drawing/2014/main" id="{0E26B1C5-0CCA-4A91-98CB-62C7E366103B}"/>
              </a:ext>
            </a:extLst>
          </p:cNvPr>
          <p:cNvSpPr>
            <a:spLocks noGrp="1"/>
          </p:cNvSpPr>
          <p:nvPr>
            <p:ph type="body" sz="quarter" idx="17"/>
          </p:nvPr>
        </p:nvSpPr>
        <p:spPr>
          <a:xfrm>
            <a:off x="695399" y="1524000"/>
            <a:ext cx="10801201" cy="4320480"/>
          </a:xfrm>
        </p:spPr>
        <p:txBody>
          <a:bodyPr/>
          <a:lstStyle/>
          <a:p>
            <a:pPr marL="0" indent="0" algn="just">
              <a:buNone/>
            </a:pPr>
            <a:r>
              <a:rPr lang="en-US" dirty="0"/>
              <a:t>The search engine is first fed with URLs of various website and stores this data in its database. </a:t>
            </a:r>
          </a:p>
          <a:p>
            <a:pPr marL="0" indent="0" algn="just">
              <a:buNone/>
            </a:pPr>
            <a:r>
              <a:rPr lang="en-US" dirty="0"/>
              <a:t>After that the search engine allows user to search for data. </a:t>
            </a:r>
          </a:p>
          <a:p>
            <a:pPr marL="0" indent="0" algn="just">
              <a:buNone/>
            </a:pPr>
            <a:r>
              <a:rPr lang="en-US" dirty="0"/>
              <a:t>The user can enter the data or text lines (query) to be searched. </a:t>
            </a:r>
          </a:p>
          <a:p>
            <a:pPr marL="0" indent="0" algn="just">
              <a:buNone/>
            </a:pPr>
            <a:r>
              <a:rPr lang="en-US" dirty="0"/>
              <a:t>The system then uses this text and matches it with the content provided in the URLs fed in the database.</a:t>
            </a:r>
          </a:p>
          <a:p>
            <a:pPr marL="0" indent="0" algn="just">
              <a:buNone/>
            </a:pPr>
            <a:r>
              <a:rPr lang="en-US" dirty="0"/>
              <a:t>The user query is matched with these contents and finally it generates a list of related URLs. </a:t>
            </a:r>
          </a:p>
          <a:p>
            <a:pPr marL="0" indent="0" algn="just">
              <a:buNone/>
            </a:pPr>
            <a:r>
              <a:rPr lang="en-US" dirty="0"/>
              <a:t>The user can then click on the URLs thus generated and it will take them directly to the website. </a:t>
            </a:r>
          </a:p>
          <a:p>
            <a:pPr marL="0" indent="0" algn="just">
              <a:buNone/>
            </a:pPr>
            <a:endParaRPr lang="en-US" dirty="0"/>
          </a:p>
        </p:txBody>
      </p:sp>
    </p:spTree>
    <p:extLst>
      <p:ext uri="{BB962C8B-B14F-4D97-AF65-F5344CB8AC3E}">
        <p14:creationId xmlns:p14="http://schemas.microsoft.com/office/powerpoint/2010/main" val="3246849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461007-CF3C-47C0-9BBC-55A53DC36F4C}"/>
              </a:ext>
            </a:extLst>
          </p:cNvPr>
          <p:cNvSpPr>
            <a:spLocks noGrp="1"/>
          </p:cNvSpPr>
          <p:nvPr>
            <p:ph type="sldNum" sz="quarter" idx="14"/>
          </p:nvPr>
        </p:nvSpPr>
        <p:spPr/>
        <p:txBody>
          <a:bodyPr/>
          <a:lstStyle/>
          <a:p>
            <a:fld id="{45A3C14A-F937-4231-B6F1-40B429FAFB2F}" type="slidenum">
              <a:rPr lang="en-NZ" smtClean="0"/>
              <a:pPr/>
              <a:t>25</a:t>
            </a:fld>
            <a:endParaRPr lang="en-NZ" dirty="0"/>
          </a:p>
        </p:txBody>
      </p:sp>
      <p:sp>
        <p:nvSpPr>
          <p:cNvPr id="3" name="Title 2">
            <a:extLst>
              <a:ext uri="{FF2B5EF4-FFF2-40B4-BE49-F238E27FC236}">
                <a16:creationId xmlns:a16="http://schemas.microsoft.com/office/drawing/2014/main" id="{500653B1-2935-4FF3-ACCB-5F7D700F2F49}"/>
              </a:ext>
            </a:extLst>
          </p:cNvPr>
          <p:cNvSpPr>
            <a:spLocks noGrp="1"/>
          </p:cNvSpPr>
          <p:nvPr>
            <p:ph type="title"/>
          </p:nvPr>
        </p:nvSpPr>
        <p:spPr/>
        <p:txBody>
          <a:bodyPr/>
          <a:lstStyle/>
          <a:p>
            <a:r>
              <a:rPr lang="en-US" dirty="0"/>
              <a:t>summary</a:t>
            </a:r>
          </a:p>
        </p:txBody>
      </p:sp>
      <p:sp>
        <p:nvSpPr>
          <p:cNvPr id="4" name="Text Placeholder 3">
            <a:extLst>
              <a:ext uri="{FF2B5EF4-FFF2-40B4-BE49-F238E27FC236}">
                <a16:creationId xmlns:a16="http://schemas.microsoft.com/office/drawing/2014/main" id="{FE39D431-D4A5-465D-A646-32EBE2EA83EA}"/>
              </a:ext>
            </a:extLst>
          </p:cNvPr>
          <p:cNvSpPr>
            <a:spLocks noGrp="1"/>
          </p:cNvSpPr>
          <p:nvPr>
            <p:ph type="body" sz="quarter" idx="17"/>
          </p:nvPr>
        </p:nvSpPr>
        <p:spPr>
          <a:xfrm>
            <a:off x="695399" y="1524000"/>
            <a:ext cx="10506001" cy="3886200"/>
          </a:xfrm>
        </p:spPr>
        <p:txBody>
          <a:bodyPr/>
          <a:lstStyle/>
          <a:p>
            <a:pPr marL="0" indent="0" algn="just">
              <a:buNone/>
            </a:pPr>
            <a:r>
              <a:rPr lang="en-US" dirty="0"/>
              <a:t>The search is based on user’s demand. </a:t>
            </a:r>
          </a:p>
          <a:p>
            <a:pPr marL="0" indent="0" algn="just">
              <a:buNone/>
            </a:pPr>
            <a:r>
              <a:rPr lang="en-US" dirty="0"/>
              <a:t>Once user clicks on the links he sees the web page and all the data on it. </a:t>
            </a:r>
          </a:p>
          <a:p>
            <a:pPr marL="0" indent="0" algn="just">
              <a:buNone/>
            </a:pPr>
            <a:r>
              <a:rPr lang="en-US" dirty="0"/>
              <a:t>It also calculates and displays the web page rank based on website meta score and number of visits. </a:t>
            </a:r>
          </a:p>
          <a:p>
            <a:pPr marL="0" indent="0" algn="just">
              <a:buNone/>
            </a:pPr>
            <a:r>
              <a:rPr lang="en-US" dirty="0"/>
              <a:t>The system has an advance feature that suggests website’s owner for suitable keywords, meta descriptions for their website’s SEO.</a:t>
            </a:r>
          </a:p>
          <a:p>
            <a:pPr marL="0" indent="0" algn="just">
              <a:buNone/>
            </a:pPr>
            <a:r>
              <a:rPr lang="en-US" dirty="0"/>
              <a:t>This project’s realization allowed us to implement our theorical knowledge in relation with this project.</a:t>
            </a:r>
          </a:p>
          <a:p>
            <a:pPr marL="0" indent="0" algn="just">
              <a:buNone/>
            </a:pPr>
            <a:endParaRPr lang="en-US" dirty="0"/>
          </a:p>
        </p:txBody>
      </p:sp>
    </p:spTree>
    <p:extLst>
      <p:ext uri="{BB962C8B-B14F-4D97-AF65-F5344CB8AC3E}">
        <p14:creationId xmlns:p14="http://schemas.microsoft.com/office/powerpoint/2010/main" val="2531913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7772400" cy="769441"/>
          </a:xfrm>
          <a:prstGeom prst="rect">
            <a:avLst/>
          </a:prstGeom>
          <a:noFill/>
        </p:spPr>
        <p:txBody>
          <a:bodyPr wrap="square" rtlCol="0">
            <a:spAutoFit/>
          </a:bodyPr>
          <a:lstStyle/>
          <a:p>
            <a:r>
              <a:rPr lang="en-US" sz="4400" dirty="0">
                <a:latin typeface="Roboto Medium" pitchFamily="2" charset="0"/>
                <a:ea typeface="Roboto Medium" pitchFamily="2" charset="0"/>
              </a:rPr>
              <a:t>Icons</a:t>
            </a:r>
          </a:p>
        </p:txBody>
      </p:sp>
      <p:pic>
        <p:nvPicPr>
          <p:cNvPr id="1026" name="Picture 2" descr="C:\Users\Admin\Downloads\Architecture.png"/>
          <p:cNvPicPr>
            <a:picLocks noChangeAspect="1" noChangeArrowheads="1"/>
          </p:cNvPicPr>
          <p:nvPr/>
        </p:nvPicPr>
        <p:blipFill>
          <a:blip r:embed="rId2"/>
          <a:srcRect/>
          <a:stretch>
            <a:fillRect/>
          </a:stretch>
        </p:blipFill>
        <p:spPr bwMode="auto">
          <a:xfrm>
            <a:off x="1295400" y="1485900"/>
            <a:ext cx="1905000" cy="1905000"/>
          </a:xfrm>
          <a:prstGeom prst="rect">
            <a:avLst/>
          </a:prstGeom>
          <a:noFill/>
        </p:spPr>
      </p:pic>
      <p:pic>
        <p:nvPicPr>
          <p:cNvPr id="1027" name="Picture 3" descr="C:\Users\Admin\Downloads\Comerce.png"/>
          <p:cNvPicPr>
            <a:picLocks noChangeAspect="1" noChangeArrowheads="1"/>
          </p:cNvPicPr>
          <p:nvPr/>
        </p:nvPicPr>
        <p:blipFill>
          <a:blip r:embed="rId3"/>
          <a:srcRect/>
          <a:stretch>
            <a:fillRect/>
          </a:stretch>
        </p:blipFill>
        <p:spPr bwMode="auto">
          <a:xfrm>
            <a:off x="3771900" y="1485900"/>
            <a:ext cx="1905000" cy="1905000"/>
          </a:xfrm>
          <a:prstGeom prst="rect">
            <a:avLst/>
          </a:prstGeom>
          <a:noFill/>
        </p:spPr>
      </p:pic>
      <p:pic>
        <p:nvPicPr>
          <p:cNvPr id="1028" name="Picture 4" descr="C:\Users\Admin\Downloads\Arts-&amp;-Humanities.png"/>
          <p:cNvPicPr>
            <a:picLocks noChangeAspect="1" noChangeArrowheads="1"/>
          </p:cNvPicPr>
          <p:nvPr/>
        </p:nvPicPr>
        <p:blipFill>
          <a:blip r:embed="rId4"/>
          <a:srcRect/>
          <a:stretch>
            <a:fillRect/>
          </a:stretch>
        </p:blipFill>
        <p:spPr bwMode="auto">
          <a:xfrm>
            <a:off x="8534400" y="1485900"/>
            <a:ext cx="1905000" cy="1905000"/>
          </a:xfrm>
          <a:prstGeom prst="rect">
            <a:avLst/>
          </a:prstGeom>
          <a:noFill/>
        </p:spPr>
      </p:pic>
      <p:pic>
        <p:nvPicPr>
          <p:cNvPr id="1029" name="Picture 5" descr="C:\Users\Admin\Downloads\Legeal-Studies.png"/>
          <p:cNvPicPr>
            <a:picLocks noChangeAspect="1" noChangeArrowheads="1"/>
          </p:cNvPicPr>
          <p:nvPr/>
        </p:nvPicPr>
        <p:blipFill>
          <a:blip r:embed="rId5"/>
          <a:srcRect/>
          <a:stretch>
            <a:fillRect/>
          </a:stretch>
        </p:blipFill>
        <p:spPr bwMode="auto">
          <a:xfrm>
            <a:off x="6286500" y="1485900"/>
            <a:ext cx="1905000" cy="1905000"/>
          </a:xfrm>
          <a:prstGeom prst="rect">
            <a:avLst/>
          </a:prstGeom>
          <a:noFill/>
        </p:spPr>
      </p:pic>
      <p:pic>
        <p:nvPicPr>
          <p:cNvPr id="1030" name="Picture 6" descr="C:\Users\Admin\Downloads\Performing-Arts.png"/>
          <p:cNvPicPr>
            <a:picLocks noChangeAspect="1" noChangeArrowheads="1"/>
          </p:cNvPicPr>
          <p:nvPr/>
        </p:nvPicPr>
        <p:blipFill>
          <a:blip r:embed="rId6"/>
          <a:srcRect/>
          <a:stretch>
            <a:fillRect/>
          </a:stretch>
        </p:blipFill>
        <p:spPr bwMode="auto">
          <a:xfrm>
            <a:off x="1295400" y="3886200"/>
            <a:ext cx="1905000" cy="1905000"/>
          </a:xfrm>
          <a:prstGeom prst="rect">
            <a:avLst/>
          </a:prstGeom>
          <a:noFill/>
        </p:spPr>
      </p:pic>
      <p:pic>
        <p:nvPicPr>
          <p:cNvPr id="1031" name="Picture 7" descr="C:\Users\Admin\Downloads\Engineering-&amp;-Tech.png"/>
          <p:cNvPicPr>
            <a:picLocks noChangeAspect="1" noChangeArrowheads="1"/>
          </p:cNvPicPr>
          <p:nvPr/>
        </p:nvPicPr>
        <p:blipFill>
          <a:blip r:embed="rId7"/>
          <a:srcRect/>
          <a:stretch>
            <a:fillRect/>
          </a:stretch>
        </p:blipFill>
        <p:spPr bwMode="auto">
          <a:xfrm>
            <a:off x="8534400" y="3886200"/>
            <a:ext cx="1905000" cy="1905000"/>
          </a:xfrm>
          <a:prstGeom prst="rect">
            <a:avLst/>
          </a:prstGeom>
          <a:noFill/>
        </p:spPr>
      </p:pic>
      <p:pic>
        <p:nvPicPr>
          <p:cNvPr id="1032" name="Picture 8" descr="C:\Users\Admin\Downloads\Science-&amp;-Tech.png"/>
          <p:cNvPicPr>
            <a:picLocks noChangeAspect="1" noChangeArrowheads="1"/>
          </p:cNvPicPr>
          <p:nvPr/>
        </p:nvPicPr>
        <p:blipFill>
          <a:blip r:embed="rId8"/>
          <a:srcRect/>
          <a:stretch>
            <a:fillRect/>
          </a:stretch>
        </p:blipFill>
        <p:spPr bwMode="auto">
          <a:xfrm>
            <a:off x="6286500" y="3886200"/>
            <a:ext cx="1905000" cy="1905000"/>
          </a:xfrm>
          <a:prstGeom prst="rect">
            <a:avLst/>
          </a:prstGeom>
          <a:noFill/>
        </p:spPr>
      </p:pic>
      <p:pic>
        <p:nvPicPr>
          <p:cNvPr id="1033" name="Picture 9" descr="C:\Users\Admin\Downloads\Management-Studies.png"/>
          <p:cNvPicPr>
            <a:picLocks noChangeAspect="1" noChangeArrowheads="1"/>
          </p:cNvPicPr>
          <p:nvPr/>
        </p:nvPicPr>
        <p:blipFill>
          <a:blip r:embed="rId9"/>
          <a:srcRect/>
          <a:stretch>
            <a:fillRect/>
          </a:stretch>
        </p:blipFill>
        <p:spPr bwMode="auto">
          <a:xfrm>
            <a:off x="3771900" y="3886200"/>
            <a:ext cx="1905000" cy="1905000"/>
          </a:xfrm>
          <a:prstGeom prst="rect">
            <a:avLst/>
          </a:prstGeom>
          <a:noFill/>
        </p:spPr>
      </p:pic>
      <p:sp>
        <p:nvSpPr>
          <p:cNvPr id="13" name="TextBox 12"/>
          <p:cNvSpPr txBox="1"/>
          <p:nvPr/>
        </p:nvSpPr>
        <p:spPr>
          <a:xfrm>
            <a:off x="1752600" y="1371600"/>
            <a:ext cx="1066800" cy="276999"/>
          </a:xfrm>
          <a:prstGeom prst="rect">
            <a:avLst/>
          </a:prstGeom>
          <a:noFill/>
        </p:spPr>
        <p:txBody>
          <a:bodyPr wrap="square" rtlCol="0">
            <a:spAutoFit/>
          </a:bodyPr>
          <a:lstStyle/>
          <a:p>
            <a:r>
              <a:rPr lang="en-US" sz="1200" dirty="0">
                <a:latin typeface="Roboto Medium" pitchFamily="2" charset="0"/>
                <a:ea typeface="Roboto Medium" pitchFamily="2" charset="0"/>
              </a:rPr>
              <a:t>Architecture</a:t>
            </a:r>
          </a:p>
        </p:txBody>
      </p:sp>
      <p:sp>
        <p:nvSpPr>
          <p:cNvPr id="14" name="TextBox 13"/>
          <p:cNvSpPr txBox="1"/>
          <p:nvPr/>
        </p:nvSpPr>
        <p:spPr>
          <a:xfrm>
            <a:off x="4191000" y="1371600"/>
            <a:ext cx="1066800" cy="276999"/>
          </a:xfrm>
          <a:prstGeom prst="rect">
            <a:avLst/>
          </a:prstGeom>
          <a:noFill/>
        </p:spPr>
        <p:txBody>
          <a:bodyPr wrap="square" rtlCol="0">
            <a:spAutoFit/>
          </a:bodyPr>
          <a:lstStyle/>
          <a:p>
            <a:r>
              <a:rPr lang="en-US" sz="1200" dirty="0">
                <a:latin typeface="Roboto Medium" pitchFamily="2" charset="0"/>
                <a:ea typeface="Roboto Medium" pitchFamily="2" charset="0"/>
              </a:rPr>
              <a:t>Commerce</a:t>
            </a:r>
          </a:p>
        </p:txBody>
      </p:sp>
      <p:sp>
        <p:nvSpPr>
          <p:cNvPr id="15" name="TextBox 14"/>
          <p:cNvSpPr txBox="1"/>
          <p:nvPr/>
        </p:nvSpPr>
        <p:spPr>
          <a:xfrm>
            <a:off x="6781800" y="1385047"/>
            <a:ext cx="1371600" cy="276999"/>
          </a:xfrm>
          <a:prstGeom prst="rect">
            <a:avLst/>
          </a:prstGeom>
          <a:noFill/>
        </p:spPr>
        <p:txBody>
          <a:bodyPr wrap="square" rtlCol="0">
            <a:spAutoFit/>
          </a:bodyPr>
          <a:lstStyle/>
          <a:p>
            <a:r>
              <a:rPr lang="en-US" sz="1200" dirty="0">
                <a:latin typeface="Roboto Medium" pitchFamily="2" charset="0"/>
                <a:ea typeface="Roboto Medium" pitchFamily="2" charset="0"/>
              </a:rPr>
              <a:t>Legal Studies</a:t>
            </a:r>
          </a:p>
        </p:txBody>
      </p:sp>
      <p:sp>
        <p:nvSpPr>
          <p:cNvPr id="16" name="TextBox 15"/>
          <p:cNvSpPr txBox="1"/>
          <p:nvPr/>
        </p:nvSpPr>
        <p:spPr>
          <a:xfrm>
            <a:off x="8933328" y="1371600"/>
            <a:ext cx="1963271" cy="276999"/>
          </a:xfrm>
          <a:prstGeom prst="rect">
            <a:avLst/>
          </a:prstGeom>
          <a:noFill/>
        </p:spPr>
        <p:txBody>
          <a:bodyPr wrap="square" rtlCol="0">
            <a:spAutoFit/>
          </a:bodyPr>
          <a:lstStyle/>
          <a:p>
            <a:r>
              <a:rPr lang="en-US" sz="1200" dirty="0">
                <a:latin typeface="Roboto Medium" pitchFamily="2" charset="0"/>
                <a:ea typeface="Roboto Medium" pitchFamily="2" charset="0"/>
              </a:rPr>
              <a:t>Arts &amp; Humanities</a:t>
            </a:r>
          </a:p>
        </p:txBody>
      </p:sp>
      <p:sp>
        <p:nvSpPr>
          <p:cNvPr id="17" name="TextBox 16"/>
          <p:cNvSpPr txBox="1"/>
          <p:nvPr/>
        </p:nvSpPr>
        <p:spPr>
          <a:xfrm>
            <a:off x="1676400" y="3810000"/>
            <a:ext cx="1371600" cy="276999"/>
          </a:xfrm>
          <a:prstGeom prst="rect">
            <a:avLst/>
          </a:prstGeom>
          <a:noFill/>
        </p:spPr>
        <p:txBody>
          <a:bodyPr wrap="square" rtlCol="0">
            <a:spAutoFit/>
          </a:bodyPr>
          <a:lstStyle/>
          <a:p>
            <a:r>
              <a:rPr lang="en-US" sz="1200" dirty="0">
                <a:latin typeface="Roboto Medium" pitchFamily="2" charset="0"/>
                <a:ea typeface="Roboto Medium" pitchFamily="2" charset="0"/>
              </a:rPr>
              <a:t>Performing Arts</a:t>
            </a:r>
          </a:p>
        </p:txBody>
      </p:sp>
      <p:sp>
        <p:nvSpPr>
          <p:cNvPr id="18" name="TextBox 17"/>
          <p:cNvSpPr txBox="1"/>
          <p:nvPr/>
        </p:nvSpPr>
        <p:spPr>
          <a:xfrm>
            <a:off x="3657600" y="3810000"/>
            <a:ext cx="1981200" cy="276999"/>
          </a:xfrm>
          <a:prstGeom prst="rect">
            <a:avLst/>
          </a:prstGeom>
          <a:noFill/>
        </p:spPr>
        <p:txBody>
          <a:bodyPr wrap="square" rtlCol="0">
            <a:spAutoFit/>
          </a:bodyPr>
          <a:lstStyle/>
          <a:p>
            <a:pPr algn="ctr"/>
            <a:r>
              <a:rPr lang="en-US" sz="1200" dirty="0">
                <a:latin typeface="Roboto Medium" pitchFamily="2" charset="0"/>
                <a:ea typeface="Roboto Medium" pitchFamily="2" charset="0"/>
              </a:rPr>
              <a:t>Management Studies</a:t>
            </a:r>
          </a:p>
        </p:txBody>
      </p:sp>
      <p:sp>
        <p:nvSpPr>
          <p:cNvPr id="19" name="TextBox 18"/>
          <p:cNvSpPr txBox="1"/>
          <p:nvPr/>
        </p:nvSpPr>
        <p:spPr>
          <a:xfrm>
            <a:off x="6553200" y="3823447"/>
            <a:ext cx="1371600" cy="276999"/>
          </a:xfrm>
          <a:prstGeom prst="rect">
            <a:avLst/>
          </a:prstGeom>
          <a:noFill/>
        </p:spPr>
        <p:txBody>
          <a:bodyPr wrap="square" rtlCol="0">
            <a:spAutoFit/>
          </a:bodyPr>
          <a:lstStyle/>
          <a:p>
            <a:r>
              <a:rPr lang="en-US" sz="1200" dirty="0">
                <a:latin typeface="Roboto Medium" pitchFamily="2" charset="0"/>
                <a:ea typeface="Roboto Medium" pitchFamily="2" charset="0"/>
              </a:rPr>
              <a:t>Science &amp; Tech</a:t>
            </a:r>
          </a:p>
        </p:txBody>
      </p:sp>
      <p:sp>
        <p:nvSpPr>
          <p:cNvPr id="20" name="TextBox 19"/>
          <p:cNvSpPr txBox="1"/>
          <p:nvPr/>
        </p:nvSpPr>
        <p:spPr>
          <a:xfrm>
            <a:off x="8933328" y="3810000"/>
            <a:ext cx="1963271" cy="276999"/>
          </a:xfrm>
          <a:prstGeom prst="rect">
            <a:avLst/>
          </a:prstGeom>
          <a:noFill/>
        </p:spPr>
        <p:txBody>
          <a:bodyPr wrap="square" rtlCol="0">
            <a:spAutoFit/>
          </a:bodyPr>
          <a:lstStyle/>
          <a:p>
            <a:r>
              <a:rPr lang="en-US" sz="1200" dirty="0">
                <a:latin typeface="Roboto Medium" pitchFamily="2" charset="0"/>
                <a:ea typeface="Roboto Medium" pitchFamily="2" charset="0"/>
              </a:rPr>
              <a:t>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p:cNvSpPr>
            <a:spLocks noGrp="1"/>
          </p:cNvSpPr>
          <p:nvPr>
            <p:ph type="title"/>
          </p:nvPr>
        </p:nvSpPr>
        <p:spPr>
          <a:xfrm>
            <a:off x="609600" y="279161"/>
            <a:ext cx="6211927" cy="838202"/>
          </a:xfrm>
        </p:spPr>
        <p:txBody>
          <a:bodyPr/>
          <a:lstStyle/>
          <a:p>
            <a:r>
              <a:rPr lang="en-US" b="1" dirty="0">
                <a:solidFill>
                  <a:srgbClr val="FF0000"/>
                </a:solidFill>
              </a:rPr>
              <a:t>Agenda</a:t>
            </a:r>
          </a:p>
        </p:txBody>
      </p:sp>
      <p:sp>
        <p:nvSpPr>
          <p:cNvPr id="6" name="Content Placeholder 2"/>
          <p:cNvSpPr>
            <a:spLocks noGrp="1"/>
          </p:cNvSpPr>
          <p:nvPr>
            <p:ph type="body" sz="quarter" idx="17"/>
          </p:nvPr>
        </p:nvSpPr>
        <p:spPr>
          <a:xfrm>
            <a:off x="834874" y="1143000"/>
            <a:ext cx="10801201" cy="4320480"/>
          </a:xfrm>
        </p:spPr>
        <p:txBody>
          <a:bodyPr>
            <a:normAutofit fontScale="62500" lnSpcReduction="20000"/>
          </a:bodyPr>
          <a:lstStyle/>
          <a:p>
            <a:pPr>
              <a:lnSpc>
                <a:spcPct val="150000"/>
              </a:lnSpc>
              <a:spcAft>
                <a:spcPts val="600"/>
              </a:spcAft>
            </a:pPr>
            <a:r>
              <a:rPr lang="en-US" dirty="0"/>
              <a:t>Existing System </a:t>
            </a:r>
          </a:p>
          <a:p>
            <a:pPr>
              <a:lnSpc>
                <a:spcPct val="150000"/>
              </a:lnSpc>
              <a:spcAft>
                <a:spcPts val="600"/>
              </a:spcAft>
            </a:pPr>
            <a:r>
              <a:rPr lang="en-US" dirty="0"/>
              <a:t>Proposed System </a:t>
            </a:r>
          </a:p>
          <a:p>
            <a:pPr>
              <a:lnSpc>
                <a:spcPct val="150000"/>
              </a:lnSpc>
              <a:spcAft>
                <a:spcPts val="600"/>
              </a:spcAft>
            </a:pPr>
            <a:r>
              <a:rPr lang="en-US" dirty="0"/>
              <a:t>Advantages of Proposed System </a:t>
            </a:r>
          </a:p>
          <a:p>
            <a:pPr>
              <a:lnSpc>
                <a:spcPct val="150000"/>
              </a:lnSpc>
              <a:spcAft>
                <a:spcPts val="600"/>
              </a:spcAft>
            </a:pPr>
            <a:r>
              <a:rPr lang="en-US" dirty="0"/>
              <a:t>Methodology Used</a:t>
            </a:r>
          </a:p>
          <a:p>
            <a:pPr>
              <a:lnSpc>
                <a:spcPct val="150000"/>
              </a:lnSpc>
              <a:spcAft>
                <a:spcPts val="600"/>
              </a:spcAft>
            </a:pPr>
            <a:r>
              <a:rPr lang="en-US" dirty="0"/>
              <a:t>Architecture Diagram </a:t>
            </a:r>
          </a:p>
          <a:p>
            <a:pPr>
              <a:lnSpc>
                <a:spcPct val="150000"/>
              </a:lnSpc>
              <a:spcAft>
                <a:spcPts val="600"/>
              </a:spcAft>
            </a:pPr>
            <a:r>
              <a:rPr lang="en-US" dirty="0"/>
              <a:t>Class Diagram </a:t>
            </a:r>
          </a:p>
          <a:p>
            <a:pPr>
              <a:lnSpc>
                <a:spcPct val="150000"/>
              </a:lnSpc>
              <a:spcAft>
                <a:spcPts val="600"/>
              </a:spcAft>
            </a:pPr>
            <a:r>
              <a:rPr lang="en-US" dirty="0"/>
              <a:t>Testing Strategy</a:t>
            </a:r>
          </a:p>
          <a:p>
            <a:pPr>
              <a:lnSpc>
                <a:spcPct val="150000"/>
              </a:lnSpc>
              <a:spcAft>
                <a:spcPts val="600"/>
              </a:spcAft>
            </a:pPr>
            <a:r>
              <a:rPr lang="en-US" dirty="0"/>
              <a:t>Implementation </a:t>
            </a:r>
          </a:p>
          <a:p>
            <a:pPr>
              <a:lnSpc>
                <a:spcPct val="150000"/>
              </a:lnSpc>
              <a:spcAft>
                <a:spcPts val="600"/>
              </a:spcAft>
            </a:pPr>
            <a:r>
              <a:rPr lang="en-US" dirty="0"/>
              <a:t>Result </a:t>
            </a:r>
          </a:p>
          <a:p>
            <a:pPr>
              <a:lnSpc>
                <a:spcPct val="150000"/>
              </a:lnSpc>
              <a:spcAft>
                <a:spcPts val="600"/>
              </a:spcAft>
            </a:pPr>
            <a:r>
              <a:rPr lang="en-US" dirty="0"/>
              <a:t>Future Enhancement </a:t>
            </a:r>
          </a:p>
          <a:p>
            <a:pPr marL="0" indent="0">
              <a:lnSpc>
                <a:spcPct val="150000"/>
              </a:lnSpc>
              <a:spcAft>
                <a:spcPts val="600"/>
              </a:spcAft>
              <a:buNone/>
            </a:pPr>
            <a:r>
              <a:rPr lang="en-US" dirty="0"/>
              <a:t>	</a:t>
            </a:r>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BF9253-1F68-488F-8325-6B600D46EADF}"/>
              </a:ext>
            </a:extLst>
          </p:cNvPr>
          <p:cNvSpPr>
            <a:spLocks noGrp="1"/>
          </p:cNvSpPr>
          <p:nvPr>
            <p:ph type="sldNum" sz="quarter" idx="14"/>
          </p:nvPr>
        </p:nvSpPr>
        <p:spPr/>
        <p:txBody>
          <a:bodyPr/>
          <a:lstStyle/>
          <a:p>
            <a:fld id="{45A3C14A-F937-4231-B6F1-40B429FAFB2F}" type="slidenum">
              <a:rPr lang="en-NZ" smtClean="0"/>
              <a:pPr/>
              <a:t>4</a:t>
            </a:fld>
            <a:endParaRPr lang="en-NZ" dirty="0"/>
          </a:p>
        </p:txBody>
      </p:sp>
      <p:sp>
        <p:nvSpPr>
          <p:cNvPr id="3" name="Title 2">
            <a:extLst>
              <a:ext uri="{FF2B5EF4-FFF2-40B4-BE49-F238E27FC236}">
                <a16:creationId xmlns:a16="http://schemas.microsoft.com/office/drawing/2014/main" id="{98933B40-560E-47D6-A7B9-3AA10D636737}"/>
              </a:ext>
            </a:extLst>
          </p:cNvPr>
          <p:cNvSpPr>
            <a:spLocks noGrp="1"/>
          </p:cNvSpPr>
          <p:nvPr>
            <p:ph type="title"/>
          </p:nvPr>
        </p:nvSpPr>
        <p:spPr>
          <a:xfrm>
            <a:off x="695401" y="395786"/>
            <a:ext cx="5476800" cy="367798"/>
          </a:xfrm>
        </p:spPr>
        <p:txBody>
          <a:bodyPr/>
          <a:lstStyle/>
          <a:p>
            <a:br>
              <a:rPr lang="en-US" dirty="0"/>
            </a:br>
            <a:r>
              <a:rPr lang="en-US" dirty="0"/>
              <a:t>Existing System </a:t>
            </a:r>
            <a:br>
              <a:rPr lang="en-US" dirty="0"/>
            </a:br>
            <a:endParaRPr lang="en-US" dirty="0"/>
          </a:p>
        </p:txBody>
      </p:sp>
      <p:sp>
        <p:nvSpPr>
          <p:cNvPr id="4" name="Text Placeholder 3">
            <a:extLst>
              <a:ext uri="{FF2B5EF4-FFF2-40B4-BE49-F238E27FC236}">
                <a16:creationId xmlns:a16="http://schemas.microsoft.com/office/drawing/2014/main" id="{A57AD17F-3C24-480E-8CF2-6A1FFF16B423}"/>
              </a:ext>
            </a:extLst>
          </p:cNvPr>
          <p:cNvSpPr>
            <a:spLocks noGrp="1"/>
          </p:cNvSpPr>
          <p:nvPr>
            <p:ph type="body" sz="quarter" idx="17"/>
          </p:nvPr>
        </p:nvSpPr>
        <p:spPr>
          <a:xfrm>
            <a:off x="695401" y="1219200"/>
            <a:ext cx="10277400" cy="3864864"/>
          </a:xfrm>
        </p:spPr>
        <p:txBody>
          <a:bodyPr/>
          <a:lstStyle/>
          <a:p>
            <a:pPr marL="0" indent="0" algn="just">
              <a:buNone/>
            </a:pPr>
            <a:r>
              <a:rPr lang="en-US" dirty="0"/>
              <a:t>Existing search engine provides the following feature:</a:t>
            </a:r>
          </a:p>
          <a:p>
            <a:pPr marL="342900" indent="-342900" algn="just">
              <a:buFont typeface="Wingdings" panose="05000000000000000000" pitchFamily="2" charset="2"/>
              <a:buChar char="§"/>
            </a:pPr>
            <a:r>
              <a:rPr lang="en-US" dirty="0"/>
              <a:t>Relevant result to every query no matter the way the query has been returned</a:t>
            </a:r>
          </a:p>
          <a:p>
            <a:pPr marL="342900" indent="-342900" algn="just">
              <a:buFont typeface="Wingdings" panose="05000000000000000000" pitchFamily="2" charset="2"/>
              <a:buChar char="§"/>
            </a:pPr>
            <a:r>
              <a:rPr lang="en-US" dirty="0"/>
              <a:t>Fast response to the query</a:t>
            </a:r>
          </a:p>
          <a:p>
            <a:pPr marL="342900" indent="-342900" algn="just">
              <a:buFont typeface="Wingdings" panose="05000000000000000000" pitchFamily="2" charset="2"/>
              <a:buChar char="§"/>
            </a:pPr>
            <a:r>
              <a:rPr lang="en-US" dirty="0"/>
              <a:t>Autocompletion </a:t>
            </a:r>
          </a:p>
          <a:p>
            <a:pPr marL="342900" indent="-342900" algn="just">
              <a:buFont typeface="Wingdings" panose="05000000000000000000" pitchFamily="2" charset="2"/>
              <a:buChar char="§"/>
            </a:pPr>
            <a:r>
              <a:rPr lang="en-US" dirty="0"/>
              <a:t>Typo-tolerance</a:t>
            </a:r>
          </a:p>
          <a:p>
            <a:pPr marL="342900" indent="-342900" algn="just">
              <a:buFont typeface="Wingdings" panose="05000000000000000000" pitchFamily="2" charset="2"/>
              <a:buChar char="§"/>
            </a:pPr>
            <a:r>
              <a:rPr lang="en-US" dirty="0"/>
              <a:t>Managing synonyms</a:t>
            </a:r>
          </a:p>
          <a:p>
            <a:pPr marL="342900" indent="-342900" algn="just">
              <a:buFont typeface="Wingdings" panose="05000000000000000000" pitchFamily="2" charset="2"/>
              <a:buChar char="§"/>
            </a:pPr>
            <a:r>
              <a:rPr lang="en-US" dirty="0"/>
              <a:t>…..</a:t>
            </a:r>
          </a:p>
        </p:txBody>
      </p:sp>
    </p:spTree>
    <p:extLst>
      <p:ext uri="{BB962C8B-B14F-4D97-AF65-F5344CB8AC3E}">
        <p14:creationId xmlns:p14="http://schemas.microsoft.com/office/powerpoint/2010/main" val="353335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71E62A-E4A0-49D9-8F4F-8EFA74575FF5}"/>
              </a:ext>
            </a:extLst>
          </p:cNvPr>
          <p:cNvSpPr>
            <a:spLocks noGrp="1"/>
          </p:cNvSpPr>
          <p:nvPr>
            <p:ph type="sldNum" sz="quarter" idx="14"/>
          </p:nvPr>
        </p:nvSpPr>
        <p:spPr/>
        <p:txBody>
          <a:bodyPr/>
          <a:lstStyle/>
          <a:p>
            <a:fld id="{45A3C14A-F937-4231-B6F1-40B429FAFB2F}" type="slidenum">
              <a:rPr lang="en-NZ" smtClean="0"/>
              <a:pPr/>
              <a:t>5</a:t>
            </a:fld>
            <a:endParaRPr lang="en-NZ" dirty="0"/>
          </a:p>
        </p:txBody>
      </p:sp>
      <p:sp>
        <p:nvSpPr>
          <p:cNvPr id="3" name="Title 2">
            <a:extLst>
              <a:ext uri="{FF2B5EF4-FFF2-40B4-BE49-F238E27FC236}">
                <a16:creationId xmlns:a16="http://schemas.microsoft.com/office/drawing/2014/main" id="{009E4E76-076A-4F6A-98B5-2093DD64CE87}"/>
              </a:ext>
            </a:extLst>
          </p:cNvPr>
          <p:cNvSpPr>
            <a:spLocks noGrp="1"/>
          </p:cNvSpPr>
          <p:nvPr>
            <p:ph type="title"/>
          </p:nvPr>
        </p:nvSpPr>
        <p:spPr>
          <a:xfrm>
            <a:off x="695401" y="395786"/>
            <a:ext cx="5400600" cy="367798"/>
          </a:xfrm>
        </p:spPr>
        <p:txBody>
          <a:bodyPr/>
          <a:lstStyle/>
          <a:p>
            <a:r>
              <a:rPr lang="en-US" dirty="0"/>
              <a:t>Proposed System</a:t>
            </a:r>
          </a:p>
        </p:txBody>
      </p:sp>
      <p:sp>
        <p:nvSpPr>
          <p:cNvPr id="4" name="Text Placeholder 3">
            <a:extLst>
              <a:ext uri="{FF2B5EF4-FFF2-40B4-BE49-F238E27FC236}">
                <a16:creationId xmlns:a16="http://schemas.microsoft.com/office/drawing/2014/main" id="{C1B0EA71-2BFE-4BB8-AAA6-B389D30628E4}"/>
              </a:ext>
            </a:extLst>
          </p:cNvPr>
          <p:cNvSpPr>
            <a:spLocks noGrp="1"/>
          </p:cNvSpPr>
          <p:nvPr>
            <p:ph type="body" sz="quarter" idx="17"/>
          </p:nvPr>
        </p:nvSpPr>
        <p:spPr>
          <a:xfrm>
            <a:off x="695401" y="1406138"/>
            <a:ext cx="10125000" cy="3712464"/>
          </a:xfrm>
        </p:spPr>
        <p:txBody>
          <a:bodyPr/>
          <a:lstStyle/>
          <a:p>
            <a:pPr marL="0" indent="0" algn="just">
              <a:buNone/>
            </a:pPr>
            <a:r>
              <a:rPr lang="en-US" dirty="0"/>
              <a:t>After completion of this project work, our search engine should be able to provide the following feature:</a:t>
            </a:r>
          </a:p>
          <a:p>
            <a:pPr marL="342900" indent="-342900" algn="just">
              <a:buFont typeface="Wingdings" panose="05000000000000000000" pitchFamily="2" charset="2"/>
              <a:buChar char="§"/>
            </a:pPr>
            <a:r>
              <a:rPr lang="en-US" dirty="0"/>
              <a:t>Relevant result to every query no matter the way the query has been returned</a:t>
            </a:r>
          </a:p>
          <a:p>
            <a:pPr marL="342900" indent="-342900" algn="just">
              <a:buFont typeface="Wingdings" panose="05000000000000000000" pitchFamily="2" charset="2"/>
              <a:buChar char="§"/>
            </a:pPr>
            <a:r>
              <a:rPr lang="en-US" dirty="0"/>
              <a:t>Fast response to the query dependent to connection speed</a:t>
            </a:r>
          </a:p>
          <a:p>
            <a:pPr marL="342900" indent="-342900" algn="just">
              <a:buFont typeface="Wingdings" panose="05000000000000000000" pitchFamily="2" charset="2"/>
              <a:buChar char="§"/>
            </a:pPr>
            <a:r>
              <a:rPr lang="en-US" dirty="0"/>
              <a:t>Autocompletion </a:t>
            </a:r>
          </a:p>
          <a:p>
            <a:pPr marL="342900" indent="-342900" algn="just">
              <a:buFont typeface="Wingdings" panose="05000000000000000000" pitchFamily="2" charset="2"/>
              <a:buChar char="§"/>
            </a:pPr>
            <a:r>
              <a:rPr lang="en-US" dirty="0"/>
              <a:t>Typo-tolerance</a:t>
            </a:r>
          </a:p>
          <a:p>
            <a:pPr marL="0" indent="0" algn="just">
              <a:buNone/>
            </a:pPr>
            <a:endParaRPr lang="en-US" dirty="0"/>
          </a:p>
          <a:p>
            <a:pPr marL="0" indent="0" algn="just">
              <a:buNone/>
            </a:pPr>
            <a:r>
              <a:rPr lang="en-US" dirty="0"/>
              <a:t> </a:t>
            </a:r>
          </a:p>
        </p:txBody>
      </p:sp>
    </p:spTree>
    <p:extLst>
      <p:ext uri="{BB962C8B-B14F-4D97-AF65-F5344CB8AC3E}">
        <p14:creationId xmlns:p14="http://schemas.microsoft.com/office/powerpoint/2010/main" val="87107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4BB7B-9323-4A61-B1E5-615EFF1B7B39}"/>
              </a:ext>
            </a:extLst>
          </p:cNvPr>
          <p:cNvSpPr>
            <a:spLocks noGrp="1"/>
          </p:cNvSpPr>
          <p:nvPr>
            <p:ph type="sldNum" sz="quarter" idx="14"/>
          </p:nvPr>
        </p:nvSpPr>
        <p:spPr/>
        <p:txBody>
          <a:bodyPr/>
          <a:lstStyle/>
          <a:p>
            <a:fld id="{45A3C14A-F937-4231-B6F1-40B429FAFB2F}" type="slidenum">
              <a:rPr lang="en-NZ" smtClean="0"/>
              <a:pPr/>
              <a:t>6</a:t>
            </a:fld>
            <a:endParaRPr lang="en-NZ" dirty="0"/>
          </a:p>
        </p:txBody>
      </p:sp>
      <p:sp>
        <p:nvSpPr>
          <p:cNvPr id="3" name="Title 2">
            <a:extLst>
              <a:ext uri="{FF2B5EF4-FFF2-40B4-BE49-F238E27FC236}">
                <a16:creationId xmlns:a16="http://schemas.microsoft.com/office/drawing/2014/main" id="{9178D849-CD58-43E5-8701-A3DC743003BE}"/>
              </a:ext>
            </a:extLst>
          </p:cNvPr>
          <p:cNvSpPr>
            <a:spLocks noGrp="1"/>
          </p:cNvSpPr>
          <p:nvPr>
            <p:ph type="title"/>
          </p:nvPr>
        </p:nvSpPr>
        <p:spPr>
          <a:xfrm>
            <a:off x="695400" y="395786"/>
            <a:ext cx="7381800" cy="838202"/>
          </a:xfrm>
        </p:spPr>
        <p:txBody>
          <a:bodyPr/>
          <a:lstStyle/>
          <a:p>
            <a:r>
              <a:rPr lang="en-US" dirty="0"/>
              <a:t>Advantages of Proposed System</a:t>
            </a:r>
          </a:p>
        </p:txBody>
      </p:sp>
      <p:sp>
        <p:nvSpPr>
          <p:cNvPr id="4" name="Text Placeholder 3">
            <a:extLst>
              <a:ext uri="{FF2B5EF4-FFF2-40B4-BE49-F238E27FC236}">
                <a16:creationId xmlns:a16="http://schemas.microsoft.com/office/drawing/2014/main" id="{BD8D342D-A4DC-48B9-9585-68F02E63E842}"/>
              </a:ext>
            </a:extLst>
          </p:cNvPr>
          <p:cNvSpPr>
            <a:spLocks noGrp="1"/>
          </p:cNvSpPr>
          <p:nvPr>
            <p:ph type="body" sz="quarter" idx="17"/>
          </p:nvPr>
        </p:nvSpPr>
        <p:spPr>
          <a:xfrm>
            <a:off x="695401" y="1371600"/>
            <a:ext cx="10671746" cy="4267200"/>
          </a:xfrm>
        </p:spPr>
        <p:txBody>
          <a:bodyPr/>
          <a:lstStyle/>
          <a:p>
            <a:pPr marL="0" indent="0" algn="just">
              <a:buNone/>
            </a:pPr>
            <a:r>
              <a:rPr lang="en-US" dirty="0"/>
              <a:t>The proposed system have the following advantages:</a:t>
            </a:r>
          </a:p>
          <a:p>
            <a:pPr marL="342900" lvl="0" indent="-342900" algn="just">
              <a:buFont typeface="Wingdings" panose="05000000000000000000" pitchFamily="2" charset="2"/>
              <a:buChar char="§"/>
            </a:pPr>
            <a:r>
              <a:rPr lang="en-US" dirty="0"/>
              <a:t>Time Savings. A search engine saves you time in two ways: </a:t>
            </a:r>
          </a:p>
          <a:p>
            <a:pPr marL="585788" lvl="1" indent="-342900" algn="just">
              <a:buFont typeface="Wingdings" panose="05000000000000000000" pitchFamily="2" charset="2"/>
              <a:buChar char="v"/>
            </a:pPr>
            <a:r>
              <a:rPr lang="en-US" dirty="0"/>
              <a:t>by eliminating the need to find information manually, </a:t>
            </a:r>
          </a:p>
          <a:p>
            <a:pPr marL="585788" lvl="1" indent="-342900" algn="just">
              <a:buFont typeface="Wingdings" panose="05000000000000000000" pitchFamily="2" charset="2"/>
              <a:buChar char="v"/>
            </a:pPr>
            <a:r>
              <a:rPr lang="en-US" dirty="0"/>
              <a:t>and by performing searches at high speeds.</a:t>
            </a:r>
          </a:p>
          <a:p>
            <a:pPr marL="342900" lvl="0" indent="-342900" algn="just">
              <a:buFont typeface="Wingdings" panose="05000000000000000000" pitchFamily="2" charset="2"/>
              <a:buChar char="§"/>
            </a:pPr>
            <a:r>
              <a:rPr lang="en-US" dirty="0"/>
              <a:t>Relevance. When a search engine scans a website, it scores the content for relevance to particular search words.</a:t>
            </a:r>
          </a:p>
          <a:p>
            <a:pPr marL="342900" lvl="0" indent="-342900" algn="just">
              <a:buFont typeface="Wingdings" panose="05000000000000000000" pitchFamily="2" charset="2"/>
              <a:buChar char="§"/>
            </a:pPr>
            <a:r>
              <a:rPr lang="en-US" dirty="0"/>
              <a:t>Free Access.</a:t>
            </a:r>
          </a:p>
          <a:p>
            <a:pPr marL="342900" lvl="0" indent="-342900" algn="just">
              <a:buFont typeface="Wingdings" panose="05000000000000000000" pitchFamily="2" charset="2"/>
              <a:buChar char="§"/>
            </a:pPr>
            <a:r>
              <a:rPr lang="en-US" dirty="0"/>
              <a:t>Comprehensive.</a:t>
            </a:r>
          </a:p>
          <a:p>
            <a:pPr marL="342900" lvl="0" indent="-342900" algn="just">
              <a:buFont typeface="Wingdings" panose="05000000000000000000" pitchFamily="2" charset="2"/>
              <a:buChar char="§"/>
            </a:pPr>
            <a:r>
              <a:rPr lang="en-US" dirty="0"/>
              <a:t>Advanced Search.</a:t>
            </a:r>
          </a:p>
          <a:p>
            <a:pPr marL="0" indent="0" algn="just">
              <a:buNone/>
            </a:pPr>
            <a:endParaRPr lang="en-US" dirty="0"/>
          </a:p>
        </p:txBody>
      </p:sp>
    </p:spTree>
    <p:extLst>
      <p:ext uri="{BB962C8B-B14F-4D97-AF65-F5344CB8AC3E}">
        <p14:creationId xmlns:p14="http://schemas.microsoft.com/office/powerpoint/2010/main" val="2366259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DB37F2-B601-4488-9371-D1E9E2303223}"/>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
        <p:nvSpPr>
          <p:cNvPr id="3" name="Title 2">
            <a:extLst>
              <a:ext uri="{FF2B5EF4-FFF2-40B4-BE49-F238E27FC236}">
                <a16:creationId xmlns:a16="http://schemas.microsoft.com/office/drawing/2014/main" id="{9735203A-D443-4861-B8DA-38CA9B0C29CB}"/>
              </a:ext>
            </a:extLst>
          </p:cNvPr>
          <p:cNvSpPr>
            <a:spLocks noGrp="1"/>
          </p:cNvSpPr>
          <p:nvPr>
            <p:ph type="title"/>
          </p:nvPr>
        </p:nvSpPr>
        <p:spPr>
          <a:xfrm>
            <a:off x="695401" y="395786"/>
            <a:ext cx="5934000" cy="594814"/>
          </a:xfrm>
        </p:spPr>
        <p:txBody>
          <a:bodyPr/>
          <a:lstStyle/>
          <a:p>
            <a:br>
              <a:rPr lang="en-US" dirty="0"/>
            </a:br>
            <a:r>
              <a:rPr lang="en-US" dirty="0"/>
              <a:t>Methodology Used</a:t>
            </a:r>
            <a:br>
              <a:rPr lang="en-US" dirty="0"/>
            </a:br>
            <a:endParaRPr lang="en-US" dirty="0"/>
          </a:p>
        </p:txBody>
      </p:sp>
      <p:sp>
        <p:nvSpPr>
          <p:cNvPr id="4" name="Text Placeholder 3">
            <a:extLst>
              <a:ext uri="{FF2B5EF4-FFF2-40B4-BE49-F238E27FC236}">
                <a16:creationId xmlns:a16="http://schemas.microsoft.com/office/drawing/2014/main" id="{EAA4DBC7-3D3B-4AC0-B87D-81A8155A7218}"/>
              </a:ext>
            </a:extLst>
          </p:cNvPr>
          <p:cNvSpPr>
            <a:spLocks noGrp="1"/>
          </p:cNvSpPr>
          <p:nvPr>
            <p:ph type="body" sz="quarter" idx="17"/>
          </p:nvPr>
        </p:nvSpPr>
        <p:spPr>
          <a:xfrm>
            <a:off x="677816" y="1447800"/>
            <a:ext cx="10801201" cy="4320480"/>
          </a:xfrm>
        </p:spPr>
        <p:txBody>
          <a:bodyPr/>
          <a:lstStyle/>
          <a:p>
            <a:pPr marL="0" indent="0" algn="just">
              <a:buNone/>
            </a:pPr>
            <a:r>
              <a:rPr lang="en-US" dirty="0"/>
              <a:t>In this minor project we follow the waterfall methodology development which is composed of the following phases:</a:t>
            </a:r>
          </a:p>
          <a:p>
            <a:pPr marL="342900" indent="-342900" algn="just">
              <a:buFont typeface="Wingdings" panose="05000000000000000000" pitchFamily="2" charset="2"/>
              <a:buChar char="§"/>
            </a:pPr>
            <a:r>
              <a:rPr lang="en-US" dirty="0"/>
              <a:t>Problem statement definition or project requirement </a:t>
            </a:r>
          </a:p>
          <a:p>
            <a:pPr marL="342900" indent="-342900" algn="just">
              <a:buFont typeface="Wingdings" panose="05000000000000000000" pitchFamily="2" charset="2"/>
              <a:buChar char="§"/>
            </a:pPr>
            <a:r>
              <a:rPr lang="en-US" dirty="0"/>
              <a:t>Design</a:t>
            </a:r>
          </a:p>
          <a:p>
            <a:pPr marL="342900" indent="-342900" algn="just">
              <a:buFont typeface="Wingdings" panose="05000000000000000000" pitchFamily="2" charset="2"/>
              <a:buChar char="§"/>
            </a:pPr>
            <a:r>
              <a:rPr lang="en-US" dirty="0"/>
              <a:t>Implementation</a:t>
            </a:r>
          </a:p>
          <a:p>
            <a:pPr marL="342900" indent="-342900" algn="just">
              <a:buFont typeface="Wingdings" panose="05000000000000000000" pitchFamily="2" charset="2"/>
              <a:buChar char="§"/>
            </a:pPr>
            <a:r>
              <a:rPr lang="en-US" dirty="0"/>
              <a:t>Verification</a:t>
            </a:r>
          </a:p>
          <a:p>
            <a:pPr marL="342900" indent="-342900" algn="just">
              <a:buFont typeface="Wingdings" panose="05000000000000000000" pitchFamily="2" charset="2"/>
              <a:buChar char="§"/>
            </a:pPr>
            <a:r>
              <a:rPr lang="en-US" dirty="0"/>
              <a:t>Maintenance</a:t>
            </a:r>
          </a:p>
        </p:txBody>
      </p:sp>
    </p:spTree>
    <p:extLst>
      <p:ext uri="{BB962C8B-B14F-4D97-AF65-F5344CB8AC3E}">
        <p14:creationId xmlns:p14="http://schemas.microsoft.com/office/powerpoint/2010/main" val="152171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0D2351-CEAC-447F-B616-076887E7A52D}"/>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
        <p:nvSpPr>
          <p:cNvPr id="3" name="Title 2">
            <a:extLst>
              <a:ext uri="{FF2B5EF4-FFF2-40B4-BE49-F238E27FC236}">
                <a16:creationId xmlns:a16="http://schemas.microsoft.com/office/drawing/2014/main" id="{BE73ACC1-5268-42BE-979D-BA336BE25781}"/>
              </a:ext>
            </a:extLst>
          </p:cNvPr>
          <p:cNvSpPr>
            <a:spLocks noGrp="1"/>
          </p:cNvSpPr>
          <p:nvPr>
            <p:ph type="title"/>
          </p:nvPr>
        </p:nvSpPr>
        <p:spPr>
          <a:xfrm>
            <a:off x="695401" y="395786"/>
            <a:ext cx="5857800" cy="671014"/>
          </a:xfrm>
        </p:spPr>
        <p:txBody>
          <a:bodyPr/>
          <a:lstStyle/>
          <a:p>
            <a:r>
              <a:rPr lang="en-US" dirty="0"/>
              <a:t>Architecture Diagram</a:t>
            </a:r>
          </a:p>
        </p:txBody>
      </p:sp>
      <p:sp>
        <p:nvSpPr>
          <p:cNvPr id="4" name="Text Placeholder 3">
            <a:extLst>
              <a:ext uri="{FF2B5EF4-FFF2-40B4-BE49-F238E27FC236}">
                <a16:creationId xmlns:a16="http://schemas.microsoft.com/office/drawing/2014/main" id="{1DC9CBF7-E4E0-4783-8F65-4CB88DAA6ECE}"/>
              </a:ext>
            </a:extLst>
          </p:cNvPr>
          <p:cNvSpPr>
            <a:spLocks noGrp="1"/>
          </p:cNvSpPr>
          <p:nvPr>
            <p:ph type="body" sz="quarter" idx="17"/>
          </p:nvPr>
        </p:nvSpPr>
        <p:spPr/>
        <p:txBody>
          <a:bodyPr/>
          <a:lstStyle/>
          <a:p>
            <a:pPr marL="0" indent="0">
              <a:buNone/>
            </a:pPr>
            <a:r>
              <a:rPr lang="en-US" dirty="0"/>
              <a:t>--</a:t>
            </a:r>
          </a:p>
        </p:txBody>
      </p:sp>
      <p:pic>
        <p:nvPicPr>
          <p:cNvPr id="1026" name="Picture 2">
            <a:extLst>
              <a:ext uri="{FF2B5EF4-FFF2-40B4-BE49-F238E27FC236}">
                <a16:creationId xmlns:a16="http://schemas.microsoft.com/office/drawing/2014/main" id="{A3743109-4640-4E2D-8349-33BA4D806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40" y="1772352"/>
            <a:ext cx="9295560" cy="398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3440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53F45A-A899-495C-BBD0-0683FC498E93}"/>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9F2C18AE-62F2-4FF1-A7D3-598832C0038E}"/>
              </a:ext>
            </a:extLst>
          </p:cNvPr>
          <p:cNvSpPr>
            <a:spLocks noGrp="1"/>
          </p:cNvSpPr>
          <p:nvPr>
            <p:ph type="title"/>
          </p:nvPr>
        </p:nvSpPr>
        <p:spPr/>
        <p:txBody>
          <a:bodyPr/>
          <a:lstStyle/>
          <a:p>
            <a:r>
              <a:rPr lang="en-US" dirty="0"/>
              <a:t>Architecture Diagram</a:t>
            </a:r>
          </a:p>
        </p:txBody>
      </p:sp>
      <p:sp>
        <p:nvSpPr>
          <p:cNvPr id="4" name="Text Placeholder 3">
            <a:extLst>
              <a:ext uri="{FF2B5EF4-FFF2-40B4-BE49-F238E27FC236}">
                <a16:creationId xmlns:a16="http://schemas.microsoft.com/office/drawing/2014/main" id="{349677F4-65CA-4A32-8721-D347AD88C3BF}"/>
              </a:ext>
            </a:extLst>
          </p:cNvPr>
          <p:cNvSpPr>
            <a:spLocks noGrp="1"/>
          </p:cNvSpPr>
          <p:nvPr>
            <p:ph type="body" sz="quarter" idx="17"/>
          </p:nvPr>
        </p:nvSpPr>
        <p:spPr>
          <a:xfrm>
            <a:off x="695400" y="1725168"/>
            <a:ext cx="9667800" cy="3407664"/>
          </a:xfrm>
        </p:spPr>
        <p:txBody>
          <a:bodyPr/>
          <a:lstStyle/>
          <a:p>
            <a:pPr marL="0" indent="0" algn="just">
              <a:buNone/>
            </a:pPr>
            <a:r>
              <a:rPr lang="en-US" dirty="0"/>
              <a:t>Let’s break down the above architecture, step by step:</a:t>
            </a:r>
          </a:p>
          <a:p>
            <a:pPr marL="342900" lvl="0" indent="-342900" algn="just">
              <a:buFont typeface="Wingdings" panose="05000000000000000000" pitchFamily="2" charset="2"/>
              <a:buChar char="§"/>
            </a:pPr>
            <a:r>
              <a:rPr lang="en-US" dirty="0"/>
              <a:t>URLs</a:t>
            </a:r>
          </a:p>
          <a:p>
            <a:pPr marL="342900" lvl="0" indent="-342900" algn="just">
              <a:buFont typeface="Wingdings" panose="05000000000000000000" pitchFamily="2" charset="2"/>
              <a:buChar char="§"/>
            </a:pPr>
            <a:r>
              <a:rPr lang="en-US" dirty="0"/>
              <a:t>Crawling</a:t>
            </a:r>
          </a:p>
          <a:p>
            <a:pPr marL="342900" lvl="0" indent="-342900" algn="just">
              <a:buFont typeface="Wingdings" panose="05000000000000000000" pitchFamily="2" charset="2"/>
              <a:buChar char="§"/>
            </a:pPr>
            <a:r>
              <a:rPr lang="en-US" dirty="0"/>
              <a:t>Processing &amp; rendering</a:t>
            </a:r>
          </a:p>
          <a:p>
            <a:pPr marL="342900" lvl="0" indent="-342900" algn="just">
              <a:buFont typeface="Wingdings" panose="05000000000000000000" pitchFamily="2" charset="2"/>
              <a:buChar char="§"/>
            </a:pPr>
            <a:r>
              <a:rPr lang="en-US" dirty="0"/>
              <a:t>Indexing </a:t>
            </a:r>
          </a:p>
        </p:txBody>
      </p:sp>
    </p:spTree>
    <p:extLst>
      <p:ext uri="{BB962C8B-B14F-4D97-AF65-F5344CB8AC3E}">
        <p14:creationId xmlns:p14="http://schemas.microsoft.com/office/powerpoint/2010/main" val="3197775356"/>
      </p:ext>
    </p:extLst>
  </p:cSld>
  <p:clrMapOvr>
    <a:masterClrMapping/>
  </p:clrMapOvr>
</p:sld>
</file>

<file path=ppt/theme/theme1.xml><?xml version="1.0" encoding="utf-8"?>
<a:theme xmlns:a="http://schemas.openxmlformats.org/drawingml/2006/main" name="REVA REVISED TEMPLATE-1">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916671-0E7D-4594-8037-60C70BF44351}">
  <ds:schemaRefs>
    <ds:schemaRef ds:uri="http://purl.org/dc/elements/1.1/"/>
    <ds:schemaRef ds:uri="http://purl.org/dc/terms/"/>
    <ds:schemaRef ds:uri="http://purl.org/dc/dcmitype/"/>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9AE24FE-195A-4977-9740-21B0E7B6E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REVA REVISED TEMPLATE-1</Template>
  <TotalTime>1412</TotalTime>
  <Words>846</Words>
  <Application>Microsoft Office PowerPoint</Application>
  <PresentationFormat>Widescreen</PresentationFormat>
  <Paragraphs>163</Paragraphs>
  <Slides>27</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27</vt:i4>
      </vt:variant>
    </vt:vector>
  </HeadingPairs>
  <TitlesOfParts>
    <vt:vector size="43" baseType="lpstr">
      <vt:lpstr>ＭＳ Ｐゴシック</vt:lpstr>
      <vt:lpstr>Arial</vt:lpstr>
      <vt:lpstr>Nobel-Book</vt:lpstr>
      <vt:lpstr>Nobel-Light</vt:lpstr>
      <vt:lpstr>Roboto Medium</vt:lpstr>
      <vt:lpstr>Wingdings</vt:lpstr>
      <vt:lpstr>レクサスロダン Pro L</vt:lpstr>
      <vt:lpstr>REVA REVISED TEMPLATE-1</vt:lpstr>
      <vt:lpstr>Agenda</vt:lpstr>
      <vt:lpstr>Divider</vt:lpstr>
      <vt:lpstr>Media / Video Slide</vt:lpstr>
      <vt:lpstr>Copy Slides</vt:lpstr>
      <vt:lpstr>Copy and Image</vt:lpstr>
      <vt:lpstr>Table &amp; Graphs Slide</vt:lpstr>
      <vt:lpstr>Flow Slides</vt:lpstr>
      <vt:lpstr>Thank You </vt:lpstr>
      <vt:lpstr>                   Minor Project Final Viva –Voce                     MSc Computer Science                             III Semester – 2022         </vt:lpstr>
      <vt:lpstr>PowerPoint Presentation</vt:lpstr>
      <vt:lpstr>Agenda</vt:lpstr>
      <vt:lpstr> Existing System  </vt:lpstr>
      <vt:lpstr>Proposed System</vt:lpstr>
      <vt:lpstr>Advantages of Proposed System</vt:lpstr>
      <vt:lpstr> Methodology Used </vt:lpstr>
      <vt:lpstr>Architecture Diagram</vt:lpstr>
      <vt:lpstr>Architecture Diagram</vt:lpstr>
      <vt:lpstr>Architecture Diagram</vt:lpstr>
      <vt:lpstr>Architecture Diagram</vt:lpstr>
      <vt:lpstr>Architecture Diagram</vt:lpstr>
      <vt:lpstr>Class Diagram</vt:lpstr>
      <vt:lpstr>Class Diagram</vt:lpstr>
      <vt:lpstr> Testing Strategy </vt:lpstr>
      <vt:lpstr>Testing Strategy</vt:lpstr>
      <vt:lpstr>Testing Strategy</vt:lpstr>
      <vt:lpstr>Testing Strategy</vt:lpstr>
      <vt:lpstr>Implementation</vt:lpstr>
      <vt:lpstr>Result</vt:lpstr>
      <vt:lpstr>Result</vt:lpstr>
      <vt:lpstr>Future Enhancement</vt:lpstr>
      <vt:lpstr>summary</vt:lpstr>
      <vt:lpstr>summary</vt:lpstr>
      <vt:lpstr>summary</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girija</dc:creator>
  <cp:lastModifiedBy>Seriman Doumbia</cp:lastModifiedBy>
  <cp:revision>248</cp:revision>
  <cp:lastPrinted>2018-09-28T07:11:06Z</cp:lastPrinted>
  <dcterms:created xsi:type="dcterms:W3CDTF">2020-08-17T03:18:34Z</dcterms:created>
  <dcterms:modified xsi:type="dcterms:W3CDTF">2022-01-07T13:56:41Z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