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83" r:id="rId3"/>
    <p:sldId id="285" r:id="rId4"/>
    <p:sldId id="286" r:id="rId5"/>
    <p:sldId id="284" r:id="rId6"/>
    <p:sldId id="287" r:id="rId7"/>
    <p:sldId id="288" r:id="rId8"/>
    <p:sldId id="265" r:id="rId9"/>
    <p:sldId id="269" r:id="rId10"/>
    <p:sldId id="267" r:id="rId11"/>
    <p:sldId id="276" r:id="rId12"/>
    <p:sldId id="289" r:id="rId13"/>
    <p:sldId id="290" r:id="rId14"/>
    <p:sldId id="291" r:id="rId15"/>
    <p:sldId id="277" r:id="rId16"/>
    <p:sldId id="292" r:id="rId17"/>
    <p:sldId id="278" r:id="rId18"/>
    <p:sldId id="279" r:id="rId19"/>
    <p:sldId id="280" r:id="rId20"/>
    <p:sldId id="282" r:id="rId21"/>
    <p:sldId id="281" r:id="rId22"/>
    <p:sldId id="268"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48"/>
    <p:restoredTop sz="94701"/>
  </p:normalViewPr>
  <p:slideViewPr>
    <p:cSldViewPr snapToGrid="0" snapToObjects="1">
      <p:cViewPr varScale="1">
        <p:scale>
          <a:sx n="97" d="100"/>
          <a:sy n="97"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21A7-2883-3041-9056-42597DDC07B9}" type="datetimeFigureOut">
              <a:rPr lang="en-US" smtClean="0"/>
              <a:t>7/10/20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7C5F4-91ED-5247-9218-A00C66574DF2}" type="slidenum">
              <a:rPr lang="en-US" smtClean="0"/>
              <a:t>‹#›</a:t>
            </a:fld>
            <a:endParaRPr lang="en-US"/>
          </a:p>
        </p:txBody>
      </p:sp>
    </p:spTree>
    <p:extLst>
      <p:ext uri="{BB962C8B-B14F-4D97-AF65-F5344CB8AC3E}">
        <p14:creationId xmlns:p14="http://schemas.microsoft.com/office/powerpoint/2010/main" val="179203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no improvement can be made,</a:t>
            </a:r>
            <a:r>
              <a:rPr lang="en-US" baseline="0" dirty="0"/>
              <a:t> the terminal node is identified</a:t>
            </a:r>
            <a:endParaRPr lang="en-US" dirty="0"/>
          </a:p>
        </p:txBody>
      </p:sp>
      <p:sp>
        <p:nvSpPr>
          <p:cNvPr id="4" name="Slide Number Placeholder 3"/>
          <p:cNvSpPr>
            <a:spLocks noGrp="1"/>
          </p:cNvSpPr>
          <p:nvPr>
            <p:ph type="sldNum" sz="quarter" idx="10"/>
          </p:nvPr>
        </p:nvSpPr>
        <p:spPr/>
        <p:txBody>
          <a:bodyPr/>
          <a:lstStyle/>
          <a:p>
            <a:fld id="{325BD034-4EF2-B945-8ACD-54A204268B7D}" type="slidenum">
              <a:rPr lang="en-US" smtClean="0"/>
              <a:t>8</a:t>
            </a:fld>
            <a:endParaRPr lang="en-US"/>
          </a:p>
        </p:txBody>
      </p:sp>
    </p:spTree>
    <p:extLst>
      <p:ext uri="{BB962C8B-B14F-4D97-AF65-F5344CB8AC3E}">
        <p14:creationId xmlns:p14="http://schemas.microsoft.com/office/powerpoint/2010/main" val="327983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r>
              <a:rPr lang="en-US" baseline="0" dirty="0"/>
              <a:t> </a:t>
            </a:r>
          </a:p>
          <a:p>
            <a:r>
              <a:rPr lang="en-US" baseline="0" dirty="0"/>
              <a:t>Trees are </a:t>
            </a:r>
            <a:r>
              <a:rPr lang="en-US" baseline="0" dirty="0" err="1"/>
              <a:t>decorrelated</a:t>
            </a:r>
            <a:endParaRPr lang="en-US" baseline="0" dirty="0"/>
          </a:p>
          <a:p>
            <a:r>
              <a:rPr lang="en-US" baseline="0" dirty="0"/>
              <a:t>Permute through each node to find the best split by using the </a:t>
            </a:r>
            <a:r>
              <a:rPr lang="en-US" baseline="0" dirty="0" err="1"/>
              <a:t>Gini</a:t>
            </a:r>
            <a:r>
              <a:rPr lang="en-US" baseline="0" dirty="0"/>
              <a:t> entropy index t o asses information content and purity. Grow each tree to full extent with no pruning</a:t>
            </a:r>
          </a:p>
          <a:p>
            <a:r>
              <a:rPr lang="en-US" baseline="0" dirty="0"/>
              <a:t>Use withheld data (OOB, out-of-bag) to validate each random tree</a:t>
            </a:r>
            <a:endParaRPr lang="en-US" dirty="0"/>
          </a:p>
        </p:txBody>
      </p:sp>
      <p:sp>
        <p:nvSpPr>
          <p:cNvPr id="4" name="Slide Number Placeholder 3"/>
          <p:cNvSpPr>
            <a:spLocks noGrp="1"/>
          </p:cNvSpPr>
          <p:nvPr>
            <p:ph type="sldNum" sz="quarter" idx="10"/>
          </p:nvPr>
        </p:nvSpPr>
        <p:spPr/>
        <p:txBody>
          <a:bodyPr/>
          <a:lstStyle/>
          <a:p>
            <a:fld id="{325BD034-4EF2-B945-8ACD-54A204268B7D}" type="slidenum">
              <a:rPr lang="en-US" smtClean="0"/>
              <a:t>10</a:t>
            </a:fld>
            <a:endParaRPr lang="en-US"/>
          </a:p>
        </p:txBody>
      </p:sp>
    </p:spTree>
    <p:extLst>
      <p:ext uri="{BB962C8B-B14F-4D97-AF65-F5344CB8AC3E}">
        <p14:creationId xmlns:p14="http://schemas.microsoft.com/office/powerpoint/2010/main" val="10669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5BD034-4EF2-B945-8ACD-54A204268B7D}" type="slidenum">
              <a:rPr lang="en-US" smtClean="0"/>
              <a:t>22</a:t>
            </a:fld>
            <a:endParaRPr lang="en-US"/>
          </a:p>
        </p:txBody>
      </p:sp>
    </p:spTree>
    <p:extLst>
      <p:ext uri="{BB962C8B-B14F-4D97-AF65-F5344CB8AC3E}">
        <p14:creationId xmlns:p14="http://schemas.microsoft.com/office/powerpoint/2010/main" val="345102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609D-C8AF-2B4F-B60E-BDFCC238E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7F6579-1760-B14F-9B89-EEDA71792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B230C7-82A8-1A43-8060-72DE4A00FE4F}"/>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D56E45E3-6104-F142-B9CC-46B94700B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CEA0C-96D6-D045-9811-72866B4B02A1}"/>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5413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562F-E9D1-944A-A434-CCA0375B3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4F84CF-F48D-654E-BC16-ABD9D61DBB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43B20-2C3D-604E-B9DD-408A321B296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8439BB63-8934-4E48-A69B-CB800D896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EF558-C431-8645-B637-305B133DDF8B}"/>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80348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1960B-3E7B-F84F-A0C1-21E80ECFD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D8ED7-381C-C74B-A3CB-14336ACE4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E1A4B-CCC0-0E40-9919-7A8559D3ACF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78AFD124-81BF-9A4F-8A81-124F3AA0A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7CE13-1A45-A847-BF79-46E1BDC3E058}"/>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03151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59A6-AD7E-784E-BF33-61F0498B9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B6D86-3329-2C40-A479-142F6A56AB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3B63C-C91D-8F4E-807F-ECBAE306F45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A3A83E81-5B5A-FB41-ADED-4BEF379FE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A0630-8E4B-1F4E-956C-4EDF57EEA81E}"/>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33054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11F8-6902-5941-A0D0-78DDF6BA5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AE473-E831-D24B-AF51-3A3214A5F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A55E94-4DE4-F34A-A764-5883C0CAD0A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D56B3D94-2AF1-F640-A087-EF0A9E345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BF788-279C-FD4C-985C-D193DAF0B40E}"/>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407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24C3-112F-8142-9EA9-057661383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84F69-120E-FF41-B243-C8218FFCAE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9319-DC07-B34F-8CF4-267B06C3D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EEF87C-9CD3-7440-97A9-A20E0F2A08BF}"/>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25C703FE-32B5-C74B-ACC0-CE6BE282C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BB628-152F-794D-BDB6-D16E012FB4BC}"/>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7964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888E-8DE6-3345-B816-AFE3A788D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4227DB-DAC4-794F-9D04-17AE089DE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D88A93-9902-1D41-A028-64EAAE69BA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CEC6A-950E-CD49-9567-8F16AA11D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BC2479-09ED-1749-8E3E-53EEF00837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876AF-6327-8B46-A2A2-A411CB9695D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8" name="Footer Placeholder 7">
            <a:extLst>
              <a:ext uri="{FF2B5EF4-FFF2-40B4-BE49-F238E27FC236}">
                <a16:creationId xmlns:a16="http://schemas.microsoft.com/office/drawing/2014/main" id="{B80D6A65-8F62-2946-8AF8-79C47FB97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0F3137-29C5-D744-9928-A483173A7EDA}"/>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1042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397D-AE22-3E43-B829-9A07155D5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3AFC7-407A-C644-8B44-212C04C1B53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4" name="Footer Placeholder 3">
            <a:extLst>
              <a:ext uri="{FF2B5EF4-FFF2-40B4-BE49-F238E27FC236}">
                <a16:creationId xmlns:a16="http://schemas.microsoft.com/office/drawing/2014/main" id="{9D88295E-0DFF-644C-9BB5-62B704B30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3CED-357D-0F40-BBFF-7FE5E34864C3}"/>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2745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F5377-C59B-9C44-9E32-1A2D4861558B}"/>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3" name="Footer Placeholder 2">
            <a:extLst>
              <a:ext uri="{FF2B5EF4-FFF2-40B4-BE49-F238E27FC236}">
                <a16:creationId xmlns:a16="http://schemas.microsoft.com/office/drawing/2014/main" id="{C72D5456-664A-0D49-AE0E-8D0FBD672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6C7FE-7F75-F842-912B-223C0CFF6142}"/>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2698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266D-65ED-CD45-9002-5055C6DBB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E064-2DB5-FF47-A94E-156710EB3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4F6C4-87AE-2544-BAB1-B37A283E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7DBF9-1386-E74E-BD93-4B80BF97407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FE211AFA-C9AC-BF4F-86DC-17A84ADC6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8D52D-29E9-7E49-AAB7-90B6A971A60D}"/>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275024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E2A7-3B86-0840-A476-3F8C65F9E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0D00AF-3760-6F4C-95EF-BA9A45F15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39F73-4FBB-D043-9B66-7E5E64AD0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6C434-FE84-B145-BD53-EBADA96D727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00E815F0-572E-5842-AABF-686704572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7171B-A5AB-2042-AB16-0D0EC57852CF}"/>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36715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14115-76D0-C14F-A8F2-E7FDF91FA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41322-F927-D34F-AF89-E3304382C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1729A-1ED4-2147-9ADD-EF4560E12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9E5BA53E-5962-7C4E-8BB1-1B8084A6B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E047E7-D257-0444-BB6E-DAD4A06A6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3F986-2CD1-AF47-BD1E-222D3DC527D1}" type="slidenum">
              <a:rPr lang="en-US" smtClean="0"/>
              <a:t>‹#›</a:t>
            </a:fld>
            <a:endParaRPr lang="en-US"/>
          </a:p>
        </p:txBody>
      </p:sp>
    </p:spTree>
    <p:extLst>
      <p:ext uri="{BB962C8B-B14F-4D97-AF65-F5344CB8AC3E}">
        <p14:creationId xmlns:p14="http://schemas.microsoft.com/office/powerpoint/2010/main" val="117101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D958-D64A-024D-AEAD-A9BC3ED60A04}"/>
              </a:ext>
            </a:extLst>
          </p:cNvPr>
          <p:cNvSpPr>
            <a:spLocks noGrp="1"/>
          </p:cNvSpPr>
          <p:nvPr>
            <p:ph type="ctrTitle"/>
          </p:nvPr>
        </p:nvSpPr>
        <p:spPr/>
        <p:txBody>
          <a:bodyPr/>
          <a:lstStyle/>
          <a:p>
            <a:r>
              <a:rPr lang="en-US" dirty="0"/>
              <a:t>Introduction to </a:t>
            </a:r>
            <a:br>
              <a:rPr lang="en-US" dirty="0"/>
            </a:br>
            <a:r>
              <a:rPr lang="en-US" dirty="0"/>
              <a:t>machine learning </a:t>
            </a:r>
          </a:p>
        </p:txBody>
      </p:sp>
      <p:sp>
        <p:nvSpPr>
          <p:cNvPr id="3" name="Subtitle 2">
            <a:extLst>
              <a:ext uri="{FF2B5EF4-FFF2-40B4-BE49-F238E27FC236}">
                <a16:creationId xmlns:a16="http://schemas.microsoft.com/office/drawing/2014/main" id="{6008E633-34A7-2B47-9184-EDEF9B47354A}"/>
              </a:ext>
            </a:extLst>
          </p:cNvPr>
          <p:cNvSpPr>
            <a:spLocks noGrp="1"/>
          </p:cNvSpPr>
          <p:nvPr>
            <p:ph type="subTitle" idx="1"/>
          </p:nvPr>
        </p:nvSpPr>
        <p:spPr/>
        <p:txBody>
          <a:bodyPr/>
          <a:lstStyle/>
          <a:p>
            <a:r>
              <a:rPr lang="en-US" dirty="0"/>
              <a:t>Friday, July 10, 2020</a:t>
            </a:r>
          </a:p>
        </p:txBody>
      </p:sp>
    </p:spTree>
    <p:extLst>
      <p:ext uri="{BB962C8B-B14F-4D97-AF65-F5344CB8AC3E}">
        <p14:creationId xmlns:p14="http://schemas.microsoft.com/office/powerpoint/2010/main" val="346785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andomfores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077" y="1433917"/>
            <a:ext cx="5920091" cy="4654847"/>
          </a:xfrm>
          <a:prstGeom prst="rect">
            <a:avLst/>
          </a:prstGeom>
        </p:spPr>
      </p:pic>
      <p:sp>
        <p:nvSpPr>
          <p:cNvPr id="2" name="Title 1"/>
          <p:cNvSpPr>
            <a:spLocks noGrp="1"/>
          </p:cNvSpPr>
          <p:nvPr>
            <p:ph type="title"/>
          </p:nvPr>
        </p:nvSpPr>
        <p:spPr>
          <a:xfrm>
            <a:off x="838200" y="108354"/>
            <a:ext cx="10515600" cy="1325563"/>
          </a:xfrm>
        </p:spPr>
        <p:txBody>
          <a:bodyPr/>
          <a:lstStyle/>
          <a:p>
            <a:r>
              <a:rPr lang="en-US" dirty="0"/>
              <a:t>Random Forest</a:t>
            </a:r>
          </a:p>
        </p:txBody>
      </p:sp>
      <p:sp>
        <p:nvSpPr>
          <p:cNvPr id="4" name="TextBox 3"/>
          <p:cNvSpPr txBox="1"/>
          <p:nvPr/>
        </p:nvSpPr>
        <p:spPr>
          <a:xfrm>
            <a:off x="838200" y="1211495"/>
            <a:ext cx="10515600" cy="6124754"/>
          </a:xfrm>
          <a:prstGeom prst="rect">
            <a:avLst/>
          </a:prstGeom>
          <a:noFill/>
        </p:spPr>
        <p:txBody>
          <a:bodyPr wrap="square" rtlCol="0">
            <a:spAutoFit/>
          </a:bodyPr>
          <a:lstStyle/>
          <a:p>
            <a:pPr marL="285750" indent="-285750">
              <a:buFont typeface="Arial"/>
              <a:buChar char="•"/>
            </a:pPr>
            <a:r>
              <a:rPr lang="en-US" sz="2800" dirty="0"/>
              <a:t>Random subset </a:t>
            </a:r>
          </a:p>
          <a:p>
            <a:pPr marL="742950" lvl="1" indent="-285750">
              <a:buFont typeface="Arial"/>
              <a:buChar char="•"/>
            </a:pPr>
            <a:r>
              <a:rPr lang="en-US" sz="2800" dirty="0"/>
              <a:t>samples </a:t>
            </a:r>
          </a:p>
          <a:p>
            <a:pPr marL="742950" lvl="1" indent="-285750">
              <a:buFont typeface="Arial"/>
              <a:buChar char="•"/>
            </a:pPr>
            <a:r>
              <a:rPr lang="en-US" sz="2800" dirty="0"/>
              <a:t>predictors</a:t>
            </a:r>
          </a:p>
          <a:p>
            <a:endParaRPr lang="en-US" sz="2800" dirty="0"/>
          </a:p>
          <a:p>
            <a:pPr marL="285750" indent="-285750">
              <a:buFont typeface="Arial"/>
              <a:buChar char="•"/>
            </a:pPr>
            <a:r>
              <a:rPr lang="en-US" sz="2800" dirty="0"/>
              <a:t>Grow a “forest” </a:t>
            </a:r>
          </a:p>
          <a:p>
            <a:pPr marL="742950" lvl="1" indent="-285750">
              <a:buFont typeface="Arial"/>
              <a:buChar char="•"/>
            </a:pPr>
            <a:r>
              <a:rPr lang="en-US" sz="2800" dirty="0"/>
              <a:t>Weak learners</a:t>
            </a:r>
          </a:p>
          <a:p>
            <a:pPr marL="742950" lvl="1" indent="-285750">
              <a:buFont typeface="Arial"/>
              <a:buChar char="•"/>
            </a:pPr>
            <a:r>
              <a:rPr lang="en-US" sz="2800" dirty="0"/>
              <a:t>Trees vote to classify</a:t>
            </a:r>
          </a:p>
          <a:p>
            <a:pPr marL="742950" lvl="1" indent="-285750">
              <a:buFont typeface="Arial"/>
              <a:buChar char="•"/>
            </a:pPr>
            <a:r>
              <a:rPr lang="en-US" sz="2800" dirty="0"/>
              <a:t>Majority rules </a:t>
            </a:r>
          </a:p>
          <a:p>
            <a:pPr lvl="1"/>
            <a:endParaRPr lang="en-US" sz="2800" dirty="0">
              <a:sym typeface="Wingdings"/>
            </a:endParaRPr>
          </a:p>
          <a:p>
            <a:pPr marL="342900" indent="-342900">
              <a:buFont typeface="Arial"/>
              <a:buChar char="•"/>
            </a:pPr>
            <a:r>
              <a:rPr lang="en-US" sz="2800" dirty="0">
                <a:sym typeface="Wingdings"/>
              </a:rPr>
              <a:t>Working together,</a:t>
            </a:r>
          </a:p>
          <a:p>
            <a:r>
              <a:rPr lang="en-US" sz="2800" dirty="0">
                <a:sym typeface="Wingdings"/>
              </a:rPr>
              <a:t>many weak learners </a:t>
            </a:r>
          </a:p>
          <a:p>
            <a:r>
              <a:rPr lang="en-US" sz="2800" dirty="0">
                <a:sym typeface="Wingdings"/>
              </a:rPr>
              <a:t>become strong! </a:t>
            </a:r>
          </a:p>
          <a:p>
            <a:endParaRPr lang="en-US" sz="2800" dirty="0">
              <a:sym typeface="Wingdings"/>
            </a:endParaRPr>
          </a:p>
          <a:p>
            <a:pPr marL="285750" indent="-285750">
              <a:buFont typeface="Arial"/>
              <a:buChar char="•"/>
            </a:pPr>
            <a:endParaRPr lang="en-US" sz="2800" dirty="0"/>
          </a:p>
        </p:txBody>
      </p:sp>
    </p:spTree>
    <p:extLst>
      <p:ext uri="{BB962C8B-B14F-4D97-AF65-F5344CB8AC3E}">
        <p14:creationId xmlns:p14="http://schemas.microsoft.com/office/powerpoint/2010/main" val="34745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r>
              <a:rPr lang="en-US" dirty="0"/>
              <a:t>Random forest mini-example</a:t>
            </a:r>
          </a:p>
        </p:txBody>
      </p:sp>
      <p:pic>
        <p:nvPicPr>
          <p:cNvPr id="3" name="Picture 2" descr="Screen Shot 2017-02-23 at 1.24.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15143"/>
            <a:ext cx="9144000" cy="5442857"/>
          </a:xfrm>
          <a:prstGeom prst="rect">
            <a:avLst/>
          </a:prstGeom>
        </p:spPr>
      </p:pic>
    </p:spTree>
    <p:extLst>
      <p:ext uri="{BB962C8B-B14F-4D97-AF65-F5344CB8AC3E}">
        <p14:creationId xmlns:p14="http://schemas.microsoft.com/office/powerpoint/2010/main" val="69045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68D222C-EB01-BA4C-A3C9-58A447623E01}"/>
              </a:ext>
            </a:extLst>
          </p:cNvPr>
          <p:cNvPicPr>
            <a:picLocks noChangeAspect="1"/>
          </p:cNvPicPr>
          <p:nvPr/>
        </p:nvPicPr>
        <p:blipFill>
          <a:blip r:embed="rId2"/>
          <a:stretch>
            <a:fillRect/>
          </a:stretch>
        </p:blipFill>
        <p:spPr>
          <a:xfrm>
            <a:off x="558800" y="1127876"/>
            <a:ext cx="10854267" cy="5551979"/>
          </a:xfrm>
          <a:prstGeom prst="rect">
            <a:avLst/>
          </a:prstGeom>
        </p:spPr>
      </p:pic>
      <p:sp>
        <p:nvSpPr>
          <p:cNvPr id="8" name="Title 1">
            <a:extLst>
              <a:ext uri="{FF2B5EF4-FFF2-40B4-BE49-F238E27FC236}">
                <a16:creationId xmlns:a16="http://schemas.microsoft.com/office/drawing/2014/main" id="{CFB75BA5-7419-7E43-9007-509C6C6AC032}"/>
              </a:ext>
            </a:extLst>
          </p:cNvPr>
          <p:cNvSpPr>
            <a:spLocks noGrp="1"/>
          </p:cNvSpPr>
          <p:nvPr>
            <p:ph type="title"/>
          </p:nvPr>
        </p:nvSpPr>
        <p:spPr>
          <a:xfrm>
            <a:off x="0" y="0"/>
            <a:ext cx="10515600" cy="1325563"/>
          </a:xfrm>
        </p:spPr>
        <p:txBody>
          <a:bodyPr/>
          <a:lstStyle/>
          <a:p>
            <a:r>
              <a:rPr lang="en-US" dirty="0"/>
              <a:t>Machine learning workflow</a:t>
            </a:r>
          </a:p>
        </p:txBody>
      </p:sp>
    </p:spTree>
    <p:extLst>
      <p:ext uri="{BB962C8B-B14F-4D97-AF65-F5344CB8AC3E}">
        <p14:creationId xmlns:p14="http://schemas.microsoft.com/office/powerpoint/2010/main" val="412814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00A1-52C4-AE4A-9DDF-E2AE5EEE5D2F}"/>
              </a:ext>
            </a:extLst>
          </p:cNvPr>
          <p:cNvSpPr>
            <a:spLocks noGrp="1"/>
          </p:cNvSpPr>
          <p:nvPr>
            <p:ph type="title"/>
          </p:nvPr>
        </p:nvSpPr>
        <p:spPr>
          <a:xfrm>
            <a:off x="195648" y="198317"/>
            <a:ext cx="10515600" cy="1325563"/>
          </a:xfrm>
        </p:spPr>
        <p:txBody>
          <a:bodyPr/>
          <a:lstStyle/>
          <a:p>
            <a:r>
              <a:rPr lang="en-US" dirty="0"/>
              <a:t>Splitting data for machine learning</a:t>
            </a:r>
          </a:p>
        </p:txBody>
      </p:sp>
      <p:pic>
        <p:nvPicPr>
          <p:cNvPr id="5" name="Content Placeholder 4" descr="A screenshot of a cell phone&#10;&#10;Description automatically generated">
            <a:extLst>
              <a:ext uri="{FF2B5EF4-FFF2-40B4-BE49-F238E27FC236}">
                <a16:creationId xmlns:a16="http://schemas.microsoft.com/office/drawing/2014/main" id="{CF2EFDB9-3591-4A49-BE3A-ED7763B191F0}"/>
              </a:ext>
            </a:extLst>
          </p:cNvPr>
          <p:cNvPicPr>
            <a:picLocks noGrp="1" noChangeAspect="1"/>
          </p:cNvPicPr>
          <p:nvPr>
            <p:ph idx="1"/>
          </p:nvPr>
        </p:nvPicPr>
        <p:blipFill rotWithShape="1">
          <a:blip r:embed="rId2"/>
          <a:srcRect t="7820"/>
          <a:stretch/>
        </p:blipFill>
        <p:spPr>
          <a:xfrm>
            <a:off x="1208043" y="1523880"/>
            <a:ext cx="5598470" cy="4719595"/>
          </a:xfrm>
        </p:spPr>
      </p:pic>
      <p:sp>
        <p:nvSpPr>
          <p:cNvPr id="6" name="TextBox 5">
            <a:extLst>
              <a:ext uri="{FF2B5EF4-FFF2-40B4-BE49-F238E27FC236}">
                <a16:creationId xmlns:a16="http://schemas.microsoft.com/office/drawing/2014/main" id="{73004374-911E-784A-A649-F087F682B07C}"/>
              </a:ext>
            </a:extLst>
          </p:cNvPr>
          <p:cNvSpPr txBox="1"/>
          <p:nvPr/>
        </p:nvSpPr>
        <p:spPr>
          <a:xfrm>
            <a:off x="7860187" y="1523880"/>
            <a:ext cx="3904735" cy="4524315"/>
          </a:xfrm>
          <a:prstGeom prst="rect">
            <a:avLst/>
          </a:prstGeom>
          <a:noFill/>
        </p:spPr>
        <p:txBody>
          <a:bodyPr wrap="square" rtlCol="0">
            <a:spAutoFit/>
          </a:bodyPr>
          <a:lstStyle/>
          <a:p>
            <a:r>
              <a:rPr lang="en-US" sz="3200" b="1" dirty="0"/>
              <a:t>Split by stratification:</a:t>
            </a:r>
          </a:p>
          <a:p>
            <a:endParaRPr lang="en-US" sz="3200" dirty="0"/>
          </a:p>
          <a:p>
            <a:r>
              <a:rPr lang="en-US" sz="3200" dirty="0"/>
              <a:t>Ensure that the train and test sets have approximately the same percentage of samples of each target class as the complete set.</a:t>
            </a:r>
          </a:p>
        </p:txBody>
      </p:sp>
    </p:spTree>
    <p:extLst>
      <p:ext uri="{BB962C8B-B14F-4D97-AF65-F5344CB8AC3E}">
        <p14:creationId xmlns:p14="http://schemas.microsoft.com/office/powerpoint/2010/main" val="23259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B0C5-F9FC-BA44-8A45-4263D9C38680}"/>
              </a:ext>
            </a:extLst>
          </p:cNvPr>
          <p:cNvSpPr>
            <a:spLocks noGrp="1"/>
          </p:cNvSpPr>
          <p:nvPr>
            <p:ph type="title"/>
          </p:nvPr>
        </p:nvSpPr>
        <p:spPr>
          <a:xfrm>
            <a:off x="0" y="0"/>
            <a:ext cx="10515600" cy="1325563"/>
          </a:xfrm>
        </p:spPr>
        <p:txBody>
          <a:bodyPr/>
          <a:lstStyle/>
          <a:p>
            <a:r>
              <a:rPr lang="en-US" dirty="0"/>
              <a:t>Cross-validation and avoiding ‘data leakage’</a:t>
            </a:r>
          </a:p>
        </p:txBody>
      </p:sp>
      <p:pic>
        <p:nvPicPr>
          <p:cNvPr id="5" name="Picture 4" descr="A screen shot of a computer&#10;&#10;Description automatically generated">
            <a:extLst>
              <a:ext uri="{FF2B5EF4-FFF2-40B4-BE49-F238E27FC236}">
                <a16:creationId xmlns:a16="http://schemas.microsoft.com/office/drawing/2014/main" id="{746C0BF0-CAC4-A645-9532-7C92F538FAB8}"/>
              </a:ext>
            </a:extLst>
          </p:cNvPr>
          <p:cNvPicPr>
            <a:picLocks noChangeAspect="1"/>
          </p:cNvPicPr>
          <p:nvPr/>
        </p:nvPicPr>
        <p:blipFill>
          <a:blip r:embed="rId2"/>
          <a:stretch>
            <a:fillRect/>
          </a:stretch>
        </p:blipFill>
        <p:spPr>
          <a:xfrm>
            <a:off x="3664980" y="1266435"/>
            <a:ext cx="7924992" cy="5486533"/>
          </a:xfrm>
          <a:prstGeom prst="rect">
            <a:avLst/>
          </a:prstGeom>
        </p:spPr>
      </p:pic>
      <p:sp>
        <p:nvSpPr>
          <p:cNvPr id="6" name="Rectangle 5">
            <a:extLst>
              <a:ext uri="{FF2B5EF4-FFF2-40B4-BE49-F238E27FC236}">
                <a16:creationId xmlns:a16="http://schemas.microsoft.com/office/drawing/2014/main" id="{93E69EC8-1660-0E45-B7DE-B98C499AD1C2}"/>
              </a:ext>
            </a:extLst>
          </p:cNvPr>
          <p:cNvSpPr/>
          <p:nvPr/>
        </p:nvSpPr>
        <p:spPr>
          <a:xfrm>
            <a:off x="271849" y="2262942"/>
            <a:ext cx="3145995" cy="3539430"/>
          </a:xfrm>
          <a:prstGeom prst="rect">
            <a:avLst/>
          </a:prstGeom>
        </p:spPr>
        <p:txBody>
          <a:bodyPr wrap="square">
            <a:spAutoFit/>
          </a:bodyPr>
          <a:lstStyle/>
          <a:p>
            <a:r>
              <a:rPr lang="en-US" sz="2800" dirty="0"/>
              <a:t>Data </a:t>
            </a:r>
            <a:r>
              <a:rPr lang="en-US" sz="2800" i="1" dirty="0"/>
              <a:t>leakage</a:t>
            </a:r>
            <a:r>
              <a:rPr lang="en-US" sz="2800" dirty="0"/>
              <a:t> is when </a:t>
            </a:r>
            <a:r>
              <a:rPr lang="en-US" sz="2800" i="1" dirty="0"/>
              <a:t>information</a:t>
            </a:r>
            <a:r>
              <a:rPr lang="en-US" sz="2800" dirty="0"/>
              <a:t> from outside the training dataset is used to create the model such as during the model tuning process.</a:t>
            </a:r>
          </a:p>
        </p:txBody>
      </p:sp>
    </p:spTree>
    <p:extLst>
      <p:ext uri="{BB962C8B-B14F-4D97-AF65-F5344CB8AC3E}">
        <p14:creationId xmlns:p14="http://schemas.microsoft.com/office/powerpoint/2010/main" val="409807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8386-18B8-1448-BD26-417B1546B3F3}"/>
              </a:ext>
            </a:extLst>
          </p:cNvPr>
          <p:cNvSpPr>
            <a:spLocks noGrp="1"/>
          </p:cNvSpPr>
          <p:nvPr>
            <p:ph type="title"/>
          </p:nvPr>
        </p:nvSpPr>
        <p:spPr/>
        <p:txBody>
          <a:bodyPr/>
          <a:lstStyle/>
          <a:p>
            <a:r>
              <a:rPr lang="en-US" dirty="0"/>
              <a:t>Measuring classification accuracy</a:t>
            </a:r>
          </a:p>
        </p:txBody>
      </p:sp>
      <p:sp>
        <p:nvSpPr>
          <p:cNvPr id="3" name="Content Placeholder 2">
            <a:extLst>
              <a:ext uri="{FF2B5EF4-FFF2-40B4-BE49-F238E27FC236}">
                <a16:creationId xmlns:a16="http://schemas.microsoft.com/office/drawing/2014/main" id="{3280EE72-F3C3-774A-AE9A-75529A5CFDF0}"/>
              </a:ext>
            </a:extLst>
          </p:cNvPr>
          <p:cNvSpPr>
            <a:spLocks noGrp="1"/>
          </p:cNvSpPr>
          <p:nvPr>
            <p:ph idx="1"/>
          </p:nvPr>
        </p:nvSpPr>
        <p:spPr>
          <a:xfrm>
            <a:off x="838200" y="1825625"/>
            <a:ext cx="10515600" cy="4351338"/>
          </a:xfrm>
        </p:spPr>
        <p:txBody>
          <a:bodyPr>
            <a:normAutofit fontScale="92500" lnSpcReduction="20000"/>
          </a:bodyPr>
          <a:lstStyle/>
          <a:p>
            <a:r>
              <a:rPr lang="en-US" sz="3200" dirty="0"/>
              <a:t>Classification accuracy is the ratio of number of correct predictions to the total number of input samples. It works well only if there are equal number of samples belonging to each class. </a:t>
            </a:r>
          </a:p>
          <a:p>
            <a:pPr marL="0" indent="0">
              <a:buNone/>
            </a:pPr>
            <a:endParaRPr lang="en-US" sz="3200" dirty="0"/>
          </a:p>
          <a:p>
            <a:r>
              <a:rPr lang="en-US" sz="3200" dirty="0"/>
              <a:t>However, it suffers when there is a </a:t>
            </a:r>
            <a:r>
              <a:rPr lang="en-US" sz="3200" i="1" dirty="0"/>
              <a:t>class imbalance</a:t>
            </a:r>
            <a:r>
              <a:rPr lang="en-US" sz="3200" dirty="0"/>
              <a:t>; suppose 95% of the data have a specific class. 95% accuracy can be achieved by predicting samples to be the majority class.</a:t>
            </a:r>
          </a:p>
          <a:p>
            <a:pPr marL="0" indent="0">
              <a:buNone/>
            </a:pPr>
            <a:endParaRPr lang="en-US" sz="3200" dirty="0"/>
          </a:p>
          <a:p>
            <a:r>
              <a:rPr lang="en-US" sz="3200" dirty="0"/>
              <a:t>There are measures that correct for the natural event rate, such as Cohen’s Kappa.</a:t>
            </a:r>
          </a:p>
          <a:p>
            <a:endParaRPr lang="en-US" sz="3200" dirty="0"/>
          </a:p>
        </p:txBody>
      </p:sp>
    </p:spTree>
    <p:extLst>
      <p:ext uri="{BB962C8B-B14F-4D97-AF65-F5344CB8AC3E}">
        <p14:creationId xmlns:p14="http://schemas.microsoft.com/office/powerpoint/2010/main" val="107964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62CE-99C2-754C-920F-E3F9E546AB39}"/>
              </a:ext>
            </a:extLst>
          </p:cNvPr>
          <p:cNvSpPr>
            <a:spLocks noGrp="1"/>
          </p:cNvSpPr>
          <p:nvPr>
            <p:ph type="title"/>
          </p:nvPr>
        </p:nvSpPr>
        <p:spPr/>
        <p:txBody>
          <a:bodyPr/>
          <a:lstStyle/>
          <a:p>
            <a:r>
              <a:rPr lang="en-US" dirty="0"/>
              <a:t>Confusion matrices</a:t>
            </a:r>
          </a:p>
        </p:txBody>
      </p:sp>
      <p:sp>
        <p:nvSpPr>
          <p:cNvPr id="3" name="Content Placeholder 2">
            <a:extLst>
              <a:ext uri="{FF2B5EF4-FFF2-40B4-BE49-F238E27FC236}">
                <a16:creationId xmlns:a16="http://schemas.microsoft.com/office/drawing/2014/main" id="{354B9090-2616-0D49-A16E-85C5299E1D91}"/>
              </a:ext>
            </a:extLst>
          </p:cNvPr>
          <p:cNvSpPr>
            <a:spLocks noGrp="1"/>
          </p:cNvSpPr>
          <p:nvPr>
            <p:ph idx="1"/>
          </p:nvPr>
        </p:nvSpPr>
        <p:spPr>
          <a:xfrm>
            <a:off x="838200" y="1825625"/>
            <a:ext cx="10998200" cy="4351338"/>
          </a:xfrm>
        </p:spPr>
        <p:txBody>
          <a:bodyPr/>
          <a:lstStyle/>
          <a:p>
            <a:r>
              <a:rPr lang="en-US" dirty="0"/>
              <a:t>A confusion matrix is a table that is often used to </a:t>
            </a:r>
            <a:r>
              <a:rPr lang="en-US" b="1" dirty="0"/>
              <a:t>describe the performance of a classification model</a:t>
            </a:r>
            <a:r>
              <a:rPr lang="en-US" dirty="0"/>
              <a:t> (or "classifier") on a set of test data for which the true values are known</a:t>
            </a:r>
          </a:p>
        </p:txBody>
      </p:sp>
      <p:pic>
        <p:nvPicPr>
          <p:cNvPr id="5" name="Picture 4" descr="A screenshot of a cell phone&#10;&#10;Description automatically generated">
            <a:extLst>
              <a:ext uri="{FF2B5EF4-FFF2-40B4-BE49-F238E27FC236}">
                <a16:creationId xmlns:a16="http://schemas.microsoft.com/office/drawing/2014/main" id="{A043FEEE-6E1A-264A-9D27-41E58A7ED495}"/>
              </a:ext>
            </a:extLst>
          </p:cNvPr>
          <p:cNvPicPr>
            <a:picLocks noChangeAspect="1"/>
          </p:cNvPicPr>
          <p:nvPr/>
        </p:nvPicPr>
        <p:blipFill rotWithShape="1">
          <a:blip r:embed="rId2"/>
          <a:srcRect t="13944" b="24405"/>
          <a:stretch/>
        </p:blipFill>
        <p:spPr>
          <a:xfrm>
            <a:off x="2067983" y="3375553"/>
            <a:ext cx="8056033" cy="3117322"/>
          </a:xfrm>
          <a:prstGeom prst="rect">
            <a:avLst/>
          </a:prstGeom>
        </p:spPr>
      </p:pic>
    </p:spTree>
    <p:extLst>
      <p:ext uri="{BB962C8B-B14F-4D97-AF65-F5344CB8AC3E}">
        <p14:creationId xmlns:p14="http://schemas.microsoft.com/office/powerpoint/2010/main" val="241349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C257-0509-AA46-87A9-46355D1EA704}"/>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25BEE064-6C3B-5541-A82F-952CAEDB6300}"/>
              </a:ext>
            </a:extLst>
          </p:cNvPr>
          <p:cNvSpPr>
            <a:spLocks noGrp="1"/>
          </p:cNvSpPr>
          <p:nvPr>
            <p:ph idx="1"/>
          </p:nvPr>
        </p:nvSpPr>
        <p:spPr>
          <a:xfrm>
            <a:off x="500063" y="1690687"/>
            <a:ext cx="11458575" cy="4867275"/>
          </a:xfrm>
        </p:spPr>
        <p:txBody>
          <a:bodyPr>
            <a:normAutofit lnSpcReduction="10000"/>
          </a:bodyPr>
          <a:lstStyle/>
          <a:p>
            <a:r>
              <a:rPr lang="en-US" sz="3200" dirty="0"/>
              <a:t> Another way to evaluate performance is to consider false negatives and false positives.</a:t>
            </a:r>
          </a:p>
          <a:p>
            <a:pPr lvl="1"/>
            <a:r>
              <a:rPr lang="en-US" sz="2800" dirty="0"/>
              <a:t>The sensitivity is the </a:t>
            </a:r>
            <a:r>
              <a:rPr lang="en-US" sz="2800" i="1" dirty="0"/>
              <a:t>true positive rate</a:t>
            </a:r>
            <a:r>
              <a:rPr lang="en-US" sz="2800" dirty="0"/>
              <a:t> (out of all of the actual positives, how many did you get right?).</a:t>
            </a:r>
          </a:p>
          <a:p>
            <a:pPr lvl="1"/>
            <a:endParaRPr lang="en-US" sz="2800" dirty="0"/>
          </a:p>
          <a:p>
            <a:pPr lvl="1"/>
            <a:r>
              <a:rPr lang="en-US" sz="2800" dirty="0"/>
              <a:t>The specificity is the rate of correctly predicted negatives, or 1 - </a:t>
            </a:r>
            <a:r>
              <a:rPr lang="en-US" sz="2800" i="1" dirty="0"/>
              <a:t>false positive rate</a:t>
            </a:r>
            <a:r>
              <a:rPr lang="en-US" sz="2800" dirty="0"/>
              <a:t> (out of all the actual negatives, how many did you get right?).</a:t>
            </a:r>
          </a:p>
          <a:p>
            <a:pPr lvl="1"/>
            <a:endParaRPr lang="en-US" sz="2800" dirty="0"/>
          </a:p>
          <a:p>
            <a:r>
              <a:rPr lang="en-US" sz="3200" dirty="0"/>
              <a:t>Sensitivity and specificity can be computed from </a:t>
            </a:r>
            <a:r>
              <a:rPr lang="en-US" sz="3200" dirty="0" err="1"/>
              <a:t>sens</a:t>
            </a:r>
            <a:r>
              <a:rPr lang="en-US" sz="3200" dirty="0"/>
              <a:t>() and spec(), respectively.</a:t>
            </a:r>
          </a:p>
        </p:txBody>
      </p:sp>
    </p:spTree>
    <p:extLst>
      <p:ext uri="{BB962C8B-B14F-4D97-AF65-F5344CB8AC3E}">
        <p14:creationId xmlns:p14="http://schemas.microsoft.com/office/powerpoint/2010/main" val="181827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8B2F-008F-F244-B423-461C9AB1C3B0}"/>
              </a:ext>
            </a:extLst>
          </p:cNvPr>
          <p:cNvSpPr>
            <a:spLocks noGrp="1"/>
          </p:cNvSpPr>
          <p:nvPr>
            <p:ph type="title"/>
          </p:nvPr>
        </p:nvSpPr>
        <p:spPr/>
        <p:txBody>
          <a:bodyPr/>
          <a:lstStyle/>
          <a:p>
            <a:r>
              <a:rPr lang="en-US" dirty="0"/>
              <a:t>Varying the event threshold</a:t>
            </a:r>
          </a:p>
        </p:txBody>
      </p:sp>
      <p:sp>
        <p:nvSpPr>
          <p:cNvPr id="3" name="Content Placeholder 2">
            <a:extLst>
              <a:ext uri="{FF2B5EF4-FFF2-40B4-BE49-F238E27FC236}">
                <a16:creationId xmlns:a16="http://schemas.microsoft.com/office/drawing/2014/main" id="{9AC5542E-FFDE-604D-AD1B-988CC7FB2437}"/>
              </a:ext>
            </a:extLst>
          </p:cNvPr>
          <p:cNvSpPr>
            <a:spLocks noGrp="1"/>
          </p:cNvSpPr>
          <p:nvPr>
            <p:ph idx="1"/>
          </p:nvPr>
        </p:nvSpPr>
        <p:spPr/>
        <p:txBody>
          <a:bodyPr>
            <a:normAutofit lnSpcReduction="10000"/>
          </a:bodyPr>
          <a:lstStyle/>
          <a:p>
            <a:r>
              <a:rPr lang="en-US" dirty="0"/>
              <a:t>One thing to consider: what happens if our </a:t>
            </a:r>
            <a:r>
              <a:rPr lang="en-US" b="1" dirty="0"/>
              <a:t>threshold to call a sample an event is not optimal</a:t>
            </a:r>
            <a:r>
              <a:rPr lang="en-US" dirty="0"/>
              <a:t>?</a:t>
            </a:r>
          </a:p>
          <a:p>
            <a:pPr marL="0" indent="0">
              <a:buNone/>
            </a:pPr>
            <a:endParaRPr lang="en-US" dirty="0"/>
          </a:p>
          <a:p>
            <a:r>
              <a:rPr lang="en-US" dirty="0"/>
              <a:t>For two classes, the 50% cutoff is customary; if the probability of class #1 is &gt;= 50%, they would be labelled as Class 1.</a:t>
            </a:r>
          </a:p>
          <a:p>
            <a:pPr marL="0" indent="0">
              <a:buNone/>
            </a:pPr>
            <a:endParaRPr lang="en-US" dirty="0"/>
          </a:p>
          <a:p>
            <a:r>
              <a:rPr lang="en-US" dirty="0"/>
              <a:t>What happens when you change the cutoff?</a:t>
            </a:r>
          </a:p>
          <a:p>
            <a:pPr lvl="1"/>
            <a:r>
              <a:rPr lang="en-US" dirty="0"/>
              <a:t>Increasing it makes it harder to be called Class1 ⇒⇒ fewer predicted events, specificity ↑↑, sensitivity ↓↓</a:t>
            </a:r>
          </a:p>
          <a:p>
            <a:pPr lvl="1"/>
            <a:r>
              <a:rPr lang="en-US" dirty="0"/>
              <a:t>Decreasing the cutoff makes it easier to be called Class1 ⇒⇒ more predicted events, specificity ↓↓, sensitivity ↑</a:t>
            </a:r>
          </a:p>
          <a:p>
            <a:endParaRPr lang="en-US" dirty="0"/>
          </a:p>
        </p:txBody>
      </p:sp>
    </p:spTree>
    <p:extLst>
      <p:ext uri="{BB962C8B-B14F-4D97-AF65-F5344CB8AC3E}">
        <p14:creationId xmlns:p14="http://schemas.microsoft.com/office/powerpoint/2010/main" val="133937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FE6D-CE0F-E64E-AC6A-55DE78D6B5ED}"/>
              </a:ext>
            </a:extLst>
          </p:cNvPr>
          <p:cNvSpPr>
            <a:spLocks noGrp="1"/>
          </p:cNvSpPr>
          <p:nvPr>
            <p:ph type="title"/>
          </p:nvPr>
        </p:nvSpPr>
        <p:spPr>
          <a:xfrm>
            <a:off x="287868" y="382059"/>
            <a:ext cx="10515600" cy="1325563"/>
          </a:xfrm>
        </p:spPr>
        <p:txBody>
          <a:bodyPr/>
          <a:lstStyle/>
          <a:p>
            <a:r>
              <a:rPr lang="en-US" dirty="0"/>
              <a:t>Receiver operating characteristic (ROC) curves</a:t>
            </a:r>
          </a:p>
        </p:txBody>
      </p:sp>
      <p:sp>
        <p:nvSpPr>
          <p:cNvPr id="3" name="Content Placeholder 2">
            <a:extLst>
              <a:ext uri="{FF2B5EF4-FFF2-40B4-BE49-F238E27FC236}">
                <a16:creationId xmlns:a16="http://schemas.microsoft.com/office/drawing/2014/main" id="{835C18BA-8DC1-C54B-B77C-37171A6CDC1B}"/>
              </a:ext>
            </a:extLst>
          </p:cNvPr>
          <p:cNvSpPr>
            <a:spLocks noGrp="1"/>
          </p:cNvSpPr>
          <p:nvPr>
            <p:ph idx="1"/>
          </p:nvPr>
        </p:nvSpPr>
        <p:spPr>
          <a:xfrm>
            <a:off x="84666" y="1927225"/>
            <a:ext cx="5291668" cy="4351338"/>
          </a:xfrm>
        </p:spPr>
        <p:txBody>
          <a:bodyPr>
            <a:normAutofit fontScale="92500" lnSpcReduction="10000"/>
          </a:bodyPr>
          <a:lstStyle/>
          <a:p>
            <a:r>
              <a:rPr lang="en-US" sz="2400" dirty="0"/>
              <a:t>With two classes, the </a:t>
            </a:r>
            <a:r>
              <a:rPr lang="en-US" sz="2400" b="1" dirty="0"/>
              <a:t>Receiver Operating Characteristic (ROC) curve</a:t>
            </a:r>
            <a:r>
              <a:rPr lang="en-US" sz="2400" dirty="0"/>
              <a:t> can be used to estimate performance using a combination of sensitivity and specificity.</a:t>
            </a:r>
          </a:p>
          <a:p>
            <a:r>
              <a:rPr lang="en-US" sz="2400" dirty="0"/>
              <a:t>To create the curve, many alternative cutoffs are evaluated.</a:t>
            </a:r>
          </a:p>
          <a:p>
            <a:r>
              <a:rPr lang="en-US" sz="2400" dirty="0"/>
              <a:t>For each cutoff, we calculate the sensitivity and specificity.</a:t>
            </a:r>
          </a:p>
          <a:p>
            <a:r>
              <a:rPr lang="en-US" sz="2400" dirty="0"/>
              <a:t>The ROC curve plots the sensitivity (</a:t>
            </a:r>
            <a:r>
              <a:rPr lang="en-US" sz="2400" dirty="0" err="1"/>
              <a:t>eg.</a:t>
            </a:r>
            <a:r>
              <a:rPr lang="en-US" sz="2400" dirty="0"/>
              <a:t> true positive rate) versus 1 - specificity (</a:t>
            </a:r>
            <a:r>
              <a:rPr lang="en-US" sz="2400" dirty="0" err="1"/>
              <a:t>eg.</a:t>
            </a:r>
            <a:r>
              <a:rPr lang="en-US" sz="2400" dirty="0"/>
              <a:t> the false positive rate).</a:t>
            </a:r>
          </a:p>
          <a:p>
            <a:r>
              <a:rPr lang="en-US" sz="2400" dirty="0"/>
              <a:t>The area under the ROC curve is a common metric of performance.</a:t>
            </a:r>
          </a:p>
        </p:txBody>
      </p:sp>
      <p:pic>
        <p:nvPicPr>
          <p:cNvPr id="7" name="Picture 6" descr="A close up of a map&#10;&#10;Description automatically generated">
            <a:extLst>
              <a:ext uri="{FF2B5EF4-FFF2-40B4-BE49-F238E27FC236}">
                <a16:creationId xmlns:a16="http://schemas.microsoft.com/office/drawing/2014/main" id="{E6C4786F-98AE-394E-88AA-E9D98848A841}"/>
              </a:ext>
            </a:extLst>
          </p:cNvPr>
          <p:cNvPicPr>
            <a:picLocks noChangeAspect="1"/>
          </p:cNvPicPr>
          <p:nvPr/>
        </p:nvPicPr>
        <p:blipFill>
          <a:blip r:embed="rId2"/>
          <a:stretch>
            <a:fillRect/>
          </a:stretch>
        </p:blipFill>
        <p:spPr>
          <a:xfrm>
            <a:off x="5630334" y="1420813"/>
            <a:ext cx="6477000" cy="4857750"/>
          </a:xfrm>
          <a:prstGeom prst="rect">
            <a:avLst/>
          </a:prstGeom>
        </p:spPr>
      </p:pic>
    </p:spTree>
    <p:extLst>
      <p:ext uri="{BB962C8B-B14F-4D97-AF65-F5344CB8AC3E}">
        <p14:creationId xmlns:p14="http://schemas.microsoft.com/office/powerpoint/2010/main" val="412079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5633-DFCD-7346-9734-592A913D30C3}"/>
              </a:ext>
            </a:extLst>
          </p:cNvPr>
          <p:cNvSpPr>
            <a:spLocks noGrp="1"/>
          </p:cNvSpPr>
          <p:nvPr>
            <p:ph type="title"/>
          </p:nvPr>
        </p:nvSpPr>
        <p:spPr/>
        <p:txBody>
          <a:bodyPr/>
          <a:lstStyle/>
          <a:p>
            <a:r>
              <a:rPr lang="en-US" dirty="0"/>
              <a:t>What is machine learning?</a:t>
            </a:r>
          </a:p>
        </p:txBody>
      </p:sp>
      <p:pic>
        <p:nvPicPr>
          <p:cNvPr id="5" name="Content Placeholder 4" descr="A screenshot of a cell phone&#10;&#10;Description automatically generated">
            <a:extLst>
              <a:ext uri="{FF2B5EF4-FFF2-40B4-BE49-F238E27FC236}">
                <a16:creationId xmlns:a16="http://schemas.microsoft.com/office/drawing/2014/main" id="{6A0652E7-6D61-4748-89C6-7EF036106164}"/>
              </a:ext>
            </a:extLst>
          </p:cNvPr>
          <p:cNvPicPr>
            <a:picLocks noGrp="1" noChangeAspect="1"/>
          </p:cNvPicPr>
          <p:nvPr>
            <p:ph idx="1"/>
          </p:nvPr>
        </p:nvPicPr>
        <p:blipFill rotWithShape="1">
          <a:blip r:embed="rId2"/>
          <a:srcRect t="14272"/>
          <a:stretch/>
        </p:blipFill>
        <p:spPr>
          <a:xfrm>
            <a:off x="1974875" y="1341797"/>
            <a:ext cx="8242250" cy="5151078"/>
          </a:xfrm>
        </p:spPr>
      </p:pic>
    </p:spTree>
    <p:extLst>
      <p:ext uri="{BB962C8B-B14F-4D97-AF65-F5344CB8AC3E}">
        <p14:creationId xmlns:p14="http://schemas.microsoft.com/office/powerpoint/2010/main" val="2235876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0DFE-6ADC-C14B-9F0D-93A7D35711F3}"/>
              </a:ext>
            </a:extLst>
          </p:cNvPr>
          <p:cNvSpPr>
            <a:spLocks noGrp="1"/>
          </p:cNvSpPr>
          <p:nvPr>
            <p:ph type="title"/>
          </p:nvPr>
        </p:nvSpPr>
        <p:spPr/>
        <p:txBody>
          <a:bodyPr/>
          <a:lstStyle/>
          <a:p>
            <a:r>
              <a:rPr lang="en-US" dirty="0"/>
              <a:t>Advantages of ROC curves</a:t>
            </a:r>
          </a:p>
        </p:txBody>
      </p:sp>
      <p:sp>
        <p:nvSpPr>
          <p:cNvPr id="3" name="Content Placeholder 2">
            <a:extLst>
              <a:ext uri="{FF2B5EF4-FFF2-40B4-BE49-F238E27FC236}">
                <a16:creationId xmlns:a16="http://schemas.microsoft.com/office/drawing/2014/main" id="{9A43AD86-A730-DD46-AE18-FBEC02916E05}"/>
              </a:ext>
            </a:extLst>
          </p:cNvPr>
          <p:cNvSpPr>
            <a:spLocks noGrp="1"/>
          </p:cNvSpPr>
          <p:nvPr>
            <p:ph idx="1"/>
          </p:nvPr>
        </p:nvSpPr>
        <p:spPr/>
        <p:txBody>
          <a:bodyPr>
            <a:normAutofit fontScale="92500"/>
          </a:bodyPr>
          <a:lstStyle/>
          <a:p>
            <a:r>
              <a:rPr lang="en-US" sz="3200" dirty="0"/>
              <a:t>The ROC curve has some major advantages:</a:t>
            </a:r>
          </a:p>
          <a:p>
            <a:pPr lvl="1"/>
            <a:r>
              <a:rPr lang="en-US" sz="2800" dirty="0"/>
              <a:t>It can allow models to be optimized for performance before a definitive cutoff is determined.</a:t>
            </a:r>
          </a:p>
          <a:p>
            <a:pPr lvl="1"/>
            <a:r>
              <a:rPr lang="en-US" sz="2800" dirty="0"/>
              <a:t>It is </a:t>
            </a:r>
            <a:r>
              <a:rPr lang="en-US" sz="2800" i="1" dirty="0"/>
              <a:t>robust</a:t>
            </a:r>
            <a:r>
              <a:rPr lang="en-US" sz="2800" dirty="0"/>
              <a:t> to class imbalances; no matter the event rate, it does a good job at characterizing model performance.</a:t>
            </a:r>
          </a:p>
          <a:p>
            <a:pPr lvl="1"/>
            <a:r>
              <a:rPr lang="en-US" sz="2800" dirty="0"/>
              <a:t>The ROC curve can be used to pick an optimal cutoff based on the trade-offs between the types of errors that can occur.</a:t>
            </a:r>
          </a:p>
          <a:p>
            <a:pPr marL="457200" lvl="1" indent="0">
              <a:buNone/>
            </a:pPr>
            <a:endParaRPr lang="en-US" sz="2800" dirty="0"/>
          </a:p>
          <a:p>
            <a:r>
              <a:rPr lang="en-US" sz="3200" dirty="0"/>
              <a:t>When there are two classes, it is advisable to focus on the area under the ROC curve instead of sensitivity and specificity.</a:t>
            </a:r>
          </a:p>
          <a:p>
            <a:endParaRPr lang="en-US" sz="3200" dirty="0"/>
          </a:p>
        </p:txBody>
      </p:sp>
    </p:spTree>
    <p:extLst>
      <p:ext uri="{BB962C8B-B14F-4D97-AF65-F5344CB8AC3E}">
        <p14:creationId xmlns:p14="http://schemas.microsoft.com/office/powerpoint/2010/main" val="373335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D1E2-07E0-3747-B29D-7ED918722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117A6-80BA-4D4D-83D7-EF9B90B27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75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Regression Trees</a:t>
            </a:r>
          </a:p>
        </p:txBody>
      </p:sp>
      <p:sp>
        <p:nvSpPr>
          <p:cNvPr id="3" name="TextBox 2"/>
          <p:cNvSpPr txBox="1"/>
          <p:nvPr/>
        </p:nvSpPr>
        <p:spPr>
          <a:xfrm>
            <a:off x="1849627" y="1433917"/>
            <a:ext cx="8596540" cy="1938992"/>
          </a:xfrm>
          <a:prstGeom prst="rect">
            <a:avLst/>
          </a:prstGeom>
          <a:noFill/>
        </p:spPr>
        <p:txBody>
          <a:bodyPr wrap="square" rtlCol="0">
            <a:spAutoFit/>
          </a:bodyPr>
          <a:lstStyle/>
          <a:p>
            <a:pPr marL="285750" indent="-285750">
              <a:buFont typeface="Arial"/>
              <a:buChar char="•"/>
            </a:pPr>
            <a:r>
              <a:rPr lang="en-US" sz="2400" dirty="0"/>
              <a:t>Trees are grown sequentially using information from previously grown trees (weighted samples instead of bootstrapped samples)</a:t>
            </a:r>
          </a:p>
          <a:p>
            <a:pPr marL="285750" indent="-285750">
              <a:buFont typeface="Arial"/>
              <a:buChar char="•"/>
            </a:pPr>
            <a:endParaRPr lang="en-US" sz="2400" dirty="0"/>
          </a:p>
          <a:p>
            <a:endParaRPr lang="en-US" sz="2400" dirty="0">
              <a:sym typeface="Wingdings"/>
            </a:endParaRPr>
          </a:p>
          <a:p>
            <a:pPr marL="285750" indent="-285750">
              <a:buFont typeface="Arial"/>
              <a:buChar char="•"/>
            </a:pPr>
            <a:endParaRPr lang="en-US" sz="2400" dirty="0"/>
          </a:p>
        </p:txBody>
      </p:sp>
      <p:pic>
        <p:nvPicPr>
          <p:cNvPr id="4" name="Picture 3" descr="boostint4.jpeg"/>
          <p:cNvPicPr>
            <a:picLocks noChangeAspect="1"/>
          </p:cNvPicPr>
          <p:nvPr/>
        </p:nvPicPr>
        <p:blipFill rotWithShape="1">
          <a:blip r:embed="rId3">
            <a:extLst>
              <a:ext uri="{28A0092B-C50C-407E-A947-70E740481C1C}">
                <a14:useLocalDpi xmlns:a14="http://schemas.microsoft.com/office/drawing/2010/main" val="0"/>
              </a:ext>
            </a:extLst>
          </a:blip>
          <a:srcRect t="17803" b="2699"/>
          <a:stretch/>
        </p:blipFill>
        <p:spPr>
          <a:xfrm>
            <a:off x="2257984" y="2422528"/>
            <a:ext cx="7439243" cy="4435472"/>
          </a:xfrm>
          <a:prstGeom prst="rect">
            <a:avLst/>
          </a:prstGeom>
        </p:spPr>
      </p:pic>
    </p:spTree>
    <p:extLst>
      <p:ext uri="{BB962C8B-B14F-4D97-AF65-F5344CB8AC3E}">
        <p14:creationId xmlns:p14="http://schemas.microsoft.com/office/powerpoint/2010/main" val="388274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 vs. BRT Comparison</a:t>
            </a:r>
          </a:p>
        </p:txBody>
      </p:sp>
      <p:pic>
        <p:nvPicPr>
          <p:cNvPr id="3" name="Picture 2" descr="Screen Shot 2017-02-21 at 2.03.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351" y="1358900"/>
            <a:ext cx="6425265" cy="4782275"/>
          </a:xfrm>
          <a:prstGeom prst="rect">
            <a:avLst/>
          </a:prstGeom>
        </p:spPr>
      </p:pic>
      <p:sp>
        <p:nvSpPr>
          <p:cNvPr id="4" name="TextBox 3"/>
          <p:cNvSpPr txBox="1"/>
          <p:nvPr/>
        </p:nvSpPr>
        <p:spPr>
          <a:xfrm>
            <a:off x="1981200" y="6322271"/>
            <a:ext cx="6234425" cy="369332"/>
          </a:xfrm>
          <a:prstGeom prst="rect">
            <a:avLst/>
          </a:prstGeom>
          <a:noFill/>
        </p:spPr>
        <p:txBody>
          <a:bodyPr wrap="square" rtlCol="0">
            <a:spAutoFit/>
          </a:bodyPr>
          <a:lstStyle/>
          <a:p>
            <a:r>
              <a:rPr lang="en-US" dirty="0"/>
              <a:t>James , G. et al., </a:t>
            </a:r>
            <a:r>
              <a:rPr lang="en-US" i="1" dirty="0"/>
              <a:t>An Introduction to Statistical Learning</a:t>
            </a:r>
            <a:r>
              <a:rPr lang="en-US" dirty="0"/>
              <a:t>, 2015</a:t>
            </a:r>
          </a:p>
        </p:txBody>
      </p:sp>
    </p:spTree>
    <p:extLst>
      <p:ext uri="{BB962C8B-B14F-4D97-AF65-F5344CB8AC3E}">
        <p14:creationId xmlns:p14="http://schemas.microsoft.com/office/powerpoint/2010/main" val="16727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5D49610-F8D8-114D-908A-ACD0383BB3FE}"/>
              </a:ext>
            </a:extLst>
          </p:cNvPr>
          <p:cNvPicPr>
            <a:picLocks noGrp="1" noChangeAspect="1"/>
          </p:cNvPicPr>
          <p:nvPr>
            <p:ph idx="1"/>
          </p:nvPr>
        </p:nvPicPr>
        <p:blipFill>
          <a:blip r:embed="rId2"/>
          <a:stretch>
            <a:fillRect/>
          </a:stretch>
        </p:blipFill>
        <p:spPr>
          <a:xfrm>
            <a:off x="1586030" y="282600"/>
            <a:ext cx="8670078" cy="6292799"/>
          </a:xfrm>
        </p:spPr>
      </p:pic>
    </p:spTree>
    <p:extLst>
      <p:ext uri="{BB962C8B-B14F-4D97-AF65-F5344CB8AC3E}">
        <p14:creationId xmlns:p14="http://schemas.microsoft.com/office/powerpoint/2010/main" val="29888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867A335-9914-284D-AD24-442E555A7924}"/>
              </a:ext>
            </a:extLst>
          </p:cNvPr>
          <p:cNvPicPr>
            <a:picLocks noGrp="1" noChangeAspect="1"/>
          </p:cNvPicPr>
          <p:nvPr>
            <p:ph idx="1"/>
          </p:nvPr>
        </p:nvPicPr>
        <p:blipFill>
          <a:blip r:embed="rId2"/>
          <a:stretch>
            <a:fillRect/>
          </a:stretch>
        </p:blipFill>
        <p:spPr>
          <a:xfrm>
            <a:off x="1408670" y="175281"/>
            <a:ext cx="8773298" cy="6507438"/>
          </a:xfrm>
        </p:spPr>
      </p:pic>
    </p:spTree>
    <p:extLst>
      <p:ext uri="{BB962C8B-B14F-4D97-AF65-F5344CB8AC3E}">
        <p14:creationId xmlns:p14="http://schemas.microsoft.com/office/powerpoint/2010/main" val="426325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8032-9FB7-7D48-8030-2AC6F3425FFF}"/>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AEFE08B0-EE15-BD49-8541-55DDDCEB7913}"/>
              </a:ext>
            </a:extLst>
          </p:cNvPr>
          <p:cNvSpPr>
            <a:spLocks noGrp="1"/>
          </p:cNvSpPr>
          <p:nvPr>
            <p:ph idx="1"/>
          </p:nvPr>
        </p:nvSpPr>
        <p:spPr/>
        <p:txBody>
          <a:bodyPr>
            <a:normAutofit/>
          </a:bodyPr>
          <a:lstStyle/>
          <a:p>
            <a:r>
              <a:rPr lang="en-US" sz="3200" dirty="0">
                <a:solidFill>
                  <a:srgbClr val="C00000"/>
                </a:solidFill>
              </a:rPr>
              <a:t>Supervised (inductive) learning</a:t>
            </a:r>
          </a:p>
          <a:p>
            <a:pPr lvl="1"/>
            <a:r>
              <a:rPr lang="en-US" sz="2800" dirty="0">
                <a:solidFill>
                  <a:srgbClr val="C00000"/>
                </a:solidFill>
              </a:rPr>
              <a:t>Given: training data + desired outputs (labels</a:t>
            </a:r>
            <a:r>
              <a:rPr lang="en-US" sz="2800" dirty="0"/>
              <a:t>)</a:t>
            </a:r>
          </a:p>
          <a:p>
            <a:r>
              <a:rPr lang="en-US" sz="3200" dirty="0"/>
              <a:t>Unsupervised learning</a:t>
            </a:r>
          </a:p>
          <a:p>
            <a:pPr lvl="1"/>
            <a:r>
              <a:rPr lang="en-US" sz="2800" dirty="0"/>
              <a:t>Given: training data (without desired outputs)</a:t>
            </a:r>
          </a:p>
          <a:p>
            <a:r>
              <a:rPr lang="en-US" sz="3200" dirty="0"/>
              <a:t>Semi-supervised learning</a:t>
            </a:r>
          </a:p>
          <a:p>
            <a:pPr lvl="1"/>
            <a:r>
              <a:rPr lang="en-US" sz="2800" dirty="0"/>
              <a:t>Given: training data + a few desired outputs</a:t>
            </a:r>
          </a:p>
          <a:p>
            <a:r>
              <a:rPr lang="en-US" sz="3200" dirty="0"/>
              <a:t>Reinforcement learning</a:t>
            </a:r>
          </a:p>
          <a:p>
            <a:pPr lvl="1"/>
            <a:r>
              <a:rPr lang="en-US" sz="2800" dirty="0"/>
              <a:t>Rewards from sequence of actions</a:t>
            </a:r>
          </a:p>
        </p:txBody>
      </p:sp>
    </p:spTree>
    <p:extLst>
      <p:ext uri="{BB962C8B-B14F-4D97-AF65-F5344CB8AC3E}">
        <p14:creationId xmlns:p14="http://schemas.microsoft.com/office/powerpoint/2010/main" val="132176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98E038E-553C-9145-B94C-25FFD3A0F3BA}"/>
              </a:ext>
            </a:extLst>
          </p:cNvPr>
          <p:cNvPicPr>
            <a:picLocks noGrp="1" noChangeAspect="1"/>
          </p:cNvPicPr>
          <p:nvPr>
            <p:ph idx="1"/>
          </p:nvPr>
        </p:nvPicPr>
        <p:blipFill>
          <a:blip r:embed="rId2"/>
          <a:stretch>
            <a:fillRect/>
          </a:stretch>
        </p:blipFill>
        <p:spPr>
          <a:xfrm>
            <a:off x="1745470" y="215255"/>
            <a:ext cx="8701059" cy="6642745"/>
          </a:xfrm>
        </p:spPr>
      </p:pic>
      <p:sp>
        <p:nvSpPr>
          <p:cNvPr id="6" name="Rectangle 5">
            <a:extLst>
              <a:ext uri="{FF2B5EF4-FFF2-40B4-BE49-F238E27FC236}">
                <a16:creationId xmlns:a16="http://schemas.microsoft.com/office/drawing/2014/main" id="{30288167-7A93-E044-B750-4BBB14AE21CC}"/>
              </a:ext>
            </a:extLst>
          </p:cNvPr>
          <p:cNvSpPr/>
          <p:nvPr/>
        </p:nvSpPr>
        <p:spPr>
          <a:xfrm>
            <a:off x="9712411" y="6326659"/>
            <a:ext cx="734118"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39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EDCBFFD-EAF0-CB42-939D-B12CFFED2627}"/>
              </a:ext>
            </a:extLst>
          </p:cNvPr>
          <p:cNvPicPr>
            <a:picLocks noChangeAspect="1"/>
          </p:cNvPicPr>
          <p:nvPr/>
        </p:nvPicPr>
        <p:blipFill rotWithShape="1">
          <a:blip r:embed="rId2"/>
          <a:srcRect b="662"/>
          <a:stretch/>
        </p:blipFill>
        <p:spPr>
          <a:xfrm>
            <a:off x="1554705" y="292100"/>
            <a:ext cx="8643395" cy="6565900"/>
          </a:xfrm>
          <a:prstGeom prst="rect">
            <a:avLst/>
          </a:prstGeom>
        </p:spPr>
      </p:pic>
      <p:sp>
        <p:nvSpPr>
          <p:cNvPr id="6" name="Rectangle 5">
            <a:extLst>
              <a:ext uri="{FF2B5EF4-FFF2-40B4-BE49-F238E27FC236}">
                <a16:creationId xmlns:a16="http://schemas.microsoft.com/office/drawing/2014/main" id="{F5A3725F-9891-084E-8F6D-CEA6E6EA8DAD}"/>
              </a:ext>
            </a:extLst>
          </p:cNvPr>
          <p:cNvSpPr/>
          <p:nvPr/>
        </p:nvSpPr>
        <p:spPr>
          <a:xfrm>
            <a:off x="9712411" y="6326659"/>
            <a:ext cx="734118"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C203CB-6DF0-9241-9F61-37FC6349FA5E}"/>
              </a:ext>
            </a:extLst>
          </p:cNvPr>
          <p:cNvSpPr/>
          <p:nvPr/>
        </p:nvSpPr>
        <p:spPr>
          <a:xfrm>
            <a:off x="1347122" y="6326659"/>
            <a:ext cx="3546154"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48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4" y="87994"/>
            <a:ext cx="10380133" cy="1143000"/>
          </a:xfrm>
        </p:spPr>
        <p:txBody>
          <a:bodyPr>
            <a:normAutofit/>
          </a:bodyPr>
          <a:lstStyle/>
          <a:p>
            <a:r>
              <a:rPr lang="en-US" dirty="0"/>
              <a:t>Supervised learning: Classification Trees</a:t>
            </a:r>
          </a:p>
        </p:txBody>
      </p:sp>
      <p:sp>
        <p:nvSpPr>
          <p:cNvPr id="4" name="TextBox 3"/>
          <p:cNvSpPr txBox="1"/>
          <p:nvPr/>
        </p:nvSpPr>
        <p:spPr>
          <a:xfrm>
            <a:off x="696096" y="4394443"/>
            <a:ext cx="10770973" cy="3046988"/>
          </a:xfrm>
          <a:prstGeom prst="rect">
            <a:avLst/>
          </a:prstGeom>
          <a:noFill/>
        </p:spPr>
        <p:txBody>
          <a:bodyPr wrap="square" rtlCol="0">
            <a:spAutoFit/>
          </a:bodyPr>
          <a:lstStyle/>
          <a:p>
            <a:pPr marL="285750" indent="-285750">
              <a:buFont typeface="Arial"/>
              <a:buChar char="•"/>
            </a:pPr>
            <a:r>
              <a:rPr lang="en-US" sz="2400" dirty="0"/>
              <a:t>Binary recursive partitioning</a:t>
            </a:r>
          </a:p>
          <a:p>
            <a:pPr marL="285750" indent="-285750">
              <a:buFont typeface="Arial"/>
              <a:buChar char="•"/>
            </a:pPr>
            <a:endParaRPr lang="en-US" sz="2400" dirty="0"/>
          </a:p>
          <a:p>
            <a:pPr marL="285750" indent="-285750">
              <a:buFont typeface="Arial"/>
              <a:buChar char="•"/>
            </a:pPr>
            <a:r>
              <a:rPr lang="en-US" sz="2400" dirty="0"/>
              <a:t>Algorithm identifies best candidate split (parent node) that minimizes the mean impurity of child nodes</a:t>
            </a:r>
          </a:p>
          <a:p>
            <a:endParaRPr lang="en-US" sz="2400" dirty="0"/>
          </a:p>
          <a:p>
            <a:pPr marL="285750" indent="-285750">
              <a:buFont typeface="Arial"/>
              <a:buChar char="•"/>
            </a:pPr>
            <a:r>
              <a:rPr lang="en-US" sz="2400" dirty="0"/>
              <a:t>Nodes represent a set of rules that can be used to make a prediction</a:t>
            </a:r>
          </a:p>
          <a:p>
            <a:endParaRPr lang="en-US" sz="2400" dirty="0"/>
          </a:p>
          <a:p>
            <a:pPr marL="285750" indent="-285750">
              <a:buFont typeface="Arial"/>
              <a:buChar char="•"/>
            </a:pPr>
            <a:endParaRPr lang="en-US" sz="2400" dirty="0"/>
          </a:p>
        </p:txBody>
      </p:sp>
      <p:pic>
        <p:nvPicPr>
          <p:cNvPr id="5" name="Picture 4" descr="boosted-tree-8-638.jpeg"/>
          <p:cNvPicPr>
            <a:picLocks noChangeAspect="1"/>
          </p:cNvPicPr>
          <p:nvPr/>
        </p:nvPicPr>
        <p:blipFill rotWithShape="1">
          <a:blip r:embed="rId3">
            <a:extLst>
              <a:ext uri="{28A0092B-C50C-407E-A947-70E740481C1C}">
                <a14:useLocalDpi xmlns:a14="http://schemas.microsoft.com/office/drawing/2010/main" val="0"/>
              </a:ext>
            </a:extLst>
          </a:blip>
          <a:srcRect t="39234" b="6440"/>
          <a:stretch/>
        </p:blipFill>
        <p:spPr>
          <a:xfrm>
            <a:off x="1981200" y="1281794"/>
            <a:ext cx="7470360" cy="3046988"/>
          </a:xfrm>
          <a:prstGeom prst="rect">
            <a:avLst/>
          </a:prstGeom>
        </p:spPr>
      </p:pic>
    </p:spTree>
    <p:extLst>
      <p:ext uri="{BB962C8B-B14F-4D97-AF65-F5344CB8AC3E}">
        <p14:creationId xmlns:p14="http://schemas.microsoft.com/office/powerpoint/2010/main" val="16577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645"/>
            <a:ext cx="10515600" cy="1325563"/>
          </a:xfrm>
        </p:spPr>
        <p:txBody>
          <a:bodyPr/>
          <a:lstStyle/>
          <a:p>
            <a:r>
              <a:rPr lang="en-US" dirty="0"/>
              <a:t>Classification Trees</a:t>
            </a:r>
          </a:p>
        </p:txBody>
      </p:sp>
      <p:sp>
        <p:nvSpPr>
          <p:cNvPr id="5" name="TextBox 4"/>
          <p:cNvSpPr txBox="1"/>
          <p:nvPr/>
        </p:nvSpPr>
        <p:spPr>
          <a:xfrm>
            <a:off x="1045002" y="1417208"/>
            <a:ext cx="4566880" cy="4893647"/>
          </a:xfrm>
          <a:prstGeom prst="rect">
            <a:avLst/>
          </a:prstGeom>
          <a:solidFill>
            <a:schemeClr val="accent6">
              <a:lumMod val="40000"/>
              <a:lumOff val="60000"/>
            </a:schemeClr>
          </a:solidFill>
        </p:spPr>
        <p:txBody>
          <a:bodyPr wrap="square" rtlCol="0">
            <a:spAutoFit/>
          </a:bodyPr>
          <a:lstStyle/>
          <a:p>
            <a:r>
              <a:rPr lang="en-US" sz="2400" u="sng" dirty="0"/>
              <a:t>Advantages</a:t>
            </a:r>
          </a:p>
          <a:p>
            <a:endParaRPr lang="en-US" sz="2400" u="sng" dirty="0"/>
          </a:p>
          <a:p>
            <a:pPr marL="285750" indent="-285750">
              <a:buFont typeface="Arial"/>
              <a:buChar char="•"/>
            </a:pPr>
            <a:r>
              <a:rPr lang="en-US" sz="2400" dirty="0"/>
              <a:t>Detects weak signal in noisy, high-dimensional data</a:t>
            </a:r>
          </a:p>
          <a:p>
            <a:endParaRPr lang="en-US" sz="2400" dirty="0"/>
          </a:p>
          <a:p>
            <a:pPr marL="285750" indent="-285750">
              <a:buFont typeface="Arial"/>
              <a:buChar char="•"/>
            </a:pPr>
            <a:r>
              <a:rPr lang="en-US" sz="2400" dirty="0"/>
              <a:t>Able to handle mixed variable types simultaneously (categorical, ordinal, continuous)</a:t>
            </a:r>
          </a:p>
          <a:p>
            <a:pPr marL="285750" indent="-285750">
              <a:buFont typeface="Arial"/>
              <a:buChar char="•"/>
            </a:pPr>
            <a:endParaRPr lang="en-US" sz="2400" dirty="0"/>
          </a:p>
          <a:p>
            <a:pPr marL="285750" indent="-285750">
              <a:buFont typeface="Arial"/>
              <a:buChar char="•"/>
            </a:pPr>
            <a:r>
              <a:rPr lang="en-US" sz="2400" dirty="0"/>
              <a:t>Incorporates and identifies complex variable interactions</a:t>
            </a:r>
          </a:p>
          <a:p>
            <a:pPr marL="285750" indent="-285750">
              <a:buFont typeface="Arial"/>
              <a:buChar char="•"/>
            </a:pPr>
            <a:endParaRPr lang="en-US" sz="2400" dirty="0"/>
          </a:p>
          <a:p>
            <a:pPr marL="285750" indent="-285750">
              <a:buFont typeface="Arial"/>
              <a:buChar char="•"/>
            </a:pPr>
            <a:r>
              <a:rPr lang="en-US" sz="2400" dirty="0"/>
              <a:t>Nonparametric</a:t>
            </a:r>
          </a:p>
        </p:txBody>
      </p:sp>
      <p:sp>
        <p:nvSpPr>
          <p:cNvPr id="6" name="TextBox 5"/>
          <p:cNvSpPr txBox="1"/>
          <p:nvPr/>
        </p:nvSpPr>
        <p:spPr>
          <a:xfrm>
            <a:off x="5953790" y="1417639"/>
            <a:ext cx="3906940" cy="4893647"/>
          </a:xfrm>
          <a:prstGeom prst="rect">
            <a:avLst/>
          </a:prstGeom>
          <a:solidFill>
            <a:schemeClr val="accent2">
              <a:lumMod val="40000"/>
              <a:lumOff val="60000"/>
            </a:schemeClr>
          </a:solidFill>
        </p:spPr>
        <p:txBody>
          <a:bodyPr wrap="square" rtlCol="0">
            <a:spAutoFit/>
          </a:bodyPr>
          <a:lstStyle/>
          <a:p>
            <a:r>
              <a:rPr lang="en-US" sz="2400" u="sng" dirty="0"/>
              <a:t>Disadvantages</a:t>
            </a:r>
          </a:p>
          <a:p>
            <a:endParaRPr lang="en-US" sz="2400" u="sng" dirty="0"/>
          </a:p>
          <a:p>
            <a:pPr marL="285750" indent="-285750">
              <a:buFont typeface="Arial"/>
              <a:buChar char="•"/>
            </a:pPr>
            <a:r>
              <a:rPr lang="en-US" sz="2400" dirty="0"/>
              <a:t>Risk of “</a:t>
            </a:r>
            <a:r>
              <a:rPr lang="en-US" sz="2400" dirty="0" err="1"/>
              <a:t>overfitting</a:t>
            </a:r>
            <a:r>
              <a:rPr lang="en-US" sz="2400" dirty="0"/>
              <a:t>” training data</a:t>
            </a:r>
          </a:p>
          <a:p>
            <a:pPr marL="285750" indent="-285750">
              <a:buFont typeface="Arial"/>
              <a:buChar char="•"/>
            </a:pPr>
            <a:endParaRPr lang="en-US" sz="2400" dirty="0"/>
          </a:p>
          <a:p>
            <a:pPr marL="285750" indent="-285750">
              <a:buFont typeface="Arial"/>
              <a:buChar char="•"/>
            </a:pPr>
            <a:r>
              <a:rPr lang="en-US" sz="2400" dirty="0"/>
              <a:t>“Greedy” approach suggests the final tree may not be the optimal solution</a:t>
            </a:r>
          </a:p>
          <a:p>
            <a:pPr marL="285750" indent="-285750">
              <a:buFont typeface="Arial"/>
              <a:buChar char="•"/>
            </a:pPr>
            <a:endParaRPr lang="en-US" sz="2400" dirty="0"/>
          </a:p>
          <a:p>
            <a:pPr marL="285750" indent="-285750">
              <a:buFont typeface="Arial"/>
              <a:buChar char="•"/>
            </a:pPr>
            <a:r>
              <a:rPr lang="en-US" sz="2400" dirty="0"/>
              <a:t>High variance because small changes in data may result in different splits</a:t>
            </a:r>
          </a:p>
          <a:p>
            <a:endParaRPr lang="en-US" sz="2400" u="sng" dirty="0"/>
          </a:p>
        </p:txBody>
      </p:sp>
    </p:spTree>
    <p:extLst>
      <p:ext uri="{BB962C8B-B14F-4D97-AF65-F5344CB8AC3E}">
        <p14:creationId xmlns:p14="http://schemas.microsoft.com/office/powerpoint/2010/main" val="130604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878</Words>
  <Application>Microsoft Macintosh PowerPoint</Application>
  <PresentationFormat>Widescreen</PresentationFormat>
  <Paragraphs>105</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Introduction to  machine learning </vt:lpstr>
      <vt:lpstr>What is machine learning?</vt:lpstr>
      <vt:lpstr>PowerPoint Presentation</vt:lpstr>
      <vt:lpstr>PowerPoint Presentation</vt:lpstr>
      <vt:lpstr>Types of Learning</vt:lpstr>
      <vt:lpstr>PowerPoint Presentation</vt:lpstr>
      <vt:lpstr>PowerPoint Presentation</vt:lpstr>
      <vt:lpstr>Supervised learning: Classification Trees</vt:lpstr>
      <vt:lpstr>Classification Trees</vt:lpstr>
      <vt:lpstr>Random Forest</vt:lpstr>
      <vt:lpstr>Random forest mini-example</vt:lpstr>
      <vt:lpstr>Machine learning workflow</vt:lpstr>
      <vt:lpstr>Splitting data for machine learning</vt:lpstr>
      <vt:lpstr>Cross-validation and avoiding ‘data leakage’</vt:lpstr>
      <vt:lpstr>Measuring classification accuracy</vt:lpstr>
      <vt:lpstr>Confusion matrices</vt:lpstr>
      <vt:lpstr>Sensitivity and Specificity</vt:lpstr>
      <vt:lpstr>Varying the event threshold</vt:lpstr>
      <vt:lpstr>Receiver operating characteristic (ROC) curves</vt:lpstr>
      <vt:lpstr>Advantages of ROC curves</vt:lpstr>
      <vt:lpstr>PowerPoint Presentation</vt:lpstr>
      <vt:lpstr>Boosted Regression Trees</vt:lpstr>
      <vt:lpstr>RF vs. BRT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Serina Robinson</dc:creator>
  <cp:lastModifiedBy>Serina L Robinson</cp:lastModifiedBy>
  <cp:revision>7</cp:revision>
  <dcterms:created xsi:type="dcterms:W3CDTF">2020-07-10T03:13:19Z</dcterms:created>
  <dcterms:modified xsi:type="dcterms:W3CDTF">2020-07-10T05:30:55Z</dcterms:modified>
</cp:coreProperties>
</file>