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27"/>
    <p:restoredTop sz="94625"/>
  </p:normalViewPr>
  <p:slideViewPr>
    <p:cSldViewPr snapToGrid="0" snapToObjects="1">
      <p:cViewPr varScale="1">
        <p:scale>
          <a:sx n="71" d="100"/>
          <a:sy n="71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B88D-BC5C-824E-977A-C9688EAC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FBE-E6A1-1F47-A4D3-C212ADFD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EEA5-8866-B349-9149-B314CC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09B4-6E6B-994F-81BE-8201F7A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4138-5D63-9F46-97D2-B39C21D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735-0E7B-CA45-84CD-20A0C2D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D94E2-AA31-974A-934F-65F9AF36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ED15-A523-424A-8689-A2A642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E46-1304-9143-9B35-1E4EDC1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1864-1138-0B41-9488-1B3A134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62F1-1774-8B4D-AF4D-4984E8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7FD8-001B-1943-8ADA-03A1DAC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06E8-67CC-FF4C-82C9-D39D350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471-31C1-AA4A-96D5-37FD01E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543B-DD24-8F4A-9A68-07C265B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03A-5BE8-BE47-8903-8169DE4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E9ED-684D-024D-BC01-F8A3637B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6ED-0916-B749-841E-47551FA2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3195-A468-EF4E-8BB5-426FB41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D7CE-3D16-DE45-AFC4-094A1A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A3D-4034-7B4D-80C7-D548C4B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1BEA-37B6-3D4B-B3F6-3084160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9D7-358F-7740-9ECD-318AC8F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70F2-D9FE-434F-8255-C1183CEF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F9E-40EE-0A46-85DB-7C69C23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C14C-B870-024C-A4B7-F0210DCF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19EE-45B3-8C49-9F4B-5F8E0145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0E6A-CFDB-344E-87A3-54A26C40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2276-2CE6-8D43-8884-D0073FD6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3E8A-B26B-9C4C-98F5-8D96D9B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4B2B-0FEF-924F-AEF0-E70DFC7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8AC-A67D-E94C-8E5C-0B90691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9BC8-5D32-3441-BE0C-4C3CEFDE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9E0F-0FE1-9B4C-B58C-DDE551A9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F6E-A434-E347-9A37-38E5A35F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CFD6-76F4-8240-B0C2-7D26FB02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4365-24D1-C747-912B-E679E30A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7CF6-4CE7-6D4B-8532-075BA76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EFF37-351F-3048-9D9F-7B43A4A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F86-6D9A-0B40-8463-82B142E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DE68-0544-2245-B9A2-C071695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145E-E10E-9349-9423-FABD197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FC73-CF91-4342-9F3B-E22D3BB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A2F1-F760-5249-B8C8-EEA20415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52C16-A563-574B-B1CA-032FA45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CA9A-936A-EF40-A390-4FC1379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00D-B188-1D4D-ABF6-DBA9565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02B8-9388-1C45-BA11-13BEC043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EE6E-79F4-434D-9394-F54218D1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D4A9-A68F-ED48-BB1B-1C53DD8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DC84-218D-354A-9A1A-2752BB64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36A3-9AC5-F648-958F-EAA5653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67E1-415C-A443-95A2-49D3484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B4C2C-5144-A64D-BFA1-6DEE6B23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AB695-164E-5646-8AE9-83204D59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4C39-D910-2C45-8DD9-94A6DBB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A729-200B-794C-9CEF-8ED2EE1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47C8-057A-9547-8FE0-21F48A1E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4F79-8BF9-B24F-BBCE-17A464B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A38-E1A4-654B-B407-F4DD7B15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045F-4209-9C44-8C3F-42EAF5B5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18D-AAEF-3041-8D25-54EC1121CD54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ED0B-F6CA-0845-BE4D-BD5BC833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5D13-0924-4F49-A796-C62CCA95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0F8-817D-5C4B-AFCE-57AA7B3D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phylogenetics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DAE-3A33-D440-90B7-E7F5E1C8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54178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FFC27-E8B5-044C-872A-B89D8E1E4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10894"/>
          <a:stretch/>
        </p:blipFill>
        <p:spPr>
          <a:xfrm>
            <a:off x="1509712" y="0"/>
            <a:ext cx="8459477" cy="6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44C52-4541-C548-9A72-58B69A7E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029809"/>
            <a:ext cx="10816683" cy="52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818835-8FF2-6A4C-ACE0-938CBD1E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-5667"/>
            <a:ext cx="8229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970DA-C32F-9645-A12D-9E321D31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582082"/>
            <a:ext cx="2353469" cy="6275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39777-70DF-DF45-A259-807D2E1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86400" cy="736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Phylogenetic tree of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OleAs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6897A-7A82-6449-BC82-05C5C330CFCF}"/>
              </a:ext>
            </a:extLst>
          </p:cNvPr>
          <p:cNvSpPr txBox="1"/>
          <p:nvPr/>
        </p:nvSpPr>
        <p:spPr>
          <a:xfrm>
            <a:off x="8674100" y="4737100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PUFA</a:t>
            </a:r>
          </a:p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9A067-E17B-C247-85CC-C0095FEE1C32}"/>
              </a:ext>
            </a:extLst>
          </p:cNvPr>
          <p:cNvSpPr txBox="1"/>
          <p:nvPr/>
        </p:nvSpPr>
        <p:spPr>
          <a:xfrm>
            <a:off x="8674100" y="3838663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PUFA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7369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6ECD1-52B2-414B-A67A-5F472F7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95338"/>
            <a:ext cx="11353800" cy="5355761"/>
          </a:xfrm>
        </p:spPr>
        <p:txBody>
          <a:bodyPr>
            <a:normAutofit/>
          </a:bodyPr>
          <a:lstStyle/>
          <a:p>
            <a:r>
              <a:rPr lang="en-US" sz="3200" dirty="0"/>
              <a:t>Phylogenetic trees illustrate the evolutionary relationships among groups of organisms, or among a family of related nucleic acid or protein sequences </a:t>
            </a:r>
          </a:p>
          <a:p>
            <a:endParaRPr lang="en-US" sz="3200" dirty="0"/>
          </a:p>
          <a:p>
            <a:r>
              <a:rPr lang="en-US" sz="3200" dirty="0"/>
              <a:t>Different software available to estimate phylogeny:</a:t>
            </a:r>
          </a:p>
          <a:p>
            <a:pPr lvl="1"/>
            <a:r>
              <a:rPr lang="en-US" sz="2800" dirty="0"/>
              <a:t>MEGA[X] is great for smaller phylogenies (&lt; 50 sequences)</a:t>
            </a:r>
          </a:p>
          <a:p>
            <a:pPr lvl="1"/>
            <a:r>
              <a:rPr lang="en-US" sz="2800" dirty="0" err="1"/>
              <a:t>RaxML</a:t>
            </a:r>
            <a:r>
              <a:rPr lang="en-US" sz="2800" dirty="0"/>
              <a:t> and </a:t>
            </a:r>
            <a:r>
              <a:rPr lang="en-US" sz="2800" dirty="0" err="1"/>
              <a:t>PhyML</a:t>
            </a:r>
            <a:r>
              <a:rPr lang="en-US" sz="2800" dirty="0"/>
              <a:t> are good for larger phylogenies but take a long time</a:t>
            </a:r>
          </a:p>
          <a:p>
            <a:pPr lvl="1"/>
            <a:r>
              <a:rPr lang="en-US" sz="2800" dirty="0"/>
              <a:t>For &gt;1,000 sequences </a:t>
            </a:r>
            <a:r>
              <a:rPr lang="en-US" sz="2800" dirty="0" err="1"/>
              <a:t>FastTree</a:t>
            </a:r>
            <a:r>
              <a:rPr lang="en-US" sz="2800" dirty="0"/>
              <a:t> approximate maximum likelihood estimation is a good alternative</a:t>
            </a:r>
            <a:endParaRPr lang="en-US" sz="3200" dirty="0"/>
          </a:p>
          <a:p>
            <a:pPr lvl="1"/>
            <a:r>
              <a:rPr lang="en-US" sz="3200" dirty="0"/>
              <a:t>Other software you might see mentioned: PHYLIP, PAUP, BEAST, Mr. Bayes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24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860C-C63B-354F-A20F-D7234D89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42" y="214477"/>
            <a:ext cx="10301317" cy="66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0A68-F2BA-9144-B244-927EEB3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91028"/>
            <a:ext cx="10515600" cy="5305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How to reconstruct trees: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• Distance methods like UPGMA and neighbor-joining: </a:t>
            </a:r>
          </a:p>
          <a:p>
            <a:pPr marL="0" indent="0">
              <a:buNone/>
            </a:pPr>
            <a:r>
              <a:rPr lang="en-US" dirty="0"/>
              <a:t>evolutionary distances are computed for all proteins and a tree is built where the distance between proteins “matches” these distances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parsimony (MP): </a:t>
            </a:r>
          </a:p>
          <a:p>
            <a:pPr marL="0" indent="0">
              <a:buNone/>
            </a:pPr>
            <a:r>
              <a:rPr lang="en-US" dirty="0"/>
              <a:t>choose tree that minimizes number of changes required to explain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likelihood (ML): </a:t>
            </a:r>
          </a:p>
          <a:p>
            <a:pPr marL="0" indent="0">
              <a:buNone/>
            </a:pPr>
            <a:r>
              <a:rPr lang="en-US" dirty="0"/>
              <a:t>under a model of sequence evolution, find the tree which gives the highest likelihood of the observed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Bayesian, minimum-evolution, many more approaches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939-27BB-744A-B0E4-949222A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Distance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5BC-608A-5646-A171-4D5E871B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UPGMA (Unweighted group method with arithmetic mean)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UPGMA assumes that the rates of evolution are the same among different lineages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should not use this method for phylogenetic tree reconstruction (unless believe assumption) </a:t>
            </a:r>
          </a:p>
          <a:p>
            <a:endParaRPr lang="en-US" dirty="0"/>
          </a:p>
          <a:p>
            <a:r>
              <a:rPr lang="en-US" dirty="0"/>
              <a:t>Neighbor-joining is an improvement on UPGMA because it takes into account averaged distances to other leaves as well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Produces an unrooted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F8E1-CC0E-544A-9681-9EC4087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51B6-942D-BF48-B2B8-B5CB995D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9913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probabilistic model for nucleotide (or protein) substitution pick the tree that has highest probability of generating observed data </a:t>
            </a:r>
          </a:p>
          <a:p>
            <a:r>
              <a:rPr lang="en-US" dirty="0"/>
              <a:t>Given data </a:t>
            </a:r>
            <a:r>
              <a:rPr lang="en-US" i="1" dirty="0"/>
              <a:t>D </a:t>
            </a:r>
            <a:r>
              <a:rPr lang="en-US" dirty="0"/>
              <a:t>and model </a:t>
            </a:r>
            <a:r>
              <a:rPr lang="en-US" i="1" dirty="0"/>
              <a:t>M</a:t>
            </a:r>
            <a:r>
              <a:rPr lang="en-US" dirty="0"/>
              <a:t>, find tree </a:t>
            </a:r>
            <a:r>
              <a:rPr lang="en-US" i="1" dirty="0"/>
              <a:t>T </a:t>
            </a:r>
            <a:r>
              <a:rPr lang="en-US" dirty="0"/>
              <a:t>such that </a:t>
            </a:r>
            <a:r>
              <a:rPr lang="en-US" i="1" dirty="0" err="1"/>
              <a:t>Pr</a:t>
            </a:r>
            <a:r>
              <a:rPr lang="en-US" i="1" dirty="0"/>
              <a:t>(D|T, M) </a:t>
            </a:r>
            <a:r>
              <a:rPr lang="en-US" dirty="0"/>
              <a:t>is maximized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2 independence assumptions </a:t>
            </a:r>
          </a:p>
          <a:p>
            <a:pPr marL="0" indent="0">
              <a:buNone/>
            </a:pPr>
            <a:r>
              <a:rPr lang="en-US" dirty="0"/>
              <a:t>	– Different sites evolve independently </a:t>
            </a:r>
          </a:p>
          <a:p>
            <a:pPr marL="0" indent="0">
              <a:buNone/>
            </a:pPr>
            <a:r>
              <a:rPr lang="en-US" dirty="0"/>
              <a:t>	– Diverged sequences (or species) evolve independently after diverging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are now fairly widely considered to be the best but also the most time-consuming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A0390-4A84-EA4C-8096-F014C338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1438963"/>
            <a:ext cx="6540500" cy="401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528EE-2861-B442-8603-6C590B24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98"/>
          <a:stretch/>
        </p:blipFill>
        <p:spPr>
          <a:xfrm>
            <a:off x="6686551" y="2765501"/>
            <a:ext cx="5505448" cy="2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18726-107B-2140-A706-D5BB1247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" y="1190177"/>
            <a:ext cx="5669312" cy="418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E6EFE-7452-3440-B33F-77A142DFC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32"/>
          <a:stretch/>
        </p:blipFill>
        <p:spPr>
          <a:xfrm>
            <a:off x="5307205" y="2319454"/>
            <a:ext cx="6728677" cy="35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334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phylogenetics</vt:lpstr>
      <vt:lpstr>Phylogenetic tree of OleAs</vt:lpstr>
      <vt:lpstr>PowerPoint Presentation</vt:lpstr>
      <vt:lpstr>PowerPoint Presentation</vt:lpstr>
      <vt:lpstr>PowerPoint Presentation</vt:lpstr>
      <vt:lpstr>Distance methods</vt:lpstr>
      <vt:lpstr>Maximum Likelihood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10</cp:revision>
  <dcterms:created xsi:type="dcterms:W3CDTF">2020-06-17T21:20:09Z</dcterms:created>
  <dcterms:modified xsi:type="dcterms:W3CDTF">2020-06-19T02:04:56Z</dcterms:modified>
</cp:coreProperties>
</file>