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78" r:id="rId5"/>
    <p:sldId id="279" r:id="rId6"/>
    <p:sldId id="280" r:id="rId7"/>
    <p:sldId id="276"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29"/>
    <p:restoredTop sz="94634"/>
  </p:normalViewPr>
  <p:slideViewPr>
    <p:cSldViewPr snapToGrid="0" snapToObjects="1">
      <p:cViewPr varScale="1">
        <p:scale>
          <a:sx n="63" d="100"/>
          <a:sy n="63" d="100"/>
        </p:scale>
        <p:origin x="184"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FB31-6DAA-9442-B73A-D2EA36296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6557F-A7D3-FB46-A374-8559112E7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00344-CF67-7B4F-8F19-92AB41528976}"/>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B8F144EB-6F0A-0B4D-95DB-A3217E8BD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10204-5DC5-F44B-94A0-739A3AD318A3}"/>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30766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5E55-EB7B-FC43-85B6-8D20DFBA9B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8AA5A7-D401-8F49-B329-E4F07DC1FD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5D86E-1045-0541-9383-455A7F103B7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4C05AE62-056B-FF41-B4B7-CDBEAA3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DF18B-34F4-3F4F-95E5-BA9EBD8D519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56195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599B9-EB91-F04F-BC64-AC3C2F053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C0DD8-B327-024B-89A9-5FDA709B67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AA322-4BA0-E44E-A1BC-0D0088B81547}"/>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D8536BC6-642F-A84A-8CD4-7AA754C14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1FE-E754-2948-A7E8-1F96F5B11F2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87827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F09C-2C1D-5B47-AC17-7C9ACA684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05ECD-CE11-5840-B177-3733286B5B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2340A-6740-ED45-AAC3-1178CC89A04D}"/>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A7258363-A4BD-ED47-BFAE-394A4E08F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5EC29-4084-4646-A090-7906267106F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72027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F14C-3040-C04C-A566-95F9A3AB58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A59AFF-8CD3-0448-8EB1-1E574A58F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ECFAF9-1F84-F646-A571-836EBE74BC97}"/>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A42E8BA1-1561-F04C-8AAE-B34007ACD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99634-9990-D047-BF7A-B26984A73B64}"/>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70074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8781-9A67-8E40-8882-AA67F9A46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DBE53-E5B0-5548-910F-C6BCDA8CDF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3775D-DEA7-B54F-B875-B4DA73674F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F1895-867A-AA4B-BFB5-0228BC28C92C}"/>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6" name="Footer Placeholder 5">
            <a:extLst>
              <a:ext uri="{FF2B5EF4-FFF2-40B4-BE49-F238E27FC236}">
                <a16:creationId xmlns:a16="http://schemas.microsoft.com/office/drawing/2014/main" id="{B2873273-18A0-F441-99AD-A3B1D37D5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E4F4E-98E6-2640-86E0-306E5CE3DD6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07778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E8A8-C620-1244-A340-2D735D7D31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56874-BC19-434A-986B-7C29FC584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27F755-6B2F-1C4D-8093-0B051CAD2F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EAA933-8E80-9C4E-A42D-122047BB9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8EB580-DA18-AC48-AEEA-7E533395EB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8458C5-BD21-4447-8577-6A297C8D255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8" name="Footer Placeholder 7">
            <a:extLst>
              <a:ext uri="{FF2B5EF4-FFF2-40B4-BE49-F238E27FC236}">
                <a16:creationId xmlns:a16="http://schemas.microsoft.com/office/drawing/2014/main" id="{1143556A-2FF1-3D4F-B668-3AB2FDF7BE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E1464-D121-534C-B15B-2B7A771F71D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34245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2AF0-E208-AD47-A74B-05F9E17482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39A0C5-1845-804F-A35B-9B58DE43F60C}"/>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4" name="Footer Placeholder 3">
            <a:extLst>
              <a:ext uri="{FF2B5EF4-FFF2-40B4-BE49-F238E27FC236}">
                <a16:creationId xmlns:a16="http://schemas.microsoft.com/office/drawing/2014/main" id="{F7FE768F-347F-514C-BA62-1C32D1AC0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36645A-98E2-B240-8348-16972FBCFD11}"/>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284682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01C20-3EC2-2143-9211-C7805E0C09E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3" name="Footer Placeholder 2">
            <a:extLst>
              <a:ext uri="{FF2B5EF4-FFF2-40B4-BE49-F238E27FC236}">
                <a16:creationId xmlns:a16="http://schemas.microsoft.com/office/drawing/2014/main" id="{11AD38EB-1191-514F-B301-1AC482B89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B095B-D67B-964D-B809-12C54FC1DB05}"/>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818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57F8-8A18-A044-8117-CFDD58FC5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58E02-1DDE-E34E-B97A-9F9E87FAE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E0C682-6C07-A54A-A908-2B80C1B6B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C1875-CE21-D34C-9950-CAE992CCE4CC}"/>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6" name="Footer Placeholder 5">
            <a:extLst>
              <a:ext uri="{FF2B5EF4-FFF2-40B4-BE49-F238E27FC236}">
                <a16:creationId xmlns:a16="http://schemas.microsoft.com/office/drawing/2014/main" id="{235DE910-A4B9-C640-A64F-382D5DD0B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1FCE2-4FE4-B344-9F4A-4523880795A0}"/>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17017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89B7-5F86-2349-B1F0-2D73685EC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B648DA-8C3C-604F-9997-7A97111DC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E92381-075D-434B-ABE2-93580FFEB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A1292-8D0E-FC41-8D3A-E9ADFA68DEA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6" name="Footer Placeholder 5">
            <a:extLst>
              <a:ext uri="{FF2B5EF4-FFF2-40B4-BE49-F238E27FC236}">
                <a16:creationId xmlns:a16="http://schemas.microsoft.com/office/drawing/2014/main" id="{952E9434-4DFE-8144-A026-9356DED49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8C81E-3734-6745-98AD-EFDDEE1A4C6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426141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19782-DE81-DE44-8489-DBE964A8B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400CC-D2FA-AD4C-8694-740D17A5A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A2F32-4CBA-3C40-B798-91F35EE10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B637C795-6500-2648-8642-CDF46DD85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36AD45-C309-7B40-947C-94B12C3EA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05B64-8ADF-264F-9B06-172F16DA924A}" type="slidenum">
              <a:rPr lang="en-US" smtClean="0"/>
              <a:t>‹#›</a:t>
            </a:fld>
            <a:endParaRPr lang="en-US"/>
          </a:p>
        </p:txBody>
      </p:sp>
    </p:spTree>
    <p:extLst>
      <p:ext uri="{BB962C8B-B14F-4D97-AF65-F5344CB8AC3E}">
        <p14:creationId xmlns:p14="http://schemas.microsoft.com/office/powerpoint/2010/main" val="25553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z.umn.edu/ureadb"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9F47-F3A2-5349-AFD4-D4B8D550E475}"/>
              </a:ext>
            </a:extLst>
          </p:cNvPr>
          <p:cNvSpPr>
            <a:spLocks noGrp="1"/>
          </p:cNvSpPr>
          <p:nvPr>
            <p:ph type="ctrTitle"/>
          </p:nvPr>
        </p:nvSpPr>
        <p:spPr/>
        <p:txBody>
          <a:bodyPr/>
          <a:lstStyle/>
          <a:p>
            <a:r>
              <a:rPr lang="en-US" dirty="0"/>
              <a:t>LSSURP long-term </a:t>
            </a:r>
            <a:br>
              <a:rPr lang="en-US" dirty="0"/>
            </a:br>
            <a:r>
              <a:rPr lang="en-US" dirty="0"/>
              <a:t>summer planning</a:t>
            </a:r>
          </a:p>
        </p:txBody>
      </p:sp>
      <p:sp>
        <p:nvSpPr>
          <p:cNvPr id="3" name="Subtitle 2">
            <a:extLst>
              <a:ext uri="{FF2B5EF4-FFF2-40B4-BE49-F238E27FC236}">
                <a16:creationId xmlns:a16="http://schemas.microsoft.com/office/drawing/2014/main" id="{8F8EAF19-B7DF-6D4A-87FD-EFBB1B188EB7}"/>
              </a:ext>
            </a:extLst>
          </p:cNvPr>
          <p:cNvSpPr>
            <a:spLocks noGrp="1"/>
          </p:cNvSpPr>
          <p:nvPr>
            <p:ph type="subTitle" idx="1"/>
          </p:nvPr>
        </p:nvSpPr>
        <p:spPr/>
        <p:txBody>
          <a:bodyPr/>
          <a:lstStyle/>
          <a:p>
            <a:r>
              <a:rPr lang="en-US" dirty="0"/>
              <a:t>June 11, 2020</a:t>
            </a:r>
          </a:p>
        </p:txBody>
      </p:sp>
    </p:spTree>
    <p:extLst>
      <p:ext uri="{BB962C8B-B14F-4D97-AF65-F5344CB8AC3E}">
        <p14:creationId xmlns:p14="http://schemas.microsoft.com/office/powerpoint/2010/main" val="204262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92A0-C635-A541-874B-E6110D910B22}"/>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C0E933D6-12FB-5648-BC20-EA84DEF95C63}"/>
              </a:ext>
            </a:extLst>
          </p:cNvPr>
          <p:cNvSpPr>
            <a:spLocks noGrp="1"/>
          </p:cNvSpPr>
          <p:nvPr>
            <p:ph idx="1"/>
          </p:nvPr>
        </p:nvSpPr>
        <p:spPr>
          <a:xfrm>
            <a:off x="596900" y="1825625"/>
            <a:ext cx="11303000" cy="4351338"/>
          </a:xfrm>
        </p:spPr>
        <p:txBody>
          <a:bodyPr>
            <a:normAutofit lnSpcReduction="10000"/>
          </a:bodyPr>
          <a:lstStyle/>
          <a:p>
            <a:r>
              <a:rPr lang="en-US" dirty="0"/>
              <a:t>June 14 – 19: PUFA week! </a:t>
            </a:r>
          </a:p>
          <a:p>
            <a:pPr marL="0" indent="0">
              <a:buNone/>
            </a:pPr>
            <a:endParaRPr lang="en-US" dirty="0"/>
          </a:p>
          <a:p>
            <a:r>
              <a:rPr lang="en-US" dirty="0"/>
              <a:t>June 21 – 26: Homology modeling, protein dynamics, sequence signatures</a:t>
            </a:r>
          </a:p>
          <a:p>
            <a:endParaRPr lang="en-US" dirty="0"/>
          </a:p>
          <a:p>
            <a:r>
              <a:rPr lang="en-US" dirty="0"/>
              <a:t>June 28 – July 3: I am taking mandatory vacation </a:t>
            </a:r>
            <a:r>
              <a:rPr lang="en-US" dirty="0">
                <a:sym typeface="Wingdings" pitchFamily="2" charset="2"/>
              </a:rPr>
              <a:t> we can start thinking about some independent coding projects so you can keep busy! July 3 is a mandatory holiday though </a:t>
            </a:r>
            <a:r>
              <a:rPr lang="en-US" dirty="0" err="1">
                <a:sym typeface="Wingdings" pitchFamily="2" charset="2"/>
              </a:rPr>
              <a:t>hehe</a:t>
            </a:r>
            <a:r>
              <a:rPr lang="en-US" dirty="0">
                <a:sym typeface="Wingdings" pitchFamily="2" charset="2"/>
              </a:rPr>
              <a:t>.</a:t>
            </a:r>
          </a:p>
          <a:p>
            <a:endParaRPr lang="en-US" dirty="0">
              <a:sym typeface="Wingdings" pitchFamily="2" charset="2"/>
            </a:endParaRPr>
          </a:p>
          <a:p>
            <a:r>
              <a:rPr lang="en-US" dirty="0">
                <a:sym typeface="Wingdings" pitchFamily="2" charset="2"/>
              </a:rPr>
              <a:t>July 7 – on: hopefully start some lab experiments? Also continued coding and writing</a:t>
            </a:r>
          </a:p>
          <a:p>
            <a:endParaRPr lang="en-US" dirty="0">
              <a:sym typeface="Wingdings" pitchFamily="2" charset="2"/>
            </a:endParaRPr>
          </a:p>
          <a:p>
            <a:endParaRPr lang="en-US" dirty="0"/>
          </a:p>
        </p:txBody>
      </p:sp>
    </p:spTree>
    <p:extLst>
      <p:ext uri="{BB962C8B-B14F-4D97-AF65-F5344CB8AC3E}">
        <p14:creationId xmlns:p14="http://schemas.microsoft.com/office/powerpoint/2010/main" val="49278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5D77-330A-3842-9E19-C5FBA9D7F197}"/>
              </a:ext>
            </a:extLst>
          </p:cNvPr>
          <p:cNvSpPr>
            <a:spLocks noGrp="1"/>
          </p:cNvSpPr>
          <p:nvPr>
            <p:ph type="title"/>
          </p:nvPr>
        </p:nvSpPr>
        <p:spPr>
          <a:xfrm>
            <a:off x="215348" y="206099"/>
            <a:ext cx="10515600" cy="1325563"/>
          </a:xfrm>
        </p:spPr>
        <p:txBody>
          <a:bodyPr/>
          <a:lstStyle/>
          <a:p>
            <a:r>
              <a:rPr lang="en-US" dirty="0"/>
              <a:t>Any interest in a “side project”?</a:t>
            </a:r>
          </a:p>
        </p:txBody>
      </p:sp>
      <p:pic>
        <p:nvPicPr>
          <p:cNvPr id="5" name="Picture 4">
            <a:extLst>
              <a:ext uri="{FF2B5EF4-FFF2-40B4-BE49-F238E27FC236}">
                <a16:creationId xmlns:a16="http://schemas.microsoft.com/office/drawing/2014/main" id="{D8E61A8B-6EFE-5B43-9275-A2A90490DBB6}"/>
              </a:ext>
            </a:extLst>
          </p:cNvPr>
          <p:cNvPicPr>
            <a:picLocks noChangeAspect="1"/>
          </p:cNvPicPr>
          <p:nvPr/>
        </p:nvPicPr>
        <p:blipFill>
          <a:blip r:embed="rId2"/>
          <a:stretch>
            <a:fillRect/>
          </a:stretch>
        </p:blipFill>
        <p:spPr>
          <a:xfrm>
            <a:off x="0" y="1881410"/>
            <a:ext cx="8385243" cy="3673293"/>
          </a:xfrm>
          <a:prstGeom prst="rect">
            <a:avLst/>
          </a:prstGeom>
        </p:spPr>
      </p:pic>
      <p:sp>
        <p:nvSpPr>
          <p:cNvPr id="6" name="Rectangle 5">
            <a:extLst>
              <a:ext uri="{FF2B5EF4-FFF2-40B4-BE49-F238E27FC236}">
                <a16:creationId xmlns:a16="http://schemas.microsoft.com/office/drawing/2014/main" id="{1EE7C7DA-5517-B243-A4D3-09220A97995F}"/>
              </a:ext>
            </a:extLst>
          </p:cNvPr>
          <p:cNvSpPr/>
          <p:nvPr/>
        </p:nvSpPr>
        <p:spPr>
          <a:xfrm>
            <a:off x="8385243" y="763401"/>
            <a:ext cx="3437107" cy="5909310"/>
          </a:xfrm>
          <a:prstGeom prst="rect">
            <a:avLst/>
          </a:prstGeom>
        </p:spPr>
        <p:txBody>
          <a:bodyPr wrap="square">
            <a:spAutoFit/>
          </a:bodyPr>
          <a:lstStyle/>
          <a:p>
            <a:r>
              <a:rPr lang="en-US" b="1" dirty="0">
                <a:solidFill>
                  <a:srgbClr val="333333"/>
                </a:solidFill>
                <a:latin typeface="Helvetica Neue" panose="02000503000000020004" pitchFamily="2" charset="0"/>
              </a:rPr>
              <a:t>Advancing industry, conserving our environment </a:t>
            </a:r>
            <a:r>
              <a:rPr lang="en-US" dirty="0">
                <a:solidFill>
                  <a:srgbClr val="333333"/>
                </a:solidFill>
                <a:latin typeface="Helvetica Neue" panose="02000503000000020004" pitchFamily="2" charset="0"/>
              </a:rPr>
              <a:t>will enhance opportunities for Minnesota industries, including those in agriculture, aquaculture, and mining, through the use of science and technology to solve environmental challenges and efficiently use water and other precious resources. The overall goal of this initiative is to support and stimulate research and development on </a:t>
            </a:r>
            <a:r>
              <a:rPr lang="en-US" dirty="0">
                <a:solidFill>
                  <a:srgbClr val="C00000"/>
                </a:solidFill>
                <a:latin typeface="Helvetica Neue" panose="02000503000000020004" pitchFamily="2" charset="0"/>
              </a:rPr>
              <a:t>environmental remediation by using microorganisms, plants, enzymes, or chemicals, either by themselves or in combination, to remove pollutants from the environment.</a:t>
            </a:r>
            <a:endParaRPr lang="en-US" dirty="0">
              <a:solidFill>
                <a:srgbClr val="C00000"/>
              </a:solidFill>
            </a:endParaRPr>
          </a:p>
        </p:txBody>
      </p:sp>
      <p:pic>
        <p:nvPicPr>
          <p:cNvPr id="7" name="Picture 6">
            <a:extLst>
              <a:ext uri="{FF2B5EF4-FFF2-40B4-BE49-F238E27FC236}">
                <a16:creationId xmlns:a16="http://schemas.microsoft.com/office/drawing/2014/main" id="{7CE64537-98FE-C84B-B4A6-CFF9A044F81C}"/>
              </a:ext>
            </a:extLst>
          </p:cNvPr>
          <p:cNvPicPr>
            <a:picLocks noChangeAspect="1"/>
          </p:cNvPicPr>
          <p:nvPr/>
        </p:nvPicPr>
        <p:blipFill rotWithShape="1">
          <a:blip r:embed="rId3"/>
          <a:srcRect l="30164" r="25608"/>
          <a:stretch/>
        </p:blipFill>
        <p:spPr>
          <a:xfrm>
            <a:off x="0" y="4640711"/>
            <a:ext cx="2140085" cy="2032000"/>
          </a:xfrm>
          <a:prstGeom prst="rect">
            <a:avLst/>
          </a:prstGeom>
        </p:spPr>
      </p:pic>
      <p:sp>
        <p:nvSpPr>
          <p:cNvPr id="8" name="TextBox 7">
            <a:extLst>
              <a:ext uri="{FF2B5EF4-FFF2-40B4-BE49-F238E27FC236}">
                <a16:creationId xmlns:a16="http://schemas.microsoft.com/office/drawing/2014/main" id="{91EF1FD4-01C7-2E41-BB3C-AC253FBA4A62}"/>
              </a:ext>
            </a:extLst>
          </p:cNvPr>
          <p:cNvSpPr txBox="1"/>
          <p:nvPr/>
        </p:nvSpPr>
        <p:spPr>
          <a:xfrm>
            <a:off x="2140085" y="5919119"/>
            <a:ext cx="3540868" cy="646331"/>
          </a:xfrm>
          <a:prstGeom prst="rect">
            <a:avLst/>
          </a:prstGeom>
          <a:noFill/>
        </p:spPr>
        <p:txBody>
          <a:bodyPr wrap="square" rtlCol="0">
            <a:spAutoFit/>
          </a:bodyPr>
          <a:lstStyle/>
          <a:p>
            <a:r>
              <a:rPr lang="en-US" dirty="0"/>
              <a:t>Prof. Betsy Martinez-</a:t>
            </a:r>
            <a:r>
              <a:rPr lang="en-US" dirty="0" err="1"/>
              <a:t>Vaz</a:t>
            </a:r>
            <a:endParaRPr lang="en-US" dirty="0"/>
          </a:p>
          <a:p>
            <a:r>
              <a:rPr lang="en-US" dirty="0"/>
              <a:t>Hamline University</a:t>
            </a:r>
          </a:p>
        </p:txBody>
      </p:sp>
    </p:spTree>
    <p:extLst>
      <p:ext uri="{BB962C8B-B14F-4D97-AF65-F5344CB8AC3E}">
        <p14:creationId xmlns:p14="http://schemas.microsoft.com/office/powerpoint/2010/main" val="75441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0B30-2997-744B-BDCB-666A5370750F}"/>
              </a:ext>
            </a:extLst>
          </p:cNvPr>
          <p:cNvSpPr>
            <a:spLocks noGrp="1"/>
          </p:cNvSpPr>
          <p:nvPr>
            <p:ph type="title"/>
          </p:nvPr>
        </p:nvSpPr>
        <p:spPr>
          <a:xfrm>
            <a:off x="0" y="0"/>
            <a:ext cx="11198157" cy="1325563"/>
          </a:xfrm>
        </p:spPr>
        <p:txBody>
          <a:bodyPr/>
          <a:lstStyle/>
          <a:p>
            <a:r>
              <a:rPr lang="en-US" dirty="0"/>
              <a:t>Fate and biodegradation of N-rich compounds </a:t>
            </a:r>
          </a:p>
        </p:txBody>
      </p:sp>
      <p:pic>
        <p:nvPicPr>
          <p:cNvPr id="4" name="Picture 3">
            <a:extLst>
              <a:ext uri="{FF2B5EF4-FFF2-40B4-BE49-F238E27FC236}">
                <a16:creationId xmlns:a16="http://schemas.microsoft.com/office/drawing/2014/main" id="{B3A70780-F4D7-714C-B11F-EDE63BFE16BC}"/>
              </a:ext>
            </a:extLst>
          </p:cNvPr>
          <p:cNvPicPr>
            <a:picLocks noChangeAspect="1"/>
          </p:cNvPicPr>
          <p:nvPr/>
        </p:nvPicPr>
        <p:blipFill>
          <a:blip r:embed="rId2"/>
          <a:stretch>
            <a:fillRect/>
          </a:stretch>
        </p:blipFill>
        <p:spPr>
          <a:xfrm>
            <a:off x="755783" y="1669384"/>
            <a:ext cx="2376521" cy="1697515"/>
          </a:xfrm>
          <a:prstGeom prst="rect">
            <a:avLst/>
          </a:prstGeom>
        </p:spPr>
      </p:pic>
      <p:pic>
        <p:nvPicPr>
          <p:cNvPr id="5" name="Picture 4">
            <a:extLst>
              <a:ext uri="{FF2B5EF4-FFF2-40B4-BE49-F238E27FC236}">
                <a16:creationId xmlns:a16="http://schemas.microsoft.com/office/drawing/2014/main" id="{A3C62CC0-A59B-904F-8CEF-A5B3EC566878}"/>
              </a:ext>
            </a:extLst>
          </p:cNvPr>
          <p:cNvPicPr>
            <a:picLocks noChangeAspect="1"/>
          </p:cNvPicPr>
          <p:nvPr/>
        </p:nvPicPr>
        <p:blipFill>
          <a:blip r:embed="rId3"/>
          <a:stretch>
            <a:fillRect/>
          </a:stretch>
        </p:blipFill>
        <p:spPr>
          <a:xfrm>
            <a:off x="3910517" y="3097801"/>
            <a:ext cx="2256819" cy="1795197"/>
          </a:xfrm>
          <a:prstGeom prst="rect">
            <a:avLst/>
          </a:prstGeom>
        </p:spPr>
      </p:pic>
      <p:pic>
        <p:nvPicPr>
          <p:cNvPr id="6" name="Picture 5">
            <a:extLst>
              <a:ext uri="{FF2B5EF4-FFF2-40B4-BE49-F238E27FC236}">
                <a16:creationId xmlns:a16="http://schemas.microsoft.com/office/drawing/2014/main" id="{383247FF-7DEC-BE46-92D1-88E29A0301EC}"/>
              </a:ext>
            </a:extLst>
          </p:cNvPr>
          <p:cNvPicPr>
            <a:picLocks noChangeAspect="1"/>
          </p:cNvPicPr>
          <p:nvPr/>
        </p:nvPicPr>
        <p:blipFill>
          <a:blip r:embed="rId4"/>
          <a:stretch>
            <a:fillRect/>
          </a:stretch>
        </p:blipFill>
        <p:spPr>
          <a:xfrm>
            <a:off x="755783" y="4513575"/>
            <a:ext cx="2376521" cy="1715015"/>
          </a:xfrm>
          <a:prstGeom prst="rect">
            <a:avLst/>
          </a:prstGeom>
        </p:spPr>
      </p:pic>
      <p:pic>
        <p:nvPicPr>
          <p:cNvPr id="7" name="Picture 6">
            <a:extLst>
              <a:ext uri="{FF2B5EF4-FFF2-40B4-BE49-F238E27FC236}">
                <a16:creationId xmlns:a16="http://schemas.microsoft.com/office/drawing/2014/main" id="{A55208AC-8F87-084C-A321-BB6037A3F42F}"/>
              </a:ext>
            </a:extLst>
          </p:cNvPr>
          <p:cNvPicPr>
            <a:picLocks noChangeAspect="1"/>
          </p:cNvPicPr>
          <p:nvPr/>
        </p:nvPicPr>
        <p:blipFill>
          <a:blip r:embed="rId5"/>
          <a:stretch>
            <a:fillRect/>
          </a:stretch>
        </p:blipFill>
        <p:spPr>
          <a:xfrm>
            <a:off x="6945549" y="1175433"/>
            <a:ext cx="3161763" cy="5350676"/>
          </a:xfrm>
          <a:prstGeom prst="rect">
            <a:avLst/>
          </a:prstGeom>
        </p:spPr>
      </p:pic>
    </p:spTree>
    <p:extLst>
      <p:ext uri="{BB962C8B-B14F-4D97-AF65-F5344CB8AC3E}">
        <p14:creationId xmlns:p14="http://schemas.microsoft.com/office/powerpoint/2010/main" val="367565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1854-500F-E649-82AF-74F94669952F}"/>
              </a:ext>
            </a:extLst>
          </p:cNvPr>
          <p:cNvSpPr>
            <a:spLocks noGrp="1"/>
          </p:cNvSpPr>
          <p:nvPr>
            <p:ph type="title"/>
          </p:nvPr>
        </p:nvSpPr>
        <p:spPr>
          <a:xfrm>
            <a:off x="0" y="0"/>
            <a:ext cx="10515600" cy="1325563"/>
          </a:xfrm>
        </p:spPr>
        <p:txBody>
          <a:bodyPr/>
          <a:lstStyle/>
          <a:p>
            <a:r>
              <a:rPr lang="en-US" dirty="0" err="1"/>
              <a:t>UreaDB</a:t>
            </a:r>
            <a:r>
              <a:rPr lang="en-US" dirty="0"/>
              <a:t>: </a:t>
            </a:r>
            <a:r>
              <a:rPr lang="en-US" dirty="0">
                <a:hlinkClick r:id="rId2"/>
              </a:rPr>
              <a:t>z.umn.edu/</a:t>
            </a:r>
            <a:r>
              <a:rPr lang="en-US" dirty="0" err="1">
                <a:hlinkClick r:id="rId2"/>
              </a:rPr>
              <a:t>ureadb</a:t>
            </a:r>
            <a:endParaRPr lang="en-US" dirty="0"/>
          </a:p>
        </p:txBody>
      </p:sp>
      <p:pic>
        <p:nvPicPr>
          <p:cNvPr id="5" name="Picture 4">
            <a:extLst>
              <a:ext uri="{FF2B5EF4-FFF2-40B4-BE49-F238E27FC236}">
                <a16:creationId xmlns:a16="http://schemas.microsoft.com/office/drawing/2014/main" id="{8052EF1F-42C7-F741-8BC2-EBA8A74533FA}"/>
              </a:ext>
            </a:extLst>
          </p:cNvPr>
          <p:cNvPicPr>
            <a:picLocks noChangeAspect="1"/>
          </p:cNvPicPr>
          <p:nvPr/>
        </p:nvPicPr>
        <p:blipFill>
          <a:blip r:embed="rId3"/>
          <a:stretch>
            <a:fillRect/>
          </a:stretch>
        </p:blipFill>
        <p:spPr>
          <a:xfrm>
            <a:off x="0" y="1325563"/>
            <a:ext cx="12192000" cy="2942185"/>
          </a:xfrm>
          <a:prstGeom prst="rect">
            <a:avLst/>
          </a:prstGeom>
        </p:spPr>
      </p:pic>
      <p:pic>
        <p:nvPicPr>
          <p:cNvPr id="10" name="Picture 9">
            <a:extLst>
              <a:ext uri="{FF2B5EF4-FFF2-40B4-BE49-F238E27FC236}">
                <a16:creationId xmlns:a16="http://schemas.microsoft.com/office/drawing/2014/main" id="{908C45D0-8A3E-6B4F-AEF7-7A88F44A9F6D}"/>
              </a:ext>
            </a:extLst>
          </p:cNvPr>
          <p:cNvPicPr>
            <a:picLocks noChangeAspect="1"/>
          </p:cNvPicPr>
          <p:nvPr/>
        </p:nvPicPr>
        <p:blipFill>
          <a:blip r:embed="rId4"/>
          <a:stretch>
            <a:fillRect/>
          </a:stretch>
        </p:blipFill>
        <p:spPr>
          <a:xfrm>
            <a:off x="3188578" y="3921329"/>
            <a:ext cx="5814843" cy="2936671"/>
          </a:xfrm>
          <a:prstGeom prst="rect">
            <a:avLst/>
          </a:prstGeom>
        </p:spPr>
      </p:pic>
      <p:sp>
        <p:nvSpPr>
          <p:cNvPr id="11" name="TextBox 10">
            <a:extLst>
              <a:ext uri="{FF2B5EF4-FFF2-40B4-BE49-F238E27FC236}">
                <a16:creationId xmlns:a16="http://schemas.microsoft.com/office/drawing/2014/main" id="{E19BE736-811D-2F49-BC2A-BFA193842768}"/>
              </a:ext>
            </a:extLst>
          </p:cNvPr>
          <p:cNvSpPr txBox="1"/>
          <p:nvPr/>
        </p:nvSpPr>
        <p:spPr>
          <a:xfrm>
            <a:off x="330740" y="4630366"/>
            <a:ext cx="2529192" cy="1384995"/>
          </a:xfrm>
          <a:prstGeom prst="rect">
            <a:avLst/>
          </a:prstGeom>
          <a:noFill/>
        </p:spPr>
        <p:txBody>
          <a:bodyPr wrap="square" rtlCol="0">
            <a:spAutoFit/>
          </a:bodyPr>
          <a:lstStyle/>
          <a:p>
            <a:r>
              <a:rPr lang="en-US" sz="2800" dirty="0"/>
              <a:t>Pathway &amp; compound databases</a:t>
            </a:r>
          </a:p>
        </p:txBody>
      </p:sp>
    </p:spTree>
    <p:extLst>
      <p:ext uri="{BB962C8B-B14F-4D97-AF65-F5344CB8AC3E}">
        <p14:creationId xmlns:p14="http://schemas.microsoft.com/office/powerpoint/2010/main" val="284171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95D1-8B9B-C84C-AC64-C913E4F0BEAB}"/>
              </a:ext>
            </a:extLst>
          </p:cNvPr>
          <p:cNvSpPr>
            <a:spLocks noGrp="1"/>
          </p:cNvSpPr>
          <p:nvPr>
            <p:ph type="title"/>
          </p:nvPr>
        </p:nvSpPr>
        <p:spPr>
          <a:xfrm>
            <a:off x="0" y="0"/>
            <a:ext cx="12192000" cy="1325563"/>
          </a:xfrm>
        </p:spPr>
        <p:txBody>
          <a:bodyPr/>
          <a:lstStyle/>
          <a:p>
            <a:r>
              <a:rPr lang="en-US" dirty="0"/>
              <a:t>Interest in helping with the web app development?</a:t>
            </a:r>
          </a:p>
        </p:txBody>
      </p:sp>
      <p:sp>
        <p:nvSpPr>
          <p:cNvPr id="3" name="Content Placeholder 2">
            <a:extLst>
              <a:ext uri="{FF2B5EF4-FFF2-40B4-BE49-F238E27FC236}">
                <a16:creationId xmlns:a16="http://schemas.microsoft.com/office/drawing/2014/main" id="{7B5CF118-319F-5D43-AB4E-7EFC55241339}"/>
              </a:ext>
            </a:extLst>
          </p:cNvPr>
          <p:cNvSpPr>
            <a:spLocks noGrp="1"/>
          </p:cNvSpPr>
          <p:nvPr>
            <p:ph idx="1"/>
          </p:nvPr>
        </p:nvSpPr>
        <p:spPr>
          <a:xfrm>
            <a:off x="838200" y="1325563"/>
            <a:ext cx="10515600" cy="5304749"/>
          </a:xfrm>
        </p:spPr>
        <p:txBody>
          <a:bodyPr>
            <a:normAutofit/>
          </a:bodyPr>
          <a:lstStyle/>
          <a:p>
            <a:pPr marL="0" indent="0">
              <a:buNone/>
            </a:pPr>
            <a:r>
              <a:rPr lang="en-US" sz="3200" b="1" dirty="0"/>
              <a:t>Goals:</a:t>
            </a:r>
          </a:p>
          <a:p>
            <a:pPr marL="0" indent="0">
              <a:buNone/>
            </a:pPr>
            <a:endParaRPr lang="en-US" sz="3200" dirty="0"/>
          </a:p>
          <a:p>
            <a:r>
              <a:rPr lang="en-US" sz="3200" dirty="0"/>
              <a:t>Add more compounds and pathways (Betsy’s students are compiling them and doing the literature searches)</a:t>
            </a:r>
          </a:p>
          <a:p>
            <a:endParaRPr lang="en-US" sz="3200" dirty="0"/>
          </a:p>
          <a:p>
            <a:r>
              <a:rPr lang="en-US" sz="3200" dirty="0"/>
              <a:t>Improve user interface and experience. Option for interactive plotting of variables like compound C:N ratio, price, molecular weight?</a:t>
            </a:r>
          </a:p>
          <a:p>
            <a:endParaRPr lang="en-US" sz="3200" dirty="0"/>
          </a:p>
          <a:p>
            <a:r>
              <a:rPr lang="en-US" sz="3200" dirty="0"/>
              <a:t>Plans to improve the resources section</a:t>
            </a:r>
          </a:p>
        </p:txBody>
      </p:sp>
    </p:spTree>
    <p:extLst>
      <p:ext uri="{BB962C8B-B14F-4D97-AF65-F5344CB8AC3E}">
        <p14:creationId xmlns:p14="http://schemas.microsoft.com/office/powerpoint/2010/main" val="31710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5CF2-C9CF-9040-95D1-8423D6151F47}"/>
              </a:ext>
            </a:extLst>
          </p:cNvPr>
          <p:cNvSpPr>
            <a:spLocks noGrp="1"/>
          </p:cNvSpPr>
          <p:nvPr>
            <p:ph type="title"/>
          </p:nvPr>
        </p:nvSpPr>
        <p:spPr/>
        <p:txBody>
          <a:bodyPr/>
          <a:lstStyle/>
          <a:p>
            <a:r>
              <a:rPr lang="en-US" dirty="0"/>
              <a:t>Other bioinformatics skills you would like to learn or focus on?</a:t>
            </a:r>
          </a:p>
        </p:txBody>
      </p:sp>
      <p:sp>
        <p:nvSpPr>
          <p:cNvPr id="3" name="Content Placeholder 2">
            <a:extLst>
              <a:ext uri="{FF2B5EF4-FFF2-40B4-BE49-F238E27FC236}">
                <a16:creationId xmlns:a16="http://schemas.microsoft.com/office/drawing/2014/main" id="{49CB5D48-9095-524C-B297-3287647C04B6}"/>
              </a:ext>
            </a:extLst>
          </p:cNvPr>
          <p:cNvSpPr>
            <a:spLocks noGrp="1"/>
          </p:cNvSpPr>
          <p:nvPr>
            <p:ph idx="1"/>
          </p:nvPr>
        </p:nvSpPr>
        <p:spPr>
          <a:xfrm>
            <a:off x="838200" y="1965325"/>
            <a:ext cx="4660900" cy="4351338"/>
          </a:xfrm>
        </p:spPr>
        <p:txBody>
          <a:bodyPr>
            <a:normAutofit lnSpcReduction="10000"/>
          </a:bodyPr>
          <a:lstStyle/>
          <a:p>
            <a:pPr marL="0" indent="0">
              <a:buNone/>
            </a:pPr>
            <a:r>
              <a:rPr lang="en-US" b="1" dirty="0"/>
              <a:t>Covering:</a:t>
            </a:r>
          </a:p>
          <a:p>
            <a:r>
              <a:rPr lang="en-US" dirty="0"/>
              <a:t>Building simple web applications</a:t>
            </a:r>
          </a:p>
          <a:p>
            <a:endParaRPr lang="en-US" dirty="0"/>
          </a:p>
          <a:p>
            <a:r>
              <a:rPr lang="en-US" dirty="0"/>
              <a:t>Mapping</a:t>
            </a:r>
          </a:p>
          <a:p>
            <a:pPr marL="0" indent="0">
              <a:buNone/>
            </a:pPr>
            <a:endParaRPr lang="en-US" dirty="0"/>
          </a:p>
          <a:p>
            <a:r>
              <a:rPr lang="en-US" dirty="0"/>
              <a:t>Genome analysis</a:t>
            </a:r>
          </a:p>
          <a:p>
            <a:pPr marL="0" indent="0">
              <a:buNone/>
            </a:pPr>
            <a:endParaRPr lang="en-US" dirty="0"/>
          </a:p>
          <a:p>
            <a:r>
              <a:rPr lang="en-US" dirty="0"/>
              <a:t>Protein structure analysis</a:t>
            </a:r>
          </a:p>
          <a:p>
            <a:endParaRPr lang="en-US" dirty="0"/>
          </a:p>
          <a:p>
            <a:endParaRPr lang="en-US" dirty="0"/>
          </a:p>
        </p:txBody>
      </p:sp>
      <p:sp>
        <p:nvSpPr>
          <p:cNvPr id="4" name="Rectangle 3">
            <a:extLst>
              <a:ext uri="{FF2B5EF4-FFF2-40B4-BE49-F238E27FC236}">
                <a16:creationId xmlns:a16="http://schemas.microsoft.com/office/drawing/2014/main" id="{004FA13A-36C2-2945-8148-62B689C19E92}"/>
              </a:ext>
            </a:extLst>
          </p:cNvPr>
          <p:cNvSpPr/>
          <p:nvPr/>
        </p:nvSpPr>
        <p:spPr>
          <a:xfrm>
            <a:off x="5740400" y="1342992"/>
            <a:ext cx="6096000" cy="5262979"/>
          </a:xfrm>
          <a:prstGeom prst="rect">
            <a:avLst/>
          </a:prstGeom>
        </p:spPr>
        <p:txBody>
          <a:bodyPr>
            <a:spAutoFit/>
          </a:bodyPr>
          <a:lstStyle/>
          <a:p>
            <a:r>
              <a:rPr lang="en-US" sz="2800" b="1" dirty="0"/>
              <a:t>Optional:</a:t>
            </a:r>
          </a:p>
          <a:p>
            <a:pPr marL="457200" indent="-457200">
              <a:buFont typeface="Arial" panose="020B0604020202020204" pitchFamily="34" charset="0"/>
              <a:buChar char="•"/>
            </a:pPr>
            <a:r>
              <a:rPr lang="en-US" sz="2800" dirty="0"/>
              <a:t>Phylogenetics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Machine learning</a:t>
            </a:r>
          </a:p>
          <a:p>
            <a:endParaRPr lang="en-US" sz="2800" dirty="0"/>
          </a:p>
          <a:p>
            <a:pPr marL="457200" indent="-457200">
              <a:buFont typeface="Arial" panose="020B0604020202020204" pitchFamily="34" charset="0"/>
              <a:buChar char="•"/>
            </a:pPr>
            <a:r>
              <a:rPr lang="en-US" sz="2800" dirty="0"/>
              <a:t>Python</a:t>
            </a:r>
          </a:p>
          <a:p>
            <a:endParaRPr lang="en-US" sz="2800" dirty="0"/>
          </a:p>
          <a:p>
            <a:pPr marL="457200" indent="-457200">
              <a:buFont typeface="Arial" panose="020B0604020202020204" pitchFamily="34" charset="0"/>
              <a:buChar char="•"/>
            </a:pPr>
            <a:r>
              <a:rPr lang="en-US" sz="2800" dirty="0"/>
              <a:t>Linux/command line &amp; working with HPC resources</a:t>
            </a:r>
          </a:p>
          <a:p>
            <a:endParaRPr lang="en-US" sz="2800" dirty="0"/>
          </a:p>
          <a:p>
            <a:pPr marL="457200" indent="-457200">
              <a:buFont typeface="Arial" panose="020B0604020202020204" pitchFamily="34" charset="0"/>
              <a:buChar char="•"/>
            </a:pPr>
            <a:r>
              <a:rPr lang="en-US" sz="2800" dirty="0"/>
              <a:t>Substrate docking &amp; molecular dynamics</a:t>
            </a:r>
          </a:p>
        </p:txBody>
      </p:sp>
    </p:spTree>
    <p:extLst>
      <p:ext uri="{BB962C8B-B14F-4D97-AF65-F5344CB8AC3E}">
        <p14:creationId xmlns:p14="http://schemas.microsoft.com/office/powerpoint/2010/main" val="19057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B49B-B38D-A341-BFEA-E37C9DD32DAF}"/>
              </a:ext>
            </a:extLst>
          </p:cNvPr>
          <p:cNvSpPr>
            <a:spLocks noGrp="1"/>
          </p:cNvSpPr>
          <p:nvPr>
            <p:ph type="title"/>
          </p:nvPr>
        </p:nvSpPr>
        <p:spPr>
          <a:xfrm>
            <a:off x="410183" y="345670"/>
            <a:ext cx="10515600" cy="1325563"/>
          </a:xfrm>
        </p:spPr>
        <p:txBody>
          <a:bodyPr/>
          <a:lstStyle/>
          <a:p>
            <a:r>
              <a:rPr lang="en-US" dirty="0"/>
              <a:t>Timeline</a:t>
            </a:r>
          </a:p>
        </p:txBody>
      </p:sp>
      <p:sp>
        <p:nvSpPr>
          <p:cNvPr id="3" name="Content Placeholder 2">
            <a:extLst>
              <a:ext uri="{FF2B5EF4-FFF2-40B4-BE49-F238E27FC236}">
                <a16:creationId xmlns:a16="http://schemas.microsoft.com/office/drawing/2014/main" id="{2584D9A0-E464-9B43-9E4D-E85D04B2EB27}"/>
              </a:ext>
            </a:extLst>
          </p:cNvPr>
          <p:cNvSpPr>
            <a:spLocks noGrp="1"/>
          </p:cNvSpPr>
          <p:nvPr>
            <p:ph idx="1"/>
          </p:nvPr>
        </p:nvSpPr>
        <p:spPr/>
        <p:txBody>
          <a:bodyPr>
            <a:normAutofit fontScale="92500" lnSpcReduction="10000"/>
          </a:bodyPr>
          <a:lstStyle/>
          <a:p>
            <a:r>
              <a:rPr lang="en-US" sz="3600" dirty="0"/>
              <a:t>Goal to finish new database version by end of July</a:t>
            </a:r>
          </a:p>
          <a:p>
            <a:endParaRPr lang="en-US" sz="3600" dirty="0"/>
          </a:p>
          <a:p>
            <a:r>
              <a:rPr lang="en-US" sz="3600" dirty="0"/>
              <a:t>Initial meeting with Betsy and group week of June 22?</a:t>
            </a:r>
          </a:p>
          <a:p>
            <a:endParaRPr lang="en-US" sz="3600" dirty="0"/>
          </a:p>
          <a:p>
            <a:r>
              <a:rPr lang="en-US" sz="3600" dirty="0"/>
              <a:t>Primary work on project could be done June 27 –&gt; on (especially week of June 27 – July 6)</a:t>
            </a:r>
          </a:p>
          <a:p>
            <a:endParaRPr lang="en-US" sz="3600" dirty="0"/>
          </a:p>
          <a:p>
            <a:r>
              <a:rPr lang="en-US" sz="3600" dirty="0"/>
              <a:t>Check-in meeting with Betsy on July 9</a:t>
            </a:r>
          </a:p>
        </p:txBody>
      </p:sp>
    </p:spTree>
    <p:extLst>
      <p:ext uri="{BB962C8B-B14F-4D97-AF65-F5344CB8AC3E}">
        <p14:creationId xmlns:p14="http://schemas.microsoft.com/office/powerpoint/2010/main" val="259484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3768</TotalTime>
  <Words>355</Words>
  <Application>Microsoft Macintosh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Wingdings</vt:lpstr>
      <vt:lpstr>Office Theme</vt:lpstr>
      <vt:lpstr>LSSURP long-term  summer planning</vt:lpstr>
      <vt:lpstr>Looking ahead</vt:lpstr>
      <vt:lpstr>Any interest in a “side project”?</vt:lpstr>
      <vt:lpstr>Fate and biodegradation of N-rich compounds </vt:lpstr>
      <vt:lpstr>UreaDB: z.umn.edu/ureadb</vt:lpstr>
      <vt:lpstr>Interest in helping with the web app development?</vt:lpstr>
      <vt:lpstr>Other bioinformatics skills you would like to learn or focus on?</vt:lpstr>
      <vt:lpstr>Timeline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LSSURP summer planning</dc:title>
  <dc:creator>Serina Robinson</dc:creator>
  <cp:lastModifiedBy>Serina Robinson</cp:lastModifiedBy>
  <cp:revision>26</cp:revision>
  <dcterms:created xsi:type="dcterms:W3CDTF">2020-06-11T13:04:38Z</dcterms:created>
  <dcterms:modified xsi:type="dcterms:W3CDTF">2020-06-15T03:01:01Z</dcterms:modified>
</cp:coreProperties>
</file>