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5" r:id="rId4"/>
    <p:sldId id="284" r:id="rId5"/>
    <p:sldId id="285" r:id="rId6"/>
    <p:sldId id="293" r:id="rId7"/>
    <p:sldId id="278" r:id="rId8"/>
    <p:sldId id="279" r:id="rId9"/>
    <p:sldId id="280" r:id="rId10"/>
    <p:sldId id="281" r:id="rId11"/>
    <p:sldId id="294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00"/>
    <p:restoredTop sz="94625"/>
  </p:normalViewPr>
  <p:slideViewPr>
    <p:cSldViewPr snapToGrid="0" snapToObjects="1">
      <p:cViewPr varScale="1">
        <p:scale>
          <a:sx n="55" d="100"/>
          <a:sy n="55" d="100"/>
        </p:scale>
        <p:origin x="21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5B2A3-AA73-4746-9E74-FED1F0A236EB}" type="datetimeFigureOut">
              <a:rPr lang="en-CH" smtClean="0"/>
              <a:t>18.10.22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937A2-B908-074A-A1D4-392A549036F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468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93742-BC74-874A-ADFA-B08557633A00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787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B88D-BC5C-824E-977A-C9688EAC8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FBE-E6A1-1F47-A4D3-C212ADFDA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EEA5-8866-B349-9149-B314CCA0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09B4-6E6B-994F-81BE-8201F7AB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E4138-5D63-9F46-97D2-B39C21D8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1735-0E7B-CA45-84CD-20A0C2DC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D94E2-AA31-974A-934F-65F9AF368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ED15-A523-424A-8689-A2A642BC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9E46-1304-9143-9B35-1E4EDC1D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1864-1138-0B41-9488-1B3A134E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162F1-1774-8B4D-AF4D-4984E8539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57FD8-001B-1943-8ADA-03A1DAC3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06E8-67CC-FF4C-82C9-D39D350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5471-31C1-AA4A-96D5-37FD01E0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543B-DD24-8F4A-9A68-07C265BD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E03A-5BE8-BE47-8903-8169DE43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E9ED-684D-024D-BC01-F8A3637B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16ED-0916-B749-841E-47551FA2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3195-A468-EF4E-8BB5-426FB412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D7CE-3D16-DE45-AFC4-094A1ADB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8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4A3D-4034-7B4D-80C7-D548C4B7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31BEA-37B6-3D4B-B3F6-3084160B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8C9D7-358F-7740-9ECD-318AC8FE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70F2-D9FE-434F-8255-C1183CEF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FF9E-40EE-0A46-85DB-7C69C23F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C14C-B870-024C-A4B7-F0210DCF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19EE-45B3-8C49-9F4B-5F8E01452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00E6A-CFDB-344E-87A3-54A26C409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D2276-2CE6-8D43-8884-D0073FD6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23E8A-B26B-9C4C-98F5-8D96D9B7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94B2B-0FEF-924F-AEF0-E70DFC77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7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38AC-A67D-E94C-8E5C-0B906917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9BC8-5D32-3441-BE0C-4C3CEFDEE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F9E0F-0FE1-9B4C-B58C-DDE551A9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B1F6E-A434-E347-9A37-38E5A35F1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9CFD6-76F4-8240-B0C2-7D26FB02A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54365-24D1-C747-912B-E679E30A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57CF6-4CE7-6D4B-8532-075BA767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EFF37-351F-3048-9D9F-7B43A4A8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2F86-6D9A-0B40-8463-82B142EF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2DE68-0544-2245-B9A2-C0716958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7145E-E10E-9349-9423-FABD197C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CFC73-CF91-4342-9F3B-E22D3BB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9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2A2F1-F760-5249-B8C8-EEA20415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52C16-A563-574B-B1CA-032FA452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6CA9A-936A-EF40-A390-4FC1379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6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700D-B188-1D4D-ABF6-DBA9565F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02B8-9388-1C45-BA11-13BEC043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2EE6E-79F4-434D-9394-F54218D1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DD4A9-A68F-ED48-BB1B-1C53DD8E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5DC84-218D-354A-9A1A-2752BB64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036A3-9AC5-F648-958F-EAA56539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67E1-415C-A443-95A2-49D34840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B4C2C-5144-A64D-BFA1-6DEE6B230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AB695-164E-5646-8AE9-83204D59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74C39-D910-2C45-8DD9-94A6DBB6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2A729-200B-794C-9CEF-8ED2EE1E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747C8-057A-9547-8FE0-21F48A1E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94F79-8BF9-B24F-BBCE-17A464BE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8A38-E1A4-654B-B407-F4DD7B15F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045F-4209-9C44-8C3F-42EAF5B5F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D18D-AAEF-3041-8D25-54EC1121CD54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9ED0B-F6CA-0845-BE4D-BD5BC8330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5D13-0924-4F49-A796-C62CCA954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6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50F8-817D-5C4B-AFCE-57AA7B3D3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phylogenetics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DBDAE-3A33-D440-90B7-E7F5E1C86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Thurs, June 18, 2020</a:t>
            </a:r>
          </a:p>
        </p:txBody>
      </p:sp>
    </p:spTree>
    <p:extLst>
      <p:ext uri="{BB962C8B-B14F-4D97-AF65-F5344CB8AC3E}">
        <p14:creationId xmlns:p14="http://schemas.microsoft.com/office/powerpoint/2010/main" val="54178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218726-107B-2140-A706-D5BB1247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2" y="1190177"/>
            <a:ext cx="5669312" cy="4186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E6EFE-7452-3440-B33F-77A142DFC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32"/>
          <a:stretch/>
        </p:blipFill>
        <p:spPr>
          <a:xfrm>
            <a:off x="5307205" y="2319454"/>
            <a:ext cx="6728677" cy="35185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605787-E5BF-3505-5B0B-94D5501610A0}"/>
              </a:ext>
            </a:extLst>
          </p:cNvPr>
          <p:cNvSpPr txBox="1"/>
          <p:nvPr/>
        </p:nvSpPr>
        <p:spPr>
          <a:xfrm>
            <a:off x="8939514" y="6211669"/>
            <a:ext cx="325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Slides courtesy of Mona Singh, Princeton University</a:t>
            </a:r>
          </a:p>
        </p:txBody>
      </p:sp>
    </p:spTree>
    <p:extLst>
      <p:ext uri="{BB962C8B-B14F-4D97-AF65-F5344CB8AC3E}">
        <p14:creationId xmlns:p14="http://schemas.microsoft.com/office/powerpoint/2010/main" val="203842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AFFC27-E8B5-044C-872A-B89D8E1E4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2" r="17014" b="10894"/>
          <a:stretch/>
        </p:blipFill>
        <p:spPr>
          <a:xfrm>
            <a:off x="1509712" y="28844"/>
            <a:ext cx="8659899" cy="67623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DF20A7-62D6-4B07-62E0-90AA1EB38BC3}"/>
              </a:ext>
            </a:extLst>
          </p:cNvPr>
          <p:cNvSpPr txBox="1"/>
          <p:nvPr/>
        </p:nvSpPr>
        <p:spPr>
          <a:xfrm>
            <a:off x="648587" y="5571460"/>
            <a:ext cx="3211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Scale bar represents 0.5 changes per amino acid position</a:t>
            </a:r>
          </a:p>
        </p:txBody>
      </p:sp>
    </p:spTree>
    <p:extLst>
      <p:ext uri="{BB962C8B-B14F-4D97-AF65-F5344CB8AC3E}">
        <p14:creationId xmlns:p14="http://schemas.microsoft.com/office/powerpoint/2010/main" val="202822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D44C52-4541-C548-9A72-58B69A7E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1029809"/>
            <a:ext cx="10816683" cy="52630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A410-E302-C6C2-1D1F-913C27F8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Fancy trees</a:t>
            </a:r>
          </a:p>
        </p:txBody>
      </p:sp>
    </p:spTree>
    <p:extLst>
      <p:ext uri="{BB962C8B-B14F-4D97-AF65-F5344CB8AC3E}">
        <p14:creationId xmlns:p14="http://schemas.microsoft.com/office/powerpoint/2010/main" val="380351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E818835-8FF2-6A4C-ACE0-938CBD1E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-5667"/>
            <a:ext cx="82296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A970DA-C32F-9645-A12D-9E321D31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" y="582082"/>
            <a:ext cx="2353469" cy="627591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8239777-70DF-DF45-A259-807D2E15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486400" cy="736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Phylogenetic tree of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OleAs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6897A-7A82-6449-BC82-05C5C330CFCF}"/>
              </a:ext>
            </a:extLst>
          </p:cNvPr>
          <p:cNvSpPr txBox="1"/>
          <p:nvPr/>
        </p:nvSpPr>
        <p:spPr>
          <a:xfrm>
            <a:off x="8674100" y="4737100"/>
            <a:ext cx="876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PUFA</a:t>
            </a:r>
          </a:p>
          <a:p>
            <a:r>
              <a:rPr lang="en-US" sz="1600" dirty="0">
                <a:solidFill>
                  <a:srgbClr val="21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9A067-E17B-C247-85CC-C0095FEE1C32}"/>
              </a:ext>
            </a:extLst>
          </p:cNvPr>
          <p:cNvSpPr txBox="1"/>
          <p:nvPr/>
        </p:nvSpPr>
        <p:spPr>
          <a:xfrm>
            <a:off x="8674100" y="3838663"/>
            <a:ext cx="876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A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r>
              <a:rPr lang="en-US" sz="1600" dirty="0">
                <a:solidFill>
                  <a:srgbClr val="FFA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PUFA</a:t>
            </a:r>
          </a:p>
          <a:p>
            <a:r>
              <a:rPr lang="en-US" sz="1600" dirty="0">
                <a:solidFill>
                  <a:srgbClr val="FFA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</a:p>
        </p:txBody>
      </p:sp>
    </p:spTree>
    <p:extLst>
      <p:ext uri="{BB962C8B-B14F-4D97-AF65-F5344CB8AC3E}">
        <p14:creationId xmlns:p14="http://schemas.microsoft.com/office/powerpoint/2010/main" val="173699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26ECD1-52B2-414B-A67A-5F472F7F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95338"/>
            <a:ext cx="11353800" cy="5355761"/>
          </a:xfrm>
        </p:spPr>
        <p:txBody>
          <a:bodyPr>
            <a:normAutofit/>
          </a:bodyPr>
          <a:lstStyle/>
          <a:p>
            <a:r>
              <a:rPr lang="en-US" sz="3200" dirty="0"/>
              <a:t>Phylogenetic trees illustrate the evolutionary relationships among groups of organisms, or among a family of related nucleic acid or protein sequences </a:t>
            </a:r>
          </a:p>
          <a:p>
            <a:endParaRPr lang="en-US" sz="3200" dirty="0"/>
          </a:p>
          <a:p>
            <a:r>
              <a:rPr lang="en-US" sz="3200" dirty="0"/>
              <a:t>Different software available to estimate phylogeny:</a:t>
            </a:r>
          </a:p>
          <a:p>
            <a:pPr lvl="1"/>
            <a:r>
              <a:rPr lang="en-US" sz="2800" dirty="0"/>
              <a:t>MEGA[X] is great for smaller phylogenies (&lt; 50 sequences)</a:t>
            </a:r>
          </a:p>
          <a:p>
            <a:pPr lvl="1"/>
            <a:r>
              <a:rPr lang="en-US" sz="2800" dirty="0" err="1"/>
              <a:t>RaxML</a:t>
            </a:r>
            <a:r>
              <a:rPr lang="en-US" sz="2800" dirty="0"/>
              <a:t> and </a:t>
            </a:r>
            <a:r>
              <a:rPr lang="en-US" sz="2800" dirty="0" err="1"/>
              <a:t>PhyML</a:t>
            </a:r>
            <a:r>
              <a:rPr lang="en-US" sz="2800" dirty="0"/>
              <a:t> are good for larger phylogenies but take a long time</a:t>
            </a:r>
          </a:p>
          <a:p>
            <a:pPr lvl="1"/>
            <a:r>
              <a:rPr lang="en-US" sz="2800" dirty="0"/>
              <a:t>For &gt;1,000 sequences </a:t>
            </a:r>
            <a:r>
              <a:rPr lang="en-US" sz="2800" dirty="0" err="1"/>
              <a:t>FastTree</a:t>
            </a:r>
            <a:r>
              <a:rPr lang="en-US" sz="2800" dirty="0"/>
              <a:t> approximate maximum likelihood estimation is a good alternative</a:t>
            </a:r>
            <a:endParaRPr lang="en-US" sz="3200" dirty="0"/>
          </a:p>
          <a:p>
            <a:pPr lvl="1"/>
            <a:r>
              <a:rPr lang="en-US" sz="3200" dirty="0"/>
              <a:t>Other software you might see mentioned: PHYLIP, PAUP, BEAST, Mr. Bayes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924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E860C-C63B-354F-A20F-D7234D892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75"/>
          <a:stretch/>
        </p:blipFill>
        <p:spPr>
          <a:xfrm>
            <a:off x="3899342" y="1690688"/>
            <a:ext cx="7828210" cy="385331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F30E0E1-BB3F-0449-8DC8-EDA05AE3E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Rooted vs. unrooted 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C4713C-7724-994C-AABC-C6875BCB99ED}"/>
              </a:ext>
            </a:extLst>
          </p:cNvPr>
          <p:cNvSpPr txBox="1"/>
          <p:nvPr/>
        </p:nvSpPr>
        <p:spPr>
          <a:xfrm>
            <a:off x="6972300" y="6472238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Figures courtesy of Mona Singh, Princeton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6D6EB-265F-1A15-D4BB-B9B44C1B71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99"/>
          <a:stretch/>
        </p:blipFill>
        <p:spPr>
          <a:xfrm>
            <a:off x="838200" y="2174789"/>
            <a:ext cx="2838343" cy="1677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46C725-6749-5F56-0987-F7B31C691EEB}"/>
              </a:ext>
            </a:extLst>
          </p:cNvPr>
          <p:cNvSpPr txBox="1"/>
          <p:nvPr/>
        </p:nvSpPr>
        <p:spPr>
          <a:xfrm>
            <a:off x="691979" y="4214348"/>
            <a:ext cx="3004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Adding an outgroup (ideally distantly related)  allows the phylogenetic tree to be rooted</a:t>
            </a:r>
          </a:p>
        </p:txBody>
      </p:sp>
    </p:spTree>
    <p:extLst>
      <p:ext uri="{BB962C8B-B14F-4D97-AF65-F5344CB8AC3E}">
        <p14:creationId xmlns:p14="http://schemas.microsoft.com/office/powerpoint/2010/main" val="53912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26ECD1-52B2-414B-A67A-5F472F7F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17589"/>
            <a:ext cx="11353800" cy="443351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b="1" dirty="0"/>
              <a:t>Distance-based</a:t>
            </a:r>
            <a:r>
              <a:rPr lang="en-US" sz="2400" dirty="0"/>
              <a:t> e.g., ‘neighbor joining’ produces unrooted tree</a:t>
            </a:r>
          </a:p>
          <a:p>
            <a:endParaRPr lang="en-US" sz="2400" dirty="0"/>
          </a:p>
          <a:p>
            <a:r>
              <a:rPr lang="en-US" sz="2400" b="1" dirty="0"/>
              <a:t>Maximum parsimony (MP): </a:t>
            </a:r>
            <a:r>
              <a:rPr lang="en-US" sz="2400" dirty="0"/>
              <a:t>choose tree that minimizes number of changes required to explain data, good for closely-related sequences</a:t>
            </a:r>
          </a:p>
          <a:p>
            <a:endParaRPr lang="en-US" sz="2400" dirty="0"/>
          </a:p>
          <a:p>
            <a:r>
              <a:rPr lang="en-US" sz="2400" b="1" dirty="0"/>
              <a:t>Maximum likelihood (ML): </a:t>
            </a:r>
            <a:r>
              <a:rPr lang="en-US" sz="2400" dirty="0"/>
              <a:t>under a model of sequence evolution, find the tree which gives the highest likelihood of the observed data -&gt; best default choice for rooted tree</a:t>
            </a:r>
          </a:p>
          <a:p>
            <a:endParaRPr lang="en-US" sz="2400" dirty="0"/>
          </a:p>
          <a:p>
            <a:r>
              <a:rPr lang="en-US" sz="2400" dirty="0"/>
              <a:t>Also Bayesian, minimum-evolution, many more approaches…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2E4BD-F994-033C-B41E-01E962A5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Methods for tree estimation</a:t>
            </a:r>
          </a:p>
        </p:txBody>
      </p:sp>
    </p:spTree>
    <p:extLst>
      <p:ext uri="{BB962C8B-B14F-4D97-AF65-F5344CB8AC3E}">
        <p14:creationId xmlns:p14="http://schemas.microsoft.com/office/powerpoint/2010/main" val="284867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6382-0EED-31EC-ADF4-8A9927C6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Software to build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48AD-DD3B-1319-61DE-89E0A172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73" y="1924479"/>
            <a:ext cx="11605054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Graphical user interface</a:t>
            </a:r>
          </a:p>
          <a:p>
            <a:pPr lvl="1"/>
            <a:r>
              <a:rPr lang="en-US" sz="2800" dirty="0"/>
              <a:t>MEGA software is great for smaller phylogenies (&lt; 50 sequences)</a:t>
            </a:r>
          </a:p>
          <a:p>
            <a:pPr lvl="1"/>
            <a:r>
              <a:rPr lang="en-US" sz="2800" dirty="0"/>
              <a:t>Open source, relatively easy to use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Command line</a:t>
            </a:r>
          </a:p>
          <a:p>
            <a:pPr lvl="1"/>
            <a:r>
              <a:rPr lang="en-US" sz="2800" dirty="0"/>
              <a:t>IQ-TREE and </a:t>
            </a:r>
            <a:r>
              <a:rPr lang="en-US" sz="2800" dirty="0" err="1"/>
              <a:t>RaxML</a:t>
            </a:r>
            <a:r>
              <a:rPr lang="en-US" sz="2800" dirty="0"/>
              <a:t> are good for larger phylogenies but take a long time</a:t>
            </a:r>
          </a:p>
          <a:p>
            <a:pPr lvl="1"/>
            <a:r>
              <a:rPr lang="en-US" sz="2800" dirty="0"/>
              <a:t>For &gt;1,000 sequences </a:t>
            </a:r>
            <a:r>
              <a:rPr lang="en-US" sz="2800" dirty="0" err="1"/>
              <a:t>FastTree</a:t>
            </a:r>
            <a:r>
              <a:rPr lang="en-US" sz="2800" dirty="0"/>
              <a:t> is a good estimation (takes seconds)</a:t>
            </a:r>
          </a:p>
          <a:p>
            <a:pPr lvl="1"/>
            <a:r>
              <a:rPr lang="en-US" sz="2800" dirty="0"/>
              <a:t>Other software you might see mentioned: PHYLIP, BEAST, Mr. Bayes… 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7169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0939-27BB-744A-B0E4-949222AF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Distance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5BC-608A-5646-A171-4D5E871B0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UPGMA (Unweighted group method with arithmetic mean)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UPGMA assumes that the rates of evolution are the same among different lineages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general, should not use this method for phylogenetic tree reconstruction (unless believe assumption) </a:t>
            </a:r>
          </a:p>
          <a:p>
            <a:endParaRPr lang="en-US" dirty="0"/>
          </a:p>
          <a:p>
            <a:r>
              <a:rPr lang="en-US" dirty="0"/>
              <a:t>Neighbor-joining is an improvement on UPGMA because it takes into account averaged distances to other leaves as well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Produces an unrooted tree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8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F8E1-CC0E-544A-9681-9EC40870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51B6-942D-BF48-B2B8-B5CB995D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9913"/>
            <a:ext cx="1135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probabilistic model for nucleotide (or protein) substitution pick the tree that has highest probability of generating observed data </a:t>
            </a:r>
          </a:p>
          <a:p>
            <a:r>
              <a:rPr lang="en-US" dirty="0"/>
              <a:t>Given data </a:t>
            </a:r>
            <a:r>
              <a:rPr lang="en-US" i="1" dirty="0"/>
              <a:t>D </a:t>
            </a:r>
            <a:r>
              <a:rPr lang="en-US" dirty="0"/>
              <a:t>and model </a:t>
            </a:r>
            <a:r>
              <a:rPr lang="en-US" i="1" dirty="0"/>
              <a:t>M</a:t>
            </a:r>
            <a:r>
              <a:rPr lang="en-US" dirty="0"/>
              <a:t>, find tree </a:t>
            </a:r>
            <a:r>
              <a:rPr lang="en-US" i="1" dirty="0"/>
              <a:t>T </a:t>
            </a:r>
            <a:r>
              <a:rPr lang="en-US" dirty="0"/>
              <a:t>such that </a:t>
            </a:r>
            <a:r>
              <a:rPr lang="en-US" i="1" dirty="0" err="1"/>
              <a:t>Pr</a:t>
            </a:r>
            <a:r>
              <a:rPr lang="en-US" i="1" dirty="0"/>
              <a:t>(D|T, M) </a:t>
            </a:r>
            <a:r>
              <a:rPr lang="en-US" dirty="0"/>
              <a:t>is maximized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Makes 2 independence assumptions </a:t>
            </a:r>
          </a:p>
          <a:p>
            <a:pPr marL="0" indent="0">
              <a:buNone/>
            </a:pPr>
            <a:r>
              <a:rPr lang="en-US" dirty="0"/>
              <a:t>	– Different sites evolve independently </a:t>
            </a:r>
          </a:p>
          <a:p>
            <a:pPr marL="0" indent="0">
              <a:buNone/>
            </a:pPr>
            <a:r>
              <a:rPr lang="en-US" dirty="0"/>
              <a:t>	– Diverged sequences (or species) evolve independently after diverging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are now fairly widely considered to be the best but also the most time-consuming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3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5A0390-4A84-EA4C-8096-F014C338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1" y="1438963"/>
            <a:ext cx="6540500" cy="4018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2528EE-2861-B442-8603-6C590B248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98"/>
          <a:stretch/>
        </p:blipFill>
        <p:spPr>
          <a:xfrm>
            <a:off x="6686551" y="2765501"/>
            <a:ext cx="5505448" cy="26923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5CF8A5-4420-2872-FB76-D0B7C551D926}"/>
              </a:ext>
            </a:extLst>
          </p:cNvPr>
          <p:cNvSpPr txBox="1"/>
          <p:nvPr/>
        </p:nvSpPr>
        <p:spPr>
          <a:xfrm>
            <a:off x="8939514" y="6211669"/>
            <a:ext cx="3252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Slides courtesy of Mona Singh, Princeton University</a:t>
            </a:r>
          </a:p>
        </p:txBody>
      </p:sp>
    </p:spTree>
    <p:extLst>
      <p:ext uri="{BB962C8B-B14F-4D97-AF65-F5344CB8AC3E}">
        <p14:creationId xmlns:p14="http://schemas.microsoft.com/office/powerpoint/2010/main" val="226545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452</Words>
  <Application>Microsoft Macintosh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 to phylogenetics</vt:lpstr>
      <vt:lpstr>Phylogenetic tree of OleAs</vt:lpstr>
      <vt:lpstr>PowerPoint Presentation</vt:lpstr>
      <vt:lpstr>Rooted vs. unrooted trees</vt:lpstr>
      <vt:lpstr>Methods for tree estimation</vt:lpstr>
      <vt:lpstr>Software to build trees</vt:lpstr>
      <vt:lpstr>Distance methods</vt:lpstr>
      <vt:lpstr>Maximum Likelihood</vt:lpstr>
      <vt:lpstr>PowerPoint Presentation</vt:lpstr>
      <vt:lpstr>PowerPoint Presentation</vt:lpstr>
      <vt:lpstr>PowerPoint Presentation</vt:lpstr>
      <vt:lpstr>Fancy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Serina Robinson</dc:creator>
  <cp:lastModifiedBy>Robinson, Serina</cp:lastModifiedBy>
  <cp:revision>13</cp:revision>
  <dcterms:created xsi:type="dcterms:W3CDTF">2020-06-17T21:20:09Z</dcterms:created>
  <dcterms:modified xsi:type="dcterms:W3CDTF">2022-10-18T19:22:32Z</dcterms:modified>
</cp:coreProperties>
</file>