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8" r:id="rId2"/>
    <p:sldId id="304" r:id="rId3"/>
    <p:sldId id="300" r:id="rId4"/>
    <p:sldId id="299" r:id="rId5"/>
    <p:sldId id="297" r:id="rId6"/>
    <p:sldId id="256" r:id="rId7"/>
    <p:sldId id="302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/>
    <p:restoredTop sz="94643"/>
  </p:normalViewPr>
  <p:slideViewPr>
    <p:cSldViewPr snapToGrid="0" snapToObjects="1">
      <p:cViewPr>
        <p:scale>
          <a:sx n="80" d="100"/>
          <a:sy n="80" d="100"/>
        </p:scale>
        <p:origin x="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39775-9BBD-6D48-9FD5-CAF009208E85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B181-6E36-544D-8F3A-1D8B58B1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227566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227566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1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e1c8f2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e1c8f2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9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C390-A92A-254A-996E-D4A9A70A9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0299-B891-1447-8FE7-39B4041A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EBD3-CBED-2443-9C51-81FFC0FD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039D-9EEF-AD46-A4C2-130A025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235-8A01-254B-9100-785AC401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19A5-B485-A244-BBEA-DA0B024B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592A-36A4-B545-8A78-23EBCC0B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CCCE-A83B-8C4A-B6E3-C80C0314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2FA1-EE4E-264F-88A3-506B9343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22B8-CB1A-0B4A-BF41-5B939C41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D9267-C168-E44A-9D3B-A096D266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CE375-1070-0B4E-94CA-AF21FCC4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EB88-FBC9-F74F-AFAA-7BAA55BB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C71B-C5C9-FD45-A9B5-2F7C9FAA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256D-C7F3-9A44-82D6-454DEBE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9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005-5F88-434D-A868-33B83D2C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31F-C468-D34A-8D65-D148CD3D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DBCA-12B0-9F4D-B575-E929BF8A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05F1-01BD-2844-8660-0C4B155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7F39-ED12-9946-AE95-6B67856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BECD-A802-434A-85DB-1E917259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6E7-FC8B-B24B-94B2-64B7E23D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5290-638C-9E4E-9494-6D2FB8B0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8382-2611-A541-94D3-01518D3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0236-1D15-1846-AAE9-053288B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326-89C4-CD47-8B45-C0C41F68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1691-2DC7-4442-87AC-E197E9B8D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4794F-6F05-4B4D-97D6-907F522D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3F0E-D0F4-8C4E-99D1-B548A19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B58B-B1F5-9241-A71B-C3D3574F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DB3C-7B78-1E4A-A4E7-EE1FF26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98E9-F047-8C4A-8B47-61C79018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A578-A6BB-0B44-B715-0C428414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978C-B870-064D-A57A-CAE5C17E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7C31D-E694-8D48-81F6-3D19E8AB7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13679-1D88-1848-98F1-699B2AE75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A7B8B-51A2-1C4E-995B-10B74DF3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1FBD6-7895-2B47-A309-EE20837B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7C80D-A63D-EF44-ACA8-E38C162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792F-76C6-D044-9CAD-CF05A9B6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1574-A4EB-D04E-8E2E-03F57A6A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2353-2877-8647-B99A-F5B729CE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D7120-70A3-D649-9C9F-0433A7BB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C5DF9-0443-074F-89BD-011F4DC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A002F-DC2A-3648-9866-EA74BADE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B5A4-401C-F140-B9B2-DED6586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A01F-A8A3-AA4E-9D9E-441257ED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060D-1E84-9145-BBCB-6FE2C815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FB03-EDD7-5B46-BD9B-E76E4DFD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8705-6A7E-9F42-9DBB-875D3D8C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E6A5-0747-304E-A24B-BDB0F76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2F98-F133-5940-9880-09BFC2B7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28C5-2394-6340-A9BB-E11472BF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26D2A-B093-EA4D-B65F-EAD50FBC0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354BE-614F-C342-8056-F6ECA851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6DD4-6585-F746-BBE4-5B1AC19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7163-B1E1-9047-9FA5-56C745B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71FD-58F3-E246-9989-B864AE87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63E7-67EF-414E-A475-1604728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854A-5D3B-C648-B4C3-4281441D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1488-56A0-9849-A020-609040A6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018E-C79B-4948-BC6B-91E7AE32CFA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67DB-EF53-4347-B896-ABAD7F7D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8A6D-6617-B34B-A4FC-A7495F3A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E4EF-1E07-9844-8A59-CA0B7B1F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67567" y="1669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Runtime evaluation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2" y="2845316"/>
            <a:ext cx="9772650" cy="3956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9C9FA-4040-AD4C-8A5B-99DC41957F88}"/>
              </a:ext>
            </a:extLst>
          </p:cNvPr>
          <p:cNvSpPr txBox="1"/>
          <p:nvPr/>
        </p:nvSpPr>
        <p:spPr>
          <a:xfrm>
            <a:off x="714375" y="843308"/>
            <a:ext cx="11113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NRPSPredictor2 currently takes ~0.75 s per A-domain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andpuma2 could take ~75 times longer in the worst case and ~6 times longer in the best case (at least on our machines).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modules only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record at a time, that worst case will be relatively common in antiSMASH inputs with many records/contigs (e.g. metagenomic and draft genome inputs).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this analysis is definitely machine specific. Still significantly faster than Sandpuma1!</a:t>
            </a:r>
          </a:p>
        </p:txBody>
      </p:sp>
    </p:spTree>
    <p:extLst>
      <p:ext uri="{BB962C8B-B14F-4D97-AF65-F5344CB8AC3E}">
        <p14:creationId xmlns:p14="http://schemas.microsoft.com/office/powerpoint/2010/main" val="7921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5981-7A28-1D4A-87D5-21415B9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A524-61A5-1348-8D09-41141F0DF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Remove Java dependency of antiSMASH5 by re-implementing NRPSPredictor2 (or comparable classifier) in Python and retraining on newest NRPS A-domain data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Allow for multilevel, hierarchical predictions for amino acids from broad specificity group to individual monomers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Write code with 100% test coverage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Relatively high accuracy, but will take a slight hit for faster prediction</a:t>
            </a:r>
            <a:br>
              <a:rPr lang="en-US" dirty="0"/>
            </a:br>
            <a:r>
              <a:rPr lang="en-US" dirty="0"/>
              <a:t>​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76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ED53-F770-3349-933D-50F3113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Changes/work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47B9-2957-B546-9D7D-1D75EA9D5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Training separate models for fungal A-domains (based on phylogenetic analysis and previous work, fungal ASMs are fundamentally different)</a:t>
            </a:r>
          </a:p>
          <a:p>
            <a:pPr marL="152396" indent="0">
              <a:buNone/>
            </a:pPr>
            <a:endParaRPr lang="en-US" sz="2700" dirty="0"/>
          </a:p>
          <a:p>
            <a:r>
              <a:rPr lang="en-US" sz="2700" dirty="0"/>
              <a:t>Duplicate handling (when 34 aa signature is extracted, there are 250 duplicated data points out of 1,093. Need to be removed to report prediction accuracy)</a:t>
            </a:r>
          </a:p>
          <a:p>
            <a:pPr marL="152396" indent="0">
              <a:buNone/>
            </a:pPr>
            <a:endParaRPr lang="en-US" sz="2700" dirty="0"/>
          </a:p>
          <a:p>
            <a:r>
              <a:rPr lang="en-US" sz="2700" dirty="0"/>
              <a:t>Predicting “broad” amino acid specificity when there is no confident prediction for individual monomers (construct NRPSPredictor2-like hierarchy)</a:t>
            </a:r>
          </a:p>
          <a:p>
            <a:endParaRPr lang="en-US" sz="2700" dirty="0"/>
          </a:p>
          <a:p>
            <a:r>
              <a:rPr lang="en-US" sz="2700" dirty="0"/>
              <a:t>Tuning all model parameters not just training/test split</a:t>
            </a:r>
          </a:p>
          <a:p>
            <a:pPr marL="152396" indent="0">
              <a:buNone/>
            </a:pP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581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043994839"/>
              </p:ext>
            </p:extLst>
          </p:nvPr>
        </p:nvGraphicFramePr>
        <p:xfrm>
          <a:off x="214313" y="763600"/>
          <a:ext cx="11977687" cy="605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Amino acid class</a:t>
                      </a:r>
                      <a:endParaRPr sz="1800" b="1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Class size</a:t>
                      </a:r>
                      <a:endParaRPr sz="1800" b="1" dirty="0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Members</a:t>
                      </a:r>
                      <a:endParaRPr sz="1800" b="1" dirty="0"/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polar.and.charged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189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ser</a:t>
                      </a:r>
                      <a:r>
                        <a:rPr lang="en" sz="1600" dirty="0"/>
                        <a:t>, oh-</a:t>
                      </a:r>
                      <a:r>
                        <a:rPr lang="en" sz="1600" dirty="0" err="1"/>
                        <a:t>asn</a:t>
                      </a:r>
                      <a:r>
                        <a:rPr lang="en" sz="1600" dirty="0"/>
                        <a:t>, o-iv, </a:t>
                      </a:r>
                      <a:r>
                        <a:rPr lang="en" sz="1600" dirty="0" err="1"/>
                        <a:t>noh-val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noh</a:t>
                      </a:r>
                      <a:r>
                        <a:rPr lang="en" sz="1600" dirty="0"/>
                        <a:t>-ala, </a:t>
                      </a:r>
                      <a:r>
                        <a:rPr lang="en" sz="1600" dirty="0" err="1"/>
                        <a:t>glu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gln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arg|leu</a:t>
                      </a:r>
                      <a:r>
                        <a:rPr lang="en" sz="1600" dirty="0"/>
                        <a:t>, dab, oh-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cysa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asp|bme-asp</a:t>
                      </a:r>
                      <a:r>
                        <a:rPr lang="en" sz="1600" dirty="0"/>
                        <a:t>, asp, </a:t>
                      </a:r>
                      <a:r>
                        <a:rPr lang="en" sz="1600" dirty="0" err="1"/>
                        <a:t>asn|gln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arg|lys</a:t>
                      </a:r>
                      <a:r>
                        <a:rPr lang="en" sz="1600" dirty="0"/>
                        <a:t>, oh-asp, 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oh-orn|orn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small.hydrophobic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170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norcma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nme-gly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ile|val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ile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goh-val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ala|val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aile|ile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abu</a:t>
                      </a:r>
                      <a:r>
                        <a:rPr lang="en" sz="1600" dirty="0"/>
                        <a:t>, 3oh-leu, </a:t>
                      </a:r>
                      <a:r>
                        <a:rPr lang="en" sz="1600" dirty="0" err="1"/>
                        <a:t>hiv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valol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ncp</a:t>
                      </a:r>
                      <a:r>
                        <a:rPr lang="en" sz="1600" dirty="0"/>
                        <a:t>-ala, leu, </a:t>
                      </a:r>
                      <a:r>
                        <a:rPr lang="en" sz="1600" dirty="0" err="1"/>
                        <a:t>akic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ala|leu|val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2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bulky.mainly.phenyl.derivatives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176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phe|trp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htyr</a:t>
                      </a:r>
                      <a:r>
                        <a:rPr lang="en" sz="1600" dirty="0"/>
                        <a:t>, his, </a:t>
                      </a:r>
                      <a:r>
                        <a:rPr lang="en" sz="1600" dirty="0" err="1"/>
                        <a:t>gln|tyr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lys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glyco-cya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nme</a:t>
                      </a:r>
                      <a:r>
                        <a:rPr lang="en" sz="1600" dirty="0"/>
                        <a:t>-asp, </a:t>
                      </a:r>
                      <a:r>
                        <a:rPr lang="en" sz="1600" dirty="0" err="1"/>
                        <a:t>fo</a:t>
                      </a:r>
                      <a:r>
                        <a:rPr lang="en" sz="1600" dirty="0"/>
                        <a:t>-oh-</a:t>
                      </a:r>
                      <a:r>
                        <a:rPr lang="en" sz="1600" dirty="0" err="1"/>
                        <a:t>orn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dhh-tyr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asp|nme-asp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aad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boh-tyr|tyr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bme-phe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bhceala</a:t>
                      </a:r>
                      <a:r>
                        <a:rPr lang="en" sz="1600" dirty="0"/>
                        <a:t>, 6cl-trp|trp, 3oh-gln, 33p-ala, met, </a:t>
                      </a:r>
                      <a:r>
                        <a:rPr lang="en" sz="1600" dirty="0" err="1"/>
                        <a:t>homm-tyr</a:t>
                      </a:r>
                      <a:r>
                        <a:rPr lang="en" sz="1600" dirty="0"/>
                        <a:t>, 3me-tyr, </a:t>
                      </a:r>
                      <a:r>
                        <a:rPr lang="en" sz="1600" dirty="0" err="1"/>
                        <a:t>kyn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boh-tyr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phe|tyr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phgly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hpg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hcn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dhpg</a:t>
                      </a:r>
                      <a:r>
                        <a:rPr lang="en" sz="1600" dirty="0"/>
                        <a:t>, cl2-hpg|hpg, 2cl-hpg|hpg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small.hydrophilic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125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piz</a:t>
                      </a:r>
                      <a:r>
                        <a:rPr lang="en" sz="1600" dirty="0"/>
                        <a:t>, me-</a:t>
                      </a:r>
                      <a:r>
                        <a:rPr lang="en" sz="1600" dirty="0" err="1"/>
                        <a:t>dpr</a:t>
                      </a:r>
                      <a:r>
                        <a:rPr lang="en" sz="1600" dirty="0"/>
                        <a:t>, di-oh-</a:t>
                      </a:r>
                      <a:r>
                        <a:rPr lang="en" sz="1600" dirty="0" err="1"/>
                        <a:t>bz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di-oh-bz|sal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dhdab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dhabu|dhtyr|thr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dhabu</a:t>
                      </a:r>
                      <a:r>
                        <a:rPr lang="en" sz="1600" dirty="0"/>
                        <a:t>, dh-</a:t>
                      </a:r>
                      <a:r>
                        <a:rPr lang="en" sz="1600" dirty="0" err="1"/>
                        <a:t>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bmt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alaol</a:t>
                      </a:r>
                      <a:r>
                        <a:rPr lang="en" sz="1600" dirty="0"/>
                        <a:t>, ala, </a:t>
                      </a:r>
                      <a:r>
                        <a:rPr lang="en" sz="1600" dirty="0" err="1"/>
                        <a:t>akiv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hse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cyclic.aliphatic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65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pro, pip, </a:t>
                      </a:r>
                      <a:r>
                        <a:rPr lang="en" sz="1600" dirty="0" err="1"/>
                        <a:t>gac</a:t>
                      </a:r>
                      <a:r>
                        <a:rPr lang="en" sz="1600" dirty="0"/>
                        <a:t>, ac-</a:t>
                      </a:r>
                      <a:r>
                        <a:rPr lang="en" sz="1600" dirty="0" err="1"/>
                        <a:t>phe</a:t>
                      </a:r>
                      <a:r>
                        <a:rPr lang="en" sz="1600" dirty="0"/>
                        <a:t>, 6cl-hic, 4pe-pro, 4p-pro, 4oh-pro, 4me-pro|pro, 3me-pro, 4me-pro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tiny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59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gly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gca</a:t>
                      </a:r>
                      <a:r>
                        <a:rPr lang="en" sz="1600" dirty="0"/>
                        <a:t>, d-ala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0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cysteine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38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cys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6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reject (not enough training data)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21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d-lea, </a:t>
                      </a:r>
                      <a:r>
                        <a:rPr lang="en" sz="1600" dirty="0" err="1"/>
                        <a:t>bala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blys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ahnpb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btrp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athr|ser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aeo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ame-ser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ser|thr</a:t>
                      </a:r>
                      <a:r>
                        <a:rPr lang="en" sz="1600" dirty="0"/>
                        <a:t>, </a:t>
                      </a:r>
                      <a:r>
                        <a:rPr lang="en" sz="1600" dirty="0" err="1"/>
                        <a:t>pac</a:t>
                      </a:r>
                      <a:r>
                        <a:rPr lang="en" sz="1600" dirty="0"/>
                        <a:t>, ddh-arg|3me-tyr, me-</a:t>
                      </a:r>
                      <a:r>
                        <a:rPr lang="en" sz="1600" dirty="0" err="1"/>
                        <a:t>bala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FE9945D-A0DF-F948-B1A2-E0A1A2D3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0" y="0"/>
            <a:ext cx="11360800" cy="763600"/>
          </a:xfrm>
        </p:spPr>
        <p:txBody>
          <a:bodyPr>
            <a:noAutofit/>
          </a:bodyPr>
          <a:lstStyle/>
          <a:p>
            <a:r>
              <a:rPr lang="en-US" sz="3600" dirty="0"/>
              <a:t>Unsupervised learning for selection of broad AA groups</a:t>
            </a:r>
          </a:p>
        </p:txBody>
      </p:sp>
    </p:spTree>
    <p:extLst>
      <p:ext uri="{BB962C8B-B14F-4D97-AF65-F5344CB8AC3E}">
        <p14:creationId xmlns:p14="http://schemas.microsoft.com/office/powerpoint/2010/main" val="41021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ED1F7-D8EB-2446-BC1F-79BEFCB615AB}"/>
              </a:ext>
            </a:extLst>
          </p:cNvPr>
          <p:cNvSpPr txBox="1"/>
          <p:nvPr/>
        </p:nvSpPr>
        <p:spPr>
          <a:xfrm>
            <a:off x="0" y="75792"/>
            <a:ext cx="9616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Filtering step to remove duplicate data points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B84BC-0390-D247-9BE6-58C143B48D78}"/>
              </a:ext>
            </a:extLst>
          </p:cNvPr>
          <p:cNvGrpSpPr/>
          <p:nvPr/>
        </p:nvGrpSpPr>
        <p:grpSpPr>
          <a:xfrm>
            <a:off x="561951" y="1231391"/>
            <a:ext cx="3983408" cy="5039555"/>
            <a:chOff x="561951" y="1231391"/>
            <a:chExt cx="3983408" cy="50395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1F6D6B-9384-3C46-8479-99F689EEC697}"/>
                </a:ext>
              </a:extLst>
            </p:cNvPr>
            <p:cNvSpPr/>
            <p:nvPr/>
          </p:nvSpPr>
          <p:spPr>
            <a:xfrm>
              <a:off x="2284348" y="1231391"/>
              <a:ext cx="783772" cy="99604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75497E-DA41-5943-9E04-A0B3CE1E4F85}"/>
                </a:ext>
              </a:extLst>
            </p:cNvPr>
            <p:cNvSpPr txBox="1"/>
            <p:nvPr/>
          </p:nvSpPr>
          <p:spPr>
            <a:xfrm>
              <a:off x="561951" y="1406248"/>
              <a:ext cx="1540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1093  x</a:t>
              </a:r>
            </a:p>
          </p:txBody>
        </p:sp>
        <p:sp>
          <p:nvSpPr>
            <p:cNvPr id="9" name="Regular Pentagon 8">
              <a:extLst>
                <a:ext uri="{FF2B5EF4-FFF2-40B4-BE49-F238E27FC236}">
                  <a16:creationId xmlns:a16="http://schemas.microsoft.com/office/drawing/2014/main" id="{BDC48CE8-979A-E642-B9EA-F2A263503488}"/>
                </a:ext>
              </a:extLst>
            </p:cNvPr>
            <p:cNvSpPr/>
            <p:nvPr/>
          </p:nvSpPr>
          <p:spPr>
            <a:xfrm>
              <a:off x="3678895" y="1372219"/>
              <a:ext cx="629205" cy="68036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FF9A95-9FD1-9144-8B2C-DB55CFB57762}"/>
                </a:ext>
              </a:extLst>
            </p:cNvPr>
            <p:cNvSpPr txBox="1"/>
            <p:nvPr/>
          </p:nvSpPr>
          <p:spPr>
            <a:xfrm>
              <a:off x="2102757" y="5932392"/>
              <a:ext cx="1241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aa sequence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74A691-67A2-6142-B9E3-15C30253071D}"/>
                </a:ext>
              </a:extLst>
            </p:cNvPr>
            <p:cNvSpPr txBox="1"/>
            <p:nvPr/>
          </p:nvSpPr>
          <p:spPr>
            <a:xfrm>
              <a:off x="3509498" y="5932392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specificity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1CB643-A684-D443-A9DA-6C457C1F2C12}"/>
                </a:ext>
              </a:extLst>
            </p:cNvPr>
            <p:cNvSpPr/>
            <p:nvPr/>
          </p:nvSpPr>
          <p:spPr>
            <a:xfrm>
              <a:off x="2284348" y="2389170"/>
              <a:ext cx="783772" cy="9960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Regular Pentagon 13">
              <a:extLst>
                <a:ext uri="{FF2B5EF4-FFF2-40B4-BE49-F238E27FC236}">
                  <a16:creationId xmlns:a16="http://schemas.microsoft.com/office/drawing/2014/main" id="{64DF061D-3117-9F4A-A56D-353841A8A572}"/>
                </a:ext>
              </a:extLst>
            </p:cNvPr>
            <p:cNvSpPr/>
            <p:nvPr/>
          </p:nvSpPr>
          <p:spPr>
            <a:xfrm>
              <a:off x="3678895" y="2529998"/>
              <a:ext cx="629205" cy="68036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2AD8BB-9EBD-B447-A73A-C7D47BD2C14C}"/>
                </a:ext>
              </a:extLst>
            </p:cNvPr>
            <p:cNvSpPr/>
            <p:nvPr/>
          </p:nvSpPr>
          <p:spPr>
            <a:xfrm>
              <a:off x="2284348" y="3569098"/>
              <a:ext cx="783772" cy="9960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" name="Regular Pentagon 15">
              <a:extLst>
                <a:ext uri="{FF2B5EF4-FFF2-40B4-BE49-F238E27FC236}">
                  <a16:creationId xmlns:a16="http://schemas.microsoft.com/office/drawing/2014/main" id="{CAD6EF6C-0198-F047-91C4-F96A70FFC655}"/>
                </a:ext>
              </a:extLst>
            </p:cNvPr>
            <p:cNvSpPr/>
            <p:nvPr/>
          </p:nvSpPr>
          <p:spPr>
            <a:xfrm>
              <a:off x="3678895" y="3709926"/>
              <a:ext cx="629205" cy="68036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3DC66C-5B3B-CF4B-B5BC-C73DF9DDB789}"/>
                </a:ext>
              </a:extLst>
            </p:cNvPr>
            <p:cNvSpPr/>
            <p:nvPr/>
          </p:nvSpPr>
          <p:spPr>
            <a:xfrm>
              <a:off x="2284348" y="4750745"/>
              <a:ext cx="783772" cy="99604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Regular Pentagon 17">
              <a:extLst>
                <a:ext uri="{FF2B5EF4-FFF2-40B4-BE49-F238E27FC236}">
                  <a16:creationId xmlns:a16="http://schemas.microsoft.com/office/drawing/2014/main" id="{2A573DDA-D03E-F54B-99B8-D313DF9C1851}"/>
                </a:ext>
              </a:extLst>
            </p:cNvPr>
            <p:cNvSpPr/>
            <p:nvPr/>
          </p:nvSpPr>
          <p:spPr>
            <a:xfrm>
              <a:off x="3678895" y="4891573"/>
              <a:ext cx="629205" cy="680360"/>
            </a:xfrm>
            <a:prstGeom prst="pen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99CD7-4667-BE4A-9AEE-3F1C7E053CCE}"/>
              </a:ext>
            </a:extLst>
          </p:cNvPr>
          <p:cNvSpPr txBox="1"/>
          <p:nvPr/>
        </p:nvSpPr>
        <p:spPr>
          <a:xfrm>
            <a:off x="4918875" y="3836286"/>
            <a:ext cx="151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Duplicates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94AE-83C2-EF4B-87FD-43E8DE90D073}"/>
              </a:ext>
            </a:extLst>
          </p:cNvPr>
          <p:cNvSpPr txBox="1"/>
          <p:nvPr/>
        </p:nvSpPr>
        <p:spPr>
          <a:xfrm>
            <a:off x="4918875" y="5017933"/>
            <a:ext cx="49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specificities, same sequence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3F043625-0374-0240-875D-43F370D94D36}"/>
              </a:ext>
            </a:extLst>
          </p:cNvPr>
          <p:cNvSpPr/>
          <p:nvPr/>
        </p:nvSpPr>
        <p:spPr>
          <a:xfrm rot="18858703">
            <a:off x="1837731" y="3317991"/>
            <a:ext cx="3012141" cy="2984038"/>
          </a:xfrm>
          <a:prstGeom prst="plus">
            <a:avLst>
              <a:gd name="adj" fmla="val 4603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BC237-FA31-0445-B49F-C6D1FFCF7BE1}"/>
              </a:ext>
            </a:extLst>
          </p:cNvPr>
          <p:cNvSpPr/>
          <p:nvPr/>
        </p:nvSpPr>
        <p:spPr>
          <a:xfrm>
            <a:off x="561951" y="3385213"/>
            <a:ext cx="10088120" cy="261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696B8-DCF8-5340-B20C-0931AB5FEC67}"/>
              </a:ext>
            </a:extLst>
          </p:cNvPr>
          <p:cNvSpPr txBox="1"/>
          <p:nvPr/>
        </p:nvSpPr>
        <p:spPr>
          <a:xfrm>
            <a:off x="7093273" y="1377427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646 (individual </a:t>
            </a:r>
            <a:r>
              <a:rPr lang="en-US" sz="3600" b="1" dirty="0" err="1"/>
              <a:t>aas</a:t>
            </a:r>
            <a:r>
              <a:rPr lang="en-US" sz="3600" b="1" dirty="0"/>
              <a:t>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D1245C-A7C6-D642-82B1-BD07174C9FC5}"/>
              </a:ext>
            </a:extLst>
          </p:cNvPr>
          <p:cNvSpPr/>
          <p:nvPr/>
        </p:nvSpPr>
        <p:spPr>
          <a:xfrm>
            <a:off x="5430951" y="1440450"/>
            <a:ext cx="1005840" cy="5202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7D1D0-E374-8146-9C55-6D3D1FCEC89F}"/>
              </a:ext>
            </a:extLst>
          </p:cNvPr>
          <p:cNvSpPr txBox="1"/>
          <p:nvPr/>
        </p:nvSpPr>
        <p:spPr>
          <a:xfrm>
            <a:off x="7093273" y="2233847"/>
            <a:ext cx="437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840 (broad aa groups)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826A63B-9EF4-9E4B-BAAA-45367EA9B5AD}"/>
              </a:ext>
            </a:extLst>
          </p:cNvPr>
          <p:cNvSpPr/>
          <p:nvPr/>
        </p:nvSpPr>
        <p:spPr>
          <a:xfrm>
            <a:off x="5430951" y="2296870"/>
            <a:ext cx="1005840" cy="5202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5D5BD4-44EC-D343-B1FF-69531DA7CF77}"/>
              </a:ext>
            </a:extLst>
          </p:cNvPr>
          <p:cNvSpPr/>
          <p:nvPr/>
        </p:nvSpPr>
        <p:spPr>
          <a:xfrm>
            <a:off x="390014" y="318052"/>
            <a:ext cx="4300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A-domain active site sequence </a:t>
            </a:r>
          </a:p>
          <a:p>
            <a:pPr algn="ctr"/>
            <a:r>
              <a:rPr lang="en-US" sz="2400" dirty="0"/>
              <a:t>(34 AA)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E11B6B-0F05-684A-A605-8A0D31B400BA}"/>
              </a:ext>
            </a:extLst>
          </p:cNvPr>
          <p:cNvGrpSpPr/>
          <p:nvPr/>
        </p:nvGrpSpPr>
        <p:grpSpPr>
          <a:xfrm>
            <a:off x="8127168" y="324531"/>
            <a:ext cx="2657972" cy="2764416"/>
            <a:chOff x="17291350" y="25517828"/>
            <a:chExt cx="2657972" cy="2764416"/>
          </a:xfrm>
        </p:grpSpPr>
        <p:sp>
          <p:nvSpPr>
            <p:cNvPr id="7" name="Regular Pentagon 6">
              <a:extLst>
                <a:ext uri="{FF2B5EF4-FFF2-40B4-BE49-F238E27FC236}">
                  <a16:creationId xmlns:a16="http://schemas.microsoft.com/office/drawing/2014/main" id="{193F3543-233A-8D4D-BF77-D31C2962D9F2}"/>
                </a:ext>
              </a:extLst>
            </p:cNvPr>
            <p:cNvSpPr/>
            <p:nvPr/>
          </p:nvSpPr>
          <p:spPr>
            <a:xfrm>
              <a:off x="18486926" y="26190578"/>
              <a:ext cx="390459" cy="4170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8B97D1-A3A7-E14D-912E-8D981D2D492B}"/>
                </a:ext>
              </a:extLst>
            </p:cNvPr>
            <p:cNvSpPr/>
            <p:nvPr/>
          </p:nvSpPr>
          <p:spPr>
            <a:xfrm>
              <a:off x="17666668" y="25517828"/>
              <a:ext cx="18533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AA specificity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78CCE1-867C-9343-8ECC-1DF9273DD189}"/>
                </a:ext>
              </a:extLst>
            </p:cNvPr>
            <p:cNvSpPr/>
            <p:nvPr/>
          </p:nvSpPr>
          <p:spPr>
            <a:xfrm>
              <a:off x="17291350" y="26922312"/>
              <a:ext cx="2657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broad AA specificity</a:t>
              </a:r>
            </a:p>
          </p:txBody>
        </p:sp>
        <p:sp>
          <p:nvSpPr>
            <p:cNvPr id="10" name="Regular Pentagon 9">
              <a:extLst>
                <a:ext uri="{FF2B5EF4-FFF2-40B4-BE49-F238E27FC236}">
                  <a16:creationId xmlns:a16="http://schemas.microsoft.com/office/drawing/2014/main" id="{5AF62A31-51BD-1D4B-A7E6-0904AED614E8}"/>
                </a:ext>
              </a:extLst>
            </p:cNvPr>
            <p:cNvSpPr/>
            <p:nvPr/>
          </p:nvSpPr>
          <p:spPr>
            <a:xfrm>
              <a:off x="18136021" y="27549633"/>
              <a:ext cx="390459" cy="4170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34F8D3B-3DDA-8648-8AF5-22CECEFE8D20}"/>
                </a:ext>
              </a:extLst>
            </p:cNvPr>
            <p:cNvSpPr/>
            <p:nvPr/>
          </p:nvSpPr>
          <p:spPr>
            <a:xfrm>
              <a:off x="18526480" y="27885438"/>
              <a:ext cx="413338" cy="39680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ctagon 11">
              <a:extLst>
                <a:ext uri="{FF2B5EF4-FFF2-40B4-BE49-F238E27FC236}">
                  <a16:creationId xmlns:a16="http://schemas.microsoft.com/office/drawing/2014/main" id="{0E64AB2E-83CA-9943-B14F-9AAA48C0AB3F}"/>
                </a:ext>
              </a:extLst>
            </p:cNvPr>
            <p:cNvSpPr/>
            <p:nvPr/>
          </p:nvSpPr>
          <p:spPr>
            <a:xfrm>
              <a:off x="18620336" y="27376782"/>
              <a:ext cx="425972" cy="430396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DF5733-5758-E94D-BE1A-68D6FB25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32735"/>
              </p:ext>
            </p:extLst>
          </p:nvPr>
        </p:nvGraphicFramePr>
        <p:xfrm>
          <a:off x="455185" y="3736323"/>
          <a:ext cx="9968740" cy="29531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81384">
                  <a:extLst>
                    <a:ext uri="{9D8B030D-6E8A-4147-A177-3AD203B41FA5}">
                      <a16:colId xmlns:a16="http://schemas.microsoft.com/office/drawing/2014/main" val="1776886251"/>
                    </a:ext>
                  </a:extLst>
                </a:gridCol>
                <a:gridCol w="2573548">
                  <a:extLst>
                    <a:ext uri="{9D8B030D-6E8A-4147-A177-3AD203B41FA5}">
                      <a16:colId xmlns:a16="http://schemas.microsoft.com/office/drawing/2014/main" val="2788141660"/>
                    </a:ext>
                  </a:extLst>
                </a:gridCol>
                <a:gridCol w="2713808">
                  <a:extLst>
                    <a:ext uri="{9D8B030D-6E8A-4147-A177-3AD203B41FA5}">
                      <a16:colId xmlns:a16="http://schemas.microsoft.com/office/drawing/2014/main" val="3867424443"/>
                    </a:ext>
                  </a:extLst>
                </a:gridCol>
              </a:tblGrid>
              <a:tr h="984373"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STD DEV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1029126"/>
                  </a:ext>
                </a:extLst>
              </a:tr>
              <a:tr h="98437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BROAD AA SPECIFICITY</a:t>
                      </a:r>
                      <a:endParaRPr lang="en-US" sz="2400" b="1" dirty="0"/>
                    </a:p>
                  </a:txBody>
                  <a:tcPr anchor="ctr"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1657954"/>
                  </a:ext>
                </a:extLst>
              </a:tr>
              <a:tr h="98437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AA MONOMER SPECIFICITY</a:t>
                      </a:r>
                      <a:endParaRPr lang="en-US" sz="2400" b="1" dirty="0"/>
                    </a:p>
                  </a:txBody>
                  <a:tcPr anchor="ctr"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D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837045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B12BA5D-280F-4E4D-B50C-190494D33EE8}"/>
              </a:ext>
            </a:extLst>
          </p:cNvPr>
          <p:cNvGrpSpPr/>
          <p:nvPr/>
        </p:nvGrpSpPr>
        <p:grpSpPr>
          <a:xfrm>
            <a:off x="506904" y="1541448"/>
            <a:ext cx="4104489" cy="906319"/>
            <a:chOff x="4549349" y="783591"/>
            <a:chExt cx="4617855" cy="9875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0F089-252B-8944-B66F-01C06846F790}"/>
                </a:ext>
              </a:extLst>
            </p:cNvPr>
            <p:cNvSpPr/>
            <p:nvPr/>
          </p:nvSpPr>
          <p:spPr>
            <a:xfrm>
              <a:off x="6775032" y="783591"/>
              <a:ext cx="166490" cy="316628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E7A289-4501-604B-AD74-398D78A6FCEA}"/>
                </a:ext>
              </a:extLst>
            </p:cNvPr>
            <p:cNvGrpSpPr/>
            <p:nvPr/>
          </p:nvGrpSpPr>
          <p:grpSpPr>
            <a:xfrm>
              <a:off x="4549349" y="1100219"/>
              <a:ext cx="4617855" cy="670934"/>
              <a:chOff x="4549349" y="1100219"/>
              <a:chExt cx="4617855" cy="67093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C867E9-FAFE-CE47-A20F-5F9FC464C2E9}"/>
                  </a:ext>
                </a:extLst>
              </p:cNvPr>
              <p:cNvGrpSpPr/>
              <p:nvPr/>
            </p:nvGrpSpPr>
            <p:grpSpPr>
              <a:xfrm>
                <a:off x="4549349" y="1479944"/>
                <a:ext cx="4617855" cy="291209"/>
                <a:chOff x="3782880" y="1162206"/>
                <a:chExt cx="4617855" cy="29120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898BF1C-AEDE-C740-8C64-A17E87769E1D}"/>
                    </a:ext>
                  </a:extLst>
                </p:cNvPr>
                <p:cNvSpPr/>
                <p:nvPr/>
              </p:nvSpPr>
              <p:spPr>
                <a:xfrm>
                  <a:off x="3782880" y="1164657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8A285DF-3FFB-914E-B3AA-949A4A3FE639}"/>
                    </a:ext>
                  </a:extLst>
                </p:cNvPr>
                <p:cNvSpPr/>
                <p:nvPr/>
              </p:nvSpPr>
              <p:spPr>
                <a:xfrm>
                  <a:off x="4090737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C2B1828-2391-914E-84B3-28E55F39C712}"/>
                    </a:ext>
                  </a:extLst>
                </p:cNvPr>
                <p:cNvSpPr/>
                <p:nvPr/>
              </p:nvSpPr>
              <p:spPr>
                <a:xfrm>
                  <a:off x="4398594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7815C19-A9EC-1248-9E8D-8CA0B77818E5}"/>
                    </a:ext>
                  </a:extLst>
                </p:cNvPr>
                <p:cNvSpPr/>
                <p:nvPr/>
              </p:nvSpPr>
              <p:spPr>
                <a:xfrm>
                  <a:off x="4706451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BB80824-AE2F-994A-93DE-76374C8507AE}"/>
                    </a:ext>
                  </a:extLst>
                </p:cNvPr>
                <p:cNvSpPr/>
                <p:nvPr/>
              </p:nvSpPr>
              <p:spPr>
                <a:xfrm>
                  <a:off x="5014308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F01F19A-B7FB-8D49-8F67-0647A36F653C}"/>
                    </a:ext>
                  </a:extLst>
                </p:cNvPr>
                <p:cNvSpPr/>
                <p:nvPr/>
              </p:nvSpPr>
              <p:spPr>
                <a:xfrm>
                  <a:off x="5322165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65AB09B-0660-8D44-A61D-72E997188138}"/>
                    </a:ext>
                  </a:extLst>
                </p:cNvPr>
                <p:cNvSpPr/>
                <p:nvPr/>
              </p:nvSpPr>
              <p:spPr>
                <a:xfrm>
                  <a:off x="5630022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154D56E-4CCC-2149-BD87-24E87F07D9BC}"/>
                    </a:ext>
                  </a:extLst>
                </p:cNvPr>
                <p:cNvSpPr/>
                <p:nvPr/>
              </p:nvSpPr>
              <p:spPr>
                <a:xfrm>
                  <a:off x="5937879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0688D34-F624-AB42-9047-5DC6307981E8}"/>
                    </a:ext>
                  </a:extLst>
                </p:cNvPr>
                <p:cNvSpPr/>
                <p:nvPr/>
              </p:nvSpPr>
              <p:spPr>
                <a:xfrm>
                  <a:off x="6245736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BD79042-0C9A-9F4D-B2C0-06147A700B25}"/>
                    </a:ext>
                  </a:extLst>
                </p:cNvPr>
                <p:cNvSpPr/>
                <p:nvPr/>
              </p:nvSpPr>
              <p:spPr>
                <a:xfrm>
                  <a:off x="6553593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798F6E-08E3-DA4F-A79A-FDD66FBFC242}"/>
                    </a:ext>
                  </a:extLst>
                </p:cNvPr>
                <p:cNvSpPr/>
                <p:nvPr/>
              </p:nvSpPr>
              <p:spPr>
                <a:xfrm>
                  <a:off x="6861450" y="1163840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91456E1-0EE8-AD43-8D79-D61C32DF0C1F}"/>
                    </a:ext>
                  </a:extLst>
                </p:cNvPr>
                <p:cNvSpPr/>
                <p:nvPr/>
              </p:nvSpPr>
              <p:spPr>
                <a:xfrm>
                  <a:off x="7169307" y="1163023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151C640-0C49-4948-95F3-6FEDA5C5AEA0}"/>
                    </a:ext>
                  </a:extLst>
                </p:cNvPr>
                <p:cNvSpPr/>
                <p:nvPr/>
              </p:nvSpPr>
              <p:spPr>
                <a:xfrm>
                  <a:off x="7477164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0B726D0-DA03-7540-8BC4-3A594AA7A39B}"/>
                    </a:ext>
                  </a:extLst>
                </p:cNvPr>
                <p:cNvSpPr/>
                <p:nvPr/>
              </p:nvSpPr>
              <p:spPr>
                <a:xfrm>
                  <a:off x="7785021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70E6B13-7408-AA44-AD6B-97D13AF7028B}"/>
                    </a:ext>
                  </a:extLst>
                </p:cNvPr>
                <p:cNvSpPr/>
                <p:nvPr/>
              </p:nvSpPr>
              <p:spPr>
                <a:xfrm>
                  <a:off x="8092878" y="1162206"/>
                  <a:ext cx="307857" cy="2887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D61714-A3AC-1340-94B3-CC8A58E7B24E}"/>
                  </a:ext>
                </a:extLst>
              </p:cNvPr>
              <p:cNvCxnSpPr>
                <a:stCxn id="15" idx="2"/>
                <a:endCxn id="33" idx="0"/>
              </p:cNvCxnSpPr>
              <p:nvPr/>
            </p:nvCxnSpPr>
            <p:spPr>
              <a:xfrm flipH="1">
                <a:off x="4703278" y="1100219"/>
                <a:ext cx="2154999" cy="382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8A63AC8-E549-2349-A72E-85899921E04F}"/>
                  </a:ext>
                </a:extLst>
              </p:cNvPr>
              <p:cNvCxnSpPr>
                <a:stCxn id="15" idx="2"/>
                <a:endCxn id="34" idx="0"/>
              </p:cNvCxnSpPr>
              <p:nvPr/>
            </p:nvCxnSpPr>
            <p:spPr>
              <a:xfrm flipH="1">
                <a:off x="5011135" y="1100219"/>
                <a:ext cx="1847142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AA4895E-ABD9-954C-AC4D-AC119349B1BE}"/>
                  </a:ext>
                </a:extLst>
              </p:cNvPr>
              <p:cNvCxnSpPr>
                <a:stCxn id="15" idx="2"/>
                <a:endCxn id="35" idx="0"/>
              </p:cNvCxnSpPr>
              <p:nvPr/>
            </p:nvCxnSpPr>
            <p:spPr>
              <a:xfrm flipH="1">
                <a:off x="5318992" y="1100219"/>
                <a:ext cx="1539285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E3AD7F-DE88-5544-8BBD-9059968A40CB}"/>
                  </a:ext>
                </a:extLst>
              </p:cNvPr>
              <p:cNvCxnSpPr>
                <a:stCxn id="15" idx="2"/>
                <a:endCxn id="36" idx="0"/>
              </p:cNvCxnSpPr>
              <p:nvPr/>
            </p:nvCxnSpPr>
            <p:spPr>
              <a:xfrm flipH="1">
                <a:off x="5626849" y="1100219"/>
                <a:ext cx="1231428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E1447CA-BC13-4D41-9C49-73834B9F0679}"/>
                  </a:ext>
                </a:extLst>
              </p:cNvPr>
              <p:cNvCxnSpPr>
                <a:stCxn id="15" idx="2"/>
                <a:endCxn id="37" idx="0"/>
              </p:cNvCxnSpPr>
              <p:nvPr/>
            </p:nvCxnSpPr>
            <p:spPr>
              <a:xfrm flipH="1">
                <a:off x="5934706" y="1100219"/>
                <a:ext cx="923571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DD1A56-CDC5-8541-B3BF-BFFFE24F41B8}"/>
                  </a:ext>
                </a:extLst>
              </p:cNvPr>
              <p:cNvCxnSpPr>
                <a:stCxn id="15" idx="2"/>
                <a:endCxn id="38" idx="0"/>
              </p:cNvCxnSpPr>
              <p:nvPr/>
            </p:nvCxnSpPr>
            <p:spPr>
              <a:xfrm flipH="1">
                <a:off x="6242563" y="1100219"/>
                <a:ext cx="615714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6431524-9A06-FA40-99FD-FF1F8B03B1BA}"/>
                  </a:ext>
                </a:extLst>
              </p:cNvPr>
              <p:cNvCxnSpPr>
                <a:stCxn id="15" idx="2"/>
                <a:endCxn id="39" idx="0"/>
              </p:cNvCxnSpPr>
              <p:nvPr/>
            </p:nvCxnSpPr>
            <p:spPr>
              <a:xfrm flipH="1">
                <a:off x="6550420" y="1100219"/>
                <a:ext cx="307857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687CA35-8170-B940-8A9A-7CDB7FA82FF8}"/>
                  </a:ext>
                </a:extLst>
              </p:cNvPr>
              <p:cNvCxnSpPr>
                <a:stCxn id="15" idx="2"/>
                <a:endCxn id="40" idx="0"/>
              </p:cNvCxnSpPr>
              <p:nvPr/>
            </p:nvCxnSpPr>
            <p:spPr>
              <a:xfrm>
                <a:off x="6858277" y="1100219"/>
                <a:ext cx="0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FB484AF-1B66-0742-8513-6CBD295A2755}"/>
                  </a:ext>
                </a:extLst>
              </p:cNvPr>
              <p:cNvCxnSpPr>
                <a:stCxn id="15" idx="2"/>
                <a:endCxn id="41" idx="0"/>
              </p:cNvCxnSpPr>
              <p:nvPr/>
            </p:nvCxnSpPr>
            <p:spPr>
              <a:xfrm>
                <a:off x="6858277" y="1100219"/>
                <a:ext cx="307857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245127-8B24-CF4C-9D79-616B0654426C}"/>
                  </a:ext>
                </a:extLst>
              </p:cNvPr>
              <p:cNvCxnSpPr>
                <a:cxnSpLocks/>
                <a:stCxn id="15" idx="2"/>
                <a:endCxn id="42" idx="0"/>
              </p:cNvCxnSpPr>
              <p:nvPr/>
            </p:nvCxnSpPr>
            <p:spPr>
              <a:xfrm>
                <a:off x="6858277" y="1100219"/>
                <a:ext cx="615714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58C755-B489-5841-8A32-6B1FAE1A407E}"/>
                  </a:ext>
                </a:extLst>
              </p:cNvPr>
              <p:cNvCxnSpPr>
                <a:cxnSpLocks/>
                <a:stCxn id="15" idx="2"/>
                <a:endCxn id="43" idx="0"/>
              </p:cNvCxnSpPr>
              <p:nvPr/>
            </p:nvCxnSpPr>
            <p:spPr>
              <a:xfrm>
                <a:off x="6858277" y="1100219"/>
                <a:ext cx="923571" cy="38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B1CDB89-0069-8D4D-A3C3-1ED1525056E8}"/>
                  </a:ext>
                </a:extLst>
              </p:cNvPr>
              <p:cNvCxnSpPr>
                <a:stCxn id="15" idx="2"/>
                <a:endCxn id="44" idx="0"/>
              </p:cNvCxnSpPr>
              <p:nvPr/>
            </p:nvCxnSpPr>
            <p:spPr>
              <a:xfrm>
                <a:off x="6858277" y="1100219"/>
                <a:ext cx="1231428" cy="38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056133A-F8B8-A544-90AF-D275F25AEE34}"/>
                  </a:ext>
                </a:extLst>
              </p:cNvPr>
              <p:cNvCxnSpPr>
                <a:stCxn id="15" idx="2"/>
                <a:endCxn id="45" idx="0"/>
              </p:cNvCxnSpPr>
              <p:nvPr/>
            </p:nvCxnSpPr>
            <p:spPr>
              <a:xfrm>
                <a:off x="6858277" y="1100219"/>
                <a:ext cx="1539285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613631C-AA20-2449-9928-8BF3038FFF93}"/>
                  </a:ext>
                </a:extLst>
              </p:cNvPr>
              <p:cNvCxnSpPr>
                <a:stCxn id="15" idx="2"/>
                <a:endCxn id="46" idx="0"/>
              </p:cNvCxnSpPr>
              <p:nvPr/>
            </p:nvCxnSpPr>
            <p:spPr>
              <a:xfrm>
                <a:off x="6858277" y="1100219"/>
                <a:ext cx="1847142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19D29C4-A055-A440-AD4D-62E4570BD73B}"/>
                  </a:ext>
                </a:extLst>
              </p:cNvPr>
              <p:cNvCxnSpPr>
                <a:stCxn id="15" idx="2"/>
                <a:endCxn id="47" idx="0"/>
              </p:cNvCxnSpPr>
              <p:nvPr/>
            </p:nvCxnSpPr>
            <p:spPr>
              <a:xfrm>
                <a:off x="6858277" y="1100219"/>
                <a:ext cx="2154999" cy="37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68F8DD-53C7-8A4B-915F-BA83CB7E692B}"/>
              </a:ext>
            </a:extLst>
          </p:cNvPr>
          <p:cNvGrpSpPr/>
          <p:nvPr/>
        </p:nvGrpSpPr>
        <p:grpSpPr>
          <a:xfrm>
            <a:off x="5901649" y="331949"/>
            <a:ext cx="1307261" cy="1248226"/>
            <a:chOff x="16327572" y="25580414"/>
            <a:chExt cx="2072917" cy="18855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076EC4-9B62-B546-95DE-EF41407703F9}"/>
                </a:ext>
              </a:extLst>
            </p:cNvPr>
            <p:cNvGrpSpPr/>
            <p:nvPr/>
          </p:nvGrpSpPr>
          <p:grpSpPr>
            <a:xfrm>
              <a:off x="16327572" y="255804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DC42DF82-845E-7942-895B-EE1C6064F5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C1AE060-1A10-7643-8822-31CF6F8D32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65DF6DC-163F-7E4B-B860-6C649DFE23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F8F92E-414B-F14E-9743-7D318B3F0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9FF71E-CC99-1747-990E-CA95515FC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43EAB41-CBBF-9242-972F-9D7C9349DD26}"/>
                </a:ext>
              </a:extLst>
            </p:cNvPr>
            <p:cNvGrpSpPr/>
            <p:nvPr/>
          </p:nvGrpSpPr>
          <p:grpSpPr>
            <a:xfrm>
              <a:off x="16837921" y="25901225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AE09BA99-930D-DA44-8239-4FA79372BC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10861F0E-643D-4944-B5CB-7177EEACE9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2FC4404-1785-5145-9530-EEF0D475E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08A2013-AF79-1747-9B4B-0AA74AE6F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34D917D-7C4E-3841-A46C-A7D2284F6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BC4B67-01FA-EE41-B09B-55DD711D8CB9}"/>
                </a:ext>
              </a:extLst>
            </p:cNvPr>
            <p:cNvGrpSpPr/>
            <p:nvPr/>
          </p:nvGrpSpPr>
          <p:grpSpPr>
            <a:xfrm>
              <a:off x="17379790" y="261092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9C23C904-D936-C446-967B-5B5E46E703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>
                <a:extLst>
                  <a:ext uri="{FF2B5EF4-FFF2-40B4-BE49-F238E27FC236}">
                    <a16:creationId xmlns:a16="http://schemas.microsoft.com/office/drawing/2014/main" id="{259EA1F4-6410-4A40-B759-4F9CB1B227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CEEA61-D430-6B44-893B-2E9441B39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17BA80-7E78-AC4F-B7D4-F5E2FB725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CAF4670-229E-6F4B-85F2-E4E2CA393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460BA3C-1FE5-1A49-982E-F210AC95F236}"/>
              </a:ext>
            </a:extLst>
          </p:cNvPr>
          <p:cNvGrpSpPr/>
          <p:nvPr/>
        </p:nvGrpSpPr>
        <p:grpSpPr>
          <a:xfrm>
            <a:off x="5888878" y="1871789"/>
            <a:ext cx="1307261" cy="1248226"/>
            <a:chOff x="16327572" y="25580414"/>
            <a:chExt cx="2072917" cy="188559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ADF87D-476C-A346-9A55-2C2C9854E6A8}"/>
                </a:ext>
              </a:extLst>
            </p:cNvPr>
            <p:cNvGrpSpPr/>
            <p:nvPr/>
          </p:nvGrpSpPr>
          <p:grpSpPr>
            <a:xfrm>
              <a:off x="16327572" y="255804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378E753A-DD90-2846-B5FE-4FF7BAFA32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12C4DA4A-4E2E-6840-B10F-3C28E68BA4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3BD51A3-73CC-DB45-A6C4-64F598756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FFFE91-1E2D-2249-AB25-5E1CC90CF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3C600F-7580-C34D-B0B8-52CDA3D94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25E2431-99CB-1A47-841F-AC8050343AE7}"/>
                </a:ext>
              </a:extLst>
            </p:cNvPr>
            <p:cNvGrpSpPr/>
            <p:nvPr/>
          </p:nvGrpSpPr>
          <p:grpSpPr>
            <a:xfrm>
              <a:off x="16837921" y="25901225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79B7F2F9-492A-B349-959A-927B7AFDF2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B72FDC29-1E81-AF4E-BA3B-B1F90E3791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23C288-E8ED-FB4C-91A3-17C8C05FB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4AC2B74-73D9-084A-9D39-21ECA183C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6B60769-3CD2-744A-BD98-DD57DEE9D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96CEFDF-4B19-0D42-9637-3177450951F9}"/>
                </a:ext>
              </a:extLst>
            </p:cNvPr>
            <p:cNvGrpSpPr/>
            <p:nvPr/>
          </p:nvGrpSpPr>
          <p:grpSpPr>
            <a:xfrm>
              <a:off x="17379790" y="26109214"/>
              <a:ext cx="1020699" cy="1356799"/>
              <a:chOff x="16562024" y="26320697"/>
              <a:chExt cx="1020699" cy="1356799"/>
            </a:xfrm>
            <a:effectLst/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6E26F4AF-E39A-F948-854A-D508CE9522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106681" y="26776040"/>
                <a:ext cx="1325558" cy="414871"/>
              </a:xfrm>
              <a:prstGeom prst="bentConnector3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77B4E42B-7946-8348-931F-655EA35F9E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629259" y="26927579"/>
                <a:ext cx="1097554" cy="402280"/>
              </a:xfrm>
              <a:prstGeom prst="bentConnector3">
                <a:avLst>
                  <a:gd name="adj1" fmla="val 36792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4206C0F-B867-6548-98F8-2CEA93461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8036" y="26579942"/>
                <a:ext cx="40468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2397F4B-81A3-B643-8F7A-A9551538B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8583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2C6F37-4737-364E-B960-E715E53C5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9834" y="26320697"/>
                <a:ext cx="0" cy="2636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429463E-2AB6-314A-9A15-39AA1CD1DA22}"/>
              </a:ext>
            </a:extLst>
          </p:cNvPr>
          <p:cNvGrpSpPr/>
          <p:nvPr/>
        </p:nvGrpSpPr>
        <p:grpSpPr>
          <a:xfrm>
            <a:off x="4571988" y="809923"/>
            <a:ext cx="952772" cy="1490922"/>
            <a:chOff x="15320448" y="26174379"/>
            <a:chExt cx="952772" cy="149092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7470E9-3144-854A-A7AE-8AF7A1BCD0A9}"/>
                </a:ext>
              </a:extLst>
            </p:cNvPr>
            <p:cNvCxnSpPr/>
            <p:nvPr/>
          </p:nvCxnSpPr>
          <p:spPr>
            <a:xfrm>
              <a:off x="15320448" y="26925827"/>
              <a:ext cx="542067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2C9F0E-32EA-A841-86AD-B305693FD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2515" y="26174379"/>
              <a:ext cx="0" cy="1490922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F20EA8-886A-684D-BD1E-21FFC52DECE3}"/>
                </a:ext>
              </a:extLst>
            </p:cNvPr>
            <p:cNvCxnSpPr/>
            <p:nvPr/>
          </p:nvCxnSpPr>
          <p:spPr>
            <a:xfrm>
              <a:off x="15862515" y="26174379"/>
              <a:ext cx="410705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B9C03A0-D501-8F4A-BA98-9E98B783359D}"/>
                </a:ext>
              </a:extLst>
            </p:cNvPr>
            <p:cNvCxnSpPr/>
            <p:nvPr/>
          </p:nvCxnSpPr>
          <p:spPr>
            <a:xfrm>
              <a:off x="15862515" y="27664661"/>
              <a:ext cx="410705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02590E-98A4-A146-882F-1DDD187F2810}"/>
              </a:ext>
            </a:extLst>
          </p:cNvPr>
          <p:cNvSpPr txBox="1"/>
          <p:nvPr/>
        </p:nvSpPr>
        <p:spPr>
          <a:xfrm>
            <a:off x="780537" y="2692141"/>
            <a:ext cx="342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 as tuples of 15 physicochemical properties per active site residue</a:t>
            </a:r>
          </a:p>
        </p:txBody>
      </p:sp>
    </p:spTree>
    <p:extLst>
      <p:ext uri="{BB962C8B-B14F-4D97-AF65-F5344CB8AC3E}">
        <p14:creationId xmlns:p14="http://schemas.microsoft.com/office/powerpoint/2010/main" val="235202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AA598-6BFA-B345-A2D9-AD3CE77D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86420"/>
              </p:ext>
            </p:extLst>
          </p:nvPr>
        </p:nvGraphicFramePr>
        <p:xfrm>
          <a:off x="719778" y="1494978"/>
          <a:ext cx="10058400" cy="2001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60090">
                  <a:extLst>
                    <a:ext uri="{9D8B030D-6E8A-4147-A177-3AD203B41FA5}">
                      <a16:colId xmlns:a16="http://schemas.microsoft.com/office/drawing/2014/main" val="2558632184"/>
                    </a:ext>
                  </a:extLst>
                </a:gridCol>
                <a:gridCol w="3585359">
                  <a:extLst>
                    <a:ext uri="{9D8B030D-6E8A-4147-A177-3AD203B41FA5}">
                      <a16:colId xmlns:a16="http://schemas.microsoft.com/office/drawing/2014/main" val="2250846454"/>
                    </a:ext>
                  </a:extLst>
                </a:gridCol>
                <a:gridCol w="2612951">
                  <a:extLst>
                    <a:ext uri="{9D8B030D-6E8A-4147-A177-3AD203B41FA5}">
                      <a16:colId xmlns:a16="http://schemas.microsoft.com/office/drawing/2014/main" val="858021627"/>
                    </a:ext>
                  </a:extLst>
                </a:gridCol>
              </a:tblGrid>
              <a:tr h="4090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10-fold CV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set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65197"/>
                  </a:ext>
                </a:extLst>
              </a:tr>
              <a:tr h="5005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 ± 0.04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8038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 ± 0.04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52246"/>
                  </a:ext>
                </a:extLst>
              </a:tr>
              <a:tr h="5059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 ± 0.05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 ± 0.06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4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FDFF9-5239-6948-A2AC-1FE00B20A7B5}"/>
              </a:ext>
            </a:extLst>
          </p:cNvPr>
          <p:cNvSpPr txBox="1"/>
          <p:nvPr/>
        </p:nvSpPr>
        <p:spPr>
          <a:xfrm>
            <a:off x="719778" y="20810"/>
            <a:ext cx="11133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Preliminary comparison of classification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A87A7-983C-A849-8175-A709C0EE1B6F}"/>
              </a:ext>
            </a:extLst>
          </p:cNvPr>
          <p:cNvSpPr txBox="1"/>
          <p:nvPr/>
        </p:nvSpPr>
        <p:spPr>
          <a:xfrm>
            <a:off x="719778" y="984801"/>
            <a:ext cx="366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Broad AA Specificity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1FC294-3C52-8E4B-8AE3-92ABED89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61326"/>
              </p:ext>
            </p:extLst>
          </p:nvPr>
        </p:nvGraphicFramePr>
        <p:xfrm>
          <a:off x="719778" y="4190553"/>
          <a:ext cx="10058400" cy="2001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60090">
                  <a:extLst>
                    <a:ext uri="{9D8B030D-6E8A-4147-A177-3AD203B41FA5}">
                      <a16:colId xmlns:a16="http://schemas.microsoft.com/office/drawing/2014/main" val="2558632184"/>
                    </a:ext>
                  </a:extLst>
                </a:gridCol>
                <a:gridCol w="3585359">
                  <a:extLst>
                    <a:ext uri="{9D8B030D-6E8A-4147-A177-3AD203B41FA5}">
                      <a16:colId xmlns:a16="http://schemas.microsoft.com/office/drawing/2014/main" val="2250846454"/>
                    </a:ext>
                  </a:extLst>
                </a:gridCol>
                <a:gridCol w="2612951">
                  <a:extLst>
                    <a:ext uri="{9D8B030D-6E8A-4147-A177-3AD203B41FA5}">
                      <a16:colId xmlns:a16="http://schemas.microsoft.com/office/drawing/2014/main" val="858021627"/>
                    </a:ext>
                  </a:extLst>
                </a:gridCol>
              </a:tblGrid>
              <a:tr h="4090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10-fold CV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set accuracy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65197"/>
                  </a:ext>
                </a:extLst>
              </a:tr>
              <a:tr h="50054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 ± 0.06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 ± 0.07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8038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 ± 0.07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 ± 0.08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752246"/>
                  </a:ext>
                </a:extLst>
              </a:tr>
              <a:tr h="5059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 ± 0.05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 ± 0.07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4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61DD55-8D44-F049-B44A-9B838B1E22C4}"/>
              </a:ext>
            </a:extLst>
          </p:cNvPr>
          <p:cNvSpPr txBox="1"/>
          <p:nvPr/>
        </p:nvSpPr>
        <p:spPr>
          <a:xfrm>
            <a:off x="719778" y="3604674"/>
            <a:ext cx="366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 Monomer specificity</a:t>
            </a:r>
          </a:p>
        </p:txBody>
      </p:sp>
    </p:spTree>
    <p:extLst>
      <p:ext uri="{BB962C8B-B14F-4D97-AF65-F5344CB8AC3E}">
        <p14:creationId xmlns:p14="http://schemas.microsoft.com/office/powerpoint/2010/main" val="36776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DA540-6AC2-BB4E-A3AF-46DA2F4B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2"/>
          <a:stretch/>
        </p:blipFill>
        <p:spPr>
          <a:xfrm>
            <a:off x="443718" y="1176474"/>
            <a:ext cx="5408790" cy="5157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2372B-1709-354A-929C-2E0FFA2145FF}"/>
              </a:ext>
            </a:extLst>
          </p:cNvPr>
          <p:cNvSpPr txBox="1"/>
          <p:nvPr/>
        </p:nvSpPr>
        <p:spPr>
          <a:xfrm>
            <a:off x="2511755" y="0"/>
            <a:ext cx="69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Random Forest Confusion Matrices*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2048C-D1DC-144B-8E5B-CB533EF87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r="15432"/>
          <a:stretch/>
        </p:blipFill>
        <p:spPr>
          <a:xfrm>
            <a:off x="5852508" y="646331"/>
            <a:ext cx="5520267" cy="6205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E9DBC-8756-534E-9B26-12160F7446EE}"/>
              </a:ext>
            </a:extLst>
          </p:cNvPr>
          <p:cNvSpPr txBox="1"/>
          <p:nvPr/>
        </p:nvSpPr>
        <p:spPr>
          <a:xfrm>
            <a:off x="203200" y="6553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showing AA monomers with class support &gt;10</a:t>
            </a:r>
          </a:p>
        </p:txBody>
      </p:sp>
    </p:spTree>
    <p:extLst>
      <p:ext uri="{BB962C8B-B14F-4D97-AF65-F5344CB8AC3E}">
        <p14:creationId xmlns:p14="http://schemas.microsoft.com/office/powerpoint/2010/main" val="3923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5282-DD27-BF46-83C2-C5929212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1936-A17F-934C-937B-D32C95B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Runtime evaluation of different methods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HMMalign</a:t>
            </a:r>
            <a:r>
              <a:rPr lang="en-US" dirty="0"/>
              <a:t> instead of MUSCLE to align sequences. This reduces the number of gapped 34-aa sequences used from 353 to 11 in the NRPS training set. This should also get rid of some false duplicates.</a:t>
            </a:r>
          </a:p>
          <a:p>
            <a:endParaRPr lang="en-US" dirty="0"/>
          </a:p>
          <a:p>
            <a:r>
              <a:rPr lang="en-US" dirty="0"/>
              <a:t>Revisit dataset and change the specificity of tailored residues to untailored residues if there is evidence for tailoring elsewhere in the cluster. This will increase the number of A-domains for each amino acid group, which makes a larger proportion of the data usable.</a:t>
            </a:r>
          </a:p>
          <a:p>
            <a:endParaRPr lang="en-US" dirty="0"/>
          </a:p>
          <a:p>
            <a:r>
              <a:rPr lang="en-US" dirty="0"/>
              <a:t>Evaluation of </a:t>
            </a:r>
            <a:r>
              <a:rPr lang="en-US" dirty="0" err="1"/>
              <a:t>transductive</a:t>
            </a:r>
            <a:r>
              <a:rPr lang="en-US" dirty="0"/>
              <a:t> SVMs and ensemble methods to find optimal method that will provide reasonable accuracy without runtime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774</Words>
  <Application>Microsoft Macintosh PowerPoint</Application>
  <PresentationFormat>Widescreen</PresentationFormat>
  <Paragraphs>112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Runtime evaluation</vt:lpstr>
      <vt:lpstr>Overall goals</vt:lpstr>
      <vt:lpstr>Changes/work in progress</vt:lpstr>
      <vt:lpstr>Unsupervised learning for selection of broad AA groups</vt:lpstr>
      <vt:lpstr>PowerPoint Presentation</vt:lpstr>
      <vt:lpstr>PowerPoint Presentation</vt:lpstr>
      <vt:lpstr>PowerPoint Presentation</vt:lpstr>
      <vt:lpstr>PowerPoint Presentation</vt:lpstr>
      <vt:lpstr>Future changes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Terlouw</dc:creator>
  <cp:lastModifiedBy>Microsoft Office User</cp:lastModifiedBy>
  <cp:revision>19</cp:revision>
  <dcterms:created xsi:type="dcterms:W3CDTF">2019-06-03T07:50:29Z</dcterms:created>
  <dcterms:modified xsi:type="dcterms:W3CDTF">2019-06-04T12:24:23Z</dcterms:modified>
</cp:coreProperties>
</file>