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3F3"/>
    <a:srgbClr val="8C9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2"/>
    <p:restoredTop sz="94643"/>
  </p:normalViewPr>
  <p:slideViewPr>
    <p:cSldViewPr snapToGrid="0" snapToObjects="1">
      <p:cViewPr>
        <p:scale>
          <a:sx n="100" d="100"/>
          <a:sy n="100" d="100"/>
        </p:scale>
        <p:origin x="1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6FD2-72C1-354A-8184-1E3DFB37ADD5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38B40-0E64-FC48-AA2B-44A0C2491993}"/>
              </a:ext>
            </a:extLst>
          </p:cNvPr>
          <p:cNvSpPr/>
          <p:nvPr/>
        </p:nvSpPr>
        <p:spPr>
          <a:xfrm>
            <a:off x="2300477" y="344636"/>
            <a:ext cx="8685916" cy="6859568"/>
          </a:xfrm>
          <a:prstGeom prst="rect">
            <a:avLst/>
          </a:prstGeom>
          <a:gradFill flip="none" rotWithShape="1">
            <a:gsLst>
              <a:gs pos="0">
                <a:srgbClr val="8C93F3">
                  <a:alpha val="58660"/>
                </a:srgbClr>
              </a:gs>
              <a:gs pos="50000">
                <a:srgbClr val="8C93F3">
                  <a:alpha val="26000"/>
                </a:srgbClr>
              </a:gs>
              <a:gs pos="100000">
                <a:srgbClr val="8C93F3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FD715-C457-184F-8F1A-9EF51C24440C}"/>
              </a:ext>
            </a:extLst>
          </p:cNvPr>
          <p:cNvSpPr txBox="1"/>
          <p:nvPr/>
        </p:nvSpPr>
        <p:spPr>
          <a:xfrm>
            <a:off x="13916" y="8313360"/>
            <a:ext cx="1217808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Figure SX.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Maximum-likelihood tree 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methyltransferase (PF05050) HMM hits within BGCs for natural products in the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MIBiG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2.0 database (Table SX). Outgroups involved 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proteusin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biosynthesis from a different methyltransferase protein family (PF05175) are shown in gray text. Branch support values are estimated using the 5,000 ultrafast bootstrap approximation (Hoang et al. 2018) in IQ-TREE 2 (Minh et al. 2020). Letter in ‘MT-type’ column indicates documented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or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-methyltransferase activity from publications based on genetic knockout or heterologous expression studies (colored) or bioinformatic evidence, biosynthetic logic, and final natural product structure (gray). To date,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EreM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characterized from this study is the only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enzyme with reported N-methyltransferase activity in a characterized biosynthetic pathway. Colored points in BGC type columns indicate the the majority 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enzymes are contained with PKS, NRPS, or Other (e.g. nucleoside antibiotic) biosynthetic pathways. To date,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EreM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is also the only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MT characterized in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RiPP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65375-B0F6-4C44-A0A0-0EEF3A2425E6}"/>
              </a:ext>
            </a:extLst>
          </p:cNvPr>
          <p:cNvSpPr txBox="1"/>
          <p:nvPr/>
        </p:nvSpPr>
        <p:spPr>
          <a:xfrm rot="4838009">
            <a:off x="10917601" y="7527503"/>
            <a:ext cx="107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-MT 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F7082-2209-954D-9D21-049ABF9C7E98}"/>
              </a:ext>
            </a:extLst>
          </p:cNvPr>
          <p:cNvSpPr txBox="1"/>
          <p:nvPr/>
        </p:nvSpPr>
        <p:spPr>
          <a:xfrm rot="4994891">
            <a:off x="11129962" y="7582020"/>
            <a:ext cx="11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BGC type 1</a:t>
            </a:r>
          </a:p>
        </p:txBody>
      </p:sp>
      <p:pic>
        <p:nvPicPr>
          <p:cNvPr id="21" name="Picture 20" descr="Table&#10;&#10;Description automatically generated with low confidence">
            <a:extLst>
              <a:ext uri="{FF2B5EF4-FFF2-40B4-BE49-F238E27FC236}">
                <a16:creationId xmlns:a16="http://schemas.microsoft.com/office/drawing/2014/main" id="{7602A9EB-35B8-EC47-896B-CF1EFC9D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33650" y="211824"/>
            <a:ext cx="13005050" cy="7587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BC6FD5-91BC-2F43-B789-B16141BF22F0}"/>
              </a:ext>
            </a:extLst>
          </p:cNvPr>
          <p:cNvSpPr txBox="1"/>
          <p:nvPr/>
        </p:nvSpPr>
        <p:spPr>
          <a:xfrm rot="4994891">
            <a:off x="11404064" y="7582020"/>
            <a:ext cx="11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BGC type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7375E-A6E1-A745-BA2C-F0A8C5666B90}"/>
              </a:ext>
            </a:extLst>
          </p:cNvPr>
          <p:cNvSpPr txBox="1"/>
          <p:nvPr/>
        </p:nvSpPr>
        <p:spPr>
          <a:xfrm>
            <a:off x="-29471" y="596304"/>
            <a:ext cx="2567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b="1" dirty="0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-like methyltransferase </a:t>
            </a:r>
          </a:p>
          <a:p>
            <a:r>
              <a:rPr lang="en-US" b="1" dirty="0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Methyltransf_21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(PF05050)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C04E2C-21E4-1244-BEED-F229D7980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1" t="13815" r="59473" b="65131"/>
          <a:stretch/>
        </p:blipFill>
        <p:spPr>
          <a:xfrm>
            <a:off x="-81643" y="2953211"/>
            <a:ext cx="1690436" cy="16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206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 Serina</dc:creator>
  <cp:lastModifiedBy>Robinson  Serina</cp:lastModifiedBy>
  <cp:revision>14</cp:revision>
  <cp:lastPrinted>2021-07-05T10:32:47Z</cp:lastPrinted>
  <dcterms:created xsi:type="dcterms:W3CDTF">2021-07-05T06:06:09Z</dcterms:created>
  <dcterms:modified xsi:type="dcterms:W3CDTF">2021-07-05T10:33:39Z</dcterms:modified>
</cp:coreProperties>
</file>