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86" r:id="rId7"/>
    <p:sldId id="287" r:id="rId8"/>
    <p:sldId id="261" r:id="rId9"/>
    <p:sldId id="288" r:id="rId10"/>
    <p:sldId id="289" r:id="rId11"/>
    <p:sldId id="262" r:id="rId12"/>
    <p:sldId id="263" r:id="rId13"/>
    <p:sldId id="267" r:id="rId14"/>
    <p:sldId id="273" r:id="rId15"/>
    <p:sldId id="264" r:id="rId16"/>
    <p:sldId id="265" r:id="rId17"/>
    <p:sldId id="274" r:id="rId18"/>
    <p:sldId id="275" r:id="rId19"/>
    <p:sldId id="284" r:id="rId20"/>
    <p:sldId id="282" r:id="rId21"/>
    <p:sldId id="283" r:id="rId22"/>
    <p:sldId id="285" r:id="rId23"/>
    <p:sldId id="276" r:id="rId24"/>
    <p:sldId id="268" r:id="rId25"/>
    <p:sldId id="277" r:id="rId26"/>
    <p:sldId id="269" r:id="rId27"/>
    <p:sldId id="279" r:id="rId28"/>
    <p:sldId id="270" r:id="rId29"/>
    <p:sldId id="280" r:id="rId30"/>
    <p:sldId id="271" r:id="rId31"/>
    <p:sldId id="278" r:id="rId32"/>
    <p:sldId id="272" r:id="rId33"/>
    <p:sldId id="281"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4232A-62EC-FD6C-016C-21C7A222F356}" v="16" dt="2025-05-27T02:10:33.059"/>
    <p1510:client id="{347CCEDD-9A01-8BE3-467D-E6DABBC346EA}" v="612" dt="2025-05-27T03:15:04.571"/>
    <p1510:client id="{560903BC-812E-2349-4409-4D366E189497}" v="13" dt="2025-05-27T02:08:43.841"/>
    <p1510:client id="{6430FFDE-4674-6CD7-BFF4-5A539A144567}" v="283" dt="2025-05-26T18:52:15.971"/>
    <p1510:client id="{75EA5F38-046F-6FDE-0B85-1952BA3A57E9}" v="141" dt="2025-05-27T17:32:39.712"/>
    <p1510:client id="{D47A5DFD-12AB-E917-8931-5940A539664F}" v="119" dt="2025-05-26T18:06:55.548"/>
    <p1510:client id="{D8FE0869-B47C-895C-6EC5-3DA69F1E4F40}" v="4" dt="2025-05-27T17:25:48.399"/>
    <p1510:client id="{E7538196-66EB-9FCE-C32E-AD7E3BC3B134}" v="10" dt="2025-05-27T03:00:11.650"/>
    <p1510:client id="{F33D12CF-7210-8E57-0318-849C3DC9DA5D}" v="241" dt="2025-05-27T03:15:50.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77F46-CAA8-4351-A524-AE529D6C8C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333C0B-6FD0-484E-9E79-D17A26CBBC4C}">
      <dgm:prSet/>
      <dgm:spPr/>
      <dgm:t>
        <a:bodyPr/>
        <a:lstStyle/>
        <a:p>
          <a:r>
            <a:rPr lang="en-US">
              <a:solidFill>
                <a:schemeClr val="tx1"/>
              </a:solidFill>
            </a:rPr>
            <a:t>Hackers sent a fake email to employees pretending there was a security issue. When employees clicked the link and entered their info, the hackers stole their usernames and passwords.</a:t>
          </a:r>
        </a:p>
      </dgm:t>
    </dgm:pt>
    <dgm:pt modelId="{28BB3CEB-CDF6-4088-804D-1BF71492E24E}" type="parTrans" cxnId="{0D659DAD-EA59-4DE5-9F61-3B93D76408F4}">
      <dgm:prSet/>
      <dgm:spPr/>
      <dgm:t>
        <a:bodyPr/>
        <a:lstStyle/>
        <a:p>
          <a:endParaRPr lang="en-US"/>
        </a:p>
      </dgm:t>
    </dgm:pt>
    <dgm:pt modelId="{5D8C6712-8FAC-443C-A244-8D9AC368ECC7}" type="sibTrans" cxnId="{0D659DAD-EA59-4DE5-9F61-3B93D76408F4}">
      <dgm:prSet/>
      <dgm:spPr/>
      <dgm:t>
        <a:bodyPr/>
        <a:lstStyle/>
        <a:p>
          <a:endParaRPr lang="en-US"/>
        </a:p>
      </dgm:t>
    </dgm:pt>
    <dgm:pt modelId="{767FC39B-B00B-476C-B04B-57452EA2D4CF}">
      <dgm:prSet/>
      <dgm:spPr/>
      <dgm:t>
        <a:bodyPr/>
        <a:lstStyle/>
        <a:p>
          <a:r>
            <a:rPr lang="en-US">
              <a:solidFill>
                <a:schemeClr val="tx1"/>
              </a:solidFill>
            </a:rPr>
            <a:t>They used Jane Smith’s login from a foreign location and later used John Doe’s account to steal 500MB of private company data. They then sent a threat to the admin, asking for something in return or they’d leak the data.</a:t>
          </a:r>
        </a:p>
      </dgm:t>
    </dgm:pt>
    <dgm:pt modelId="{9F531FF5-C548-4281-BB80-4D6F25D25613}" type="parTrans" cxnId="{B4E37EAC-2499-470E-BD35-0E86CB7C78AC}">
      <dgm:prSet/>
      <dgm:spPr/>
      <dgm:t>
        <a:bodyPr/>
        <a:lstStyle/>
        <a:p>
          <a:endParaRPr lang="en-US"/>
        </a:p>
      </dgm:t>
    </dgm:pt>
    <dgm:pt modelId="{0FD6595C-D792-4BD1-BEFE-C1818B10161A}" type="sibTrans" cxnId="{B4E37EAC-2499-470E-BD35-0E86CB7C78AC}">
      <dgm:prSet/>
      <dgm:spPr/>
      <dgm:t>
        <a:bodyPr/>
        <a:lstStyle/>
        <a:p>
          <a:endParaRPr lang="en-US"/>
        </a:p>
      </dgm:t>
    </dgm:pt>
    <dgm:pt modelId="{DAE323EC-75F1-4970-B0E4-5AA17DF2533F}">
      <dgm:prSet/>
      <dgm:spPr/>
      <dgm:t>
        <a:bodyPr/>
        <a:lstStyle/>
        <a:p>
          <a:r>
            <a:rPr lang="en-US">
              <a:solidFill>
                <a:schemeClr val="tx1"/>
              </a:solidFill>
            </a:rPr>
            <a:t>The attack was planned to look like normal activity between employees, but logs and emails revealed the truth.</a:t>
          </a:r>
        </a:p>
      </dgm:t>
    </dgm:pt>
    <dgm:pt modelId="{264ED7F3-06B0-4E62-98E2-189DCCE569A4}" type="parTrans" cxnId="{BAE455A3-2AD4-4AA4-B521-A9CB29184994}">
      <dgm:prSet/>
      <dgm:spPr/>
      <dgm:t>
        <a:bodyPr/>
        <a:lstStyle/>
        <a:p>
          <a:endParaRPr lang="en-US"/>
        </a:p>
      </dgm:t>
    </dgm:pt>
    <dgm:pt modelId="{1670E101-C576-4C5D-A65E-5BAAB89BF19C}" type="sibTrans" cxnId="{BAE455A3-2AD4-4AA4-B521-A9CB29184994}">
      <dgm:prSet/>
      <dgm:spPr/>
      <dgm:t>
        <a:bodyPr/>
        <a:lstStyle/>
        <a:p>
          <a:endParaRPr lang="en-US"/>
        </a:p>
      </dgm:t>
    </dgm:pt>
    <dgm:pt modelId="{256980C7-0587-42A8-87B3-27EBDD2A4E35}" type="pres">
      <dgm:prSet presAssocID="{38A77F46-CAA8-4351-A524-AE529D6C8C37}" presName="root" presStyleCnt="0">
        <dgm:presLayoutVars>
          <dgm:dir/>
          <dgm:resizeHandles val="exact"/>
        </dgm:presLayoutVars>
      </dgm:prSet>
      <dgm:spPr/>
    </dgm:pt>
    <dgm:pt modelId="{629BD7D9-86E3-4A02-BBA0-43225AC921CF}" type="pres">
      <dgm:prSet presAssocID="{9E333C0B-6FD0-484E-9E79-D17A26CBBC4C}" presName="compNode" presStyleCnt="0"/>
      <dgm:spPr/>
    </dgm:pt>
    <dgm:pt modelId="{B795B15A-6113-4DB4-BC28-B1D69055FA21}" type="pres">
      <dgm:prSet presAssocID="{9E333C0B-6FD0-484E-9E79-D17A26CBBC4C}" presName="bgRect" presStyleLbl="bgShp" presStyleIdx="0" presStyleCnt="3"/>
      <dgm:spPr/>
    </dgm:pt>
    <dgm:pt modelId="{E3AB76A1-CBCB-4A58-BCCD-A04607069D3D}" type="pres">
      <dgm:prSet presAssocID="{9E333C0B-6FD0-484E-9E79-D17A26CBBC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F46CD11-9C24-402E-B15A-51321930593B}" type="pres">
      <dgm:prSet presAssocID="{9E333C0B-6FD0-484E-9E79-D17A26CBBC4C}" presName="spaceRect" presStyleCnt="0"/>
      <dgm:spPr/>
    </dgm:pt>
    <dgm:pt modelId="{2DF360D3-B5B4-453A-8E17-EE0FC280E81D}" type="pres">
      <dgm:prSet presAssocID="{9E333C0B-6FD0-484E-9E79-D17A26CBBC4C}" presName="parTx" presStyleLbl="revTx" presStyleIdx="0" presStyleCnt="3">
        <dgm:presLayoutVars>
          <dgm:chMax val="0"/>
          <dgm:chPref val="0"/>
        </dgm:presLayoutVars>
      </dgm:prSet>
      <dgm:spPr/>
    </dgm:pt>
    <dgm:pt modelId="{482BF7E8-3394-4067-AAB9-72FAC617F542}" type="pres">
      <dgm:prSet presAssocID="{5D8C6712-8FAC-443C-A244-8D9AC368ECC7}" presName="sibTrans" presStyleCnt="0"/>
      <dgm:spPr/>
    </dgm:pt>
    <dgm:pt modelId="{57E7BDC4-BEDD-4B9A-8A54-A3E0A78E8C76}" type="pres">
      <dgm:prSet presAssocID="{767FC39B-B00B-476C-B04B-57452EA2D4CF}" presName="compNode" presStyleCnt="0"/>
      <dgm:spPr/>
    </dgm:pt>
    <dgm:pt modelId="{9F42E4CC-91F5-4D10-9EA3-63AA27618F4E}" type="pres">
      <dgm:prSet presAssocID="{767FC39B-B00B-476C-B04B-57452EA2D4CF}" presName="bgRect" presStyleLbl="bgShp" presStyleIdx="1" presStyleCnt="3"/>
      <dgm:spPr/>
    </dgm:pt>
    <dgm:pt modelId="{4214FEA9-CD62-42DE-A8E2-72965ADCC400}" type="pres">
      <dgm:prSet presAssocID="{767FC39B-B00B-476C-B04B-57452EA2D4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776266F-4717-4B6F-B22A-1057273BF54C}" type="pres">
      <dgm:prSet presAssocID="{767FC39B-B00B-476C-B04B-57452EA2D4CF}" presName="spaceRect" presStyleCnt="0"/>
      <dgm:spPr/>
    </dgm:pt>
    <dgm:pt modelId="{79122F71-3081-40DC-B901-BF5919E00952}" type="pres">
      <dgm:prSet presAssocID="{767FC39B-B00B-476C-B04B-57452EA2D4CF}" presName="parTx" presStyleLbl="revTx" presStyleIdx="1" presStyleCnt="3">
        <dgm:presLayoutVars>
          <dgm:chMax val="0"/>
          <dgm:chPref val="0"/>
        </dgm:presLayoutVars>
      </dgm:prSet>
      <dgm:spPr/>
    </dgm:pt>
    <dgm:pt modelId="{569DF1A3-83C9-431F-AB11-70663C471D2E}" type="pres">
      <dgm:prSet presAssocID="{0FD6595C-D792-4BD1-BEFE-C1818B10161A}" presName="sibTrans" presStyleCnt="0"/>
      <dgm:spPr/>
    </dgm:pt>
    <dgm:pt modelId="{ABBFD719-5F6E-49D0-90E5-C179F41872FE}" type="pres">
      <dgm:prSet presAssocID="{DAE323EC-75F1-4970-B0E4-5AA17DF2533F}" presName="compNode" presStyleCnt="0"/>
      <dgm:spPr/>
    </dgm:pt>
    <dgm:pt modelId="{5AAC9ECC-B9C6-46D1-846F-DCA4CD276176}" type="pres">
      <dgm:prSet presAssocID="{DAE323EC-75F1-4970-B0E4-5AA17DF2533F}" presName="bgRect" presStyleLbl="bgShp" presStyleIdx="2" presStyleCnt="3"/>
      <dgm:spPr/>
    </dgm:pt>
    <dgm:pt modelId="{24017D66-3BC4-42E8-93B7-1CACC28EA8F0}" type="pres">
      <dgm:prSet presAssocID="{DAE323EC-75F1-4970-B0E4-5AA17DF253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velope"/>
        </a:ext>
      </dgm:extLst>
    </dgm:pt>
    <dgm:pt modelId="{AECCE2C7-FC03-4266-A87F-6188B698C42C}" type="pres">
      <dgm:prSet presAssocID="{DAE323EC-75F1-4970-B0E4-5AA17DF2533F}" presName="spaceRect" presStyleCnt="0"/>
      <dgm:spPr/>
    </dgm:pt>
    <dgm:pt modelId="{468C0A0B-2071-4E91-8B0E-A3BFDF6CCE1A}" type="pres">
      <dgm:prSet presAssocID="{DAE323EC-75F1-4970-B0E4-5AA17DF2533F}" presName="parTx" presStyleLbl="revTx" presStyleIdx="2" presStyleCnt="3">
        <dgm:presLayoutVars>
          <dgm:chMax val="0"/>
          <dgm:chPref val="0"/>
        </dgm:presLayoutVars>
      </dgm:prSet>
      <dgm:spPr/>
    </dgm:pt>
  </dgm:ptLst>
  <dgm:cxnLst>
    <dgm:cxn modelId="{BE79FC1A-2B58-4A09-A145-A2888BC3375D}" type="presOf" srcId="{DAE323EC-75F1-4970-B0E4-5AA17DF2533F}" destId="{468C0A0B-2071-4E91-8B0E-A3BFDF6CCE1A}" srcOrd="0" destOrd="0" presId="urn:microsoft.com/office/officeart/2018/2/layout/IconVerticalSolidList"/>
    <dgm:cxn modelId="{5F268654-82AE-4B3C-90B6-E3BEDF34B469}" type="presOf" srcId="{767FC39B-B00B-476C-B04B-57452EA2D4CF}" destId="{79122F71-3081-40DC-B901-BF5919E00952}" srcOrd="0" destOrd="0" presId="urn:microsoft.com/office/officeart/2018/2/layout/IconVerticalSolidList"/>
    <dgm:cxn modelId="{BAE455A3-2AD4-4AA4-B521-A9CB29184994}" srcId="{38A77F46-CAA8-4351-A524-AE529D6C8C37}" destId="{DAE323EC-75F1-4970-B0E4-5AA17DF2533F}" srcOrd="2" destOrd="0" parTransId="{264ED7F3-06B0-4E62-98E2-189DCCE569A4}" sibTransId="{1670E101-C576-4C5D-A65E-5BAAB89BF19C}"/>
    <dgm:cxn modelId="{B4E37EAC-2499-470E-BD35-0E86CB7C78AC}" srcId="{38A77F46-CAA8-4351-A524-AE529D6C8C37}" destId="{767FC39B-B00B-476C-B04B-57452EA2D4CF}" srcOrd="1" destOrd="0" parTransId="{9F531FF5-C548-4281-BB80-4D6F25D25613}" sibTransId="{0FD6595C-D792-4BD1-BEFE-C1818B10161A}"/>
    <dgm:cxn modelId="{0D659DAD-EA59-4DE5-9F61-3B93D76408F4}" srcId="{38A77F46-CAA8-4351-A524-AE529D6C8C37}" destId="{9E333C0B-6FD0-484E-9E79-D17A26CBBC4C}" srcOrd="0" destOrd="0" parTransId="{28BB3CEB-CDF6-4088-804D-1BF71492E24E}" sibTransId="{5D8C6712-8FAC-443C-A244-8D9AC368ECC7}"/>
    <dgm:cxn modelId="{E40DAAB5-1D82-4568-9CDA-64C13DBAD7E5}" type="presOf" srcId="{38A77F46-CAA8-4351-A524-AE529D6C8C37}" destId="{256980C7-0587-42A8-87B3-27EBDD2A4E35}" srcOrd="0" destOrd="0" presId="urn:microsoft.com/office/officeart/2018/2/layout/IconVerticalSolidList"/>
    <dgm:cxn modelId="{7DBB92D1-1A73-4138-A32E-5439C7E98474}" type="presOf" srcId="{9E333C0B-6FD0-484E-9E79-D17A26CBBC4C}" destId="{2DF360D3-B5B4-453A-8E17-EE0FC280E81D}" srcOrd="0" destOrd="0" presId="urn:microsoft.com/office/officeart/2018/2/layout/IconVerticalSolidList"/>
    <dgm:cxn modelId="{A6B9CCAC-2952-4EDD-8785-DC19597C88EC}" type="presParOf" srcId="{256980C7-0587-42A8-87B3-27EBDD2A4E35}" destId="{629BD7D9-86E3-4A02-BBA0-43225AC921CF}" srcOrd="0" destOrd="0" presId="urn:microsoft.com/office/officeart/2018/2/layout/IconVerticalSolidList"/>
    <dgm:cxn modelId="{6BF7A342-36A0-4935-8FED-54D783DEA684}" type="presParOf" srcId="{629BD7D9-86E3-4A02-BBA0-43225AC921CF}" destId="{B795B15A-6113-4DB4-BC28-B1D69055FA21}" srcOrd="0" destOrd="0" presId="urn:microsoft.com/office/officeart/2018/2/layout/IconVerticalSolidList"/>
    <dgm:cxn modelId="{C746F86D-03DF-4C45-AC3A-42EAA7A157F9}" type="presParOf" srcId="{629BD7D9-86E3-4A02-BBA0-43225AC921CF}" destId="{E3AB76A1-CBCB-4A58-BCCD-A04607069D3D}" srcOrd="1" destOrd="0" presId="urn:microsoft.com/office/officeart/2018/2/layout/IconVerticalSolidList"/>
    <dgm:cxn modelId="{4C8998CD-E32F-4326-AD7A-95B4BB1E19F2}" type="presParOf" srcId="{629BD7D9-86E3-4A02-BBA0-43225AC921CF}" destId="{9F46CD11-9C24-402E-B15A-51321930593B}" srcOrd="2" destOrd="0" presId="urn:microsoft.com/office/officeart/2018/2/layout/IconVerticalSolidList"/>
    <dgm:cxn modelId="{FCFFA8DF-FD11-4171-A584-C2E68F064076}" type="presParOf" srcId="{629BD7D9-86E3-4A02-BBA0-43225AC921CF}" destId="{2DF360D3-B5B4-453A-8E17-EE0FC280E81D}" srcOrd="3" destOrd="0" presId="urn:microsoft.com/office/officeart/2018/2/layout/IconVerticalSolidList"/>
    <dgm:cxn modelId="{3991201C-9C15-4113-921C-15AC0E30050A}" type="presParOf" srcId="{256980C7-0587-42A8-87B3-27EBDD2A4E35}" destId="{482BF7E8-3394-4067-AAB9-72FAC617F542}" srcOrd="1" destOrd="0" presId="urn:microsoft.com/office/officeart/2018/2/layout/IconVerticalSolidList"/>
    <dgm:cxn modelId="{AA7A86DE-D07A-4503-81E7-04771E5FCD69}" type="presParOf" srcId="{256980C7-0587-42A8-87B3-27EBDD2A4E35}" destId="{57E7BDC4-BEDD-4B9A-8A54-A3E0A78E8C76}" srcOrd="2" destOrd="0" presId="urn:microsoft.com/office/officeart/2018/2/layout/IconVerticalSolidList"/>
    <dgm:cxn modelId="{49C38E17-A651-462A-A4EA-6177DE66E988}" type="presParOf" srcId="{57E7BDC4-BEDD-4B9A-8A54-A3E0A78E8C76}" destId="{9F42E4CC-91F5-4D10-9EA3-63AA27618F4E}" srcOrd="0" destOrd="0" presId="urn:microsoft.com/office/officeart/2018/2/layout/IconVerticalSolidList"/>
    <dgm:cxn modelId="{F6718E48-6A89-480B-BF4F-E6C776416293}" type="presParOf" srcId="{57E7BDC4-BEDD-4B9A-8A54-A3E0A78E8C76}" destId="{4214FEA9-CD62-42DE-A8E2-72965ADCC400}" srcOrd="1" destOrd="0" presId="urn:microsoft.com/office/officeart/2018/2/layout/IconVerticalSolidList"/>
    <dgm:cxn modelId="{B01440D7-E4BB-4412-A1B2-3360A7DF6CE8}" type="presParOf" srcId="{57E7BDC4-BEDD-4B9A-8A54-A3E0A78E8C76}" destId="{0776266F-4717-4B6F-B22A-1057273BF54C}" srcOrd="2" destOrd="0" presId="urn:microsoft.com/office/officeart/2018/2/layout/IconVerticalSolidList"/>
    <dgm:cxn modelId="{5C995A10-2A13-406F-A1D6-8B95A7C68465}" type="presParOf" srcId="{57E7BDC4-BEDD-4B9A-8A54-A3E0A78E8C76}" destId="{79122F71-3081-40DC-B901-BF5919E00952}" srcOrd="3" destOrd="0" presId="urn:microsoft.com/office/officeart/2018/2/layout/IconVerticalSolidList"/>
    <dgm:cxn modelId="{FB031EB7-7F4A-4BB8-B899-E9312D647276}" type="presParOf" srcId="{256980C7-0587-42A8-87B3-27EBDD2A4E35}" destId="{569DF1A3-83C9-431F-AB11-70663C471D2E}" srcOrd="3" destOrd="0" presId="urn:microsoft.com/office/officeart/2018/2/layout/IconVerticalSolidList"/>
    <dgm:cxn modelId="{26E5195F-A21F-4FAD-A5FA-7895C99C967D}" type="presParOf" srcId="{256980C7-0587-42A8-87B3-27EBDD2A4E35}" destId="{ABBFD719-5F6E-49D0-90E5-C179F41872FE}" srcOrd="4" destOrd="0" presId="urn:microsoft.com/office/officeart/2018/2/layout/IconVerticalSolidList"/>
    <dgm:cxn modelId="{30C49E9A-6694-42B9-88CA-66ED1F4B8836}" type="presParOf" srcId="{ABBFD719-5F6E-49D0-90E5-C179F41872FE}" destId="{5AAC9ECC-B9C6-46D1-846F-DCA4CD276176}" srcOrd="0" destOrd="0" presId="urn:microsoft.com/office/officeart/2018/2/layout/IconVerticalSolidList"/>
    <dgm:cxn modelId="{6EEDDA85-4C73-49C3-A076-A7839A21066A}" type="presParOf" srcId="{ABBFD719-5F6E-49D0-90E5-C179F41872FE}" destId="{24017D66-3BC4-42E8-93B7-1CACC28EA8F0}" srcOrd="1" destOrd="0" presId="urn:microsoft.com/office/officeart/2018/2/layout/IconVerticalSolidList"/>
    <dgm:cxn modelId="{D6E27318-B35D-456A-B4EE-C9439B12D8EF}" type="presParOf" srcId="{ABBFD719-5F6E-49D0-90E5-C179F41872FE}" destId="{AECCE2C7-FC03-4266-A87F-6188B698C42C}" srcOrd="2" destOrd="0" presId="urn:microsoft.com/office/officeart/2018/2/layout/IconVerticalSolidList"/>
    <dgm:cxn modelId="{97F945A9-BE47-443A-96BA-93734AE1B493}" type="presParOf" srcId="{ABBFD719-5F6E-49D0-90E5-C179F41872FE}" destId="{468C0A0B-2071-4E91-8B0E-A3BFDF6CCE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41DA96-C429-4D43-A139-74AE75B1D815}"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D91CAB10-2D47-465F-B528-BAE12118EDAD}">
      <dgm:prSet/>
      <dgm:spPr/>
      <dgm:t>
        <a:bodyPr/>
        <a:lstStyle/>
        <a:p>
          <a:r>
            <a:rPr lang="en-US"/>
            <a:t>Two main groups are hurt by the breach: customers and employees.</a:t>
          </a:r>
        </a:p>
      </dgm:t>
    </dgm:pt>
    <dgm:pt modelId="{2F27038D-DED6-4A6D-8BBD-DEE6CC12B7DE}" type="parTrans" cxnId="{D55B4EA8-1137-4F59-B629-82E27F4F236F}">
      <dgm:prSet/>
      <dgm:spPr/>
      <dgm:t>
        <a:bodyPr/>
        <a:lstStyle/>
        <a:p>
          <a:endParaRPr lang="en-US"/>
        </a:p>
      </dgm:t>
    </dgm:pt>
    <dgm:pt modelId="{C0B84223-1F76-4625-8E46-94398075034B}" type="sibTrans" cxnId="{D55B4EA8-1137-4F59-B629-82E27F4F236F}">
      <dgm:prSet/>
      <dgm:spPr/>
      <dgm:t>
        <a:bodyPr/>
        <a:lstStyle/>
        <a:p>
          <a:endParaRPr lang="en-US"/>
        </a:p>
      </dgm:t>
    </dgm:pt>
    <dgm:pt modelId="{247E9130-443D-4C78-8F7A-633B35EFC845}">
      <dgm:prSet/>
      <dgm:spPr/>
      <dgm:t>
        <a:bodyPr/>
        <a:lstStyle/>
        <a:p>
          <a:r>
            <a:rPr lang="en-US"/>
            <a:t>Employees worry about their private info and work being stolen.</a:t>
          </a:r>
        </a:p>
      </dgm:t>
    </dgm:pt>
    <dgm:pt modelId="{7AF3EC6D-B8D0-46CE-889A-8351C57A4422}" type="parTrans" cxnId="{52701E86-29AC-4F16-A3E2-9187097966E1}">
      <dgm:prSet/>
      <dgm:spPr/>
      <dgm:t>
        <a:bodyPr/>
        <a:lstStyle/>
        <a:p>
          <a:endParaRPr lang="en-US"/>
        </a:p>
      </dgm:t>
    </dgm:pt>
    <dgm:pt modelId="{A8583BD2-2C29-4A58-B517-141C5BE05D74}" type="sibTrans" cxnId="{52701E86-29AC-4F16-A3E2-9187097966E1}">
      <dgm:prSet/>
      <dgm:spPr/>
      <dgm:t>
        <a:bodyPr/>
        <a:lstStyle/>
        <a:p>
          <a:endParaRPr lang="en-US"/>
        </a:p>
      </dgm:t>
    </dgm:pt>
    <dgm:pt modelId="{2FAF5611-4EA1-4894-9C93-6ABA8916439F}">
      <dgm:prSet/>
      <dgm:spPr/>
      <dgm:t>
        <a:bodyPr/>
        <a:lstStyle/>
        <a:p>
          <a:r>
            <a:rPr lang="en-US"/>
            <a:t>Customers might lose trust in the company and feel unsafe.</a:t>
          </a:r>
        </a:p>
      </dgm:t>
    </dgm:pt>
    <dgm:pt modelId="{A78432AE-369C-4E40-90FA-FD6A2866CF0E}" type="parTrans" cxnId="{2A270A27-C2A7-433B-B292-1929734BF633}">
      <dgm:prSet/>
      <dgm:spPr/>
      <dgm:t>
        <a:bodyPr/>
        <a:lstStyle/>
        <a:p>
          <a:endParaRPr lang="en-US"/>
        </a:p>
      </dgm:t>
    </dgm:pt>
    <dgm:pt modelId="{EA0A30C4-2762-4851-9821-D6CFA8509C43}" type="sibTrans" cxnId="{2A270A27-C2A7-433B-B292-1929734BF633}">
      <dgm:prSet/>
      <dgm:spPr/>
      <dgm:t>
        <a:bodyPr/>
        <a:lstStyle/>
        <a:p>
          <a:endParaRPr lang="en-US"/>
        </a:p>
      </dgm:t>
    </dgm:pt>
    <dgm:pt modelId="{EE31BE5A-1117-4E37-83E1-A64297C870B6}">
      <dgm:prSet/>
      <dgm:spPr/>
      <dgm:t>
        <a:bodyPr/>
        <a:lstStyle/>
        <a:p>
          <a:r>
            <a:rPr lang="en-US"/>
            <a:t>This can lead to people leaving the company or speaking out.</a:t>
          </a:r>
        </a:p>
      </dgm:t>
    </dgm:pt>
    <dgm:pt modelId="{63BCB059-EDB1-4AE9-A89C-F9CB83472661}" type="parTrans" cxnId="{71E199FC-D682-4CE0-94B9-EE9EAD06B6EF}">
      <dgm:prSet/>
      <dgm:spPr/>
      <dgm:t>
        <a:bodyPr/>
        <a:lstStyle/>
        <a:p>
          <a:endParaRPr lang="en-US"/>
        </a:p>
      </dgm:t>
    </dgm:pt>
    <dgm:pt modelId="{E93D966E-BF24-4A21-9E93-F9C6E0E090D2}" type="sibTrans" cxnId="{71E199FC-D682-4CE0-94B9-EE9EAD06B6EF}">
      <dgm:prSet/>
      <dgm:spPr/>
      <dgm:t>
        <a:bodyPr/>
        <a:lstStyle/>
        <a:p>
          <a:endParaRPr lang="en-US"/>
        </a:p>
      </dgm:t>
    </dgm:pt>
    <dgm:pt modelId="{570A36CB-97CA-4FE1-AC42-308BCBA2BD65}" type="pres">
      <dgm:prSet presAssocID="{9141DA96-C429-4D43-A139-74AE75B1D815}" presName="matrix" presStyleCnt="0">
        <dgm:presLayoutVars>
          <dgm:chMax val="1"/>
          <dgm:dir/>
          <dgm:resizeHandles val="exact"/>
        </dgm:presLayoutVars>
      </dgm:prSet>
      <dgm:spPr/>
    </dgm:pt>
    <dgm:pt modelId="{4F0FC2AD-366D-461F-8351-BE1CD31C83C9}" type="pres">
      <dgm:prSet presAssocID="{9141DA96-C429-4D43-A139-74AE75B1D815}" presName="diamond" presStyleLbl="bgShp" presStyleIdx="0" presStyleCnt="1"/>
      <dgm:spPr/>
    </dgm:pt>
    <dgm:pt modelId="{A77BC8D0-88E8-49FB-B423-77DF849C7E9A}" type="pres">
      <dgm:prSet presAssocID="{9141DA96-C429-4D43-A139-74AE75B1D815}" presName="quad1" presStyleLbl="node1" presStyleIdx="0" presStyleCnt="4">
        <dgm:presLayoutVars>
          <dgm:chMax val="0"/>
          <dgm:chPref val="0"/>
          <dgm:bulletEnabled val="1"/>
        </dgm:presLayoutVars>
      </dgm:prSet>
      <dgm:spPr/>
    </dgm:pt>
    <dgm:pt modelId="{95C2A0B8-1C57-48DA-A791-F718174EDA95}" type="pres">
      <dgm:prSet presAssocID="{9141DA96-C429-4D43-A139-74AE75B1D815}" presName="quad2" presStyleLbl="node1" presStyleIdx="1" presStyleCnt="4">
        <dgm:presLayoutVars>
          <dgm:chMax val="0"/>
          <dgm:chPref val="0"/>
          <dgm:bulletEnabled val="1"/>
        </dgm:presLayoutVars>
      </dgm:prSet>
      <dgm:spPr/>
    </dgm:pt>
    <dgm:pt modelId="{178E412E-B963-4982-8C81-2B9E569D59C8}" type="pres">
      <dgm:prSet presAssocID="{9141DA96-C429-4D43-A139-74AE75B1D815}" presName="quad3" presStyleLbl="node1" presStyleIdx="2" presStyleCnt="4">
        <dgm:presLayoutVars>
          <dgm:chMax val="0"/>
          <dgm:chPref val="0"/>
          <dgm:bulletEnabled val="1"/>
        </dgm:presLayoutVars>
      </dgm:prSet>
      <dgm:spPr/>
    </dgm:pt>
    <dgm:pt modelId="{EA917BCD-45BE-4386-AC66-332A96AFF294}" type="pres">
      <dgm:prSet presAssocID="{9141DA96-C429-4D43-A139-74AE75B1D815}" presName="quad4" presStyleLbl="node1" presStyleIdx="3" presStyleCnt="4">
        <dgm:presLayoutVars>
          <dgm:chMax val="0"/>
          <dgm:chPref val="0"/>
          <dgm:bulletEnabled val="1"/>
        </dgm:presLayoutVars>
      </dgm:prSet>
      <dgm:spPr/>
    </dgm:pt>
  </dgm:ptLst>
  <dgm:cxnLst>
    <dgm:cxn modelId="{2A270A27-C2A7-433B-B292-1929734BF633}" srcId="{9141DA96-C429-4D43-A139-74AE75B1D815}" destId="{2FAF5611-4EA1-4894-9C93-6ABA8916439F}" srcOrd="2" destOrd="0" parTransId="{A78432AE-369C-4E40-90FA-FD6A2866CF0E}" sibTransId="{EA0A30C4-2762-4851-9821-D6CFA8509C43}"/>
    <dgm:cxn modelId="{DDFA4D3D-4D07-4600-BC06-B4DD620A0189}" type="presOf" srcId="{D91CAB10-2D47-465F-B528-BAE12118EDAD}" destId="{A77BC8D0-88E8-49FB-B423-77DF849C7E9A}" srcOrd="0" destOrd="0" presId="urn:microsoft.com/office/officeart/2005/8/layout/matrix3"/>
    <dgm:cxn modelId="{52701E86-29AC-4F16-A3E2-9187097966E1}" srcId="{9141DA96-C429-4D43-A139-74AE75B1D815}" destId="{247E9130-443D-4C78-8F7A-633B35EFC845}" srcOrd="1" destOrd="0" parTransId="{7AF3EC6D-B8D0-46CE-889A-8351C57A4422}" sibTransId="{A8583BD2-2C29-4A58-B517-141C5BE05D74}"/>
    <dgm:cxn modelId="{D55B4EA8-1137-4F59-B629-82E27F4F236F}" srcId="{9141DA96-C429-4D43-A139-74AE75B1D815}" destId="{D91CAB10-2D47-465F-B528-BAE12118EDAD}" srcOrd="0" destOrd="0" parTransId="{2F27038D-DED6-4A6D-8BBD-DEE6CC12B7DE}" sibTransId="{C0B84223-1F76-4625-8E46-94398075034B}"/>
    <dgm:cxn modelId="{CFCC9ABA-F149-4014-BBFB-EDFF21AF141E}" type="presOf" srcId="{EE31BE5A-1117-4E37-83E1-A64297C870B6}" destId="{EA917BCD-45BE-4386-AC66-332A96AFF294}" srcOrd="0" destOrd="0" presId="urn:microsoft.com/office/officeart/2005/8/layout/matrix3"/>
    <dgm:cxn modelId="{F7B97CC4-1DC6-4F8B-A2C6-F2A72AFD5CFD}" type="presOf" srcId="{9141DA96-C429-4D43-A139-74AE75B1D815}" destId="{570A36CB-97CA-4FE1-AC42-308BCBA2BD65}" srcOrd="0" destOrd="0" presId="urn:microsoft.com/office/officeart/2005/8/layout/matrix3"/>
    <dgm:cxn modelId="{1CBF75D9-D541-4EFE-8DEC-54BB176F24E0}" type="presOf" srcId="{247E9130-443D-4C78-8F7A-633B35EFC845}" destId="{95C2A0B8-1C57-48DA-A791-F718174EDA95}" srcOrd="0" destOrd="0" presId="urn:microsoft.com/office/officeart/2005/8/layout/matrix3"/>
    <dgm:cxn modelId="{F22E5AF1-9D67-4A5C-9C74-5B83D9A54871}" type="presOf" srcId="{2FAF5611-4EA1-4894-9C93-6ABA8916439F}" destId="{178E412E-B963-4982-8C81-2B9E569D59C8}" srcOrd="0" destOrd="0" presId="urn:microsoft.com/office/officeart/2005/8/layout/matrix3"/>
    <dgm:cxn modelId="{71E199FC-D682-4CE0-94B9-EE9EAD06B6EF}" srcId="{9141DA96-C429-4D43-A139-74AE75B1D815}" destId="{EE31BE5A-1117-4E37-83E1-A64297C870B6}" srcOrd="3" destOrd="0" parTransId="{63BCB059-EDB1-4AE9-A89C-F9CB83472661}" sibTransId="{E93D966E-BF24-4A21-9E93-F9C6E0E090D2}"/>
    <dgm:cxn modelId="{78FC2AEE-D750-42BF-A516-3B3BF44B2CE1}" type="presParOf" srcId="{570A36CB-97CA-4FE1-AC42-308BCBA2BD65}" destId="{4F0FC2AD-366D-461F-8351-BE1CD31C83C9}" srcOrd="0" destOrd="0" presId="urn:microsoft.com/office/officeart/2005/8/layout/matrix3"/>
    <dgm:cxn modelId="{6F4705BB-DD25-438D-A9B9-230502DF45CC}" type="presParOf" srcId="{570A36CB-97CA-4FE1-AC42-308BCBA2BD65}" destId="{A77BC8D0-88E8-49FB-B423-77DF849C7E9A}" srcOrd="1" destOrd="0" presId="urn:microsoft.com/office/officeart/2005/8/layout/matrix3"/>
    <dgm:cxn modelId="{60A6A124-BED4-4774-9A51-07AC1D362A77}" type="presParOf" srcId="{570A36CB-97CA-4FE1-AC42-308BCBA2BD65}" destId="{95C2A0B8-1C57-48DA-A791-F718174EDA95}" srcOrd="2" destOrd="0" presId="urn:microsoft.com/office/officeart/2005/8/layout/matrix3"/>
    <dgm:cxn modelId="{6D4F4647-731A-409F-964C-8D9D8E9B435F}" type="presParOf" srcId="{570A36CB-97CA-4FE1-AC42-308BCBA2BD65}" destId="{178E412E-B963-4982-8C81-2B9E569D59C8}" srcOrd="3" destOrd="0" presId="urn:microsoft.com/office/officeart/2005/8/layout/matrix3"/>
    <dgm:cxn modelId="{24EBF8DF-E6A8-4CCC-8CCB-85BEA4A463A1}" type="presParOf" srcId="{570A36CB-97CA-4FE1-AC42-308BCBA2BD65}" destId="{EA917BCD-45BE-4386-AC66-332A96AFF29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C93AA5-EB87-4F6E-8FD0-190D1FEA59A5}"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1B236215-1FD9-4DC4-90BF-08311895F13F}">
      <dgm:prSet/>
      <dgm:spPr/>
      <dgm:t>
        <a:bodyPr/>
        <a:lstStyle/>
        <a:p>
          <a:r>
            <a:rPr lang="en-US"/>
            <a:t>We learned that the breach at CyberProtect started when employees were tricked by a phishing email into giving away their login information.</a:t>
          </a:r>
        </a:p>
      </dgm:t>
    </dgm:pt>
    <dgm:pt modelId="{19567806-151B-4818-89FF-F78C9EEF35D4}" type="parTrans" cxnId="{2E3AC904-1075-403C-84F1-8ED331F5DEEE}">
      <dgm:prSet/>
      <dgm:spPr/>
      <dgm:t>
        <a:bodyPr/>
        <a:lstStyle/>
        <a:p>
          <a:endParaRPr lang="en-US"/>
        </a:p>
      </dgm:t>
    </dgm:pt>
    <dgm:pt modelId="{4DDA9BDF-CB92-46BD-A3A6-137824C920EC}" type="sibTrans" cxnId="{2E3AC904-1075-403C-84F1-8ED331F5DEEE}">
      <dgm:prSet/>
      <dgm:spPr/>
      <dgm:t>
        <a:bodyPr/>
        <a:lstStyle/>
        <a:p>
          <a:endParaRPr lang="en-US"/>
        </a:p>
      </dgm:t>
    </dgm:pt>
    <dgm:pt modelId="{1755EDBC-8C06-4E42-9B3C-6F97539EC0BA}">
      <dgm:prSet/>
      <dgm:spPr/>
      <dgm:t>
        <a:bodyPr/>
        <a:lstStyle/>
        <a:p>
          <a:r>
            <a:rPr lang="en-US"/>
            <a:t>This gave the hacker full access to employee accounts, which they used to steal sensitive data without being noticed.</a:t>
          </a:r>
        </a:p>
      </dgm:t>
    </dgm:pt>
    <dgm:pt modelId="{D74A3E87-C7D3-438A-A597-77DF93B7A110}" type="parTrans" cxnId="{AE3550D9-3D4B-4314-832C-808E66CB1219}">
      <dgm:prSet/>
      <dgm:spPr/>
      <dgm:t>
        <a:bodyPr/>
        <a:lstStyle/>
        <a:p>
          <a:endParaRPr lang="en-US"/>
        </a:p>
      </dgm:t>
    </dgm:pt>
    <dgm:pt modelId="{5E0CEC7E-C995-4440-ACD5-069C8A7FEB58}" type="sibTrans" cxnId="{AE3550D9-3D4B-4314-832C-808E66CB1219}">
      <dgm:prSet/>
      <dgm:spPr/>
      <dgm:t>
        <a:bodyPr/>
        <a:lstStyle/>
        <a:p>
          <a:endParaRPr lang="en-US"/>
        </a:p>
      </dgm:t>
    </dgm:pt>
    <dgm:pt modelId="{3DC8CBD4-0A9A-45B6-AEC5-2B848963FEF7}">
      <dgm:prSet/>
      <dgm:spPr/>
      <dgm:t>
        <a:bodyPr/>
        <a:lstStyle/>
        <a:p>
          <a:r>
            <a:rPr lang="en-US"/>
            <a:t>It showed us how a simple mistake, like clicking a fake link, can lead to a major security breach.</a:t>
          </a:r>
        </a:p>
      </dgm:t>
    </dgm:pt>
    <dgm:pt modelId="{CBB102D2-9111-41E7-A7AC-46B1F14C2D2E}" type="parTrans" cxnId="{FF4B083B-EBE2-4DA7-9E0C-AA47C236FE25}">
      <dgm:prSet/>
      <dgm:spPr/>
      <dgm:t>
        <a:bodyPr/>
        <a:lstStyle/>
        <a:p>
          <a:endParaRPr lang="en-US"/>
        </a:p>
      </dgm:t>
    </dgm:pt>
    <dgm:pt modelId="{F449F0E6-87A0-4C7F-A5EA-85AD2CB3E0E8}" type="sibTrans" cxnId="{FF4B083B-EBE2-4DA7-9E0C-AA47C236FE25}">
      <dgm:prSet/>
      <dgm:spPr/>
      <dgm:t>
        <a:bodyPr/>
        <a:lstStyle/>
        <a:p>
          <a:endParaRPr lang="en-US"/>
        </a:p>
      </dgm:t>
    </dgm:pt>
    <dgm:pt modelId="{450638A9-60B9-4FAA-AE1F-DA5064A3DF6D}" type="pres">
      <dgm:prSet presAssocID="{17C93AA5-EB87-4F6E-8FD0-190D1FEA59A5}" presName="vert0" presStyleCnt="0">
        <dgm:presLayoutVars>
          <dgm:dir/>
          <dgm:animOne val="branch"/>
          <dgm:animLvl val="lvl"/>
        </dgm:presLayoutVars>
      </dgm:prSet>
      <dgm:spPr/>
    </dgm:pt>
    <dgm:pt modelId="{A1C16889-C8C1-4B80-B8FB-F3A121EB25C4}" type="pres">
      <dgm:prSet presAssocID="{1B236215-1FD9-4DC4-90BF-08311895F13F}" presName="thickLine" presStyleLbl="alignNode1" presStyleIdx="0" presStyleCnt="3"/>
      <dgm:spPr/>
    </dgm:pt>
    <dgm:pt modelId="{10A0C578-78EB-4148-9033-255637293F3A}" type="pres">
      <dgm:prSet presAssocID="{1B236215-1FD9-4DC4-90BF-08311895F13F}" presName="horz1" presStyleCnt="0"/>
      <dgm:spPr/>
    </dgm:pt>
    <dgm:pt modelId="{C99B7F08-349B-45A2-BD1E-F76352123AF9}" type="pres">
      <dgm:prSet presAssocID="{1B236215-1FD9-4DC4-90BF-08311895F13F}" presName="tx1" presStyleLbl="revTx" presStyleIdx="0" presStyleCnt="3"/>
      <dgm:spPr/>
    </dgm:pt>
    <dgm:pt modelId="{AF366DBE-5944-408F-A886-AB1435702078}" type="pres">
      <dgm:prSet presAssocID="{1B236215-1FD9-4DC4-90BF-08311895F13F}" presName="vert1" presStyleCnt="0"/>
      <dgm:spPr/>
    </dgm:pt>
    <dgm:pt modelId="{58B246BC-6889-4EE2-91DD-6034469E5D09}" type="pres">
      <dgm:prSet presAssocID="{1755EDBC-8C06-4E42-9B3C-6F97539EC0BA}" presName="thickLine" presStyleLbl="alignNode1" presStyleIdx="1" presStyleCnt="3"/>
      <dgm:spPr/>
    </dgm:pt>
    <dgm:pt modelId="{CA685644-965F-4310-ABF1-CD2F78B17051}" type="pres">
      <dgm:prSet presAssocID="{1755EDBC-8C06-4E42-9B3C-6F97539EC0BA}" presName="horz1" presStyleCnt="0"/>
      <dgm:spPr/>
    </dgm:pt>
    <dgm:pt modelId="{5208850C-0E35-41BE-9AA3-C011460E577F}" type="pres">
      <dgm:prSet presAssocID="{1755EDBC-8C06-4E42-9B3C-6F97539EC0BA}" presName="tx1" presStyleLbl="revTx" presStyleIdx="1" presStyleCnt="3"/>
      <dgm:spPr/>
    </dgm:pt>
    <dgm:pt modelId="{844FE64F-4F80-4DD2-A0EC-BC79C99EB996}" type="pres">
      <dgm:prSet presAssocID="{1755EDBC-8C06-4E42-9B3C-6F97539EC0BA}" presName="vert1" presStyleCnt="0"/>
      <dgm:spPr/>
    </dgm:pt>
    <dgm:pt modelId="{48FCE21D-B5BF-47E4-B177-D2B3C736CE58}" type="pres">
      <dgm:prSet presAssocID="{3DC8CBD4-0A9A-45B6-AEC5-2B848963FEF7}" presName="thickLine" presStyleLbl="alignNode1" presStyleIdx="2" presStyleCnt="3"/>
      <dgm:spPr/>
    </dgm:pt>
    <dgm:pt modelId="{C469D561-DAF6-46FD-9B35-6743C53D8BA6}" type="pres">
      <dgm:prSet presAssocID="{3DC8CBD4-0A9A-45B6-AEC5-2B848963FEF7}" presName="horz1" presStyleCnt="0"/>
      <dgm:spPr/>
    </dgm:pt>
    <dgm:pt modelId="{A2A96C60-205F-4B55-A34A-72E9E9DE2681}" type="pres">
      <dgm:prSet presAssocID="{3DC8CBD4-0A9A-45B6-AEC5-2B848963FEF7}" presName="tx1" presStyleLbl="revTx" presStyleIdx="2" presStyleCnt="3"/>
      <dgm:spPr/>
    </dgm:pt>
    <dgm:pt modelId="{89D47B24-8DF3-4D0F-ACE6-428EEE229F05}" type="pres">
      <dgm:prSet presAssocID="{3DC8CBD4-0A9A-45B6-AEC5-2B848963FEF7}" presName="vert1" presStyleCnt="0"/>
      <dgm:spPr/>
    </dgm:pt>
  </dgm:ptLst>
  <dgm:cxnLst>
    <dgm:cxn modelId="{2E3AC904-1075-403C-84F1-8ED331F5DEEE}" srcId="{17C93AA5-EB87-4F6E-8FD0-190D1FEA59A5}" destId="{1B236215-1FD9-4DC4-90BF-08311895F13F}" srcOrd="0" destOrd="0" parTransId="{19567806-151B-4818-89FF-F78C9EEF35D4}" sibTransId="{4DDA9BDF-CB92-46BD-A3A6-137824C920EC}"/>
    <dgm:cxn modelId="{19EEB605-DE83-4887-BD8D-4824BD21B1CE}" type="presOf" srcId="{3DC8CBD4-0A9A-45B6-AEC5-2B848963FEF7}" destId="{A2A96C60-205F-4B55-A34A-72E9E9DE2681}" srcOrd="0" destOrd="0" presId="urn:microsoft.com/office/officeart/2008/layout/LinedList"/>
    <dgm:cxn modelId="{FF4B083B-EBE2-4DA7-9E0C-AA47C236FE25}" srcId="{17C93AA5-EB87-4F6E-8FD0-190D1FEA59A5}" destId="{3DC8CBD4-0A9A-45B6-AEC5-2B848963FEF7}" srcOrd="2" destOrd="0" parTransId="{CBB102D2-9111-41E7-A7AC-46B1F14C2D2E}" sibTransId="{F449F0E6-87A0-4C7F-A5EA-85AD2CB3E0E8}"/>
    <dgm:cxn modelId="{3FCBB8CD-A2CA-453E-908C-70EFD62E95C0}" type="presOf" srcId="{1B236215-1FD9-4DC4-90BF-08311895F13F}" destId="{C99B7F08-349B-45A2-BD1E-F76352123AF9}" srcOrd="0" destOrd="0" presId="urn:microsoft.com/office/officeart/2008/layout/LinedList"/>
    <dgm:cxn modelId="{AE3550D9-3D4B-4314-832C-808E66CB1219}" srcId="{17C93AA5-EB87-4F6E-8FD0-190D1FEA59A5}" destId="{1755EDBC-8C06-4E42-9B3C-6F97539EC0BA}" srcOrd="1" destOrd="0" parTransId="{D74A3E87-C7D3-438A-A597-77DF93B7A110}" sibTransId="{5E0CEC7E-C995-4440-ACD5-069C8A7FEB58}"/>
    <dgm:cxn modelId="{D4ED81DC-AD99-41B4-9F85-E3EBC09D7E87}" type="presOf" srcId="{17C93AA5-EB87-4F6E-8FD0-190D1FEA59A5}" destId="{450638A9-60B9-4FAA-AE1F-DA5064A3DF6D}" srcOrd="0" destOrd="0" presId="urn:microsoft.com/office/officeart/2008/layout/LinedList"/>
    <dgm:cxn modelId="{A69C3CEB-D712-4310-814F-E58854DB7940}" type="presOf" srcId="{1755EDBC-8C06-4E42-9B3C-6F97539EC0BA}" destId="{5208850C-0E35-41BE-9AA3-C011460E577F}" srcOrd="0" destOrd="0" presId="urn:microsoft.com/office/officeart/2008/layout/LinedList"/>
    <dgm:cxn modelId="{C9A2A624-7EC3-464C-813C-862B7029A4C2}" type="presParOf" srcId="{450638A9-60B9-4FAA-AE1F-DA5064A3DF6D}" destId="{A1C16889-C8C1-4B80-B8FB-F3A121EB25C4}" srcOrd="0" destOrd="0" presId="urn:microsoft.com/office/officeart/2008/layout/LinedList"/>
    <dgm:cxn modelId="{8C2EB584-4C96-4406-A3F4-5205527836E0}" type="presParOf" srcId="{450638A9-60B9-4FAA-AE1F-DA5064A3DF6D}" destId="{10A0C578-78EB-4148-9033-255637293F3A}" srcOrd="1" destOrd="0" presId="urn:microsoft.com/office/officeart/2008/layout/LinedList"/>
    <dgm:cxn modelId="{71F9CDB7-438B-4135-ABFE-879D42E6E40D}" type="presParOf" srcId="{10A0C578-78EB-4148-9033-255637293F3A}" destId="{C99B7F08-349B-45A2-BD1E-F76352123AF9}" srcOrd="0" destOrd="0" presId="urn:microsoft.com/office/officeart/2008/layout/LinedList"/>
    <dgm:cxn modelId="{43382BB6-4188-442D-8F66-DFD824F1D2E6}" type="presParOf" srcId="{10A0C578-78EB-4148-9033-255637293F3A}" destId="{AF366DBE-5944-408F-A886-AB1435702078}" srcOrd="1" destOrd="0" presId="urn:microsoft.com/office/officeart/2008/layout/LinedList"/>
    <dgm:cxn modelId="{AE14838E-7BC7-471D-8D2B-D419ED851701}" type="presParOf" srcId="{450638A9-60B9-4FAA-AE1F-DA5064A3DF6D}" destId="{58B246BC-6889-4EE2-91DD-6034469E5D09}" srcOrd="2" destOrd="0" presId="urn:microsoft.com/office/officeart/2008/layout/LinedList"/>
    <dgm:cxn modelId="{A9202EAA-64D1-490E-A0DA-51ECFDEEF84B}" type="presParOf" srcId="{450638A9-60B9-4FAA-AE1F-DA5064A3DF6D}" destId="{CA685644-965F-4310-ABF1-CD2F78B17051}" srcOrd="3" destOrd="0" presId="urn:microsoft.com/office/officeart/2008/layout/LinedList"/>
    <dgm:cxn modelId="{5DEB7633-21FF-4C6F-A780-6F62C819AB2A}" type="presParOf" srcId="{CA685644-965F-4310-ABF1-CD2F78B17051}" destId="{5208850C-0E35-41BE-9AA3-C011460E577F}" srcOrd="0" destOrd="0" presId="urn:microsoft.com/office/officeart/2008/layout/LinedList"/>
    <dgm:cxn modelId="{E4C7EFB2-DEB6-44C9-8238-08691D44ADD9}" type="presParOf" srcId="{CA685644-965F-4310-ABF1-CD2F78B17051}" destId="{844FE64F-4F80-4DD2-A0EC-BC79C99EB996}" srcOrd="1" destOrd="0" presId="urn:microsoft.com/office/officeart/2008/layout/LinedList"/>
    <dgm:cxn modelId="{EE01B217-0B8E-4524-B753-7B26EF12B7B8}" type="presParOf" srcId="{450638A9-60B9-4FAA-AE1F-DA5064A3DF6D}" destId="{48FCE21D-B5BF-47E4-B177-D2B3C736CE58}" srcOrd="4" destOrd="0" presId="urn:microsoft.com/office/officeart/2008/layout/LinedList"/>
    <dgm:cxn modelId="{3002FC24-2D55-4C71-9FAA-6EEF2470EF02}" type="presParOf" srcId="{450638A9-60B9-4FAA-AE1F-DA5064A3DF6D}" destId="{C469D561-DAF6-46FD-9B35-6743C53D8BA6}" srcOrd="5" destOrd="0" presId="urn:microsoft.com/office/officeart/2008/layout/LinedList"/>
    <dgm:cxn modelId="{6073DBAD-14E6-4923-BDE2-38C6FE22ECFB}" type="presParOf" srcId="{C469D561-DAF6-46FD-9B35-6743C53D8BA6}" destId="{A2A96C60-205F-4B55-A34A-72E9E9DE2681}" srcOrd="0" destOrd="0" presId="urn:microsoft.com/office/officeart/2008/layout/LinedList"/>
    <dgm:cxn modelId="{4DF37C50-D217-4660-AD37-EEAA053B9613}" type="presParOf" srcId="{C469D561-DAF6-46FD-9B35-6743C53D8BA6}" destId="{89D47B24-8DF3-4D0F-ACE6-428EEE229F0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5B15A-6113-4DB4-BC28-B1D69055FA21}">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B76A1-CBCB-4A58-BCCD-A04607069D3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F360D3-B5B4-453A-8E17-EE0FC280E81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solidFill>
                <a:schemeClr val="tx1"/>
              </a:solidFill>
            </a:rPr>
            <a:t>Hackers sent a fake email to employees pretending there was a security issue. When employees clicked the link and entered their info, the hackers stole their usernames and passwords.</a:t>
          </a:r>
        </a:p>
      </dsp:txBody>
      <dsp:txXfrm>
        <a:off x="1435590" y="531"/>
        <a:ext cx="9080009" cy="1242935"/>
      </dsp:txXfrm>
    </dsp:sp>
    <dsp:sp modelId="{9F42E4CC-91F5-4D10-9EA3-63AA27618F4E}">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4FEA9-CD62-42DE-A8E2-72965ADCC40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122F71-3081-40DC-B901-BF5919E0095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solidFill>
                <a:schemeClr val="tx1"/>
              </a:solidFill>
            </a:rPr>
            <a:t>They used Jane Smith’s login from a foreign location and later used John Doe’s account to steal 500MB of private company data. They then sent a threat to the admin, asking for something in return or they’d leak the data.</a:t>
          </a:r>
        </a:p>
      </dsp:txBody>
      <dsp:txXfrm>
        <a:off x="1435590" y="1554201"/>
        <a:ext cx="9080009" cy="1242935"/>
      </dsp:txXfrm>
    </dsp:sp>
    <dsp:sp modelId="{5AAC9ECC-B9C6-46D1-846F-DCA4CD276176}">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17D66-3BC4-42E8-93B7-1CACC28EA8F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8C0A0B-2071-4E91-8B0E-A3BFDF6CCE1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US" sz="2100" kern="1200">
              <a:solidFill>
                <a:schemeClr val="tx1"/>
              </a:solidFill>
            </a:rPr>
            <a:t>The attack was planned to look like normal activity between employees, but logs and emails revealed the truth.</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FC2AD-366D-461F-8351-BE1CD31C83C9}">
      <dsp:nvSpPr>
        <dsp:cNvPr id="0" name=""/>
        <dsp:cNvSpPr/>
      </dsp:nvSpPr>
      <dsp:spPr>
        <a:xfrm>
          <a:off x="380489" y="0"/>
          <a:ext cx="5530735" cy="553073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BC8D0-88E8-49FB-B423-77DF849C7E9A}">
      <dsp:nvSpPr>
        <dsp:cNvPr id="0" name=""/>
        <dsp:cNvSpPr/>
      </dsp:nvSpPr>
      <dsp:spPr>
        <a:xfrm>
          <a:off x="905909" y="525419"/>
          <a:ext cx="2156986" cy="215698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Two main groups are hurt by the breach: customers and employees.</a:t>
          </a:r>
        </a:p>
      </dsp:txBody>
      <dsp:txXfrm>
        <a:off x="1011204" y="630714"/>
        <a:ext cx="1946396" cy="1946396"/>
      </dsp:txXfrm>
    </dsp:sp>
    <dsp:sp modelId="{95C2A0B8-1C57-48DA-A791-F718174EDA95}">
      <dsp:nvSpPr>
        <dsp:cNvPr id="0" name=""/>
        <dsp:cNvSpPr/>
      </dsp:nvSpPr>
      <dsp:spPr>
        <a:xfrm>
          <a:off x="3228818" y="525419"/>
          <a:ext cx="2156986" cy="215698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Employees worry about their private info and work being stolen.</a:t>
          </a:r>
        </a:p>
      </dsp:txBody>
      <dsp:txXfrm>
        <a:off x="3334113" y="630714"/>
        <a:ext cx="1946396" cy="1946396"/>
      </dsp:txXfrm>
    </dsp:sp>
    <dsp:sp modelId="{178E412E-B963-4982-8C81-2B9E569D59C8}">
      <dsp:nvSpPr>
        <dsp:cNvPr id="0" name=""/>
        <dsp:cNvSpPr/>
      </dsp:nvSpPr>
      <dsp:spPr>
        <a:xfrm>
          <a:off x="905909" y="2848328"/>
          <a:ext cx="2156986" cy="215698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Customers might lose trust in the company and feel unsafe.</a:t>
          </a:r>
        </a:p>
      </dsp:txBody>
      <dsp:txXfrm>
        <a:off x="1011204" y="2953623"/>
        <a:ext cx="1946396" cy="1946396"/>
      </dsp:txXfrm>
    </dsp:sp>
    <dsp:sp modelId="{EA917BCD-45BE-4386-AC66-332A96AFF294}">
      <dsp:nvSpPr>
        <dsp:cNvPr id="0" name=""/>
        <dsp:cNvSpPr/>
      </dsp:nvSpPr>
      <dsp:spPr>
        <a:xfrm>
          <a:off x="3228818" y="2848328"/>
          <a:ext cx="2156986" cy="215698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This can lead to people leaving the company or speaking out.</a:t>
          </a:r>
        </a:p>
      </dsp:txBody>
      <dsp:txXfrm>
        <a:off x="3334113" y="2953623"/>
        <a:ext cx="1946396" cy="1946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16889-C8C1-4B80-B8FB-F3A121EB25C4}">
      <dsp:nvSpPr>
        <dsp:cNvPr id="0" name=""/>
        <dsp:cNvSpPr/>
      </dsp:nvSpPr>
      <dsp:spPr>
        <a:xfrm>
          <a:off x="0" y="1840"/>
          <a:ext cx="5334197"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99B7F08-349B-45A2-BD1E-F76352123AF9}">
      <dsp:nvSpPr>
        <dsp:cNvPr id="0" name=""/>
        <dsp:cNvSpPr/>
      </dsp:nvSpPr>
      <dsp:spPr>
        <a:xfrm>
          <a:off x="0" y="1840"/>
          <a:ext cx="5334197" cy="125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We learned that the breach at CyberProtect started when employees were tricked by a phishing email into giving away their login information.</a:t>
          </a:r>
        </a:p>
      </dsp:txBody>
      <dsp:txXfrm>
        <a:off x="0" y="1840"/>
        <a:ext cx="5334197" cy="1255384"/>
      </dsp:txXfrm>
    </dsp:sp>
    <dsp:sp modelId="{58B246BC-6889-4EE2-91DD-6034469E5D09}">
      <dsp:nvSpPr>
        <dsp:cNvPr id="0" name=""/>
        <dsp:cNvSpPr/>
      </dsp:nvSpPr>
      <dsp:spPr>
        <a:xfrm>
          <a:off x="0" y="1257225"/>
          <a:ext cx="5334197"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208850C-0E35-41BE-9AA3-C011460E577F}">
      <dsp:nvSpPr>
        <dsp:cNvPr id="0" name=""/>
        <dsp:cNvSpPr/>
      </dsp:nvSpPr>
      <dsp:spPr>
        <a:xfrm>
          <a:off x="0" y="1257225"/>
          <a:ext cx="5334197" cy="125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This gave the hacker full access to employee accounts, which they used to steal sensitive data without being noticed.</a:t>
          </a:r>
        </a:p>
      </dsp:txBody>
      <dsp:txXfrm>
        <a:off x="0" y="1257225"/>
        <a:ext cx="5334197" cy="1255384"/>
      </dsp:txXfrm>
    </dsp:sp>
    <dsp:sp modelId="{48FCE21D-B5BF-47E4-B177-D2B3C736CE58}">
      <dsp:nvSpPr>
        <dsp:cNvPr id="0" name=""/>
        <dsp:cNvSpPr/>
      </dsp:nvSpPr>
      <dsp:spPr>
        <a:xfrm>
          <a:off x="0" y="2512609"/>
          <a:ext cx="5334197"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2A96C60-205F-4B55-A34A-72E9E9DE2681}">
      <dsp:nvSpPr>
        <dsp:cNvPr id="0" name=""/>
        <dsp:cNvSpPr/>
      </dsp:nvSpPr>
      <dsp:spPr>
        <a:xfrm>
          <a:off x="0" y="2512609"/>
          <a:ext cx="5334197" cy="125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It showed us how a simple mistake, like clicking a fake link, can lead to a major security breach.</a:t>
          </a:r>
        </a:p>
      </dsp:txBody>
      <dsp:txXfrm>
        <a:off x="0" y="2512609"/>
        <a:ext cx="5334197" cy="12553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432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548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7460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584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9286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2702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717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8666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9247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695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172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7/9/2025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1371444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8103B5-9277-5400-1BDA-119FAEE9F22E}"/>
              </a:ext>
            </a:extLst>
          </p:cNvPr>
          <p:cNvPicPr>
            <a:picLocks noChangeAspect="1"/>
          </p:cNvPicPr>
          <p:nvPr/>
        </p:nvPicPr>
        <p:blipFill>
          <a:blip r:embed="rId2"/>
          <a:srcRect t="1746"/>
          <a:stretch/>
        </p:blipFill>
        <p:spPr>
          <a:xfrm>
            <a:off x="20" y="-22"/>
            <a:ext cx="12191977" cy="6858022"/>
          </a:xfrm>
          <a:prstGeom prst="rect">
            <a:avLst/>
          </a:prstGeom>
        </p:spPr>
      </p:pic>
      <p:sp>
        <p:nvSpPr>
          <p:cNvPr id="2" name="Title 1">
            <a:extLst>
              <a:ext uri="{FF2B5EF4-FFF2-40B4-BE49-F238E27FC236}">
                <a16:creationId xmlns:a16="http://schemas.microsoft.com/office/drawing/2014/main" id="{3133EF94-E327-42E4-DEB4-3E8C698A3917}"/>
              </a:ext>
            </a:extLst>
          </p:cNvPr>
          <p:cNvSpPr>
            <a:spLocks noGrp="1"/>
          </p:cNvSpPr>
          <p:nvPr>
            <p:ph type="ctrTitle"/>
          </p:nvPr>
        </p:nvSpPr>
        <p:spPr>
          <a:xfrm>
            <a:off x="148238" y="2720624"/>
            <a:ext cx="7800829" cy="1416730"/>
          </a:xfrm>
        </p:spPr>
        <p:txBody>
          <a:bodyPr anchor="t">
            <a:normAutofit fontScale="90000"/>
          </a:bodyPr>
          <a:lstStyle/>
          <a:p>
            <a:pPr algn="l"/>
            <a:r>
              <a:rPr lang="en-US" sz="4800" b="1" err="1">
                <a:solidFill>
                  <a:srgbClr val="FFFFFF"/>
                </a:solidFill>
                <a:latin typeface="Aptos"/>
              </a:rPr>
              <a:t>CyberProtect</a:t>
            </a:r>
            <a:r>
              <a:rPr lang="en-US" sz="4800" b="1">
                <a:solidFill>
                  <a:srgbClr val="FFFFFF"/>
                </a:solidFill>
                <a:latin typeface="Aptos"/>
              </a:rPr>
              <a:t> Inc. Breach Investigation and Report</a:t>
            </a:r>
            <a:br>
              <a:rPr lang="en-US" sz="1400" b="0">
                <a:effectLst/>
                <a:latin typeface="Aptos"/>
              </a:rPr>
            </a:br>
            <a:endParaRPr lang="en-US" sz="4800">
              <a:solidFill>
                <a:srgbClr val="FFFFFF"/>
              </a:solidFill>
              <a:latin typeface="Aptos"/>
            </a:endParaRPr>
          </a:p>
        </p:txBody>
      </p:sp>
      <p:sp>
        <p:nvSpPr>
          <p:cNvPr id="3" name="Subtitle 2">
            <a:extLst>
              <a:ext uri="{FF2B5EF4-FFF2-40B4-BE49-F238E27FC236}">
                <a16:creationId xmlns:a16="http://schemas.microsoft.com/office/drawing/2014/main" id="{EA7FC115-B287-263F-AC30-5609F9756358}"/>
              </a:ext>
            </a:extLst>
          </p:cNvPr>
          <p:cNvSpPr>
            <a:spLocks noGrp="1"/>
          </p:cNvSpPr>
          <p:nvPr>
            <p:ph type="subTitle" idx="1"/>
          </p:nvPr>
        </p:nvSpPr>
        <p:spPr>
          <a:xfrm>
            <a:off x="-6096" y="5879086"/>
            <a:ext cx="4651249" cy="978914"/>
          </a:xfrm>
        </p:spPr>
        <p:txBody>
          <a:bodyPr anchor="b">
            <a:normAutofit fontScale="92500" lnSpcReduction="20000"/>
          </a:bodyPr>
          <a:lstStyle/>
          <a:p>
            <a:pPr algn="l"/>
            <a:r>
              <a:rPr lang="en-US" b="1">
                <a:solidFill>
                  <a:srgbClr val="FFFFFF"/>
                </a:solidFill>
              </a:rPr>
              <a:t>Date:</a:t>
            </a:r>
            <a:r>
              <a:rPr lang="en-US">
                <a:solidFill>
                  <a:srgbClr val="FFFFFF"/>
                </a:solidFill>
              </a:rPr>
              <a:t> May 13, 2025</a:t>
            </a:r>
          </a:p>
          <a:p>
            <a:pPr algn="l"/>
            <a:r>
              <a:rPr lang="en-US" b="1">
                <a:solidFill>
                  <a:srgbClr val="FFFFFF"/>
                </a:solidFill>
              </a:rPr>
              <a:t>By: </a:t>
            </a:r>
            <a:r>
              <a:rPr lang="en-US">
                <a:solidFill>
                  <a:srgbClr val="FFFFFF"/>
                </a:solidFill>
              </a:rPr>
              <a:t>Sergey</a:t>
            </a:r>
            <a:r>
              <a:rPr lang="en-US" b="1">
                <a:solidFill>
                  <a:srgbClr val="FFFFFF"/>
                </a:solidFill>
              </a:rPr>
              <a:t> </a:t>
            </a:r>
            <a:r>
              <a:rPr lang="en-US">
                <a:solidFill>
                  <a:srgbClr val="FFFFFF"/>
                </a:solidFill>
              </a:rPr>
              <a:t>Dmitriev, Max Stringer,  Bohdan </a:t>
            </a:r>
            <a:r>
              <a:rPr lang="en-US" err="1">
                <a:solidFill>
                  <a:srgbClr val="FFFFFF"/>
                </a:solidFill>
              </a:rPr>
              <a:t>Torubara</a:t>
            </a:r>
            <a:endParaRPr lang="en-US">
              <a:solidFill>
                <a:srgbClr val="FFFFFF"/>
              </a:solidFill>
            </a:endParaRPr>
          </a:p>
        </p:txBody>
      </p:sp>
    </p:spTree>
    <p:extLst>
      <p:ext uri="{BB962C8B-B14F-4D97-AF65-F5344CB8AC3E}">
        <p14:creationId xmlns:p14="http://schemas.microsoft.com/office/powerpoint/2010/main" val="117239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EF64FF-48DA-7703-FD0E-CFA997679666}"/>
              </a:ext>
            </a:extLst>
          </p:cNvPr>
          <p:cNvSpPr>
            <a:spLocks noGrp="1"/>
          </p:cNvSpPr>
          <p:nvPr>
            <p:ph type="title"/>
          </p:nvPr>
        </p:nvSpPr>
        <p:spPr>
          <a:xfrm>
            <a:off x="143437" y="-94316"/>
            <a:ext cx="3816095" cy="1938076"/>
          </a:xfrm>
        </p:spPr>
        <p:txBody>
          <a:bodyPr>
            <a:normAutofit/>
          </a:bodyPr>
          <a:lstStyle/>
          <a:p>
            <a:r>
              <a:rPr lang="en-US"/>
              <a:t>What was lost </a:t>
            </a:r>
          </a:p>
        </p:txBody>
      </p:sp>
      <p:sp>
        <p:nvSpPr>
          <p:cNvPr id="3" name="Content Placeholder 2">
            <a:extLst>
              <a:ext uri="{FF2B5EF4-FFF2-40B4-BE49-F238E27FC236}">
                <a16:creationId xmlns:a16="http://schemas.microsoft.com/office/drawing/2014/main" id="{DB2F94B1-8645-9160-BD7B-1E18E90B30A7}"/>
              </a:ext>
            </a:extLst>
          </p:cNvPr>
          <p:cNvSpPr>
            <a:spLocks noGrp="1"/>
          </p:cNvSpPr>
          <p:nvPr>
            <p:ph idx="1"/>
          </p:nvPr>
        </p:nvSpPr>
        <p:spPr>
          <a:xfrm>
            <a:off x="322731" y="1541295"/>
            <a:ext cx="4404404" cy="4305093"/>
          </a:xfrm>
        </p:spPr>
        <p:txBody>
          <a:bodyPr vert="horz" lIns="91440" tIns="45720" rIns="91440" bIns="45720" rtlCol="0" anchor="t">
            <a:noAutofit/>
          </a:bodyPr>
          <a:lstStyle/>
          <a:p>
            <a:r>
              <a:rPr lang="en-US" b="1">
                <a:ea typeface="+mn-lt"/>
                <a:cs typeface="+mn-lt"/>
              </a:rPr>
              <a:t>Reputation Damage:</a:t>
            </a:r>
            <a:r>
              <a:rPr lang="en-US">
                <a:ea typeface="+mn-lt"/>
                <a:cs typeface="+mn-lt"/>
              </a:rPr>
              <a:t> Customers and employees might stop trusting the company</a:t>
            </a:r>
            <a:endParaRPr lang="en-US"/>
          </a:p>
          <a:p>
            <a:r>
              <a:rPr lang="en-US" b="1">
                <a:ea typeface="+mn-lt"/>
                <a:cs typeface="+mn-lt"/>
              </a:rPr>
              <a:t>Legal Trouble:</a:t>
            </a:r>
            <a:r>
              <a:rPr lang="en-US">
                <a:ea typeface="+mn-lt"/>
                <a:cs typeface="+mn-lt"/>
              </a:rPr>
              <a:t> Company may be sued for not protecting private data</a:t>
            </a:r>
            <a:endParaRPr lang="en-US"/>
          </a:p>
          <a:p>
            <a:r>
              <a:rPr lang="en-US" b="1">
                <a:ea typeface="+mn-lt"/>
                <a:cs typeface="+mn-lt"/>
              </a:rPr>
              <a:t>Loss of Business:</a:t>
            </a:r>
            <a:r>
              <a:rPr lang="en-US">
                <a:ea typeface="+mn-lt"/>
                <a:cs typeface="+mn-lt"/>
              </a:rPr>
              <a:t> People might not want to work with or buy from the company anymore</a:t>
            </a:r>
            <a:endParaRPr lang="en-US"/>
          </a:p>
          <a:p>
            <a:endParaRPr lang="en-US" sz="2000"/>
          </a:p>
        </p:txBody>
      </p:sp>
      <p:pic>
        <p:nvPicPr>
          <p:cNvPr id="4" name="Picture 3" descr="Common Reasons Businesses Are Sued, and What to Watch Out for in Your  Business | IL">
            <a:extLst>
              <a:ext uri="{FF2B5EF4-FFF2-40B4-BE49-F238E27FC236}">
                <a16:creationId xmlns:a16="http://schemas.microsoft.com/office/drawing/2014/main" id="{16DDEEF3-49BB-54B9-8F08-CDEC0C774E48}"/>
              </a:ext>
            </a:extLst>
          </p:cNvPr>
          <p:cNvPicPr>
            <a:picLocks noChangeAspect="1"/>
          </p:cNvPicPr>
          <p:nvPr/>
        </p:nvPicPr>
        <p:blipFill>
          <a:blip r:embed="rId2"/>
          <a:srcRect t="2106" r="-1" b="21662"/>
          <a:stretch>
            <a:fillRect/>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5" name="Picture 4" descr="Why Are Employees Leaving their Jobs - Great People Inside">
            <a:extLst>
              <a:ext uri="{FF2B5EF4-FFF2-40B4-BE49-F238E27FC236}">
                <a16:creationId xmlns:a16="http://schemas.microsoft.com/office/drawing/2014/main" id="{BD61D5F1-1636-FD60-1455-FDDEDBB32A45}"/>
              </a:ext>
            </a:extLst>
          </p:cNvPr>
          <p:cNvPicPr>
            <a:picLocks noChangeAspect="1"/>
          </p:cNvPicPr>
          <p:nvPr/>
        </p:nvPicPr>
        <p:blipFill>
          <a:blip r:embed="rId3"/>
          <a:srcRect t="9510" b="17807"/>
          <a:stretch>
            <a:fillRect/>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
        <p:nvSpPr>
          <p:cNvPr id="6" name="TextBox 5">
            <a:extLst>
              <a:ext uri="{FF2B5EF4-FFF2-40B4-BE49-F238E27FC236}">
                <a16:creationId xmlns:a16="http://schemas.microsoft.com/office/drawing/2014/main" id="{326DC048-9F5F-36A1-6FF2-F1A531922E07}"/>
              </a:ext>
            </a:extLst>
          </p:cNvPr>
          <p:cNvSpPr txBox="1"/>
          <p:nvPr/>
        </p:nvSpPr>
        <p:spPr>
          <a:xfrm>
            <a:off x="9083713" y="5145368"/>
            <a:ext cx="1748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0000"/>
                </a:solidFill>
              </a:rPr>
              <a:t>customer</a:t>
            </a:r>
          </a:p>
        </p:txBody>
      </p:sp>
      <p:sp>
        <p:nvSpPr>
          <p:cNvPr id="8" name="TextBox 7">
            <a:extLst>
              <a:ext uri="{FF2B5EF4-FFF2-40B4-BE49-F238E27FC236}">
                <a16:creationId xmlns:a16="http://schemas.microsoft.com/office/drawing/2014/main" id="{F75AE7D5-DD7C-200C-7A06-A3CBAA2CAC40}"/>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151199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88DCA-DCFD-1230-7D61-563D24B82E0E}"/>
              </a:ext>
            </a:extLst>
          </p:cNvPr>
          <p:cNvSpPr>
            <a:spLocks noGrp="1"/>
          </p:cNvSpPr>
          <p:nvPr>
            <p:ph type="title"/>
          </p:nvPr>
        </p:nvSpPr>
        <p:spPr>
          <a:xfrm>
            <a:off x="692809" y="700695"/>
            <a:ext cx="10066122" cy="1298448"/>
          </a:xfrm>
        </p:spPr>
        <p:txBody>
          <a:bodyPr vert="horz" lIns="91440" tIns="45720" rIns="91440" bIns="45720" rtlCol="0" anchor="b">
            <a:normAutofit/>
          </a:bodyPr>
          <a:lstStyle/>
          <a:p>
            <a:r>
              <a:rPr lang="en-US" sz="3200" b="1" u="sng"/>
              <a:t>Fixing the Problems</a:t>
            </a:r>
            <a:br>
              <a:rPr lang="en-US" sz="2600" b="1"/>
            </a:br>
            <a:r>
              <a:rPr lang="en-US" sz="2600" b="1">
                <a:latin typeface="Aptos"/>
              </a:rPr>
              <a:t>Stopping Hackers with Multi-Factor Authentication</a:t>
            </a:r>
            <a:endParaRPr lang="en-US" sz="2600">
              <a:latin typeface="Aptos"/>
            </a:endParaRPr>
          </a:p>
          <a:p>
            <a:endParaRPr lang="en-US" sz="26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0B3F5B-6293-7F27-53B2-1D6BB3895655}"/>
              </a:ext>
            </a:extLst>
          </p:cNvPr>
          <p:cNvSpPr>
            <a:spLocks noGrp="1"/>
          </p:cNvSpPr>
          <p:nvPr>
            <p:ph idx="1"/>
          </p:nvPr>
        </p:nvSpPr>
        <p:spPr>
          <a:xfrm>
            <a:off x="793661" y="2599509"/>
            <a:ext cx="4530898" cy="3639450"/>
          </a:xfrm>
        </p:spPr>
        <p:txBody>
          <a:bodyPr vert="horz" lIns="91440" tIns="45720" rIns="91440" bIns="45720" rtlCol="0" anchor="ctr">
            <a:normAutofit/>
          </a:bodyPr>
          <a:lstStyle/>
          <a:p>
            <a:pPr>
              <a:buFont typeface="Arial"/>
              <a:buChar char="•"/>
            </a:pPr>
            <a:r>
              <a:rPr lang="en-US" sz="1700">
                <a:ea typeface="+mn-lt"/>
                <a:cs typeface="+mn-lt"/>
              </a:rPr>
              <a:t>CyberProtect got hacked because employees’ passwords were stolen.</a:t>
            </a:r>
            <a:endParaRPr lang="en-US" sz="1700"/>
          </a:p>
          <a:p>
            <a:pPr>
              <a:buFont typeface="Arial"/>
              <a:buChar char="•"/>
            </a:pPr>
            <a:r>
              <a:rPr lang="en-US" sz="1700">
                <a:ea typeface="+mn-lt"/>
                <a:cs typeface="+mn-lt"/>
              </a:rPr>
              <a:t>Multi-Factor Authentication (MFA) adds a second step after the password, like a code sent to your phone.</a:t>
            </a:r>
          </a:p>
          <a:p>
            <a:pPr>
              <a:buFont typeface="Arial"/>
              <a:buChar char="•"/>
            </a:pPr>
            <a:r>
              <a:rPr lang="en-US" sz="1700">
                <a:ea typeface="+mn-lt"/>
                <a:cs typeface="+mn-lt"/>
              </a:rPr>
              <a:t>Even if a hacker gets your password, they still can’t log in without that code.</a:t>
            </a:r>
          </a:p>
          <a:p>
            <a:pPr>
              <a:buFont typeface="Arial"/>
              <a:buChar char="•"/>
            </a:pPr>
            <a:r>
              <a:rPr lang="en-US" sz="1700">
                <a:ea typeface="+mn-lt"/>
                <a:cs typeface="+mn-lt"/>
              </a:rPr>
              <a:t>Jane Smith’s account was used from a weird location — MFA would have stopped it.</a:t>
            </a:r>
            <a:endParaRPr lang="en-US" sz="1700"/>
          </a:p>
          <a:p>
            <a:pPr>
              <a:buFont typeface="Arial"/>
              <a:buChar char="•"/>
            </a:pPr>
            <a:r>
              <a:rPr lang="en-US" sz="1700">
                <a:ea typeface="+mn-lt"/>
                <a:cs typeface="+mn-lt"/>
              </a:rPr>
              <a:t>It’s a simple way to make accounts way more secure.</a:t>
            </a:r>
          </a:p>
          <a:p>
            <a:pPr>
              <a:buNone/>
            </a:pPr>
            <a:endParaRPr lang="en-US" sz="1700"/>
          </a:p>
        </p:txBody>
      </p:sp>
      <p:pic>
        <p:nvPicPr>
          <p:cNvPr id="4" name="Picture 3" descr="enable two-factor authentication ...">
            <a:extLst>
              <a:ext uri="{FF2B5EF4-FFF2-40B4-BE49-F238E27FC236}">
                <a16:creationId xmlns:a16="http://schemas.microsoft.com/office/drawing/2014/main" id="{59F38E38-5D62-CB94-56B0-0F909E97E810}"/>
              </a:ext>
            </a:extLst>
          </p:cNvPr>
          <p:cNvPicPr>
            <a:picLocks noChangeAspect="1"/>
          </p:cNvPicPr>
          <p:nvPr/>
        </p:nvPicPr>
        <p:blipFill>
          <a:blip r:embed="rId2"/>
          <a:stretch>
            <a:fillRect/>
          </a:stretch>
        </p:blipFill>
        <p:spPr>
          <a:xfrm>
            <a:off x="5911532" y="2899299"/>
            <a:ext cx="5150277" cy="2884155"/>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EA0B43-1CF7-E454-37C3-6191AAFCBB52}"/>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bohdan</a:t>
            </a:r>
          </a:p>
        </p:txBody>
      </p:sp>
    </p:spTree>
    <p:extLst>
      <p:ext uri="{BB962C8B-B14F-4D97-AF65-F5344CB8AC3E}">
        <p14:creationId xmlns:p14="http://schemas.microsoft.com/office/powerpoint/2010/main" val="3378023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gnifying glass and a paper with a skull&#10;&#10;AI-generated content may be incorrect.">
            <a:extLst>
              <a:ext uri="{FF2B5EF4-FFF2-40B4-BE49-F238E27FC236}">
                <a16:creationId xmlns:a16="http://schemas.microsoft.com/office/drawing/2014/main" id="{69C55284-33F4-DD6E-79A2-22C23FBE78DC}"/>
              </a:ext>
            </a:extLst>
          </p:cNvPr>
          <p:cNvPicPr>
            <a:picLocks noChangeAspect="1"/>
          </p:cNvPicPr>
          <p:nvPr/>
        </p:nvPicPr>
        <p:blipFill>
          <a:blip r:embed="rId2"/>
          <a:srcRect t="9073"/>
          <a:stretch>
            <a:fillRect/>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DEF05-8AA6-E0F0-69F8-C27CFCC6852A}"/>
              </a:ext>
            </a:extLst>
          </p:cNvPr>
          <p:cNvSpPr>
            <a:spLocks noGrp="1"/>
          </p:cNvSpPr>
          <p:nvPr>
            <p:ph type="title"/>
          </p:nvPr>
        </p:nvSpPr>
        <p:spPr>
          <a:xfrm>
            <a:off x="7531610" y="365125"/>
            <a:ext cx="3822189" cy="1899912"/>
          </a:xfrm>
        </p:spPr>
        <p:txBody>
          <a:bodyPr>
            <a:normAutofit/>
          </a:bodyPr>
          <a:lstStyle/>
          <a:p>
            <a:r>
              <a:rPr lang="en-US" sz="2800" b="1"/>
              <a:t>Fixing Problems</a:t>
            </a:r>
            <a:br>
              <a:rPr lang="en-US" sz="2800" b="1"/>
            </a:br>
            <a:br>
              <a:rPr lang="en-US" sz="2800" b="1"/>
            </a:br>
            <a:r>
              <a:rPr lang="en-US" sz="2800" b="1">
                <a:ea typeface="+mj-lt"/>
                <a:cs typeface="+mj-lt"/>
              </a:rPr>
              <a:t>Training Employees to Spot Phishing Attacks</a:t>
            </a:r>
          </a:p>
        </p:txBody>
      </p:sp>
      <p:sp>
        <p:nvSpPr>
          <p:cNvPr id="3" name="Content Placeholder 2">
            <a:extLst>
              <a:ext uri="{FF2B5EF4-FFF2-40B4-BE49-F238E27FC236}">
                <a16:creationId xmlns:a16="http://schemas.microsoft.com/office/drawing/2014/main" id="{C8860D1A-16D1-4A67-6460-545378AE1078}"/>
              </a:ext>
            </a:extLst>
          </p:cNvPr>
          <p:cNvSpPr>
            <a:spLocks noGrp="1"/>
          </p:cNvSpPr>
          <p:nvPr>
            <p:ph idx="1"/>
          </p:nvPr>
        </p:nvSpPr>
        <p:spPr>
          <a:xfrm>
            <a:off x="7531610" y="2434201"/>
            <a:ext cx="3822189" cy="3742762"/>
          </a:xfrm>
        </p:spPr>
        <p:txBody>
          <a:bodyPr vert="horz" lIns="91440" tIns="45720" rIns="91440" bIns="45720" rtlCol="0">
            <a:normAutofit/>
          </a:bodyPr>
          <a:lstStyle/>
          <a:p>
            <a:pPr>
              <a:buNone/>
            </a:pPr>
            <a:endParaRPr lang="en-US" sz="1300">
              <a:ea typeface="+mn-lt"/>
              <a:cs typeface="+mn-lt"/>
            </a:endParaRPr>
          </a:p>
          <a:p>
            <a:pPr>
              <a:buFont typeface="Arial"/>
              <a:buChar char="•"/>
            </a:pPr>
            <a:r>
              <a:rPr lang="en-US" sz="1300">
                <a:ea typeface="+mn-lt"/>
                <a:cs typeface="+mn-lt"/>
              </a:rPr>
              <a:t>The hackers tricked employees with a fake email that looked real.</a:t>
            </a:r>
            <a:endParaRPr lang="en-US" sz="1300"/>
          </a:p>
          <a:p>
            <a:pPr>
              <a:buFont typeface="Arial"/>
              <a:buChar char="•"/>
            </a:pPr>
            <a:r>
              <a:rPr lang="en-US" sz="1300">
                <a:ea typeface="+mn-lt"/>
                <a:cs typeface="+mn-lt"/>
              </a:rPr>
              <a:t>Some workers clicked the link and gave away their login info.</a:t>
            </a:r>
          </a:p>
          <a:p>
            <a:pPr>
              <a:buFont typeface="Arial"/>
              <a:buChar char="•"/>
            </a:pPr>
            <a:r>
              <a:rPr lang="en-US" sz="1300">
                <a:ea typeface="+mn-lt"/>
                <a:cs typeface="+mn-lt"/>
              </a:rPr>
              <a:t>With better training, they would have known the email was fake.</a:t>
            </a:r>
          </a:p>
          <a:p>
            <a:pPr>
              <a:buFont typeface="Arial"/>
              <a:buChar char="•"/>
            </a:pPr>
            <a:r>
              <a:rPr lang="en-US" sz="1300">
                <a:ea typeface="+mn-lt"/>
                <a:cs typeface="+mn-lt"/>
              </a:rPr>
              <a:t>CyberProtect should teach employees how to spot warning signs like:</a:t>
            </a:r>
            <a:endParaRPr lang="en-US" sz="1300"/>
          </a:p>
          <a:p>
            <a:pPr>
              <a:buFont typeface="Arial"/>
              <a:buChar char="•"/>
            </a:pPr>
            <a:r>
              <a:rPr lang="en-US" sz="1300">
                <a:ea typeface="+mn-lt"/>
                <a:cs typeface="+mn-lt"/>
              </a:rPr>
              <a:t>Weird links</a:t>
            </a:r>
          </a:p>
          <a:p>
            <a:pPr>
              <a:buFont typeface="Arial"/>
              <a:buChar char="•"/>
            </a:pPr>
            <a:r>
              <a:rPr lang="en-US" sz="1300">
                <a:ea typeface="+mn-lt"/>
                <a:cs typeface="+mn-lt"/>
              </a:rPr>
              <a:t>Spelling mistakes</a:t>
            </a:r>
            <a:endParaRPr lang="en-US" sz="1300"/>
          </a:p>
          <a:p>
            <a:pPr>
              <a:buFont typeface="Arial"/>
              <a:buChar char="•"/>
            </a:pPr>
            <a:r>
              <a:rPr lang="en-US" sz="1300">
                <a:ea typeface="+mn-lt"/>
                <a:cs typeface="+mn-lt"/>
              </a:rPr>
              <a:t>Messages that feel urgent or pushy</a:t>
            </a:r>
            <a:endParaRPr lang="en-US" sz="1300"/>
          </a:p>
          <a:p>
            <a:pPr>
              <a:buFont typeface="Arial"/>
              <a:buChar char="•"/>
            </a:pPr>
            <a:r>
              <a:rPr lang="en-US" sz="1300">
                <a:ea typeface="+mn-lt"/>
                <a:cs typeface="+mn-lt"/>
              </a:rPr>
              <a:t>If staff were trained, this whole breach might not have happened.</a:t>
            </a:r>
          </a:p>
          <a:p>
            <a:pPr>
              <a:buNone/>
            </a:pPr>
            <a:endParaRPr lang="en-US" sz="1300"/>
          </a:p>
        </p:txBody>
      </p:sp>
      <p:sp>
        <p:nvSpPr>
          <p:cNvPr id="6" name="TextBox 5">
            <a:extLst>
              <a:ext uri="{FF2B5EF4-FFF2-40B4-BE49-F238E27FC236}">
                <a16:creationId xmlns:a16="http://schemas.microsoft.com/office/drawing/2014/main" id="{9503FFB9-CB91-C0FC-A680-5ACC4EAE7482}"/>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bohdan</a:t>
            </a:r>
          </a:p>
        </p:txBody>
      </p:sp>
    </p:spTree>
    <p:extLst>
      <p:ext uri="{BB962C8B-B14F-4D97-AF65-F5344CB8AC3E}">
        <p14:creationId xmlns:p14="http://schemas.microsoft.com/office/powerpoint/2010/main" val="60451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520E-0242-6958-1959-25E4D6AFEE24}"/>
              </a:ext>
            </a:extLst>
          </p:cNvPr>
          <p:cNvSpPr>
            <a:spLocks noGrp="1"/>
          </p:cNvSpPr>
          <p:nvPr>
            <p:ph type="title"/>
          </p:nvPr>
        </p:nvSpPr>
        <p:spPr/>
        <p:txBody>
          <a:bodyPr/>
          <a:lstStyle/>
          <a:p>
            <a:r>
              <a:rPr lang="en-US"/>
              <a:t>Technical Info</a:t>
            </a:r>
          </a:p>
        </p:txBody>
      </p:sp>
      <p:sp>
        <p:nvSpPr>
          <p:cNvPr id="3" name="Content Placeholder 2">
            <a:extLst>
              <a:ext uri="{FF2B5EF4-FFF2-40B4-BE49-F238E27FC236}">
                <a16:creationId xmlns:a16="http://schemas.microsoft.com/office/drawing/2014/main" id="{11485016-74AF-B0F9-6738-9C94C7B6B145}"/>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Files that are encrypted become secret codes that can only be read with a key.</a:t>
            </a:r>
            <a:endParaRPr lang="en-US"/>
          </a:p>
          <a:p>
            <a:endParaRPr lang="en-US"/>
          </a:p>
          <a:p>
            <a:r>
              <a:rPr lang="en-US">
                <a:ea typeface="+mn-lt"/>
                <a:cs typeface="+mn-lt"/>
              </a:rPr>
              <a:t>Without the key, hackers can't use or understand the data.</a:t>
            </a:r>
            <a:endParaRPr lang="en-US"/>
          </a:p>
          <a:p>
            <a:endParaRPr lang="en-US"/>
          </a:p>
          <a:p>
            <a:r>
              <a:rPr lang="en-US">
                <a:ea typeface="+mn-lt"/>
                <a:cs typeface="+mn-lt"/>
              </a:rPr>
              <a:t>Big companies like Apple use something called AES-256 encryption, which is one of the strongest out there.</a:t>
            </a:r>
            <a:endParaRPr lang="en-US"/>
          </a:p>
          <a:p>
            <a:endParaRPr lang="en-US"/>
          </a:p>
          <a:p>
            <a:r>
              <a:rPr lang="en-US">
                <a:ea typeface="+mn-lt"/>
                <a:cs typeface="+mn-lt"/>
              </a:rPr>
              <a:t>If </a:t>
            </a:r>
            <a:r>
              <a:rPr lang="en-US" err="1">
                <a:ea typeface="+mn-lt"/>
                <a:cs typeface="+mn-lt"/>
              </a:rPr>
              <a:t>CyberProtect</a:t>
            </a:r>
            <a:r>
              <a:rPr lang="en-US">
                <a:ea typeface="+mn-lt"/>
                <a:cs typeface="+mn-lt"/>
              </a:rPr>
              <a:t> used AES-256, the stolen data would be useless to the hacker.</a:t>
            </a:r>
            <a:endParaRPr lang="en-US"/>
          </a:p>
          <a:p>
            <a:endParaRPr lang="en-US"/>
          </a:p>
          <a:p>
            <a:r>
              <a:rPr lang="en-US">
                <a:ea typeface="+mn-lt"/>
                <a:cs typeface="+mn-lt"/>
              </a:rPr>
              <a:t>It scrambles the data, so even if someone gets it, they can't read it.</a:t>
            </a:r>
            <a:endParaRPr lang="en-US"/>
          </a:p>
        </p:txBody>
      </p:sp>
      <p:sp>
        <p:nvSpPr>
          <p:cNvPr id="5" name="TextBox 4">
            <a:extLst>
              <a:ext uri="{FF2B5EF4-FFF2-40B4-BE49-F238E27FC236}">
                <a16:creationId xmlns:a16="http://schemas.microsoft.com/office/drawing/2014/main" id="{A017630D-67C2-76DD-4A32-1A19C13F5F6F}"/>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115775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685F6-5AAD-2760-1DDC-A3F1A9ADB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76386-D8DF-FD47-7BA9-9B0097F40906}"/>
              </a:ext>
            </a:extLst>
          </p:cNvPr>
          <p:cNvSpPr>
            <a:spLocks noGrp="1"/>
          </p:cNvSpPr>
          <p:nvPr>
            <p:ph type="title"/>
          </p:nvPr>
        </p:nvSpPr>
        <p:spPr>
          <a:xfrm>
            <a:off x="234351" y="63200"/>
            <a:ext cx="10515600" cy="1325563"/>
          </a:xfrm>
        </p:spPr>
        <p:txBody>
          <a:bodyPr/>
          <a:lstStyle/>
          <a:p>
            <a:r>
              <a:rPr lang="en-US"/>
              <a:t>Password policy </a:t>
            </a:r>
          </a:p>
        </p:txBody>
      </p:sp>
      <p:sp>
        <p:nvSpPr>
          <p:cNvPr id="3" name="Content Placeholder 2">
            <a:extLst>
              <a:ext uri="{FF2B5EF4-FFF2-40B4-BE49-F238E27FC236}">
                <a16:creationId xmlns:a16="http://schemas.microsoft.com/office/drawing/2014/main" id="{25345954-674A-8022-9F1A-F0B204D4BEC9}"/>
              </a:ext>
            </a:extLst>
          </p:cNvPr>
          <p:cNvSpPr>
            <a:spLocks noGrp="1"/>
          </p:cNvSpPr>
          <p:nvPr>
            <p:ph idx="1"/>
          </p:nvPr>
        </p:nvSpPr>
        <p:spPr>
          <a:xfrm>
            <a:off x="230809" y="1389024"/>
            <a:ext cx="6598762" cy="5229678"/>
          </a:xfrm>
        </p:spPr>
        <p:txBody>
          <a:bodyPr vert="horz" lIns="91440" tIns="45720" rIns="91440" bIns="45720" rtlCol="0" anchor="t">
            <a:normAutofit fontScale="62500" lnSpcReduction="20000"/>
          </a:bodyPr>
          <a:lstStyle/>
          <a:p>
            <a:r>
              <a:rPr lang="en-US">
                <a:ea typeface="+mn-lt"/>
                <a:cs typeface="+mn-lt"/>
              </a:rPr>
              <a:t>A good password policy keeps accounts safe from hackers.</a:t>
            </a:r>
            <a:endParaRPr lang="en-US"/>
          </a:p>
          <a:p>
            <a:endParaRPr lang="en-US"/>
          </a:p>
          <a:p>
            <a:r>
              <a:rPr lang="en-US">
                <a:ea typeface="+mn-lt"/>
                <a:cs typeface="+mn-lt"/>
              </a:rPr>
              <a:t>The company should set rules like:</a:t>
            </a:r>
            <a:endParaRPr lang="en-US"/>
          </a:p>
          <a:p>
            <a:endParaRPr lang="en-US">
              <a:ea typeface="+mn-lt"/>
              <a:cs typeface="+mn-lt"/>
            </a:endParaRPr>
          </a:p>
          <a:p>
            <a:r>
              <a:rPr lang="en-US">
                <a:ea typeface="+mn-lt"/>
                <a:cs typeface="+mn-lt"/>
              </a:rPr>
              <a:t>Must have at least 1 capital letter </a:t>
            </a:r>
            <a:endParaRPr lang="en-US"/>
          </a:p>
          <a:p>
            <a:endParaRPr lang="en-US">
              <a:ea typeface="+mn-lt"/>
              <a:cs typeface="+mn-lt"/>
            </a:endParaRPr>
          </a:p>
          <a:p>
            <a:r>
              <a:rPr lang="en-US">
                <a:ea typeface="+mn-lt"/>
                <a:cs typeface="+mn-lt"/>
              </a:rPr>
              <a:t>Must be at least 10 characters long </a:t>
            </a:r>
            <a:endParaRPr lang="en-US"/>
          </a:p>
          <a:p>
            <a:endParaRPr lang="en-US">
              <a:ea typeface="+mn-lt"/>
              <a:cs typeface="+mn-lt"/>
            </a:endParaRPr>
          </a:p>
          <a:p>
            <a:r>
              <a:rPr lang="en-US">
                <a:ea typeface="+mn-lt"/>
                <a:cs typeface="+mn-lt"/>
              </a:rPr>
              <a:t>Must have at least 1 lowercase letter </a:t>
            </a:r>
          </a:p>
          <a:p>
            <a:endParaRPr lang="en-US"/>
          </a:p>
          <a:p>
            <a:r>
              <a:rPr lang="en-US">
                <a:ea typeface="+mn-lt"/>
                <a:cs typeface="+mn-lt"/>
              </a:rPr>
              <a:t>Must have at least 1 special character (!, @, $) </a:t>
            </a:r>
            <a:endParaRPr lang="en-US"/>
          </a:p>
          <a:p>
            <a:endParaRPr lang="en-US">
              <a:ea typeface="+mn-lt"/>
              <a:cs typeface="+mn-lt"/>
            </a:endParaRPr>
          </a:p>
          <a:p>
            <a:r>
              <a:rPr lang="en-US">
                <a:ea typeface="+mn-lt"/>
                <a:cs typeface="+mn-lt"/>
              </a:rPr>
              <a:t>Must have at least 1 number </a:t>
            </a:r>
            <a:endParaRPr lang="en-US"/>
          </a:p>
          <a:p>
            <a:endParaRPr lang="en-US"/>
          </a:p>
          <a:p>
            <a:r>
              <a:rPr lang="en-US">
                <a:ea typeface="+mn-lt"/>
                <a:cs typeface="+mn-lt"/>
              </a:rPr>
              <a:t>These rules make it way harder for someone to break into an account.</a:t>
            </a:r>
            <a:endParaRPr lang="en-US"/>
          </a:p>
        </p:txBody>
      </p:sp>
      <p:pic>
        <p:nvPicPr>
          <p:cNvPr id="4" name="Picture 3" descr="Password requirements: myths and madness">
            <a:extLst>
              <a:ext uri="{FF2B5EF4-FFF2-40B4-BE49-F238E27FC236}">
                <a16:creationId xmlns:a16="http://schemas.microsoft.com/office/drawing/2014/main" id="{9B1720F0-A1C6-0984-E2BE-0E6722EC6940}"/>
              </a:ext>
            </a:extLst>
          </p:cNvPr>
          <p:cNvPicPr>
            <a:picLocks noChangeAspect="1"/>
          </p:cNvPicPr>
          <p:nvPr/>
        </p:nvPicPr>
        <p:blipFill>
          <a:blip r:embed="rId2"/>
          <a:stretch>
            <a:fillRect/>
          </a:stretch>
        </p:blipFill>
        <p:spPr>
          <a:xfrm>
            <a:off x="7223494" y="1546594"/>
            <a:ext cx="4762500" cy="4662672"/>
          </a:xfrm>
          <a:prstGeom prst="rect">
            <a:avLst/>
          </a:prstGeom>
        </p:spPr>
      </p:pic>
      <p:sp>
        <p:nvSpPr>
          <p:cNvPr id="6" name="TextBox 5">
            <a:extLst>
              <a:ext uri="{FF2B5EF4-FFF2-40B4-BE49-F238E27FC236}">
                <a16:creationId xmlns:a16="http://schemas.microsoft.com/office/drawing/2014/main" id="{696644C9-78F0-185A-A35E-E92E766EACBF}"/>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143271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C46115-44B8-DA83-C0F3-D02F7F7C79C2}"/>
              </a:ext>
            </a:extLst>
          </p:cNvPr>
          <p:cNvSpPr>
            <a:spLocks noGrp="1"/>
          </p:cNvSpPr>
          <p:nvPr>
            <p:ph type="title"/>
          </p:nvPr>
        </p:nvSpPr>
        <p:spPr>
          <a:xfrm>
            <a:off x="640080" y="325369"/>
            <a:ext cx="4368602" cy="1956841"/>
          </a:xfrm>
        </p:spPr>
        <p:txBody>
          <a:bodyPr anchor="b">
            <a:normAutofit/>
          </a:bodyPr>
          <a:lstStyle/>
          <a:p>
            <a:r>
              <a:rPr lang="en-US" sz="4600"/>
              <a:t>The 3 main Ethical questions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F4530-D5C8-1EB1-7633-251544143D01}"/>
              </a:ext>
            </a:extLst>
          </p:cNvPr>
          <p:cNvSpPr>
            <a:spLocks noGrp="1"/>
          </p:cNvSpPr>
          <p:nvPr>
            <p:ph idx="1"/>
          </p:nvPr>
        </p:nvSpPr>
        <p:spPr>
          <a:xfrm>
            <a:off x="640080" y="2872899"/>
            <a:ext cx="5755775" cy="3462435"/>
          </a:xfrm>
        </p:spPr>
        <p:txBody>
          <a:bodyPr vert="horz" lIns="91440" tIns="45720" rIns="91440" bIns="45720" rtlCol="0" anchor="t">
            <a:normAutofit/>
          </a:bodyPr>
          <a:lstStyle/>
          <a:p>
            <a:pPr>
              <a:buFont typeface="Arial"/>
              <a:buChar char="•"/>
            </a:pPr>
            <a:r>
              <a:rPr lang="en-US" sz="3200" b="1">
                <a:ea typeface="+mn-lt"/>
                <a:cs typeface="+mn-lt"/>
              </a:rPr>
              <a:t>Should the Company Tell the Public? </a:t>
            </a:r>
            <a:endParaRPr lang="en-US" sz="3200"/>
          </a:p>
          <a:p>
            <a:pPr>
              <a:buFont typeface="Arial"/>
              <a:buChar char="•"/>
            </a:pPr>
            <a:endParaRPr lang="en-US" sz="3200" b="1">
              <a:ea typeface="+mn-lt"/>
              <a:cs typeface="+mn-lt"/>
            </a:endParaRPr>
          </a:p>
          <a:p>
            <a:pPr>
              <a:buFont typeface="Arial"/>
              <a:buChar char="•"/>
            </a:pPr>
            <a:r>
              <a:rPr lang="en-US" sz="3200" b="1">
                <a:ea typeface="+mn-lt"/>
                <a:cs typeface="+mn-lt"/>
              </a:rPr>
              <a:t>What’s the Conflict? </a:t>
            </a:r>
            <a:endParaRPr lang="en-US" sz="3200" b="1"/>
          </a:p>
          <a:p>
            <a:pPr>
              <a:buFont typeface="Arial"/>
            </a:pPr>
            <a:endParaRPr lang="en-US" sz="3200" b="1">
              <a:latin typeface="Aptos"/>
              <a:ea typeface="Calibri"/>
              <a:cs typeface="Calibri"/>
            </a:endParaRPr>
          </a:p>
          <a:p>
            <a:r>
              <a:rPr lang="en-US" sz="3200" b="1">
                <a:latin typeface="Calibri"/>
                <a:ea typeface="Calibri"/>
                <a:cs typeface="Calibri"/>
              </a:rPr>
              <a:t>Who’s Affected? </a:t>
            </a:r>
            <a:endParaRPr lang="en-US" sz="3200" b="1"/>
          </a:p>
        </p:txBody>
      </p:sp>
      <p:pic>
        <p:nvPicPr>
          <p:cNvPr id="4" name="Picture 3" descr="If you ain't got the right questions…">
            <a:extLst>
              <a:ext uri="{FF2B5EF4-FFF2-40B4-BE49-F238E27FC236}">
                <a16:creationId xmlns:a16="http://schemas.microsoft.com/office/drawing/2014/main" id="{8ACBBA4F-BB6E-766E-8128-D2D7061706D8}"/>
              </a:ext>
            </a:extLst>
          </p:cNvPr>
          <p:cNvPicPr>
            <a:picLocks noChangeAspect="1"/>
          </p:cNvPicPr>
          <p:nvPr/>
        </p:nvPicPr>
        <p:blipFill>
          <a:blip r:embed="rId2"/>
          <a:srcRect t="30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7C0A9DAF-0B82-965E-F306-C12668870D36}"/>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1964948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8254" y="-358254"/>
            <a:ext cx="6858000" cy="7574507"/>
          </a:xfrm>
          <a:prstGeom prst="rect">
            <a:avLst/>
          </a:prstGeom>
          <a:ln>
            <a:noFill/>
          </a:ln>
          <a:effectLst>
            <a:outerShdw blurRad="304800" dist="317500" sx="94000" sy="94000" algn="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33DF5-5482-3B83-8D93-B3D45667277C}"/>
              </a:ext>
            </a:extLst>
          </p:cNvPr>
          <p:cNvSpPr>
            <a:spLocks noGrp="1"/>
          </p:cNvSpPr>
          <p:nvPr>
            <p:ph type="title"/>
          </p:nvPr>
        </p:nvSpPr>
        <p:spPr>
          <a:xfrm>
            <a:off x="723510" y="4322168"/>
            <a:ext cx="6032738" cy="1288211"/>
          </a:xfrm>
        </p:spPr>
        <p:txBody>
          <a:bodyPr anchor="b">
            <a:normAutofit/>
          </a:bodyPr>
          <a:lstStyle/>
          <a:p>
            <a:pPr>
              <a:spcBef>
                <a:spcPts val="1000"/>
              </a:spcBef>
            </a:pPr>
            <a:r>
              <a:rPr lang="en-US" sz="4000" b="1">
                <a:latin typeface="Aptos"/>
              </a:rPr>
              <a:t>Should the Company Tell the Public? </a:t>
            </a:r>
            <a:endParaRPr lang="en-US" sz="4000">
              <a:latin typeface="Aptos"/>
            </a:endParaRPr>
          </a:p>
          <a:p>
            <a:endParaRPr lang="en-US" sz="4000"/>
          </a:p>
        </p:txBody>
      </p:sp>
      <p:pic>
        <p:nvPicPr>
          <p:cNvPr id="4" name="Picture 3" descr="A white character leaning on a green word&#10;&#10;AI-generated content may be incorrect.">
            <a:extLst>
              <a:ext uri="{FF2B5EF4-FFF2-40B4-BE49-F238E27FC236}">
                <a16:creationId xmlns:a16="http://schemas.microsoft.com/office/drawing/2014/main" id="{3AC085A0-C66B-5515-4F92-B6E63B16E2F2}"/>
              </a:ext>
            </a:extLst>
          </p:cNvPr>
          <p:cNvPicPr>
            <a:picLocks noChangeAspect="1"/>
          </p:cNvPicPr>
          <p:nvPr/>
        </p:nvPicPr>
        <p:blipFill>
          <a:blip r:embed="rId2"/>
          <a:stretch>
            <a:fillRect/>
          </a:stretch>
        </p:blipFill>
        <p:spPr>
          <a:xfrm>
            <a:off x="1389634" y="705531"/>
            <a:ext cx="4702710" cy="3527033"/>
          </a:xfrm>
          <a:prstGeom prst="rect">
            <a:avLst/>
          </a:prstGeom>
        </p:spPr>
      </p:pic>
      <p:sp>
        <p:nvSpPr>
          <p:cNvPr id="3" name="Content Placeholder 2">
            <a:extLst>
              <a:ext uri="{FF2B5EF4-FFF2-40B4-BE49-F238E27FC236}">
                <a16:creationId xmlns:a16="http://schemas.microsoft.com/office/drawing/2014/main" id="{A47027B1-2E59-20B5-C304-2D9C160905A9}"/>
              </a:ext>
            </a:extLst>
          </p:cNvPr>
          <p:cNvSpPr>
            <a:spLocks noGrp="1"/>
          </p:cNvSpPr>
          <p:nvPr>
            <p:ph idx="1"/>
          </p:nvPr>
        </p:nvSpPr>
        <p:spPr>
          <a:xfrm>
            <a:off x="6635681" y="726083"/>
            <a:ext cx="4934597" cy="5491893"/>
          </a:xfrm>
        </p:spPr>
        <p:txBody>
          <a:bodyPr vert="horz" lIns="91440" tIns="45720" rIns="91440" bIns="45720" rtlCol="0" anchor="ctr">
            <a:noAutofit/>
          </a:bodyPr>
          <a:lstStyle/>
          <a:p>
            <a:r>
              <a:rPr lang="en-US" sz="2000">
                <a:ea typeface="+mn-lt"/>
                <a:cs typeface="+mn-lt"/>
              </a:rPr>
              <a:t>Yes, the business should tell the public about data breaches.</a:t>
            </a:r>
            <a:endParaRPr lang="en-US" sz="2000"/>
          </a:p>
          <a:p>
            <a:pPr marL="0" indent="0">
              <a:buNone/>
            </a:pPr>
            <a:endParaRPr lang="en-US" sz="2000">
              <a:ea typeface="+mn-lt"/>
              <a:cs typeface="+mn-lt"/>
            </a:endParaRPr>
          </a:p>
          <a:p>
            <a:r>
              <a:rPr lang="en-US" sz="2000">
                <a:ea typeface="+mn-lt"/>
                <a:cs typeface="+mn-lt"/>
              </a:rPr>
              <a:t>Being honest shows they care about doing the right thing.</a:t>
            </a:r>
          </a:p>
          <a:p>
            <a:pPr marL="0" indent="0">
              <a:buNone/>
            </a:pPr>
            <a:endParaRPr lang="en-US" sz="2000"/>
          </a:p>
          <a:p>
            <a:r>
              <a:rPr lang="en-US" sz="2000">
                <a:ea typeface="+mn-lt"/>
                <a:cs typeface="+mn-lt"/>
              </a:rPr>
              <a:t>In many places, it’s also required by law to report breaches.</a:t>
            </a:r>
            <a:endParaRPr lang="en-US" sz="2000"/>
          </a:p>
          <a:p>
            <a:endParaRPr lang="en-US" sz="2000">
              <a:ea typeface="+mn-lt"/>
              <a:cs typeface="+mn-lt"/>
            </a:endParaRPr>
          </a:p>
          <a:p>
            <a:r>
              <a:rPr lang="en-US" sz="2000">
                <a:ea typeface="+mn-lt"/>
                <a:cs typeface="+mn-lt"/>
              </a:rPr>
              <a:t>People might be upset at first, but they will see the company is trying to fix the issue.</a:t>
            </a:r>
            <a:endParaRPr lang="en-US" sz="2000"/>
          </a:p>
          <a:p>
            <a:pPr marL="0" indent="0">
              <a:buNone/>
            </a:pPr>
            <a:endParaRPr lang="en-US" sz="2000">
              <a:ea typeface="+mn-lt"/>
              <a:cs typeface="+mn-lt"/>
            </a:endParaRPr>
          </a:p>
          <a:p>
            <a:r>
              <a:rPr lang="en-US" sz="2000">
                <a:ea typeface="+mn-lt"/>
                <a:cs typeface="+mn-lt"/>
              </a:rPr>
              <a:t>If the company hides it, their reputation could be ruined later.</a:t>
            </a:r>
            <a:endParaRPr lang="en-US" sz="2000"/>
          </a:p>
          <a:p>
            <a:pPr marL="0" indent="0">
              <a:buNone/>
            </a:pPr>
            <a:endParaRPr lang="en-US" sz="2000">
              <a:ea typeface="+mn-lt"/>
              <a:cs typeface="+mn-lt"/>
            </a:endParaRPr>
          </a:p>
          <a:p>
            <a:r>
              <a:rPr lang="en-US" sz="2000">
                <a:ea typeface="+mn-lt"/>
                <a:cs typeface="+mn-lt"/>
              </a:rPr>
              <a:t>In the long run, telling the truth is the better option.</a:t>
            </a:r>
            <a:endParaRPr lang="en-US" sz="2000"/>
          </a:p>
          <a:p>
            <a:endParaRPr lang="en-US" sz="1600"/>
          </a:p>
        </p:txBody>
      </p:sp>
      <p:sp>
        <p:nvSpPr>
          <p:cNvPr id="6" name="TextBox 5">
            <a:extLst>
              <a:ext uri="{FF2B5EF4-FFF2-40B4-BE49-F238E27FC236}">
                <a16:creationId xmlns:a16="http://schemas.microsoft.com/office/drawing/2014/main" id="{92D040D3-466B-3E2B-24E8-D10B76E0D2CE}"/>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278626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21D2-EF27-49F9-1785-27E5DB045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50145-62A2-2B33-DA98-B9452C63D551}"/>
              </a:ext>
            </a:extLst>
          </p:cNvPr>
          <p:cNvSpPr>
            <a:spLocks noGrp="1"/>
          </p:cNvSpPr>
          <p:nvPr>
            <p:ph type="title"/>
          </p:nvPr>
        </p:nvSpPr>
        <p:spPr>
          <a:xfrm>
            <a:off x="838200" y="589243"/>
            <a:ext cx="10515600" cy="1325563"/>
          </a:xfrm>
        </p:spPr>
        <p:txBody>
          <a:bodyPr/>
          <a:lstStyle/>
          <a:p>
            <a:pPr>
              <a:spcBef>
                <a:spcPts val="1000"/>
              </a:spcBef>
            </a:pPr>
            <a:r>
              <a:rPr lang="en-US" sz="3600" b="1">
                <a:latin typeface="Aptos"/>
              </a:rPr>
              <a:t>What’s the Conflict? </a:t>
            </a:r>
            <a:endParaRPr lang="en-US" sz="3600">
              <a:latin typeface="Aptos"/>
            </a:endParaRPr>
          </a:p>
          <a:p>
            <a:endParaRPr lang="en-US"/>
          </a:p>
        </p:txBody>
      </p:sp>
      <p:sp>
        <p:nvSpPr>
          <p:cNvPr id="3" name="Content Placeholder 2">
            <a:extLst>
              <a:ext uri="{FF2B5EF4-FFF2-40B4-BE49-F238E27FC236}">
                <a16:creationId xmlns:a16="http://schemas.microsoft.com/office/drawing/2014/main" id="{6ECB56B2-8CF2-5E07-0684-0D9B4C978EB1}"/>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The company and the public want different things.</a:t>
            </a:r>
            <a:endParaRPr lang="en-US"/>
          </a:p>
          <a:p>
            <a:pPr marL="0" indent="0">
              <a:buNone/>
            </a:pPr>
            <a:endParaRPr lang="en-US">
              <a:ea typeface="+mn-lt"/>
              <a:cs typeface="+mn-lt"/>
            </a:endParaRPr>
          </a:p>
          <a:p>
            <a:r>
              <a:rPr lang="en-US">
                <a:ea typeface="+mn-lt"/>
                <a:cs typeface="+mn-lt"/>
              </a:rPr>
              <a:t>Customers want privacy and honesty.</a:t>
            </a:r>
            <a:endParaRPr lang="en-US"/>
          </a:p>
          <a:p>
            <a:pPr marL="0" indent="0">
              <a:buNone/>
            </a:pPr>
            <a:endParaRPr lang="en-US">
              <a:ea typeface="+mn-lt"/>
              <a:cs typeface="+mn-lt"/>
            </a:endParaRPr>
          </a:p>
          <a:p>
            <a:r>
              <a:rPr lang="en-US">
                <a:ea typeface="+mn-lt"/>
                <a:cs typeface="+mn-lt"/>
              </a:rPr>
              <a:t>The company might want to hide the breach to protect their image.</a:t>
            </a:r>
            <a:endParaRPr lang="en-US"/>
          </a:p>
          <a:p>
            <a:pPr marL="0" indent="0">
              <a:buNone/>
            </a:pPr>
            <a:endParaRPr lang="en-US">
              <a:ea typeface="+mn-lt"/>
              <a:cs typeface="+mn-lt"/>
            </a:endParaRPr>
          </a:p>
          <a:p>
            <a:r>
              <a:rPr lang="en-US">
                <a:ea typeface="+mn-lt"/>
                <a:cs typeface="+mn-lt"/>
              </a:rPr>
              <a:t>But being honest protects everyone and builds trust.</a:t>
            </a:r>
            <a:endParaRPr lang="en-US"/>
          </a:p>
          <a:p>
            <a:pPr marL="0" indent="0">
              <a:buNone/>
            </a:pPr>
            <a:endParaRPr lang="en-US">
              <a:ea typeface="+mn-lt"/>
              <a:cs typeface="+mn-lt"/>
            </a:endParaRPr>
          </a:p>
          <a:p>
            <a:r>
              <a:rPr lang="en-US">
                <a:ea typeface="+mn-lt"/>
                <a:cs typeface="+mn-lt"/>
              </a:rPr>
              <a:t>It also helps the company get a better reputation for disclosing the breach.</a:t>
            </a:r>
            <a:endParaRPr lang="en-US"/>
          </a:p>
          <a:p>
            <a:endParaRPr lang="en-US"/>
          </a:p>
        </p:txBody>
      </p:sp>
      <p:sp>
        <p:nvSpPr>
          <p:cNvPr id="5" name="TextBox 4">
            <a:extLst>
              <a:ext uri="{FF2B5EF4-FFF2-40B4-BE49-F238E27FC236}">
                <a16:creationId xmlns:a16="http://schemas.microsoft.com/office/drawing/2014/main" id="{F140BACF-4131-D562-01C7-66181A9D22EE}"/>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2299850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B6E9E4-4E4F-EE2B-05CE-BEA620CC68D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72F79231-2766-4FD5-0664-53B59E2FA295}"/>
              </a:ext>
            </a:extLst>
          </p:cNvPr>
          <p:cNvSpPr>
            <a:spLocks noGrp="1"/>
          </p:cNvSpPr>
          <p:nvPr>
            <p:ph type="title"/>
          </p:nvPr>
        </p:nvSpPr>
        <p:spPr>
          <a:xfrm>
            <a:off x="838200" y="643467"/>
            <a:ext cx="2951205" cy="5571066"/>
          </a:xfrm>
        </p:spPr>
        <p:txBody>
          <a:bodyPr>
            <a:normAutofit/>
          </a:bodyPr>
          <a:lstStyle/>
          <a:p>
            <a:pPr>
              <a:spcBef>
                <a:spcPts val="1000"/>
              </a:spcBef>
            </a:pPr>
            <a:r>
              <a:rPr lang="en-US" b="1">
                <a:solidFill>
                  <a:srgbClr val="FFFFFF"/>
                </a:solidFill>
                <a:latin typeface="Calibri"/>
                <a:ea typeface="Calibri"/>
                <a:cs typeface="Calibri"/>
              </a:rPr>
              <a:t>Who’s Affected? </a:t>
            </a:r>
            <a:endParaRPr lang="en-US">
              <a:solidFill>
                <a:srgbClr val="FFFFFF"/>
              </a:solidFill>
              <a:latin typeface="Calibri"/>
              <a:ea typeface="Calibri"/>
              <a:cs typeface="Calibri"/>
            </a:endParaRPr>
          </a:p>
          <a:p>
            <a:endParaRPr lang="en-US">
              <a:solidFill>
                <a:srgbClr val="FFFFFF"/>
              </a:solidFill>
              <a:latin typeface="Aptos Display" panose="02110004020202020204"/>
            </a:endParaRPr>
          </a:p>
        </p:txBody>
      </p:sp>
      <p:graphicFrame>
        <p:nvGraphicFramePr>
          <p:cNvPr id="5" name="Content Placeholder 2">
            <a:extLst>
              <a:ext uri="{FF2B5EF4-FFF2-40B4-BE49-F238E27FC236}">
                <a16:creationId xmlns:a16="http://schemas.microsoft.com/office/drawing/2014/main" id="{E33102FA-615F-8F5D-8463-4854BA34D3CC}"/>
              </a:ext>
            </a:extLst>
          </p:cNvPr>
          <p:cNvGraphicFramePr>
            <a:graphicFrameLocks noGrp="1"/>
          </p:cNvGraphicFramePr>
          <p:nvPr>
            <p:ph idx="1"/>
            <p:extLst>
              <p:ext uri="{D42A27DB-BD31-4B8C-83A1-F6EECF244321}">
                <p14:modId xmlns:p14="http://schemas.microsoft.com/office/powerpoint/2010/main" val="60083318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9651913C-EA89-7B8D-CE14-C8B9685FFEF6}"/>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101600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822F9-9695-B703-EA53-C74522C5E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211B7-2EC0-A428-B07D-EEAEA0E68782}"/>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CBBFEBF3-7AB5-394D-4A30-AEA89F346C51}"/>
              </a:ext>
            </a:extLst>
          </p:cNvPr>
          <p:cNvSpPr>
            <a:spLocks noGrp="1"/>
          </p:cNvSpPr>
          <p:nvPr>
            <p:ph idx="1"/>
          </p:nvPr>
        </p:nvSpPr>
        <p:spPr>
          <a:xfrm>
            <a:off x="839867" y="1908348"/>
            <a:ext cx="10515600" cy="3909599"/>
          </a:xfrm>
        </p:spPr>
        <p:txBody>
          <a:bodyPr vert="horz" lIns="91440" tIns="45720" rIns="91440" bIns="45720" rtlCol="0" anchor="t">
            <a:normAutofit/>
          </a:bodyPr>
          <a:lstStyle/>
          <a:p>
            <a:pPr>
              <a:buFont typeface="Arial"/>
              <a:buChar char="•"/>
            </a:pPr>
            <a:r>
              <a:rPr lang="en-US" sz="3600">
                <a:ea typeface="+mn-lt"/>
                <a:cs typeface="+mn-lt"/>
              </a:rPr>
              <a:t>What we Learned</a:t>
            </a:r>
          </a:p>
          <a:p>
            <a:pPr>
              <a:buFont typeface="Arial"/>
              <a:buChar char="•"/>
            </a:pPr>
            <a:endParaRPr lang="en-US" sz="3600"/>
          </a:p>
          <a:p>
            <a:pPr>
              <a:buFont typeface="Arial"/>
              <a:buChar char="•"/>
            </a:pPr>
            <a:r>
              <a:rPr lang="en-US" sz="3600">
                <a:ea typeface="+mn-lt"/>
                <a:cs typeface="+mn-lt"/>
              </a:rPr>
              <a:t>How we learned to Stay Safe</a:t>
            </a:r>
          </a:p>
          <a:p>
            <a:pPr>
              <a:buFont typeface="Arial"/>
              <a:buChar char="•"/>
            </a:pPr>
            <a:endParaRPr lang="en-US" sz="3600"/>
          </a:p>
          <a:p>
            <a:pPr>
              <a:buFont typeface="Arial"/>
              <a:buChar char="•"/>
            </a:pPr>
            <a:r>
              <a:rPr lang="en-US" sz="3600"/>
              <a:t>What Working together taught us </a:t>
            </a:r>
          </a:p>
        </p:txBody>
      </p:sp>
    </p:spTree>
    <p:extLst>
      <p:ext uri="{BB962C8B-B14F-4D97-AF65-F5344CB8AC3E}">
        <p14:creationId xmlns:p14="http://schemas.microsoft.com/office/powerpoint/2010/main" val="401295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4FC70-D445-A9A3-10A6-9BA9C017C2E1}"/>
              </a:ext>
            </a:extLst>
          </p:cNvPr>
          <p:cNvSpPr>
            <a:spLocks noGrp="1"/>
          </p:cNvSpPr>
          <p:nvPr>
            <p:ph idx="1"/>
          </p:nvPr>
        </p:nvSpPr>
        <p:spPr>
          <a:xfrm>
            <a:off x="-7684" y="3489800"/>
            <a:ext cx="12167434" cy="3348139"/>
          </a:xfrm>
        </p:spPr>
        <p:txBody>
          <a:bodyPr vert="horz" lIns="91440" tIns="45720" rIns="91440" bIns="45720" rtlCol="0" anchor="ctr">
            <a:noAutofit/>
          </a:bodyPr>
          <a:lstStyle/>
          <a:p>
            <a:pPr marL="0" indent="0">
              <a:buNone/>
            </a:pPr>
            <a:r>
              <a:rPr lang="en-US" sz="2400" b="1">
                <a:latin typeface="Calibri"/>
                <a:ea typeface="+mn-lt"/>
                <a:cs typeface="+mn-lt"/>
              </a:rPr>
              <a:t>This case study looks at a cybersecurity breach at </a:t>
            </a:r>
            <a:r>
              <a:rPr lang="en-US" sz="2400" b="1" err="1">
                <a:latin typeface="Calibri"/>
                <a:ea typeface="+mn-lt"/>
                <a:cs typeface="+mn-lt"/>
              </a:rPr>
              <a:t>CyberProtect</a:t>
            </a:r>
            <a:r>
              <a:rPr lang="en-US" sz="2400" b="1">
                <a:latin typeface="Calibri"/>
                <a:ea typeface="+mn-lt"/>
                <a:cs typeface="+mn-lt"/>
              </a:rPr>
              <a:t> Inc., a company that protects private data for clients and employees. </a:t>
            </a:r>
            <a:endParaRPr lang="en-US" sz="2400" b="1">
              <a:latin typeface="Calibri"/>
              <a:ea typeface="Calibri"/>
              <a:cs typeface="Calibri"/>
            </a:endParaRPr>
          </a:p>
          <a:p>
            <a:pPr marL="0" indent="0">
              <a:buNone/>
            </a:pPr>
            <a:r>
              <a:rPr lang="en-US" sz="2400" b="1">
                <a:latin typeface="Calibri"/>
                <a:ea typeface="+mn-lt"/>
                <a:cs typeface="+mn-lt"/>
              </a:rPr>
              <a:t>The attack began when staff members received a fake email that tricked them into giving away their login information. Using this, hackers broke into the company’s systems, stole sensitive data, and tried to use it to extort the company. </a:t>
            </a:r>
            <a:endParaRPr lang="en-US" sz="2400" b="1">
              <a:latin typeface="Calibri"/>
              <a:ea typeface="Calibri"/>
              <a:cs typeface="Calibri"/>
            </a:endParaRPr>
          </a:p>
          <a:p>
            <a:pPr marL="0" indent="0">
              <a:buNone/>
            </a:pPr>
            <a:r>
              <a:rPr lang="en-US" sz="2400" b="1">
                <a:latin typeface="Calibri"/>
                <a:ea typeface="+mn-lt"/>
                <a:cs typeface="+mn-lt"/>
              </a:rPr>
              <a:t>In this report, we will explain how the attack happened, what security weaknesses were missed, and what </a:t>
            </a:r>
            <a:r>
              <a:rPr lang="en-US" sz="2400" b="1" err="1">
                <a:latin typeface="Calibri"/>
                <a:ea typeface="+mn-lt"/>
                <a:cs typeface="+mn-lt"/>
              </a:rPr>
              <a:t>CyberProtect</a:t>
            </a:r>
            <a:r>
              <a:rPr lang="en-US" sz="2400" b="1">
                <a:latin typeface="Calibri"/>
                <a:ea typeface="+mn-lt"/>
                <a:cs typeface="+mn-lt"/>
              </a:rPr>
              <a:t> Inc. can do to fix the damage and stop attacks in the future. We will show evidence like system logs, emails, and IP addresses to show each step of the breach and give our recommendations for both technical and non-technical improvements.</a:t>
            </a:r>
            <a:endParaRPr lang="en-US" sz="2400" b="1">
              <a:latin typeface="Calibri"/>
              <a:ea typeface="Calibri"/>
              <a:cs typeface="Calibri"/>
            </a:endParaRPr>
          </a:p>
        </p:txBody>
      </p:sp>
      <p:pic>
        <p:nvPicPr>
          <p:cNvPr id="5" name="Picture 4" descr="A blue shield with black text&#10;&#10;AI-generated content may be incorrect.">
            <a:extLst>
              <a:ext uri="{FF2B5EF4-FFF2-40B4-BE49-F238E27FC236}">
                <a16:creationId xmlns:a16="http://schemas.microsoft.com/office/drawing/2014/main" id="{17C974AB-13D0-6B19-859E-3F41B9C3D4AB}"/>
              </a:ext>
            </a:extLst>
          </p:cNvPr>
          <p:cNvPicPr>
            <a:picLocks noChangeAspect="1"/>
          </p:cNvPicPr>
          <p:nvPr/>
        </p:nvPicPr>
        <p:blipFill>
          <a:blip r:embed="rId2"/>
          <a:stretch>
            <a:fillRect/>
          </a:stretch>
        </p:blipFill>
        <p:spPr>
          <a:xfrm>
            <a:off x="1782413" y="-421"/>
            <a:ext cx="8583562" cy="3487994"/>
          </a:xfrm>
          <a:prstGeom prst="rect">
            <a:avLst/>
          </a:prstGeom>
        </p:spPr>
      </p:pic>
    </p:spTree>
    <p:extLst>
      <p:ext uri="{BB962C8B-B14F-4D97-AF65-F5344CB8AC3E}">
        <p14:creationId xmlns:p14="http://schemas.microsoft.com/office/powerpoint/2010/main" val="638435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3CA795-E68B-E0D9-3410-5534F2B53FAC}"/>
            </a:ext>
          </a:extLst>
        </p:cNvPr>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DB80C-849F-73CB-4A32-056A36333EF7}"/>
              </a:ext>
            </a:extLst>
          </p:cNvPr>
          <p:cNvSpPr>
            <a:spLocks noGrp="1"/>
          </p:cNvSpPr>
          <p:nvPr>
            <p:ph type="title"/>
          </p:nvPr>
        </p:nvSpPr>
        <p:spPr>
          <a:xfrm>
            <a:off x="761800" y="762001"/>
            <a:ext cx="5334197" cy="1708242"/>
          </a:xfrm>
        </p:spPr>
        <p:txBody>
          <a:bodyPr anchor="ctr">
            <a:normAutofit/>
          </a:bodyPr>
          <a:lstStyle/>
          <a:p>
            <a:r>
              <a:rPr lang="en-US" sz="4000">
                <a:ea typeface="+mj-lt"/>
                <a:cs typeface="+mj-lt"/>
              </a:rPr>
              <a:t>What we Learned</a:t>
            </a:r>
            <a:endParaRPr lang="en-US" sz="4000"/>
          </a:p>
        </p:txBody>
      </p:sp>
      <p:pic>
        <p:nvPicPr>
          <p:cNvPr id="6" name="Picture 5">
            <a:extLst>
              <a:ext uri="{FF2B5EF4-FFF2-40B4-BE49-F238E27FC236}">
                <a16:creationId xmlns:a16="http://schemas.microsoft.com/office/drawing/2014/main" id="{05F19720-CB77-8C60-A5E5-B231849128E0}"/>
              </a:ext>
            </a:extLst>
          </p:cNvPr>
          <p:cNvPicPr>
            <a:picLocks noChangeAspect="1"/>
          </p:cNvPicPr>
          <p:nvPr/>
        </p:nvPicPr>
        <p:blipFill>
          <a:blip r:embed="rId2"/>
          <a:srcRect l="5805" r="42358"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graphicFrame>
        <p:nvGraphicFramePr>
          <p:cNvPr id="5" name="Content Placeholder 2">
            <a:extLst>
              <a:ext uri="{FF2B5EF4-FFF2-40B4-BE49-F238E27FC236}">
                <a16:creationId xmlns:a16="http://schemas.microsoft.com/office/drawing/2014/main" id="{7E5CCB58-F1B0-44CA-093E-CCBF8FB760B5}"/>
              </a:ext>
            </a:extLst>
          </p:cNvPr>
          <p:cNvGraphicFramePr>
            <a:graphicFrameLocks noGrp="1"/>
          </p:cNvGraphicFramePr>
          <p:nvPr>
            <p:ph idx="1"/>
            <p:extLst>
              <p:ext uri="{D42A27DB-BD31-4B8C-83A1-F6EECF244321}">
                <p14:modId xmlns:p14="http://schemas.microsoft.com/office/powerpoint/2010/main" val="3545183576"/>
              </p:ext>
            </p:extLst>
          </p:nvPr>
        </p:nvGraphicFramePr>
        <p:xfrm>
          <a:off x="761800" y="2470244"/>
          <a:ext cx="5334197" cy="3769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TextBox 20">
            <a:extLst>
              <a:ext uri="{FF2B5EF4-FFF2-40B4-BE49-F238E27FC236}">
                <a16:creationId xmlns:a16="http://schemas.microsoft.com/office/drawing/2014/main" id="{245522C4-428B-6EE3-4C78-4BAC73E3AF1A}"/>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max</a:t>
            </a:r>
          </a:p>
        </p:txBody>
      </p:sp>
    </p:spTree>
    <p:extLst>
      <p:ext uri="{BB962C8B-B14F-4D97-AF65-F5344CB8AC3E}">
        <p14:creationId xmlns:p14="http://schemas.microsoft.com/office/powerpoint/2010/main" val="421725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3002F-CE6C-3120-B59E-CEE84DE80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3BCAD-DF16-BE87-9368-00D2BE3434F0}"/>
              </a:ext>
            </a:extLst>
          </p:cNvPr>
          <p:cNvSpPr>
            <a:spLocks noGrp="1"/>
          </p:cNvSpPr>
          <p:nvPr>
            <p:ph type="title"/>
          </p:nvPr>
        </p:nvSpPr>
        <p:spPr/>
        <p:txBody>
          <a:bodyPr/>
          <a:lstStyle/>
          <a:p>
            <a:r>
              <a:rPr lang="en-US">
                <a:ea typeface="+mj-lt"/>
                <a:cs typeface="+mj-lt"/>
              </a:rPr>
              <a:t>How to Stay Safe</a:t>
            </a:r>
            <a:endParaRPr lang="en-US"/>
          </a:p>
        </p:txBody>
      </p:sp>
      <p:sp>
        <p:nvSpPr>
          <p:cNvPr id="3" name="Content Placeholder 2">
            <a:extLst>
              <a:ext uri="{FF2B5EF4-FFF2-40B4-BE49-F238E27FC236}">
                <a16:creationId xmlns:a16="http://schemas.microsoft.com/office/drawing/2014/main" id="{8A7B7263-7359-46F2-DB74-A32822551FF3}"/>
              </a:ext>
            </a:extLst>
          </p:cNvPr>
          <p:cNvSpPr>
            <a:spLocks noGrp="1"/>
          </p:cNvSpPr>
          <p:nvPr>
            <p:ph idx="1"/>
          </p:nvPr>
        </p:nvSpPr>
        <p:spPr>
          <a:xfrm>
            <a:off x="601921" y="1825625"/>
            <a:ext cx="6723321" cy="4351338"/>
          </a:xfrm>
        </p:spPr>
        <p:txBody>
          <a:bodyPr vert="horz" lIns="91440" tIns="45720" rIns="91440" bIns="45720" rtlCol="0" anchor="t">
            <a:normAutofit fontScale="92500" lnSpcReduction="20000"/>
          </a:bodyPr>
          <a:lstStyle/>
          <a:p>
            <a:r>
              <a:rPr lang="en-US">
                <a:ea typeface="+mn-lt"/>
                <a:cs typeface="+mn-lt"/>
              </a:rPr>
              <a:t>Stronger tools like encryption, multi-factor authentication, and network monitoring should be used to stop this from happening again.</a:t>
            </a:r>
            <a:endParaRPr lang="en-US"/>
          </a:p>
          <a:p>
            <a:endParaRPr lang="en-US">
              <a:ea typeface="+mn-lt"/>
              <a:cs typeface="+mn-lt"/>
            </a:endParaRPr>
          </a:p>
          <a:p>
            <a:r>
              <a:rPr lang="en-US">
                <a:ea typeface="+mn-lt"/>
                <a:cs typeface="+mn-lt"/>
              </a:rPr>
              <a:t>Also, we should train employees to spot fake messages and do regular system checks.</a:t>
            </a:r>
            <a:endParaRPr lang="en-US"/>
          </a:p>
          <a:p>
            <a:pPr marL="0" indent="0">
              <a:buNone/>
            </a:pPr>
            <a:endParaRPr lang="en-US">
              <a:ea typeface="+mn-lt"/>
              <a:cs typeface="+mn-lt"/>
            </a:endParaRPr>
          </a:p>
          <a:p>
            <a:r>
              <a:rPr lang="en-US">
                <a:ea typeface="+mn-lt"/>
                <a:cs typeface="+mn-lt"/>
              </a:rPr>
              <a:t>Overall, this project showed us how important it is to protect data, be careful about online threats, and use the right tools and habits to keep a business and ourselves safe.</a:t>
            </a:r>
            <a:endParaRPr lang="en-US"/>
          </a:p>
          <a:p>
            <a:endParaRPr lang="en-US"/>
          </a:p>
        </p:txBody>
      </p:sp>
      <p:pic>
        <p:nvPicPr>
          <p:cNvPr id="4" name="Picture 3" descr="Stay safe online in 10 easy steps | blog post">
            <a:extLst>
              <a:ext uri="{FF2B5EF4-FFF2-40B4-BE49-F238E27FC236}">
                <a16:creationId xmlns:a16="http://schemas.microsoft.com/office/drawing/2014/main" id="{E8490244-2702-E55B-6811-D832F1294D3E}"/>
              </a:ext>
            </a:extLst>
          </p:cNvPr>
          <p:cNvPicPr>
            <a:picLocks noChangeAspect="1"/>
          </p:cNvPicPr>
          <p:nvPr/>
        </p:nvPicPr>
        <p:blipFill>
          <a:blip r:embed="rId2"/>
          <a:stretch>
            <a:fillRect/>
          </a:stretch>
        </p:blipFill>
        <p:spPr>
          <a:xfrm>
            <a:off x="7643552" y="0"/>
            <a:ext cx="4548523" cy="6858000"/>
          </a:xfrm>
          <a:prstGeom prst="rect">
            <a:avLst/>
          </a:prstGeom>
        </p:spPr>
      </p:pic>
      <p:sp>
        <p:nvSpPr>
          <p:cNvPr id="5" name="TextBox 4">
            <a:extLst>
              <a:ext uri="{FF2B5EF4-FFF2-40B4-BE49-F238E27FC236}">
                <a16:creationId xmlns:a16="http://schemas.microsoft.com/office/drawing/2014/main" id="{B1E7DEF1-E85B-F758-B507-90FF29CA00E6}"/>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sergey</a:t>
            </a:r>
          </a:p>
        </p:txBody>
      </p:sp>
    </p:spTree>
    <p:extLst>
      <p:ext uri="{BB962C8B-B14F-4D97-AF65-F5344CB8AC3E}">
        <p14:creationId xmlns:p14="http://schemas.microsoft.com/office/powerpoint/2010/main" val="3801457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21B1E77-2238-F0B9-2128-66BDFCC45689}"/>
              </a:ext>
            </a:extLst>
          </p:cNvPr>
          <p:cNvSpPr>
            <a:spLocks noGrp="1"/>
          </p:cNvSpPr>
          <p:nvPr>
            <p:ph type="title"/>
          </p:nvPr>
        </p:nvSpPr>
        <p:spPr>
          <a:xfrm>
            <a:off x="838200" y="365125"/>
            <a:ext cx="5393361" cy="1325563"/>
          </a:xfrm>
        </p:spPr>
        <p:txBody>
          <a:bodyPr>
            <a:normAutofit/>
          </a:bodyPr>
          <a:lstStyle/>
          <a:p>
            <a:r>
              <a:rPr lang="en-US">
                <a:latin typeface="Aptos"/>
              </a:rPr>
              <a:t>What Working together taught us </a:t>
            </a:r>
            <a:endParaRPr lang="en-US"/>
          </a:p>
        </p:txBody>
      </p:sp>
      <p:sp>
        <p:nvSpPr>
          <p:cNvPr id="11" name="Freeform: Shape 1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0AAC95D-6330-67CE-6C42-9AF0D3385DB1}"/>
              </a:ext>
            </a:extLst>
          </p:cNvPr>
          <p:cNvSpPr>
            <a:spLocks noGrp="1"/>
          </p:cNvSpPr>
          <p:nvPr>
            <p:ph idx="1"/>
          </p:nvPr>
        </p:nvSpPr>
        <p:spPr>
          <a:xfrm>
            <a:off x="838200" y="1825625"/>
            <a:ext cx="5393361" cy="4351338"/>
          </a:xfrm>
        </p:spPr>
        <p:txBody>
          <a:bodyPr vert="horz" lIns="91440" tIns="45720" rIns="91440" bIns="45720" rtlCol="0">
            <a:normAutofit/>
          </a:bodyPr>
          <a:lstStyle/>
          <a:p>
            <a:r>
              <a:rPr lang="en-US" sz="2200">
                <a:ea typeface="+mn-lt"/>
                <a:cs typeface="+mn-lt"/>
              </a:rPr>
              <a:t>We were able to exchange ideas and view the situation from various perspectives by working on this project together.</a:t>
            </a:r>
            <a:endParaRPr lang="en-US" sz="2200"/>
          </a:p>
          <a:p>
            <a:endParaRPr lang="en-US" sz="2200"/>
          </a:p>
          <a:p>
            <a:r>
              <a:rPr lang="en-US" sz="2200">
                <a:ea typeface="+mn-lt"/>
                <a:cs typeface="+mn-lt"/>
              </a:rPr>
              <a:t>Everybody saw different aspects of the breach and came up with different ways to help resolve it.</a:t>
            </a:r>
            <a:endParaRPr lang="en-US" sz="2200"/>
          </a:p>
          <a:p>
            <a:endParaRPr lang="en-US" sz="2200"/>
          </a:p>
          <a:p>
            <a:r>
              <a:rPr lang="en-US" sz="2200">
                <a:ea typeface="+mn-lt"/>
                <a:cs typeface="+mn-lt"/>
              </a:rPr>
              <a:t>This gave us a deeper understanding of the case and made us consider how to defend a company against similar attacks in the future.</a:t>
            </a:r>
            <a:endParaRPr lang="en-US" sz="2200"/>
          </a:p>
        </p:txBody>
      </p:sp>
      <p:sp>
        <p:nvSpPr>
          <p:cNvPr id="13" name="Oval 1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10 Tips to Help Working Together Feel Effortless">
            <a:extLst>
              <a:ext uri="{FF2B5EF4-FFF2-40B4-BE49-F238E27FC236}">
                <a16:creationId xmlns:a16="http://schemas.microsoft.com/office/drawing/2014/main" id="{4729592F-105D-913B-317E-964E40356D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10859" y="2002259"/>
            <a:ext cx="5399562" cy="268205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968EA112-CE4A-7156-7D7C-D3018CE67661}"/>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bohdan</a:t>
            </a:r>
          </a:p>
        </p:txBody>
      </p:sp>
    </p:spTree>
    <p:extLst>
      <p:ext uri="{BB962C8B-B14F-4D97-AF65-F5344CB8AC3E}">
        <p14:creationId xmlns:p14="http://schemas.microsoft.com/office/powerpoint/2010/main" val="111308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4A7459-38E0-4D89-9DDC-8F6EED7DB74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yellow and blue text with a blue explosion&#10;&#10;AI-generated content may be incorrect.">
            <a:extLst>
              <a:ext uri="{FF2B5EF4-FFF2-40B4-BE49-F238E27FC236}">
                <a16:creationId xmlns:a16="http://schemas.microsoft.com/office/drawing/2014/main" id="{3E305CD7-C741-AEC6-AD34-B8DAF9E07DEB}"/>
              </a:ext>
            </a:extLst>
          </p:cNvPr>
          <p:cNvPicPr>
            <a:picLocks noChangeAspect="1"/>
          </p:cNvPicPr>
          <p:nvPr/>
        </p:nvPicPr>
        <p:blipFill>
          <a:blip r:embed="rId2"/>
          <a:stretch>
            <a:fillRect/>
          </a:stretch>
        </p:blipFill>
        <p:spPr>
          <a:xfrm>
            <a:off x="2357030" y="643467"/>
            <a:ext cx="7477940"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00082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BFE2-8A7B-909A-1F36-8B29B7336717}"/>
              </a:ext>
            </a:extLst>
          </p:cNvPr>
          <p:cNvSpPr>
            <a:spLocks noGrp="1"/>
          </p:cNvSpPr>
          <p:nvPr>
            <p:ph type="title"/>
          </p:nvPr>
        </p:nvSpPr>
        <p:spPr>
          <a:xfrm>
            <a:off x="838200" y="365125"/>
            <a:ext cx="10515600" cy="2258356"/>
          </a:xfrm>
        </p:spPr>
        <p:txBody>
          <a:bodyPr/>
          <a:lstStyle/>
          <a:p>
            <a:r>
              <a:rPr lang="en-US" sz="4000" b="1">
                <a:latin typeface="Aptos"/>
              </a:rPr>
              <a:t>How did the attackers first get into </a:t>
            </a:r>
            <a:r>
              <a:rPr lang="en-US" sz="4000" b="1" err="1">
                <a:latin typeface="Aptos"/>
              </a:rPr>
              <a:t>CyberProtect’s</a:t>
            </a:r>
            <a:r>
              <a:rPr lang="en-US" sz="4000" b="1">
                <a:latin typeface="Aptos"/>
              </a:rPr>
              <a:t> system?</a:t>
            </a:r>
            <a:endParaRPr lang="en-US" sz="4000"/>
          </a:p>
          <a:p>
            <a:endParaRPr lang="en-US"/>
          </a:p>
        </p:txBody>
      </p:sp>
      <p:sp>
        <p:nvSpPr>
          <p:cNvPr id="3" name="Content Placeholder 2">
            <a:extLst>
              <a:ext uri="{FF2B5EF4-FFF2-40B4-BE49-F238E27FC236}">
                <a16:creationId xmlns:a16="http://schemas.microsoft.com/office/drawing/2014/main" id="{91397B45-23DB-A317-352D-EC25EE7D6AB1}"/>
              </a:ext>
            </a:extLst>
          </p:cNvPr>
          <p:cNvSpPr>
            <a:spLocks noGrp="1"/>
          </p:cNvSpPr>
          <p:nvPr>
            <p:ph idx="1"/>
          </p:nvPr>
        </p:nvSpPr>
        <p:spPr/>
        <p:txBody>
          <a:bodyPr vert="horz" lIns="91440" tIns="45720" rIns="91440" bIns="45720" rtlCol="0" anchor="t">
            <a:normAutofit/>
          </a:bodyPr>
          <a:lstStyle/>
          <a:p>
            <a:pPr marL="0" indent="0">
              <a:buNone/>
            </a:pPr>
            <a:br>
              <a:rPr lang="en-US">
                <a:ea typeface="+mn-lt"/>
                <a:cs typeface="+mn-lt"/>
              </a:rPr>
            </a:br>
            <a:r>
              <a:rPr lang="en-US" sz="3200">
                <a:ea typeface="+mn-lt"/>
                <a:cs typeface="+mn-lt"/>
              </a:rPr>
              <a:t>A. They hacked the firewall</a:t>
            </a:r>
            <a:br>
              <a:rPr lang="en-US" sz="3200">
                <a:ea typeface="+mn-lt"/>
                <a:cs typeface="+mn-lt"/>
              </a:rPr>
            </a:br>
            <a:endParaRPr lang="en-US" sz="3200">
              <a:ea typeface="+mn-lt"/>
              <a:cs typeface="+mn-lt"/>
            </a:endParaRPr>
          </a:p>
          <a:p>
            <a:pPr marL="0" indent="0">
              <a:buNone/>
            </a:pPr>
            <a:r>
              <a:rPr lang="en-US" sz="3200">
                <a:ea typeface="+mn-lt"/>
                <a:cs typeface="+mn-lt"/>
              </a:rPr>
              <a:t>B. They sent a phishing email pretending to be IT Support</a:t>
            </a:r>
            <a:br>
              <a:rPr lang="en-US" sz="3200">
                <a:ea typeface="+mn-lt"/>
                <a:cs typeface="+mn-lt"/>
              </a:rPr>
            </a:br>
            <a:endParaRPr lang="en-US" sz="3200">
              <a:ea typeface="+mn-lt"/>
              <a:cs typeface="+mn-lt"/>
            </a:endParaRPr>
          </a:p>
          <a:p>
            <a:pPr marL="0" indent="0">
              <a:buNone/>
            </a:pPr>
            <a:r>
              <a:rPr lang="en-US" sz="3200">
                <a:ea typeface="+mn-lt"/>
                <a:cs typeface="+mn-lt"/>
              </a:rPr>
              <a:t>C. They guessed the admin password</a:t>
            </a:r>
            <a:br>
              <a:rPr lang="en-US" sz="3200">
                <a:ea typeface="+mn-lt"/>
                <a:cs typeface="+mn-lt"/>
              </a:rPr>
            </a:br>
            <a:endParaRPr lang="en-US" sz="3200">
              <a:ea typeface="+mn-lt"/>
              <a:cs typeface="+mn-lt"/>
            </a:endParaRPr>
          </a:p>
          <a:p>
            <a:pPr marL="0" indent="0">
              <a:buNone/>
            </a:pPr>
            <a:r>
              <a:rPr lang="en-US" sz="3200">
                <a:ea typeface="+mn-lt"/>
                <a:cs typeface="+mn-lt"/>
              </a:rPr>
              <a:t>D. They installed a virus through USB</a:t>
            </a:r>
            <a:endParaRPr lang="en-US" sz="3200"/>
          </a:p>
        </p:txBody>
      </p:sp>
    </p:spTree>
    <p:extLst>
      <p:ext uri="{BB962C8B-B14F-4D97-AF65-F5344CB8AC3E}">
        <p14:creationId xmlns:p14="http://schemas.microsoft.com/office/powerpoint/2010/main" val="428283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AFF5-D4CE-E0F9-162B-9F8DA9F1FB8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2574A8A-C6CA-7AF4-8E31-8D1CCD24E9BD}"/>
              </a:ext>
            </a:extLst>
          </p:cNvPr>
          <p:cNvSpPr txBox="1">
            <a:spLocks/>
          </p:cNvSpPr>
          <p:nvPr/>
        </p:nvSpPr>
        <p:spPr>
          <a:xfrm>
            <a:off x="990600" y="517525"/>
            <a:ext cx="10515600" cy="22583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Aptos"/>
              </a:rPr>
              <a:t>Answer is</a:t>
            </a:r>
          </a:p>
          <a:p>
            <a:endParaRPr lang="en-US"/>
          </a:p>
        </p:txBody>
      </p:sp>
      <p:sp>
        <p:nvSpPr>
          <p:cNvPr id="13" name="Content Placeholder 2">
            <a:extLst>
              <a:ext uri="{FF2B5EF4-FFF2-40B4-BE49-F238E27FC236}">
                <a16:creationId xmlns:a16="http://schemas.microsoft.com/office/drawing/2014/main" id="{50968B8C-1059-EC00-51A9-2E9B2D51C45D}"/>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br>
              <a:rPr lang="en-US">
                <a:ea typeface="+mn-lt"/>
                <a:cs typeface="+mn-lt"/>
              </a:rPr>
            </a:br>
            <a:br>
              <a:rPr lang="en-US" sz="3200">
                <a:ea typeface="+mn-lt"/>
                <a:cs typeface="+mn-lt"/>
              </a:rPr>
            </a:br>
            <a:endParaRPr lang="en-US" sz="3200">
              <a:ea typeface="+mn-lt"/>
              <a:cs typeface="+mn-lt"/>
            </a:endParaRPr>
          </a:p>
          <a:p>
            <a:pPr marL="0" indent="0">
              <a:buNone/>
            </a:pPr>
            <a:r>
              <a:rPr lang="en-US" sz="3200">
                <a:ea typeface="+mn-lt"/>
                <a:cs typeface="+mn-lt"/>
              </a:rPr>
              <a:t>B. They sent a phishing email pretending to be IT Support</a:t>
            </a:r>
            <a:br>
              <a:rPr lang="en-US" sz="3200">
                <a:ea typeface="+mn-lt"/>
                <a:cs typeface="+mn-lt"/>
              </a:rPr>
            </a:br>
            <a:endParaRPr lang="en-US" sz="3200">
              <a:ea typeface="+mn-lt"/>
              <a:cs typeface="+mn-lt"/>
            </a:endParaRPr>
          </a:p>
          <a:p>
            <a:pPr marL="0" indent="0">
              <a:buNone/>
            </a:pPr>
            <a:br>
              <a:rPr lang="en-US" sz="3200">
                <a:ea typeface="+mn-lt"/>
                <a:cs typeface="+mn-lt"/>
              </a:rPr>
            </a:br>
            <a:endParaRPr lang="en-US" sz="3200">
              <a:ea typeface="+mn-lt"/>
              <a:cs typeface="+mn-lt"/>
            </a:endParaRPr>
          </a:p>
          <a:p>
            <a:pPr marL="0" indent="0">
              <a:buNone/>
            </a:pPr>
            <a:endParaRPr lang="en-US" sz="3200"/>
          </a:p>
        </p:txBody>
      </p:sp>
    </p:spTree>
    <p:extLst>
      <p:ext uri="{BB962C8B-B14F-4D97-AF65-F5344CB8AC3E}">
        <p14:creationId xmlns:p14="http://schemas.microsoft.com/office/powerpoint/2010/main" val="3470121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0C2E-73CF-A85C-CE27-A4C6E10DDB3B}"/>
              </a:ext>
            </a:extLst>
          </p:cNvPr>
          <p:cNvSpPr>
            <a:spLocks noGrp="1"/>
          </p:cNvSpPr>
          <p:nvPr>
            <p:ph type="title"/>
          </p:nvPr>
        </p:nvSpPr>
        <p:spPr/>
        <p:txBody>
          <a:bodyPr>
            <a:normAutofit/>
          </a:bodyPr>
          <a:lstStyle/>
          <a:p>
            <a:r>
              <a:rPr lang="en-US" sz="4000" b="1">
                <a:latin typeface="Aptos"/>
              </a:rPr>
              <a:t>What does a strong password usually include?</a:t>
            </a:r>
            <a:endParaRPr lang="en-US" sz="4000"/>
          </a:p>
        </p:txBody>
      </p:sp>
      <p:sp>
        <p:nvSpPr>
          <p:cNvPr id="3" name="Content Placeholder 2">
            <a:extLst>
              <a:ext uri="{FF2B5EF4-FFF2-40B4-BE49-F238E27FC236}">
                <a16:creationId xmlns:a16="http://schemas.microsoft.com/office/drawing/2014/main" id="{505D65CD-5E9B-4AD0-8369-DF736294817E}"/>
              </a:ext>
            </a:extLst>
          </p:cNvPr>
          <p:cNvSpPr>
            <a:spLocks noGrp="1"/>
          </p:cNvSpPr>
          <p:nvPr>
            <p:ph idx="1"/>
          </p:nvPr>
        </p:nvSpPr>
        <p:spPr/>
        <p:txBody>
          <a:bodyPr vert="horz" lIns="91440" tIns="45720" rIns="91440" bIns="45720" rtlCol="0" anchor="t">
            <a:noAutofit/>
          </a:bodyPr>
          <a:lstStyle/>
          <a:p>
            <a:pPr marL="0" indent="0">
              <a:buNone/>
            </a:pPr>
            <a:r>
              <a:rPr lang="en-US" sz="3200">
                <a:ea typeface="+mn-lt"/>
                <a:cs typeface="+mn-lt"/>
              </a:rPr>
              <a:t>A. Your name and birthday</a:t>
            </a:r>
          </a:p>
          <a:p>
            <a:pPr marL="0" indent="0">
              <a:buNone/>
            </a:pPr>
            <a:br>
              <a:rPr lang="en-US" sz="3200">
                <a:ea typeface="+mn-lt"/>
                <a:cs typeface="+mn-lt"/>
              </a:rPr>
            </a:br>
            <a:r>
              <a:rPr lang="en-US" sz="3200">
                <a:ea typeface="+mn-lt"/>
                <a:cs typeface="+mn-lt"/>
              </a:rPr>
              <a:t>B. Only lowercase letters</a:t>
            </a:r>
          </a:p>
          <a:p>
            <a:pPr marL="0" indent="0">
              <a:buNone/>
            </a:pPr>
            <a:br>
              <a:rPr lang="en-US" sz="3200">
                <a:ea typeface="+mn-lt"/>
                <a:cs typeface="+mn-lt"/>
              </a:rPr>
            </a:br>
            <a:r>
              <a:rPr lang="en-US" sz="3200">
                <a:ea typeface="+mn-lt"/>
                <a:cs typeface="+mn-lt"/>
              </a:rPr>
              <a:t>C. At least one number, one symbol, and a mix of upper/lowercase letters</a:t>
            </a:r>
          </a:p>
          <a:p>
            <a:pPr marL="0" indent="0">
              <a:buNone/>
            </a:pPr>
            <a:br>
              <a:rPr lang="en-US" sz="3200">
                <a:ea typeface="+mn-lt"/>
                <a:cs typeface="+mn-lt"/>
              </a:rPr>
            </a:br>
            <a:r>
              <a:rPr lang="en-US" sz="3200">
                <a:ea typeface="+mn-lt"/>
                <a:cs typeface="+mn-lt"/>
              </a:rPr>
              <a:t>D. The word “password”</a:t>
            </a:r>
          </a:p>
        </p:txBody>
      </p:sp>
    </p:spTree>
    <p:extLst>
      <p:ext uri="{BB962C8B-B14F-4D97-AF65-F5344CB8AC3E}">
        <p14:creationId xmlns:p14="http://schemas.microsoft.com/office/powerpoint/2010/main" val="2044638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99C3D-0431-BA8F-23CB-094D8E585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D236A-54D1-5F3C-2B8B-18150D92BE9E}"/>
              </a:ext>
            </a:extLst>
          </p:cNvPr>
          <p:cNvSpPr>
            <a:spLocks noGrp="1"/>
          </p:cNvSpPr>
          <p:nvPr>
            <p:ph type="title"/>
          </p:nvPr>
        </p:nvSpPr>
        <p:spPr>
          <a:xfrm>
            <a:off x="838200" y="365125"/>
            <a:ext cx="10515600" cy="2258356"/>
          </a:xfrm>
        </p:spPr>
        <p:txBody>
          <a:bodyPr/>
          <a:lstStyle/>
          <a:p>
            <a:r>
              <a:rPr lang="en-US" sz="4000" b="1">
                <a:latin typeface="Aptos"/>
              </a:rPr>
              <a:t>Answer is</a:t>
            </a:r>
          </a:p>
          <a:p>
            <a:endParaRPr lang="en-US"/>
          </a:p>
        </p:txBody>
      </p:sp>
      <p:sp>
        <p:nvSpPr>
          <p:cNvPr id="13" name="Content Placeholder 2">
            <a:extLst>
              <a:ext uri="{FF2B5EF4-FFF2-40B4-BE49-F238E27FC236}">
                <a16:creationId xmlns:a16="http://schemas.microsoft.com/office/drawing/2014/main" id="{BBC6634C-8410-60FC-BE22-EC4CD82E4C3B}"/>
              </a:ext>
            </a:extLst>
          </p:cNvPr>
          <p:cNvSpPr>
            <a:spLocks noGrp="1"/>
          </p:cNvSpPr>
          <p:nvPr>
            <p:ph idx="1"/>
          </p:nvPr>
        </p:nvSpPr>
        <p:spPr>
          <a:xfrm>
            <a:off x="838200" y="1825625"/>
            <a:ext cx="10515600" cy="4351338"/>
          </a:xfrm>
        </p:spPr>
        <p:txBody>
          <a:bodyPr vert="horz" lIns="91440" tIns="45720" rIns="91440" bIns="45720" rtlCol="0" anchor="t">
            <a:noAutofit/>
          </a:bodyPr>
          <a:lstStyle/>
          <a:p>
            <a:pPr marL="0" indent="0">
              <a:buNone/>
            </a:pPr>
            <a:endParaRPr lang="en-US" sz="3200">
              <a:ea typeface="+mn-lt"/>
              <a:cs typeface="+mn-lt"/>
            </a:endParaRPr>
          </a:p>
          <a:p>
            <a:pPr marL="0" indent="0">
              <a:buNone/>
            </a:pPr>
            <a:br>
              <a:rPr lang="en-US" sz="3200">
                <a:ea typeface="+mn-lt"/>
                <a:cs typeface="+mn-lt"/>
              </a:rPr>
            </a:br>
            <a:endParaRPr lang="en-US" sz="3200">
              <a:ea typeface="+mn-lt"/>
              <a:cs typeface="+mn-lt"/>
            </a:endParaRPr>
          </a:p>
          <a:p>
            <a:pPr marL="0" indent="0">
              <a:buNone/>
            </a:pPr>
            <a:br>
              <a:rPr lang="en-US" sz="3200">
                <a:ea typeface="+mn-lt"/>
                <a:cs typeface="+mn-lt"/>
              </a:rPr>
            </a:br>
            <a:r>
              <a:rPr lang="en-US" sz="3200">
                <a:ea typeface="+mn-lt"/>
                <a:cs typeface="+mn-lt"/>
              </a:rPr>
              <a:t>C. At least one number, one symbol, and a mix of upper/lowercase letters</a:t>
            </a:r>
          </a:p>
          <a:p>
            <a:pPr marL="0" indent="0">
              <a:buNone/>
            </a:pPr>
            <a:br>
              <a:rPr lang="en-US" sz="3200">
                <a:ea typeface="+mn-lt"/>
                <a:cs typeface="+mn-lt"/>
              </a:rPr>
            </a:br>
            <a:endParaRPr lang="en-US" sz="3200">
              <a:ea typeface="+mn-lt"/>
              <a:cs typeface="+mn-lt"/>
            </a:endParaRPr>
          </a:p>
        </p:txBody>
      </p:sp>
    </p:spTree>
    <p:extLst>
      <p:ext uri="{BB962C8B-B14F-4D97-AF65-F5344CB8AC3E}">
        <p14:creationId xmlns:p14="http://schemas.microsoft.com/office/powerpoint/2010/main" val="36113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B9AD-C784-144E-698B-86AF39274804}"/>
              </a:ext>
            </a:extLst>
          </p:cNvPr>
          <p:cNvSpPr>
            <a:spLocks noGrp="1"/>
          </p:cNvSpPr>
          <p:nvPr>
            <p:ph type="title"/>
          </p:nvPr>
        </p:nvSpPr>
        <p:spPr>
          <a:xfrm>
            <a:off x="838200" y="365125"/>
            <a:ext cx="10515600" cy="1824804"/>
          </a:xfrm>
        </p:spPr>
        <p:txBody>
          <a:bodyPr>
            <a:normAutofit fontScale="90000"/>
          </a:bodyPr>
          <a:lstStyle/>
          <a:p>
            <a:r>
              <a:rPr lang="en-US" b="1">
                <a:ea typeface="+mj-lt"/>
                <a:cs typeface="+mj-lt"/>
              </a:rPr>
              <a:t>Which of the following should you NOT do when you get an email from someone you don’t know?</a:t>
            </a:r>
          </a:p>
        </p:txBody>
      </p:sp>
      <p:sp>
        <p:nvSpPr>
          <p:cNvPr id="3" name="Content Placeholder 2">
            <a:extLst>
              <a:ext uri="{FF2B5EF4-FFF2-40B4-BE49-F238E27FC236}">
                <a16:creationId xmlns:a16="http://schemas.microsoft.com/office/drawing/2014/main" id="{D5194387-0532-904F-6162-B9B72BF415E8}"/>
              </a:ext>
            </a:extLst>
          </p:cNvPr>
          <p:cNvSpPr>
            <a:spLocks noGrp="1"/>
          </p:cNvSpPr>
          <p:nvPr>
            <p:ph idx="1"/>
          </p:nvPr>
        </p:nvSpPr>
        <p:spPr/>
        <p:txBody>
          <a:bodyPr vert="horz" lIns="91440" tIns="45720" rIns="91440" bIns="45720" rtlCol="0" anchor="t">
            <a:normAutofit/>
          </a:bodyPr>
          <a:lstStyle/>
          <a:p>
            <a:pPr marL="0" indent="0">
              <a:buNone/>
            </a:pPr>
            <a:br>
              <a:rPr lang="en-US">
                <a:ea typeface="+mn-lt"/>
                <a:cs typeface="+mn-lt"/>
              </a:rPr>
            </a:br>
            <a:r>
              <a:rPr lang="en-US" sz="3600">
                <a:ea typeface="+mn-lt"/>
                <a:cs typeface="+mn-lt"/>
              </a:rPr>
              <a:t>A. Delete it</a:t>
            </a:r>
          </a:p>
          <a:p>
            <a:pPr marL="0" indent="0">
              <a:buNone/>
            </a:pPr>
            <a:br>
              <a:rPr lang="en-US" sz="3600">
                <a:ea typeface="+mn-lt"/>
                <a:cs typeface="+mn-lt"/>
              </a:rPr>
            </a:br>
            <a:r>
              <a:rPr lang="en-US" sz="3600">
                <a:ea typeface="+mn-lt"/>
                <a:cs typeface="+mn-lt"/>
              </a:rPr>
              <a:t>B. Click all the links to check what they are</a:t>
            </a:r>
          </a:p>
          <a:p>
            <a:pPr marL="0" indent="0">
              <a:buNone/>
            </a:pPr>
            <a:br>
              <a:rPr lang="en-US" sz="3600">
                <a:ea typeface="+mn-lt"/>
                <a:cs typeface="+mn-lt"/>
              </a:rPr>
            </a:br>
            <a:r>
              <a:rPr lang="en-US" sz="3600">
                <a:ea typeface="+mn-lt"/>
                <a:cs typeface="+mn-lt"/>
              </a:rPr>
              <a:t>C. Report it to your teacher or IT</a:t>
            </a:r>
          </a:p>
          <a:p>
            <a:pPr marL="0" indent="0">
              <a:buNone/>
            </a:pPr>
            <a:br>
              <a:rPr lang="en-US" sz="3600">
                <a:ea typeface="+mn-lt"/>
                <a:cs typeface="+mn-lt"/>
              </a:rPr>
            </a:br>
            <a:r>
              <a:rPr lang="en-US" sz="3600">
                <a:ea typeface="+mn-lt"/>
                <a:cs typeface="+mn-lt"/>
              </a:rPr>
              <a:t>D. Mark it as spam</a:t>
            </a:r>
            <a:endParaRPr lang="en-US" sz="3600"/>
          </a:p>
        </p:txBody>
      </p:sp>
    </p:spTree>
    <p:extLst>
      <p:ext uri="{BB962C8B-B14F-4D97-AF65-F5344CB8AC3E}">
        <p14:creationId xmlns:p14="http://schemas.microsoft.com/office/powerpoint/2010/main" val="730127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FDF9-70B3-41BF-7DDE-6E6A202E1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D5525-49F5-B2A0-A145-99A679F4416C}"/>
              </a:ext>
            </a:extLst>
          </p:cNvPr>
          <p:cNvSpPr>
            <a:spLocks noGrp="1"/>
          </p:cNvSpPr>
          <p:nvPr>
            <p:ph type="title"/>
          </p:nvPr>
        </p:nvSpPr>
        <p:spPr>
          <a:xfrm>
            <a:off x="838200" y="365125"/>
            <a:ext cx="10515600" cy="2258356"/>
          </a:xfrm>
        </p:spPr>
        <p:txBody>
          <a:bodyPr/>
          <a:lstStyle/>
          <a:p>
            <a:r>
              <a:rPr lang="en-US" sz="4000" b="1">
                <a:latin typeface="Aptos"/>
              </a:rPr>
              <a:t>Answer is</a:t>
            </a:r>
          </a:p>
          <a:p>
            <a:endParaRPr lang="en-US"/>
          </a:p>
        </p:txBody>
      </p:sp>
      <p:sp>
        <p:nvSpPr>
          <p:cNvPr id="3" name="Content Placeholder 2">
            <a:extLst>
              <a:ext uri="{FF2B5EF4-FFF2-40B4-BE49-F238E27FC236}">
                <a16:creationId xmlns:a16="http://schemas.microsoft.com/office/drawing/2014/main" id="{9F70902C-0283-FD22-7679-44B063B7BE96}"/>
              </a:ext>
            </a:extLst>
          </p:cNvPr>
          <p:cNvSpPr>
            <a:spLocks noGrp="1"/>
          </p:cNvSpPr>
          <p:nvPr>
            <p:ph idx="1"/>
          </p:nvPr>
        </p:nvSpPr>
        <p:spPr/>
        <p:txBody>
          <a:bodyPr vert="horz" lIns="91440" tIns="45720" rIns="91440" bIns="45720" rtlCol="0" anchor="t">
            <a:normAutofit/>
          </a:bodyPr>
          <a:lstStyle/>
          <a:p>
            <a:pPr marL="0" indent="0">
              <a:buNone/>
            </a:pPr>
            <a:br>
              <a:rPr lang="en-US" b="1">
                <a:solidFill>
                  <a:schemeClr val="bg1"/>
                </a:solidFill>
                <a:ea typeface="+mn-lt"/>
                <a:cs typeface="+mn-lt"/>
              </a:rPr>
            </a:br>
            <a:endParaRPr lang="en-US" sz="3200" b="1">
              <a:ea typeface="+mn-lt"/>
              <a:cs typeface="+mn-lt"/>
            </a:endParaRPr>
          </a:p>
        </p:txBody>
      </p:sp>
      <p:sp>
        <p:nvSpPr>
          <p:cNvPr id="8" name="Content Placeholder 2">
            <a:extLst>
              <a:ext uri="{FF2B5EF4-FFF2-40B4-BE49-F238E27FC236}">
                <a16:creationId xmlns:a16="http://schemas.microsoft.com/office/drawing/2014/main" id="{C72D0942-E395-1571-518F-9924840EBC90}"/>
              </a:ext>
            </a:extLst>
          </p:cNvPr>
          <p:cNvSpPr txBox="1">
            <a:spLocks/>
          </p:cNvSpPr>
          <p:nvPr/>
        </p:nvSpPr>
        <p:spPr>
          <a:xfrm>
            <a:off x="990600" y="19780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en-US">
                <a:ea typeface="+mn-lt"/>
                <a:cs typeface="+mn-lt"/>
              </a:rPr>
            </a:br>
            <a:endParaRPr lang="en-US" sz="3600">
              <a:ea typeface="+mn-lt"/>
              <a:cs typeface="+mn-lt"/>
            </a:endParaRPr>
          </a:p>
          <a:p>
            <a:pPr marL="0" indent="0">
              <a:buFont typeface="Arial" panose="020B0604020202020204" pitchFamily="34" charset="0"/>
              <a:buNone/>
            </a:pPr>
            <a:br>
              <a:rPr lang="en-US" sz="3600">
                <a:ea typeface="+mn-lt"/>
                <a:cs typeface="+mn-lt"/>
              </a:rPr>
            </a:br>
            <a:r>
              <a:rPr lang="en-US" sz="3600">
                <a:ea typeface="+mn-lt"/>
                <a:cs typeface="+mn-lt"/>
              </a:rPr>
              <a:t>B. Click all the links to check what they are</a:t>
            </a:r>
          </a:p>
          <a:p>
            <a:pPr marL="0" indent="0">
              <a:buFont typeface="Arial" panose="020B0604020202020204" pitchFamily="34" charset="0"/>
              <a:buNone/>
            </a:pPr>
            <a:br>
              <a:rPr lang="en-US" sz="3600">
                <a:ea typeface="+mn-lt"/>
                <a:cs typeface="+mn-lt"/>
              </a:rPr>
            </a:br>
            <a:endParaRPr lang="en-US" sz="3600">
              <a:ea typeface="+mn-lt"/>
              <a:cs typeface="+mn-lt"/>
            </a:endParaRPr>
          </a:p>
          <a:p>
            <a:pPr marL="0" indent="0">
              <a:buFont typeface="Arial" panose="020B0604020202020204" pitchFamily="34" charset="0"/>
              <a:buNone/>
            </a:pPr>
            <a:br>
              <a:rPr lang="en-US" sz="3600">
                <a:ea typeface="+mn-lt"/>
                <a:cs typeface="+mn-lt"/>
              </a:rPr>
            </a:br>
            <a:endParaRPr lang="en-US" sz="3600"/>
          </a:p>
        </p:txBody>
      </p:sp>
    </p:spTree>
    <p:extLst>
      <p:ext uri="{BB962C8B-B14F-4D97-AF65-F5344CB8AC3E}">
        <p14:creationId xmlns:p14="http://schemas.microsoft.com/office/powerpoint/2010/main" val="366161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3368E6-C86C-F174-49A4-B6502DBBEAD7}"/>
              </a:ext>
            </a:extLst>
          </p:cNvPr>
          <p:cNvSpPr>
            <a:spLocks noGrp="1"/>
          </p:cNvSpPr>
          <p:nvPr>
            <p:ph type="title"/>
          </p:nvPr>
        </p:nvSpPr>
        <p:spPr>
          <a:xfrm>
            <a:off x="838200" y="365125"/>
            <a:ext cx="10515600" cy="1325563"/>
          </a:xfrm>
        </p:spPr>
        <p:txBody>
          <a:bodyPr>
            <a:normAutofit/>
          </a:bodyPr>
          <a:lstStyle/>
          <a:p>
            <a:pPr algn="ctr"/>
            <a:r>
              <a:rPr lang="en-US" b="1">
                <a:latin typeface="Aptos Display"/>
                <a:ea typeface="+mj-lt"/>
                <a:cs typeface="+mj-lt"/>
              </a:rPr>
              <a:t>What happened</a:t>
            </a:r>
            <a:endParaRPr lang="en-US" b="1">
              <a:latin typeface="Aptos Display"/>
            </a:endParaRPr>
          </a:p>
        </p:txBody>
      </p:sp>
      <p:graphicFrame>
        <p:nvGraphicFramePr>
          <p:cNvPr id="6" name="Content Placeholder 2">
            <a:extLst>
              <a:ext uri="{FF2B5EF4-FFF2-40B4-BE49-F238E27FC236}">
                <a16:creationId xmlns:a16="http://schemas.microsoft.com/office/drawing/2014/main" id="{53119626-D4D0-1CA2-5CDE-EA80CF37E0EB}"/>
              </a:ext>
            </a:extLst>
          </p:cNvPr>
          <p:cNvGraphicFramePr>
            <a:graphicFrameLocks noGrp="1"/>
          </p:cNvGraphicFramePr>
          <p:nvPr>
            <p:ph idx="1"/>
            <p:extLst>
              <p:ext uri="{D42A27DB-BD31-4B8C-83A1-F6EECF244321}">
                <p14:modId xmlns:p14="http://schemas.microsoft.com/office/powerpoint/2010/main" val="13129155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7" name="TextBox 76">
            <a:extLst>
              <a:ext uri="{FF2B5EF4-FFF2-40B4-BE49-F238E27FC236}">
                <a16:creationId xmlns:a16="http://schemas.microsoft.com/office/drawing/2014/main" id="{3BB8DA2D-4B56-3880-0D15-FD3B6C9CCDD5}"/>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3615538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6CFE-B75D-9DEF-DB3E-145EC9C45CFD}"/>
              </a:ext>
            </a:extLst>
          </p:cNvPr>
          <p:cNvSpPr>
            <a:spLocks noGrp="1"/>
          </p:cNvSpPr>
          <p:nvPr>
            <p:ph type="title"/>
          </p:nvPr>
        </p:nvSpPr>
        <p:spPr>
          <a:xfrm>
            <a:off x="838200" y="365125"/>
            <a:ext cx="10515600" cy="2035011"/>
          </a:xfrm>
        </p:spPr>
        <p:txBody>
          <a:bodyPr/>
          <a:lstStyle/>
          <a:p>
            <a:r>
              <a:rPr lang="en-US" b="1">
                <a:ea typeface="+mj-lt"/>
                <a:cs typeface="+mj-lt"/>
              </a:rPr>
              <a:t>What is encryption used for?</a:t>
            </a:r>
            <a:br>
              <a:rPr lang="en-US" b="1">
                <a:ea typeface="+mj-lt"/>
                <a:cs typeface="+mj-lt"/>
              </a:rPr>
            </a:br>
            <a:endParaRPr lang="en-US" b="1">
              <a:ea typeface="+mj-lt"/>
              <a:cs typeface="+mj-lt"/>
            </a:endParaRPr>
          </a:p>
        </p:txBody>
      </p:sp>
      <p:sp>
        <p:nvSpPr>
          <p:cNvPr id="3" name="Content Placeholder 2">
            <a:extLst>
              <a:ext uri="{FF2B5EF4-FFF2-40B4-BE49-F238E27FC236}">
                <a16:creationId xmlns:a16="http://schemas.microsoft.com/office/drawing/2014/main" id="{A129189C-0794-BF7E-9E7F-EF1A94F1BA10}"/>
              </a:ext>
            </a:extLst>
          </p:cNvPr>
          <p:cNvSpPr>
            <a:spLocks noGrp="1"/>
          </p:cNvSpPr>
          <p:nvPr>
            <p:ph idx="1"/>
          </p:nvPr>
        </p:nvSpPr>
        <p:spPr/>
        <p:txBody>
          <a:bodyPr vert="horz" lIns="91440" tIns="45720" rIns="91440" bIns="45720" rtlCol="0" anchor="t">
            <a:normAutofit/>
          </a:bodyPr>
          <a:lstStyle/>
          <a:p>
            <a:pPr marL="0" indent="0">
              <a:buNone/>
            </a:pPr>
            <a:r>
              <a:rPr lang="en-US" sz="3600">
                <a:ea typeface="+mn-lt"/>
                <a:cs typeface="+mn-lt"/>
              </a:rPr>
              <a:t>A. Making your screen brighter</a:t>
            </a:r>
            <a:endParaRPr lang="en-US"/>
          </a:p>
          <a:p>
            <a:pPr marL="0" indent="0">
              <a:buNone/>
            </a:pPr>
            <a:br>
              <a:rPr lang="en-US" sz="3600">
                <a:ea typeface="+mn-lt"/>
                <a:cs typeface="+mn-lt"/>
              </a:rPr>
            </a:br>
            <a:r>
              <a:rPr lang="en-US" sz="3600">
                <a:ea typeface="+mn-lt"/>
                <a:cs typeface="+mn-lt"/>
              </a:rPr>
              <a:t>B. Turning data into a secret code</a:t>
            </a:r>
            <a:br>
              <a:rPr lang="en-US" sz="3600">
                <a:ea typeface="+mn-lt"/>
                <a:cs typeface="+mn-lt"/>
              </a:rPr>
            </a:br>
            <a:endParaRPr lang="en-US" sz="3600">
              <a:ea typeface="+mn-lt"/>
              <a:cs typeface="+mn-lt"/>
            </a:endParaRPr>
          </a:p>
          <a:p>
            <a:pPr marL="0" indent="0">
              <a:buNone/>
            </a:pPr>
            <a:r>
              <a:rPr lang="en-US" sz="3600">
                <a:ea typeface="+mn-lt"/>
                <a:cs typeface="+mn-lt"/>
              </a:rPr>
              <a:t>C. Hiding viruses</a:t>
            </a:r>
            <a:br>
              <a:rPr lang="en-US" sz="3600">
                <a:ea typeface="+mn-lt"/>
                <a:cs typeface="+mn-lt"/>
              </a:rPr>
            </a:br>
            <a:endParaRPr lang="en-US" sz="3600">
              <a:ea typeface="+mn-lt"/>
              <a:cs typeface="+mn-lt"/>
            </a:endParaRPr>
          </a:p>
          <a:p>
            <a:pPr marL="0" indent="0">
              <a:buNone/>
            </a:pPr>
            <a:r>
              <a:rPr lang="en-US" sz="3600">
                <a:ea typeface="+mn-lt"/>
                <a:cs typeface="+mn-lt"/>
              </a:rPr>
              <a:t>D. Blocking websites</a:t>
            </a:r>
          </a:p>
        </p:txBody>
      </p:sp>
    </p:spTree>
    <p:extLst>
      <p:ext uri="{BB962C8B-B14F-4D97-AF65-F5344CB8AC3E}">
        <p14:creationId xmlns:p14="http://schemas.microsoft.com/office/powerpoint/2010/main" val="216704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43554-FD2E-9FF9-52E1-7C6738A2DB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6CF34-AE40-FD84-068C-F1F95EFD87C7}"/>
              </a:ext>
            </a:extLst>
          </p:cNvPr>
          <p:cNvSpPr>
            <a:spLocks noGrp="1"/>
          </p:cNvSpPr>
          <p:nvPr>
            <p:ph idx="1"/>
          </p:nvPr>
        </p:nvSpPr>
        <p:spPr/>
        <p:txBody>
          <a:bodyPr vert="horz" lIns="91440" tIns="45720" rIns="91440" bIns="45720" rtlCol="0" anchor="t">
            <a:normAutofit/>
          </a:bodyPr>
          <a:lstStyle/>
          <a:p>
            <a:pPr marL="0" indent="0">
              <a:buNone/>
            </a:pPr>
            <a:br>
              <a:rPr lang="en-US" b="1">
                <a:solidFill>
                  <a:schemeClr val="bg1"/>
                </a:solidFill>
                <a:ea typeface="+mn-lt"/>
                <a:cs typeface="+mn-lt"/>
              </a:rPr>
            </a:br>
            <a:endParaRPr lang="en-US" sz="3200" b="1">
              <a:solidFill>
                <a:schemeClr val="bg1"/>
              </a:solidFill>
            </a:endParaRPr>
          </a:p>
        </p:txBody>
      </p:sp>
      <p:sp>
        <p:nvSpPr>
          <p:cNvPr id="5" name="Title 1">
            <a:extLst>
              <a:ext uri="{FF2B5EF4-FFF2-40B4-BE49-F238E27FC236}">
                <a16:creationId xmlns:a16="http://schemas.microsoft.com/office/drawing/2014/main" id="{49B2EB89-436C-70DE-5CC3-8CD67BEF5685}"/>
              </a:ext>
            </a:extLst>
          </p:cNvPr>
          <p:cNvSpPr txBox="1">
            <a:spLocks/>
          </p:cNvSpPr>
          <p:nvPr/>
        </p:nvSpPr>
        <p:spPr>
          <a:xfrm>
            <a:off x="990600" y="517525"/>
            <a:ext cx="10515600" cy="22583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latin typeface="Aptos"/>
              </a:rPr>
              <a:t>Answer is</a:t>
            </a:r>
          </a:p>
          <a:p>
            <a:endParaRPr lang="en-US"/>
          </a:p>
        </p:txBody>
      </p:sp>
      <p:sp>
        <p:nvSpPr>
          <p:cNvPr id="8" name="Content Placeholder 2">
            <a:extLst>
              <a:ext uri="{FF2B5EF4-FFF2-40B4-BE49-F238E27FC236}">
                <a16:creationId xmlns:a16="http://schemas.microsoft.com/office/drawing/2014/main" id="{E8B52DBC-7352-DA0F-7AF9-6818F1E391AD}"/>
              </a:ext>
            </a:extLst>
          </p:cNvPr>
          <p:cNvSpPr txBox="1">
            <a:spLocks/>
          </p:cNvSpPr>
          <p:nvPr/>
        </p:nvSpPr>
        <p:spPr>
          <a:xfrm>
            <a:off x="990600" y="19780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a:ea typeface="+mn-lt"/>
              <a:cs typeface="+mn-lt"/>
            </a:endParaRPr>
          </a:p>
          <a:p>
            <a:pPr marL="0" indent="0">
              <a:buFont typeface="Arial" panose="020B0604020202020204" pitchFamily="34" charset="0"/>
              <a:buNone/>
            </a:pPr>
            <a:br>
              <a:rPr lang="en-US" sz="3600">
                <a:ea typeface="+mn-lt"/>
                <a:cs typeface="+mn-lt"/>
              </a:rPr>
            </a:br>
            <a:r>
              <a:rPr lang="en-US" sz="3600">
                <a:ea typeface="+mn-lt"/>
                <a:cs typeface="+mn-lt"/>
              </a:rPr>
              <a:t>B. Turning data into a secret code</a:t>
            </a:r>
            <a:br>
              <a:rPr lang="en-US" sz="3600">
                <a:ea typeface="+mn-lt"/>
                <a:cs typeface="+mn-lt"/>
              </a:rPr>
            </a:br>
            <a:endParaRPr lang="en-US" sz="3600"/>
          </a:p>
        </p:txBody>
      </p:sp>
    </p:spTree>
    <p:extLst>
      <p:ext uri="{BB962C8B-B14F-4D97-AF65-F5344CB8AC3E}">
        <p14:creationId xmlns:p14="http://schemas.microsoft.com/office/powerpoint/2010/main" val="3808364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C5CA-E9BA-A412-8672-FE0BF3B92227}"/>
              </a:ext>
            </a:extLst>
          </p:cNvPr>
          <p:cNvSpPr>
            <a:spLocks noGrp="1"/>
          </p:cNvSpPr>
          <p:nvPr>
            <p:ph type="title"/>
          </p:nvPr>
        </p:nvSpPr>
        <p:spPr/>
        <p:txBody>
          <a:bodyPr>
            <a:normAutofit/>
          </a:bodyPr>
          <a:lstStyle/>
          <a:p>
            <a:r>
              <a:rPr lang="en-US" b="1">
                <a:solidFill>
                  <a:srgbClr val="FFFFFF"/>
                </a:solidFill>
                <a:latin typeface="Aptos"/>
              </a:rPr>
              <a:t>True or False</a:t>
            </a:r>
            <a:endParaRPr lang="en-US"/>
          </a:p>
        </p:txBody>
      </p:sp>
      <p:sp>
        <p:nvSpPr>
          <p:cNvPr id="3" name="Content Placeholder 2">
            <a:extLst>
              <a:ext uri="{FF2B5EF4-FFF2-40B4-BE49-F238E27FC236}">
                <a16:creationId xmlns:a16="http://schemas.microsoft.com/office/drawing/2014/main" id="{8867D785-B588-6E9F-ED61-4D7163A9C43C}"/>
              </a:ext>
            </a:extLst>
          </p:cNvPr>
          <p:cNvSpPr>
            <a:spLocks noGrp="1"/>
          </p:cNvSpPr>
          <p:nvPr>
            <p:ph idx="1"/>
          </p:nvPr>
        </p:nvSpPr>
        <p:spPr/>
        <p:txBody>
          <a:bodyPr vert="horz" lIns="91440" tIns="45720" rIns="91440" bIns="45720" rtlCol="0" anchor="t">
            <a:normAutofit/>
          </a:bodyPr>
          <a:lstStyle/>
          <a:p>
            <a:pPr marL="0" indent="0">
              <a:buNone/>
            </a:pPr>
            <a:br>
              <a:rPr lang="en-US">
                <a:ea typeface="+mn-lt"/>
                <a:cs typeface="+mn-lt"/>
              </a:rPr>
            </a:br>
            <a:r>
              <a:rPr lang="en-US" sz="4800">
                <a:ea typeface="+mn-lt"/>
                <a:cs typeface="+mn-lt"/>
              </a:rPr>
              <a:t>John Doe followed company policy when he exported sensitive employee records.</a:t>
            </a:r>
            <a:endParaRPr lang="en-US" sz="4800"/>
          </a:p>
        </p:txBody>
      </p:sp>
    </p:spTree>
    <p:extLst>
      <p:ext uri="{BB962C8B-B14F-4D97-AF65-F5344CB8AC3E}">
        <p14:creationId xmlns:p14="http://schemas.microsoft.com/office/powerpoint/2010/main" val="2501619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B9312-D8AD-E58E-303F-B8670C8FC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5AD3E-1A9E-24D6-181F-B880BAB3F9D8}"/>
              </a:ext>
            </a:extLst>
          </p:cNvPr>
          <p:cNvSpPr>
            <a:spLocks noGrp="1"/>
          </p:cNvSpPr>
          <p:nvPr>
            <p:ph type="title"/>
          </p:nvPr>
        </p:nvSpPr>
        <p:spPr>
          <a:xfrm>
            <a:off x="838200" y="365125"/>
            <a:ext cx="10515600" cy="2258356"/>
          </a:xfrm>
        </p:spPr>
        <p:txBody>
          <a:bodyPr/>
          <a:lstStyle/>
          <a:p>
            <a:r>
              <a:rPr lang="en-US" sz="4000" b="1">
                <a:latin typeface="Aptos"/>
              </a:rPr>
              <a:t>Answer </a:t>
            </a:r>
            <a:r>
              <a:rPr lang="en-US" sz="4000" b="1">
                <a:solidFill>
                  <a:schemeClr val="bg1"/>
                </a:solidFill>
                <a:latin typeface="Aptos"/>
              </a:rPr>
              <a:t>is</a:t>
            </a:r>
          </a:p>
          <a:p>
            <a:endParaRPr lang="en-US" b="1"/>
          </a:p>
        </p:txBody>
      </p:sp>
      <p:sp>
        <p:nvSpPr>
          <p:cNvPr id="3" name="Content Placeholder 2">
            <a:extLst>
              <a:ext uri="{FF2B5EF4-FFF2-40B4-BE49-F238E27FC236}">
                <a16:creationId xmlns:a16="http://schemas.microsoft.com/office/drawing/2014/main" id="{1620A808-A42B-E4D3-F07E-00D025E8F3FF}"/>
              </a:ext>
            </a:extLst>
          </p:cNvPr>
          <p:cNvSpPr>
            <a:spLocks noGrp="1"/>
          </p:cNvSpPr>
          <p:nvPr>
            <p:ph idx="1"/>
          </p:nvPr>
        </p:nvSpPr>
        <p:spPr/>
        <p:txBody>
          <a:bodyPr vert="horz" lIns="91440" tIns="45720" rIns="91440" bIns="45720" rtlCol="0" anchor="t">
            <a:normAutofit/>
          </a:bodyPr>
          <a:lstStyle/>
          <a:p>
            <a:pPr marL="0" indent="0">
              <a:buNone/>
            </a:pPr>
            <a:r>
              <a:rPr lang="en-US" sz="3200" b="1"/>
              <a:t>False </a:t>
            </a:r>
          </a:p>
        </p:txBody>
      </p:sp>
    </p:spTree>
    <p:extLst>
      <p:ext uri="{BB962C8B-B14F-4D97-AF65-F5344CB8AC3E}">
        <p14:creationId xmlns:p14="http://schemas.microsoft.com/office/powerpoint/2010/main" val="1649481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20E5A-226D-6A16-D96F-43CABF6A917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11C81AFE-9518-4F00-C0FB-19C184F8EA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079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8ABECC6-C855-FD2C-4D5B-3BDA8C033936}"/>
              </a:ext>
            </a:extLst>
          </p:cNvPr>
          <p:cNvSpPr txBox="1">
            <a:spLocks/>
          </p:cNvSpPr>
          <p:nvPr/>
        </p:nvSpPr>
        <p:spPr>
          <a:xfrm>
            <a:off x="275483" y="-411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ptos"/>
                <a:ea typeface="+mj-lt"/>
                <a:cs typeface="+mj-lt"/>
              </a:rPr>
              <a:t>How it happened</a:t>
            </a:r>
            <a:endParaRPr lang="en-US" b="1">
              <a:latin typeface="Aptos"/>
            </a:endParaRPr>
          </a:p>
        </p:txBody>
      </p:sp>
      <p:sp>
        <p:nvSpPr>
          <p:cNvPr id="9" name="Content Placeholder 2">
            <a:extLst>
              <a:ext uri="{FF2B5EF4-FFF2-40B4-BE49-F238E27FC236}">
                <a16:creationId xmlns:a16="http://schemas.microsoft.com/office/drawing/2014/main" id="{58755408-2CBC-F9E4-FCF3-06DC5684F7DB}"/>
              </a:ext>
            </a:extLst>
          </p:cNvPr>
          <p:cNvSpPr txBox="1">
            <a:spLocks/>
          </p:cNvSpPr>
          <p:nvPr/>
        </p:nvSpPr>
        <p:spPr>
          <a:xfrm>
            <a:off x="276543" y="1279870"/>
            <a:ext cx="11744006" cy="393379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US">
                <a:latin typeface="Aptos Display"/>
                <a:ea typeface="+mn-lt"/>
                <a:cs typeface="+mn-lt"/>
              </a:rPr>
              <a:t>Phishing email tricked employees into clicking a fake link that </a:t>
            </a:r>
            <a:r>
              <a:rPr lang="en-US" err="1">
                <a:latin typeface="Aptos Display"/>
                <a:ea typeface="+mn-lt"/>
                <a:cs typeface="+mn-lt"/>
              </a:rPr>
              <a:t>lookedlike</a:t>
            </a:r>
            <a:r>
              <a:rPr lang="en-US">
                <a:latin typeface="Aptos Display"/>
                <a:ea typeface="+mn-lt"/>
                <a:cs typeface="+mn-lt"/>
              </a:rPr>
              <a:t> it was from IT Support.</a:t>
            </a:r>
          </a:p>
          <a:p>
            <a:pPr>
              <a:buFont typeface="Arial"/>
              <a:buChar char="•"/>
            </a:pPr>
            <a:r>
              <a:rPr lang="en-US">
                <a:latin typeface="Aptos Display"/>
                <a:ea typeface="+mn-lt"/>
                <a:cs typeface="+mn-lt"/>
              </a:rPr>
              <a:t>Passwords were stolen when employees typed them into a fake </a:t>
            </a:r>
            <a:r>
              <a:rPr lang="en-US" err="1">
                <a:latin typeface="Aptos Display"/>
                <a:ea typeface="+mn-lt"/>
                <a:cs typeface="+mn-lt"/>
              </a:rPr>
              <a:t>loginpage</a:t>
            </a:r>
            <a:r>
              <a:rPr lang="en-US">
                <a:latin typeface="Aptos Display"/>
                <a:ea typeface="+mn-lt"/>
                <a:cs typeface="+mn-lt"/>
              </a:rPr>
              <a:t>.</a:t>
            </a:r>
            <a:endParaRPr lang="en-US">
              <a:latin typeface="Aptos Display"/>
            </a:endParaRPr>
          </a:p>
          <a:p>
            <a:pPr>
              <a:buFont typeface="Arial"/>
              <a:buChar char="•"/>
            </a:pPr>
            <a:r>
              <a:rPr lang="en-US">
                <a:latin typeface="Aptos Display"/>
                <a:ea typeface="+mn-lt"/>
                <a:cs typeface="+mn-lt"/>
              </a:rPr>
              <a:t>Hacker used Jane Smith’s account to log in from a strange </a:t>
            </a:r>
            <a:r>
              <a:rPr lang="en-US" err="1">
                <a:latin typeface="Aptos Display"/>
                <a:ea typeface="+mn-lt"/>
                <a:cs typeface="+mn-lt"/>
              </a:rPr>
              <a:t>locationthat</a:t>
            </a:r>
            <a:r>
              <a:rPr lang="en-US">
                <a:latin typeface="Aptos Display"/>
                <a:ea typeface="+mn-lt"/>
                <a:cs typeface="+mn-lt"/>
              </a:rPr>
              <a:t> didn’t match her history.</a:t>
            </a:r>
          </a:p>
          <a:p>
            <a:pPr>
              <a:buFont typeface="Arial"/>
              <a:buChar char="•"/>
            </a:pPr>
            <a:r>
              <a:rPr lang="en-US">
                <a:latin typeface="Aptos Display"/>
                <a:ea typeface="+mn-lt"/>
                <a:cs typeface="+mn-lt"/>
              </a:rPr>
              <a:t>John Doe’s account was used to secretly send out 500MB of </a:t>
            </a:r>
            <a:r>
              <a:rPr lang="en-US" err="1">
                <a:latin typeface="Aptos Display"/>
                <a:ea typeface="+mn-lt"/>
                <a:cs typeface="+mn-lt"/>
              </a:rPr>
              <a:t>privatedata</a:t>
            </a:r>
            <a:r>
              <a:rPr lang="en-US">
                <a:latin typeface="Aptos Display"/>
                <a:ea typeface="+mn-lt"/>
                <a:cs typeface="+mn-lt"/>
              </a:rPr>
              <a:t> from the company.</a:t>
            </a:r>
          </a:p>
          <a:p>
            <a:pPr>
              <a:buFont typeface="Arial"/>
              <a:buChar char="•"/>
            </a:pPr>
            <a:r>
              <a:rPr lang="en-US">
                <a:latin typeface="Aptos Display"/>
                <a:ea typeface="+mn-lt"/>
                <a:cs typeface="+mn-lt"/>
              </a:rPr>
              <a:t>System logs showed every step, including logins, file transfers, </a:t>
            </a:r>
            <a:r>
              <a:rPr lang="en-US" err="1">
                <a:latin typeface="Aptos Display"/>
                <a:ea typeface="+mn-lt"/>
                <a:cs typeface="+mn-lt"/>
              </a:rPr>
              <a:t>andwhere</a:t>
            </a:r>
            <a:r>
              <a:rPr lang="en-US">
                <a:latin typeface="Aptos Display"/>
                <a:ea typeface="+mn-lt"/>
                <a:cs typeface="+mn-lt"/>
              </a:rPr>
              <a:t> the data went.</a:t>
            </a:r>
            <a:endParaRPr lang="en-US">
              <a:latin typeface="Aptos Display"/>
            </a:endParaRPr>
          </a:p>
          <a:p>
            <a:pPr>
              <a:buFont typeface="Arial"/>
              <a:buChar char="•"/>
            </a:pPr>
            <a:endParaRPr lang="en-US">
              <a:latin typeface="Aptos Display"/>
            </a:endParaRPr>
          </a:p>
          <a:p>
            <a:pPr>
              <a:buFont typeface="Arial" panose="020B0604020202020204" pitchFamily="34" charset="0"/>
              <a:buNone/>
            </a:pPr>
            <a:endParaRPr lang="en-US">
              <a:latin typeface="Aptos Display"/>
            </a:endParaRPr>
          </a:p>
        </p:txBody>
      </p:sp>
      <p:pic>
        <p:nvPicPr>
          <p:cNvPr id="12" name="Picture 11" descr="A close-up of a white sign&#10;&#10;AI-generated content may be incorrect.">
            <a:extLst>
              <a:ext uri="{FF2B5EF4-FFF2-40B4-BE49-F238E27FC236}">
                <a16:creationId xmlns:a16="http://schemas.microsoft.com/office/drawing/2014/main" id="{8D54AE8B-D757-B1E6-7402-EF00A371F8C3}"/>
              </a:ext>
            </a:extLst>
          </p:cNvPr>
          <p:cNvPicPr>
            <a:picLocks noChangeAspect="1"/>
          </p:cNvPicPr>
          <p:nvPr/>
        </p:nvPicPr>
        <p:blipFill>
          <a:blip r:embed="rId2"/>
          <a:stretch>
            <a:fillRect/>
          </a:stretch>
        </p:blipFill>
        <p:spPr>
          <a:xfrm>
            <a:off x="2731091" y="4895554"/>
            <a:ext cx="6487633" cy="581542"/>
          </a:xfrm>
          <a:prstGeom prst="rect">
            <a:avLst/>
          </a:prstGeom>
        </p:spPr>
      </p:pic>
      <p:pic>
        <p:nvPicPr>
          <p:cNvPr id="13" name="Picture 12" descr="A close-up of a white background&#10;&#10;AI-generated content may be incorrect.">
            <a:extLst>
              <a:ext uri="{FF2B5EF4-FFF2-40B4-BE49-F238E27FC236}">
                <a16:creationId xmlns:a16="http://schemas.microsoft.com/office/drawing/2014/main" id="{D5278F8E-FF5A-5DD3-D657-C3E77CCFC385}"/>
              </a:ext>
            </a:extLst>
          </p:cNvPr>
          <p:cNvPicPr>
            <a:picLocks noChangeAspect="1"/>
          </p:cNvPicPr>
          <p:nvPr/>
        </p:nvPicPr>
        <p:blipFill>
          <a:blip r:embed="rId3"/>
          <a:stretch>
            <a:fillRect/>
          </a:stretch>
        </p:blipFill>
        <p:spPr>
          <a:xfrm>
            <a:off x="2731090" y="5473478"/>
            <a:ext cx="6487633" cy="542113"/>
          </a:xfrm>
          <a:prstGeom prst="rect">
            <a:avLst/>
          </a:prstGeom>
        </p:spPr>
      </p:pic>
      <p:pic>
        <p:nvPicPr>
          <p:cNvPr id="14" name="Picture 13" descr="A close-up of a white background&#10;&#10;AI-generated content may be incorrect.">
            <a:extLst>
              <a:ext uri="{FF2B5EF4-FFF2-40B4-BE49-F238E27FC236}">
                <a16:creationId xmlns:a16="http://schemas.microsoft.com/office/drawing/2014/main" id="{572591DA-0937-11D1-9782-E334CF8C0BC0}"/>
              </a:ext>
            </a:extLst>
          </p:cNvPr>
          <p:cNvPicPr>
            <a:picLocks noChangeAspect="1"/>
          </p:cNvPicPr>
          <p:nvPr/>
        </p:nvPicPr>
        <p:blipFill>
          <a:blip r:embed="rId4"/>
          <a:stretch>
            <a:fillRect/>
          </a:stretch>
        </p:blipFill>
        <p:spPr>
          <a:xfrm>
            <a:off x="2731091" y="6011013"/>
            <a:ext cx="6487633" cy="542113"/>
          </a:xfrm>
          <a:prstGeom prst="rect">
            <a:avLst/>
          </a:prstGeom>
        </p:spPr>
      </p:pic>
      <p:sp>
        <p:nvSpPr>
          <p:cNvPr id="3" name="TextBox 2">
            <a:extLst>
              <a:ext uri="{FF2B5EF4-FFF2-40B4-BE49-F238E27FC236}">
                <a16:creationId xmlns:a16="http://schemas.microsoft.com/office/drawing/2014/main" id="{2E966823-1D57-565B-4E05-8855609B7715}"/>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299649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626B40-BC4E-1A8E-C2CF-A08C7E164AC5}"/>
              </a:ext>
            </a:extLst>
          </p:cNvPr>
          <p:cNvSpPr txBox="1">
            <a:spLocks/>
          </p:cNvSpPr>
          <p:nvPr/>
        </p:nvSpPr>
        <p:spPr>
          <a:xfrm>
            <a:off x="380586" y="-621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Aptos"/>
                <a:ea typeface="+mj-lt"/>
                <a:cs typeface="+mj-lt"/>
              </a:rPr>
              <a:t>How it happened (Emails)</a:t>
            </a:r>
            <a:endParaRPr lang="en-US" b="1">
              <a:latin typeface="Aptos"/>
            </a:endParaRPr>
          </a:p>
        </p:txBody>
      </p:sp>
      <p:sp>
        <p:nvSpPr>
          <p:cNvPr id="7" name="Content Placeholder 2">
            <a:extLst>
              <a:ext uri="{FF2B5EF4-FFF2-40B4-BE49-F238E27FC236}">
                <a16:creationId xmlns:a16="http://schemas.microsoft.com/office/drawing/2014/main" id="{E11479FA-839F-C17C-3094-24D8EA876ED2}"/>
              </a:ext>
            </a:extLst>
          </p:cNvPr>
          <p:cNvSpPr txBox="1">
            <a:spLocks/>
          </p:cNvSpPr>
          <p:nvPr/>
        </p:nvSpPr>
        <p:spPr>
          <a:xfrm>
            <a:off x="175690" y="1005326"/>
            <a:ext cx="11836084" cy="55642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Calibri"/>
                <a:ea typeface="+mn-lt"/>
                <a:cs typeface="+mn-lt"/>
              </a:rPr>
              <a:t>Email 1: Said there was suspicious activity and asked for a password reset. The link went to a fake website that stole employee login info.</a:t>
            </a:r>
            <a:endParaRPr lang="en-US" sz="3200">
              <a:latin typeface="Calibri"/>
              <a:ea typeface="Calibri"/>
              <a:cs typeface="Calibri"/>
            </a:endParaRPr>
          </a:p>
          <a:p>
            <a:pPr>
              <a:buFont typeface="Arial"/>
              <a:buChar char="•"/>
            </a:pPr>
            <a:endParaRPr lang="en-US" sz="3200">
              <a:latin typeface="Calibri"/>
              <a:ea typeface="Calibri"/>
              <a:cs typeface="Calibri"/>
            </a:endParaRPr>
          </a:p>
          <a:p>
            <a:pPr>
              <a:buFont typeface="Arial"/>
              <a:buChar char="•"/>
            </a:pPr>
            <a:endParaRPr lang="en-US" sz="3200">
              <a:latin typeface="Calibri"/>
              <a:ea typeface="Calibri"/>
              <a:cs typeface="Calibri"/>
            </a:endParaRPr>
          </a:p>
        </p:txBody>
      </p:sp>
      <p:pic>
        <p:nvPicPr>
          <p:cNvPr id="9" name="Picture 8" descr="A screenshot of a computer screen&#10;&#10;AI-generated content may be incorrect.">
            <a:extLst>
              <a:ext uri="{FF2B5EF4-FFF2-40B4-BE49-F238E27FC236}">
                <a16:creationId xmlns:a16="http://schemas.microsoft.com/office/drawing/2014/main" id="{83601FDA-C549-5A2B-D8E0-D91E84990997}"/>
              </a:ext>
            </a:extLst>
          </p:cNvPr>
          <p:cNvPicPr>
            <a:picLocks noChangeAspect="1"/>
          </p:cNvPicPr>
          <p:nvPr/>
        </p:nvPicPr>
        <p:blipFill>
          <a:blip r:embed="rId2"/>
          <a:stretch>
            <a:fillRect/>
          </a:stretch>
        </p:blipFill>
        <p:spPr>
          <a:xfrm>
            <a:off x="1302140" y="2298324"/>
            <a:ext cx="9209993" cy="2982098"/>
          </a:xfrm>
          <a:prstGeom prst="rect">
            <a:avLst/>
          </a:prstGeom>
        </p:spPr>
      </p:pic>
      <p:pic>
        <p:nvPicPr>
          <p:cNvPr id="11" name="Picture 10" descr="A close-up of a word&#10;&#10;AI-generated content may be incorrect.">
            <a:extLst>
              <a:ext uri="{FF2B5EF4-FFF2-40B4-BE49-F238E27FC236}">
                <a16:creationId xmlns:a16="http://schemas.microsoft.com/office/drawing/2014/main" id="{69E5AC60-C17E-0F1B-3783-6EDDEAB38B3C}"/>
              </a:ext>
            </a:extLst>
          </p:cNvPr>
          <p:cNvPicPr>
            <a:picLocks noChangeAspect="1"/>
          </p:cNvPicPr>
          <p:nvPr/>
        </p:nvPicPr>
        <p:blipFill>
          <a:blip r:embed="rId3"/>
          <a:stretch>
            <a:fillRect/>
          </a:stretch>
        </p:blipFill>
        <p:spPr>
          <a:xfrm>
            <a:off x="1303427" y="5277334"/>
            <a:ext cx="9193184" cy="1452222"/>
          </a:xfrm>
          <a:prstGeom prst="rect">
            <a:avLst/>
          </a:prstGeom>
        </p:spPr>
      </p:pic>
      <p:sp>
        <p:nvSpPr>
          <p:cNvPr id="3" name="TextBox 2">
            <a:extLst>
              <a:ext uri="{FF2B5EF4-FFF2-40B4-BE49-F238E27FC236}">
                <a16:creationId xmlns:a16="http://schemas.microsoft.com/office/drawing/2014/main" id="{BC7B098B-AE7F-3636-A148-E5CB82966668}"/>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391490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3886EC1-CA86-5E0C-316F-A029442F0904}"/>
              </a:ext>
            </a:extLst>
          </p:cNvPr>
          <p:cNvSpPr txBox="1">
            <a:spLocks/>
          </p:cNvSpPr>
          <p:nvPr/>
        </p:nvSpPr>
        <p:spPr>
          <a:xfrm>
            <a:off x="275483" y="-411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a:ea typeface="+mj-lt"/>
                <a:cs typeface="+mj-lt"/>
              </a:rPr>
              <a:t>How it happened (Emails)</a:t>
            </a:r>
            <a:endParaRPr lang="en-US" b="1">
              <a:latin typeface="Calibri"/>
              <a:ea typeface="Calibri"/>
              <a:cs typeface="Calibri"/>
            </a:endParaRPr>
          </a:p>
        </p:txBody>
      </p:sp>
      <p:sp>
        <p:nvSpPr>
          <p:cNvPr id="10" name="Content Placeholder 2">
            <a:extLst>
              <a:ext uri="{FF2B5EF4-FFF2-40B4-BE49-F238E27FC236}">
                <a16:creationId xmlns:a16="http://schemas.microsoft.com/office/drawing/2014/main" id="{C4DF4405-44A2-B58D-6768-2CD2E0A51AE7}"/>
              </a:ext>
            </a:extLst>
          </p:cNvPr>
          <p:cNvSpPr txBox="1">
            <a:spLocks/>
          </p:cNvSpPr>
          <p:nvPr/>
        </p:nvSpPr>
        <p:spPr>
          <a:xfrm>
            <a:off x="175690" y="1005326"/>
            <a:ext cx="11836084" cy="55642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3200">
                <a:latin typeface="Aptos Display"/>
                <a:ea typeface="+mn-lt"/>
                <a:cs typeface="+mn-lt"/>
              </a:rPr>
              <a:t>Email 2: Looked like a normal message between John and Jane, but was really used to hide a big data transfer from security checks. </a:t>
            </a:r>
            <a:endParaRPr lang="en-US" sz="3200"/>
          </a:p>
          <a:p>
            <a:pPr marL="0" indent="0">
              <a:buNone/>
            </a:pPr>
            <a:endParaRPr lang="en-US" sz="3200">
              <a:latin typeface="Aptos Display"/>
            </a:endParaRPr>
          </a:p>
          <a:p>
            <a:pPr marL="0" indent="0">
              <a:buNone/>
            </a:pPr>
            <a:endParaRPr lang="en-US" sz="3200">
              <a:latin typeface="Aptos Display"/>
            </a:endParaRPr>
          </a:p>
          <a:p>
            <a:pPr>
              <a:buFont typeface="Arial"/>
              <a:buChar char="•"/>
            </a:pPr>
            <a:endParaRPr lang="en-US" sz="3200">
              <a:latin typeface="Aptos Display"/>
            </a:endParaRPr>
          </a:p>
          <a:p>
            <a:pPr>
              <a:buFont typeface="Arial"/>
              <a:buChar char="•"/>
            </a:pPr>
            <a:endParaRPr lang="en-US" sz="3200">
              <a:latin typeface="Aptos Display"/>
            </a:endParaRPr>
          </a:p>
        </p:txBody>
      </p:sp>
      <p:pic>
        <p:nvPicPr>
          <p:cNvPr id="12" name="Picture 11" descr="A screen shot of a computer&#10;&#10;AI-generated content may be incorrect.">
            <a:extLst>
              <a:ext uri="{FF2B5EF4-FFF2-40B4-BE49-F238E27FC236}">
                <a16:creationId xmlns:a16="http://schemas.microsoft.com/office/drawing/2014/main" id="{331D3547-8B12-B1C8-0070-FC33F924591A}"/>
              </a:ext>
            </a:extLst>
          </p:cNvPr>
          <p:cNvPicPr>
            <a:picLocks noChangeAspect="1"/>
          </p:cNvPicPr>
          <p:nvPr/>
        </p:nvPicPr>
        <p:blipFill>
          <a:blip r:embed="rId2"/>
          <a:stretch>
            <a:fillRect/>
          </a:stretch>
        </p:blipFill>
        <p:spPr>
          <a:xfrm>
            <a:off x="840859" y="2422157"/>
            <a:ext cx="10510283" cy="3679455"/>
          </a:xfrm>
          <a:prstGeom prst="rect">
            <a:avLst/>
          </a:prstGeom>
        </p:spPr>
      </p:pic>
      <p:sp>
        <p:nvSpPr>
          <p:cNvPr id="3" name="TextBox 2">
            <a:extLst>
              <a:ext uri="{FF2B5EF4-FFF2-40B4-BE49-F238E27FC236}">
                <a16:creationId xmlns:a16="http://schemas.microsoft.com/office/drawing/2014/main" id="{2D00CE56-70D7-2CB5-9AA9-9B7963C2D08B}"/>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302481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7E8F113-F890-5DF8-F641-B377F83C39FB}"/>
              </a:ext>
            </a:extLst>
          </p:cNvPr>
          <p:cNvSpPr txBox="1">
            <a:spLocks/>
          </p:cNvSpPr>
          <p:nvPr/>
        </p:nvSpPr>
        <p:spPr>
          <a:xfrm>
            <a:off x="275483" y="-411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Calibri"/>
                <a:ea typeface="+mj-lt"/>
                <a:cs typeface="+mj-lt"/>
              </a:rPr>
              <a:t>How it happened (Emails)</a:t>
            </a:r>
            <a:endParaRPr lang="en-US" b="1">
              <a:latin typeface="Calibri"/>
              <a:ea typeface="Calibri"/>
              <a:cs typeface="Calibri"/>
            </a:endParaRPr>
          </a:p>
        </p:txBody>
      </p:sp>
      <p:sp>
        <p:nvSpPr>
          <p:cNvPr id="8" name="Content Placeholder 2">
            <a:extLst>
              <a:ext uri="{FF2B5EF4-FFF2-40B4-BE49-F238E27FC236}">
                <a16:creationId xmlns:a16="http://schemas.microsoft.com/office/drawing/2014/main" id="{F3B6672E-BC02-A6E4-CA91-B018D874E105}"/>
              </a:ext>
            </a:extLst>
          </p:cNvPr>
          <p:cNvSpPr txBox="1">
            <a:spLocks/>
          </p:cNvSpPr>
          <p:nvPr/>
        </p:nvSpPr>
        <p:spPr>
          <a:xfrm>
            <a:off x="175690" y="1005326"/>
            <a:ext cx="11836084" cy="556424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3600">
                <a:latin typeface="Calibri"/>
                <a:ea typeface="+mn-lt"/>
                <a:cs typeface="+mn-lt"/>
              </a:rPr>
              <a:t>Email 3: Sent by the hacker after the data was stolen, demanding money or else the stolen files would be made public.</a:t>
            </a:r>
            <a:endParaRPr lang="en-US" sz="3600"/>
          </a:p>
          <a:p>
            <a:pPr>
              <a:lnSpc>
                <a:spcPts val="2550"/>
              </a:lnSpc>
              <a:spcBef>
                <a:spcPts val="0"/>
              </a:spcBef>
              <a:buFont typeface="Arial,Sans-Serif"/>
              <a:buChar char="•"/>
            </a:pPr>
            <a:endParaRPr lang="en-US" sz="4000">
              <a:latin typeface="Calibri"/>
              <a:ea typeface="Calibri"/>
              <a:cs typeface="Calibri"/>
            </a:endParaRPr>
          </a:p>
        </p:txBody>
      </p:sp>
      <p:pic>
        <p:nvPicPr>
          <p:cNvPr id="9" name="Picture 8" descr="A white background with black text&#10;&#10;AI-generated content may be incorrect.">
            <a:extLst>
              <a:ext uri="{FF2B5EF4-FFF2-40B4-BE49-F238E27FC236}">
                <a16:creationId xmlns:a16="http://schemas.microsoft.com/office/drawing/2014/main" id="{BB444AF6-D33F-1F20-9EBE-6BEC8A23FB0E}"/>
              </a:ext>
            </a:extLst>
          </p:cNvPr>
          <p:cNvPicPr>
            <a:picLocks noChangeAspect="1"/>
          </p:cNvPicPr>
          <p:nvPr/>
        </p:nvPicPr>
        <p:blipFill>
          <a:blip r:embed="rId2"/>
          <a:stretch>
            <a:fillRect/>
          </a:stretch>
        </p:blipFill>
        <p:spPr>
          <a:xfrm>
            <a:off x="1638300" y="2412557"/>
            <a:ext cx="8915400" cy="2552700"/>
          </a:xfrm>
          <a:prstGeom prst="rect">
            <a:avLst/>
          </a:prstGeom>
        </p:spPr>
      </p:pic>
      <p:pic>
        <p:nvPicPr>
          <p:cNvPr id="10" name="Picture 9" descr="A white rectangular object with black border&#10;&#10;AI-generated content may be incorrect.">
            <a:extLst>
              <a:ext uri="{FF2B5EF4-FFF2-40B4-BE49-F238E27FC236}">
                <a16:creationId xmlns:a16="http://schemas.microsoft.com/office/drawing/2014/main" id="{C66E74D9-FB97-9437-9CF6-A9429570EE0F}"/>
              </a:ext>
            </a:extLst>
          </p:cNvPr>
          <p:cNvPicPr>
            <a:picLocks noChangeAspect="1"/>
          </p:cNvPicPr>
          <p:nvPr/>
        </p:nvPicPr>
        <p:blipFill>
          <a:blip r:embed="rId3"/>
          <a:stretch>
            <a:fillRect/>
          </a:stretch>
        </p:blipFill>
        <p:spPr>
          <a:xfrm>
            <a:off x="1638300" y="4969540"/>
            <a:ext cx="8915400" cy="1219200"/>
          </a:xfrm>
          <a:prstGeom prst="rect">
            <a:avLst/>
          </a:prstGeom>
        </p:spPr>
      </p:pic>
      <p:sp>
        <p:nvSpPr>
          <p:cNvPr id="3" name="TextBox 2">
            <a:extLst>
              <a:ext uri="{FF2B5EF4-FFF2-40B4-BE49-F238E27FC236}">
                <a16:creationId xmlns:a16="http://schemas.microsoft.com/office/drawing/2014/main" id="{5AC96241-43C2-5E49-0BEA-A23863BFA1FE}"/>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69550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844EE9-2895-4B7B-A445-00BA9172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91A45EB-B7DF-7F5C-10FC-35D636EA550A}"/>
              </a:ext>
            </a:extLst>
          </p:cNvPr>
          <p:cNvSpPr>
            <a:spLocks noGrp="1"/>
          </p:cNvSpPr>
          <p:nvPr>
            <p:ph type="title"/>
          </p:nvPr>
        </p:nvSpPr>
        <p:spPr>
          <a:xfrm>
            <a:off x="4680606" y="665141"/>
            <a:ext cx="5847781" cy="1046671"/>
          </a:xfrm>
        </p:spPr>
        <p:txBody>
          <a:bodyPr>
            <a:normAutofit/>
          </a:bodyPr>
          <a:lstStyle/>
          <a:p>
            <a:r>
              <a:rPr lang="en-US" sz="2800">
                <a:latin typeface="Calibri"/>
                <a:ea typeface="Calibri"/>
                <a:cs typeface="Calibri"/>
              </a:rPr>
              <a:t>What was stolen (detailed)</a:t>
            </a:r>
          </a:p>
        </p:txBody>
      </p:sp>
      <p:sp>
        <p:nvSpPr>
          <p:cNvPr id="11" name="Rectangle 10">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3" descr="1/5th of computer storage already used up on brand new pc : r/pchelp">
            <a:extLst>
              <a:ext uri="{FF2B5EF4-FFF2-40B4-BE49-F238E27FC236}">
                <a16:creationId xmlns:a16="http://schemas.microsoft.com/office/drawing/2014/main" id="{776F8890-B3BE-BF07-C294-BCEFF3058A6D}"/>
              </a:ext>
            </a:extLst>
          </p:cNvPr>
          <p:cNvPicPr>
            <a:picLocks noChangeAspect="1"/>
          </p:cNvPicPr>
          <p:nvPr/>
        </p:nvPicPr>
        <p:blipFill>
          <a:blip r:embed="rId2"/>
          <a:stretch>
            <a:fillRect/>
          </a:stretch>
        </p:blipFill>
        <p:spPr>
          <a:xfrm>
            <a:off x="317158" y="834807"/>
            <a:ext cx="3891290" cy="5188386"/>
          </a:xfrm>
          <a:prstGeom prst="rect">
            <a:avLst/>
          </a:prstGeom>
        </p:spPr>
      </p:pic>
      <p:sp>
        <p:nvSpPr>
          <p:cNvPr id="3" name="Content Placeholder 2">
            <a:extLst>
              <a:ext uri="{FF2B5EF4-FFF2-40B4-BE49-F238E27FC236}">
                <a16:creationId xmlns:a16="http://schemas.microsoft.com/office/drawing/2014/main" id="{83ABEFB1-3767-5406-A322-21087CCEF5C5}"/>
              </a:ext>
            </a:extLst>
          </p:cNvPr>
          <p:cNvSpPr>
            <a:spLocks noGrp="1"/>
          </p:cNvSpPr>
          <p:nvPr>
            <p:ph idx="1"/>
          </p:nvPr>
        </p:nvSpPr>
        <p:spPr>
          <a:xfrm>
            <a:off x="4770254" y="1789889"/>
            <a:ext cx="7294989" cy="4493832"/>
          </a:xfrm>
        </p:spPr>
        <p:txBody>
          <a:bodyPr vert="horz" lIns="91440" tIns="45720" rIns="91440" bIns="45720" rtlCol="0" anchor="ctr">
            <a:normAutofit/>
          </a:bodyPr>
          <a:lstStyle/>
          <a:p>
            <a:r>
              <a:rPr lang="en-US" sz="2000" b="1">
                <a:latin typeface="Calibri"/>
                <a:ea typeface="+mn-lt"/>
                <a:cs typeface="+mn-lt"/>
              </a:rPr>
              <a:t>HR Records:</a:t>
            </a:r>
            <a:r>
              <a:rPr lang="en-US" sz="2000">
                <a:latin typeface="Calibri"/>
                <a:ea typeface="+mn-lt"/>
                <a:cs typeface="+mn-lt"/>
              </a:rPr>
              <a:t> Private employee files used by Human Resources</a:t>
            </a:r>
            <a:endParaRPr lang="en-US" sz="2000">
              <a:latin typeface="Calibri"/>
              <a:ea typeface="Calibri"/>
              <a:cs typeface="Calibri"/>
            </a:endParaRPr>
          </a:p>
          <a:p>
            <a:r>
              <a:rPr lang="en-US" sz="2000" b="1">
                <a:latin typeface="Calibri"/>
                <a:ea typeface="+mn-lt"/>
                <a:cs typeface="+mn-lt"/>
              </a:rPr>
              <a:t>Social Security Numbers:</a:t>
            </a:r>
            <a:r>
              <a:rPr lang="en-US" sz="2000">
                <a:latin typeface="Calibri"/>
                <a:ea typeface="+mn-lt"/>
                <a:cs typeface="+mn-lt"/>
              </a:rPr>
              <a:t> Personal ID numbers used for taxes and jobs</a:t>
            </a:r>
            <a:endParaRPr lang="en-US" sz="2000">
              <a:latin typeface="Calibri"/>
              <a:ea typeface="Calibri"/>
              <a:cs typeface="Calibri"/>
            </a:endParaRPr>
          </a:p>
          <a:p>
            <a:r>
              <a:rPr lang="en-US" sz="2000" b="1">
                <a:latin typeface="Calibri"/>
                <a:ea typeface="+mn-lt"/>
                <a:cs typeface="+mn-lt"/>
              </a:rPr>
              <a:t>PII (Personally Identifiable Information):</a:t>
            </a:r>
            <a:r>
              <a:rPr lang="en-US" sz="2000">
                <a:latin typeface="Calibri"/>
                <a:ea typeface="+mn-lt"/>
                <a:cs typeface="+mn-lt"/>
              </a:rPr>
              <a:t> Names, addresses, phone numbers, etc.</a:t>
            </a:r>
            <a:endParaRPr lang="en-US" sz="2000">
              <a:latin typeface="Calibri"/>
              <a:ea typeface="Calibri"/>
              <a:cs typeface="Calibri"/>
            </a:endParaRPr>
          </a:p>
          <a:p>
            <a:r>
              <a:rPr lang="en-US" sz="2000" b="1">
                <a:latin typeface="Calibri"/>
                <a:ea typeface="+mn-lt"/>
                <a:cs typeface="+mn-lt"/>
              </a:rPr>
              <a:t>Internal Company Documents:</a:t>
            </a:r>
            <a:r>
              <a:rPr lang="en-US" sz="2000">
                <a:latin typeface="Calibri"/>
                <a:ea typeface="+mn-lt"/>
                <a:cs typeface="+mn-lt"/>
              </a:rPr>
              <a:t> Work files and memos not meant to be public</a:t>
            </a:r>
            <a:endParaRPr lang="en-US" sz="2000">
              <a:latin typeface="Calibri"/>
              <a:ea typeface="Calibri"/>
              <a:cs typeface="Calibri"/>
            </a:endParaRPr>
          </a:p>
          <a:p>
            <a:r>
              <a:rPr lang="en-US" sz="2000" b="1">
                <a:latin typeface="Calibri"/>
                <a:ea typeface="+mn-lt"/>
                <a:cs typeface="+mn-lt"/>
              </a:rPr>
              <a:t>Project Files:</a:t>
            </a:r>
            <a:r>
              <a:rPr lang="en-US" sz="2000">
                <a:latin typeface="Calibri"/>
                <a:ea typeface="+mn-lt"/>
                <a:cs typeface="+mn-lt"/>
              </a:rPr>
              <a:t> Documents about future company projects and ideas</a:t>
            </a:r>
            <a:endParaRPr lang="en-US" sz="2000">
              <a:latin typeface="Calibri"/>
              <a:ea typeface="Calibri"/>
              <a:cs typeface="Calibri"/>
            </a:endParaRPr>
          </a:p>
          <a:p>
            <a:r>
              <a:rPr lang="en-US" sz="2000" b="1">
                <a:latin typeface="Calibri"/>
                <a:ea typeface="+mn-lt"/>
                <a:cs typeface="+mn-lt"/>
              </a:rPr>
              <a:t>Strategic Plan (2024–2026):</a:t>
            </a:r>
            <a:r>
              <a:rPr lang="en-US" sz="2000">
                <a:latin typeface="Calibri"/>
                <a:ea typeface="+mn-lt"/>
                <a:cs typeface="+mn-lt"/>
              </a:rPr>
              <a:t> Company’s secret goals using encryption and AI</a:t>
            </a:r>
            <a:endParaRPr lang="en-US" sz="2000">
              <a:latin typeface="Calibri"/>
              <a:ea typeface="Calibri"/>
              <a:cs typeface="Calibri"/>
            </a:endParaRPr>
          </a:p>
          <a:p>
            <a:r>
              <a:rPr lang="en-US" sz="2000" b="1">
                <a:latin typeface="Calibri"/>
                <a:ea typeface="+mn-lt"/>
                <a:cs typeface="+mn-lt"/>
              </a:rPr>
              <a:t>Total Data Stolen:</a:t>
            </a:r>
            <a:r>
              <a:rPr lang="en-US" sz="2000">
                <a:latin typeface="Calibri"/>
                <a:ea typeface="+mn-lt"/>
                <a:cs typeface="+mn-lt"/>
              </a:rPr>
              <a:t> About </a:t>
            </a:r>
            <a:r>
              <a:rPr lang="en-US" sz="2000" b="1">
                <a:latin typeface="Calibri"/>
                <a:ea typeface="+mn-lt"/>
                <a:cs typeface="+mn-lt"/>
              </a:rPr>
              <a:t>500 MB</a:t>
            </a:r>
            <a:r>
              <a:rPr lang="en-US" sz="2000">
                <a:latin typeface="Calibri"/>
                <a:ea typeface="+mn-lt"/>
                <a:cs typeface="+mn-lt"/>
              </a:rPr>
              <a:t> of sensitive company information</a:t>
            </a:r>
            <a:endParaRPr lang="en-US" sz="2000">
              <a:latin typeface="Calibri"/>
              <a:ea typeface="Calibri"/>
              <a:cs typeface="Calibri"/>
            </a:endParaRPr>
          </a:p>
          <a:p>
            <a:endParaRPr lang="en-US" sz="1600">
              <a:latin typeface="Calibri"/>
              <a:ea typeface="Calibri"/>
              <a:cs typeface="Calibri"/>
            </a:endParaRPr>
          </a:p>
        </p:txBody>
      </p:sp>
      <p:sp>
        <p:nvSpPr>
          <p:cNvPr id="15" name="Rectangle 14">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7EC93EC-2048-3FC1-F6FE-A9A5925CDE1B}"/>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182626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w to Become a Lawyer Without Going to Law School">
            <a:extLst>
              <a:ext uri="{FF2B5EF4-FFF2-40B4-BE49-F238E27FC236}">
                <a16:creationId xmlns:a16="http://schemas.microsoft.com/office/drawing/2014/main" id="{E9DB0186-8ED4-5307-838B-A485490CED2D}"/>
              </a:ext>
            </a:extLst>
          </p:cNvPr>
          <p:cNvPicPr>
            <a:picLocks noChangeAspect="1"/>
          </p:cNvPicPr>
          <p:nvPr/>
        </p:nvPicPr>
        <p:blipFill>
          <a:blip r:embed="rId2"/>
          <a:srcRect l="5884" r="-1" b="-1"/>
          <a:stretch>
            <a:fillRect/>
          </a:stretch>
        </p:blipFill>
        <p:spPr>
          <a:xfrm>
            <a:off x="1"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6ABC9-D8EA-6344-5CCA-0F498AB38688}"/>
              </a:ext>
            </a:extLst>
          </p:cNvPr>
          <p:cNvSpPr>
            <a:spLocks noGrp="1"/>
          </p:cNvSpPr>
          <p:nvPr>
            <p:ph type="title"/>
          </p:nvPr>
        </p:nvSpPr>
        <p:spPr>
          <a:xfrm>
            <a:off x="7531610" y="365125"/>
            <a:ext cx="4743677" cy="1899912"/>
          </a:xfrm>
        </p:spPr>
        <p:txBody>
          <a:bodyPr>
            <a:normAutofit/>
          </a:bodyPr>
          <a:lstStyle/>
          <a:p>
            <a:r>
              <a:rPr lang="en-US" sz="4000"/>
              <a:t>What it cost </a:t>
            </a:r>
            <a:br>
              <a:rPr lang="en-US" sz="4000"/>
            </a:br>
            <a:r>
              <a:rPr lang="en-US" sz="4000"/>
              <a:t>(Financial Costs)</a:t>
            </a:r>
          </a:p>
        </p:txBody>
      </p:sp>
      <p:sp>
        <p:nvSpPr>
          <p:cNvPr id="3" name="Content Placeholder 2">
            <a:extLst>
              <a:ext uri="{FF2B5EF4-FFF2-40B4-BE49-F238E27FC236}">
                <a16:creationId xmlns:a16="http://schemas.microsoft.com/office/drawing/2014/main" id="{127BC081-4F12-E4F7-D6EF-B7F2019E7D09}"/>
              </a:ext>
            </a:extLst>
          </p:cNvPr>
          <p:cNvSpPr>
            <a:spLocks noGrp="1"/>
          </p:cNvSpPr>
          <p:nvPr>
            <p:ph idx="1"/>
          </p:nvPr>
        </p:nvSpPr>
        <p:spPr>
          <a:xfrm>
            <a:off x="7531610" y="2434201"/>
            <a:ext cx="3822189" cy="3742762"/>
          </a:xfrm>
        </p:spPr>
        <p:txBody>
          <a:bodyPr vert="horz" lIns="91440" tIns="45720" rIns="91440" bIns="45720" rtlCol="0">
            <a:normAutofit/>
          </a:bodyPr>
          <a:lstStyle/>
          <a:p>
            <a:r>
              <a:rPr lang="en-US" sz="2000"/>
              <a:t>Cybersecurity Experts: Hired to investigate how the hack happened</a:t>
            </a:r>
          </a:p>
          <a:p>
            <a:r>
              <a:rPr lang="en-US" sz="2000"/>
              <a:t>Legal Fees: Lawyers needed to handle possible lawsuits or penalties</a:t>
            </a:r>
          </a:p>
          <a:p>
            <a:r>
              <a:rPr lang="en-US" sz="2000"/>
              <a:t>System Upgrades: Security software and hardware had to be improved</a:t>
            </a:r>
          </a:p>
          <a:p>
            <a:r>
              <a:rPr lang="en-US" sz="2000"/>
              <a:t>Fines: Possible payments for breaking data privacy laws</a:t>
            </a:r>
          </a:p>
          <a:p>
            <a:endParaRPr lang="en-US" sz="2000"/>
          </a:p>
        </p:txBody>
      </p:sp>
      <p:sp>
        <p:nvSpPr>
          <p:cNvPr id="6" name="TextBox 5">
            <a:extLst>
              <a:ext uri="{FF2B5EF4-FFF2-40B4-BE49-F238E27FC236}">
                <a16:creationId xmlns:a16="http://schemas.microsoft.com/office/drawing/2014/main" id="{B3ACE796-CE6F-EE21-405B-CB5AEAD98A7A}"/>
              </a:ext>
            </a:extLst>
          </p:cNvPr>
          <p:cNvSpPr txBox="1"/>
          <p:nvPr/>
        </p:nvSpPr>
        <p:spPr>
          <a:xfrm>
            <a:off x="294290" y="6337737"/>
            <a:ext cx="2406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t>sergey</a:t>
            </a:r>
          </a:p>
        </p:txBody>
      </p:sp>
    </p:spTree>
    <p:extLst>
      <p:ext uri="{BB962C8B-B14F-4D97-AF65-F5344CB8AC3E}">
        <p14:creationId xmlns:p14="http://schemas.microsoft.com/office/powerpoint/2010/main" val="17019685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CyberProtect Inc. Breach Investigation and Report </vt:lpstr>
      <vt:lpstr>PowerPoint Presentation</vt:lpstr>
      <vt:lpstr>What happened</vt:lpstr>
      <vt:lpstr>PowerPoint Presentation</vt:lpstr>
      <vt:lpstr>PowerPoint Presentation</vt:lpstr>
      <vt:lpstr>PowerPoint Presentation</vt:lpstr>
      <vt:lpstr>PowerPoint Presentation</vt:lpstr>
      <vt:lpstr>What was stolen (detailed)</vt:lpstr>
      <vt:lpstr>What it cost  (Financial Costs)</vt:lpstr>
      <vt:lpstr>What was lost </vt:lpstr>
      <vt:lpstr>Fixing the Problems Stopping Hackers with Multi-Factor Authentication </vt:lpstr>
      <vt:lpstr>Fixing Problems  Training Employees to Spot Phishing Attacks</vt:lpstr>
      <vt:lpstr>Technical Info</vt:lpstr>
      <vt:lpstr>Password policy </vt:lpstr>
      <vt:lpstr>The 3 main Ethical questions</vt:lpstr>
      <vt:lpstr>Should the Company Tell the Public?  </vt:lpstr>
      <vt:lpstr>What’s the Conflict?  </vt:lpstr>
      <vt:lpstr>Who’s Affected?  </vt:lpstr>
      <vt:lpstr>Conclusion </vt:lpstr>
      <vt:lpstr>What we Learned</vt:lpstr>
      <vt:lpstr>How to Stay Safe</vt:lpstr>
      <vt:lpstr>What Working together taught us </vt:lpstr>
      <vt:lpstr>PowerPoint Presentation</vt:lpstr>
      <vt:lpstr>How did the attackers first get into CyberProtect’s system? </vt:lpstr>
      <vt:lpstr>PowerPoint Presentation</vt:lpstr>
      <vt:lpstr>What does a strong password usually include?</vt:lpstr>
      <vt:lpstr>Answer is </vt:lpstr>
      <vt:lpstr>Which of the following should you NOT do when you get an email from someone you don’t know?</vt:lpstr>
      <vt:lpstr>Answer is </vt:lpstr>
      <vt:lpstr>What is encryption used for? </vt:lpstr>
      <vt:lpstr>PowerPoint Presentation</vt:lpstr>
      <vt:lpstr>True or False</vt:lpstr>
      <vt:lpstr>Answer 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Sergey Dmitriev</dc:creator>
  <cp:revision>2</cp:revision>
  <dcterms:created xsi:type="dcterms:W3CDTF">2025-05-01T01:26:42Z</dcterms:created>
  <dcterms:modified xsi:type="dcterms:W3CDTF">2025-07-09T17:50:40Z</dcterms:modified>
</cp:coreProperties>
</file>