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2" r:id="rId6"/>
    <p:sldId id="264" r:id="rId7"/>
    <p:sldId id="266" r:id="rId8"/>
    <p:sldId id="265" r:id="rId9"/>
    <p:sldId id="267" r:id="rId10"/>
    <p:sldId id="260" r:id="rId11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1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xmlns="" id="{C379FFB6-878B-4D89-A9F1-908C5F95EEF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962E99EC-6DAC-40C4-9CB0-839F7068979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BDA83-60F2-4E0C-99F1-3B198C71DA2A}" type="datetimeFigureOut">
              <a:rPr lang="ru-RU" smtClean="0"/>
              <a:t>10.02.2021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4F36B973-D323-4241-8653-DEF1D8539A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83A8A117-4B44-48FF-836C-74493A3812B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6BC633-CCA9-47F5-BCED-A56AA433DCD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71403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E1020-F5BA-43CF-AAA9-C04B3B12EF98}" type="datetimeFigureOut">
              <a:rPr lang="ru-RU" smtClean="0"/>
              <a:t>10.02.2021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D73D1A-6084-4304-99B6-284B940079F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3641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3175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3330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 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5C8F0DE-DCFB-4354-8112-588B45C19F1A}" type="datetime1">
              <a:rPr lang="ru-RU" smtClean="0"/>
              <a:t>10.02.2021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 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9" name="Заголовок 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B28829-F9CE-4A60-BAD2-B30F1BE4EFBD}" type="datetime1">
              <a:rPr lang="ru-RU" smtClean="0"/>
              <a:t>10.02.2021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 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7638BE5-3B62-4C03-A438-E1216F2C074B}" type="datetime1">
              <a:rPr lang="ru-RU" smtClean="0"/>
              <a:t>10.02.2021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 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87B0E0-754C-4477-80CA-88F8319B7DB8}" type="datetime1">
              <a:rPr lang="ru-RU" smtClean="0"/>
              <a:t>10.02.2021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 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317EAC1-6C84-442C-8E88-63BE1308B9AD}" type="datetime1">
              <a:rPr lang="ru-RU" smtClean="0"/>
              <a:t>10.02.2021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 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 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Дата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B404C7-1C11-4173-AE97-ACE1CDB1DA83}" type="datetime1">
              <a:rPr lang="ru-RU" smtClean="0"/>
              <a:t>10.02.2021</a:t>
            </a:fld>
            <a:endParaRPr lang="ru-RU" dirty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 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12" name="Заголовок 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 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Объект 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A08C9A-F61E-410C-8D06-F83B63A4711B}" type="datetime1">
              <a:rPr lang="ru-RU" smtClean="0"/>
              <a:t>10.02.2021</a:t>
            </a:fld>
            <a:endParaRPr lang="ru-RU" dirty="0"/>
          </a:p>
        </p:txBody>
      </p:sp>
      <p:sp>
        <p:nvSpPr>
          <p:cNvPr id="8" name="Нижний колонтитул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D3CD88-AC87-4FC1-8AA2-0F05556AC852}" type="datetime1">
              <a:rPr lang="ru-RU" smtClean="0"/>
              <a:t>10.02.2021</a:t>
            </a:fld>
            <a:endParaRPr lang="ru-RU" dirty="0"/>
          </a:p>
        </p:txBody>
      </p:sp>
      <p:sp>
        <p:nvSpPr>
          <p:cNvPr id="4" name="Нижний колонтитул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Прямоугольник 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8" name="Заголовок 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B0009C-43A7-442E-9A53-3E5FB03870F2}" type="datetime1">
              <a:rPr lang="ru-RU" smtClean="0"/>
              <a:t>10.02.2021</a:t>
            </a:fld>
            <a:endParaRPr lang="ru-RU" dirty="0"/>
          </a:p>
        </p:txBody>
      </p:sp>
      <p:sp>
        <p:nvSpPr>
          <p:cNvPr id="3" name="Нижний колонтитул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 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5" name="Дата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9AADAC3-179B-49AA-A8D7-B2E70D0E899B}" type="datetime1">
              <a:rPr lang="ru-RU" smtClean="0"/>
              <a:t>10.02.2021</a:t>
            </a:fld>
            <a:endParaRPr lang="ru-RU" dirty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/>
              <a:t>Щелкните значок, чтобы добавить изображение</a:t>
            </a:r>
            <a:endParaRPr lang="ru-RU" dirty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5" name="Дата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E95E6D-EE8A-4AB4-A6E4-CDAE9E775FB7}" type="datetime1">
              <a:rPr lang="ru-RU" smtClean="0"/>
              <a:t>10.02.2021</a:t>
            </a:fld>
            <a:endParaRPr lang="ru-RU" dirty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585DD959-E34E-4321-8E46-EA4484D707DA}" type="datetime1">
              <a:rPr lang="ru-RU" smtClean="0"/>
              <a:t>10.02.2021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9" name="Прямоугольник 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10" name="Прямоугольник 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11" name="Прямоугольник 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Прямоугольник 14">
            <a:extLst>
              <a:ext uri="{FF2B5EF4-FFF2-40B4-BE49-F238E27FC236}">
                <a16:creationId xmlns:a16="http://schemas.microsoft.com/office/drawing/2014/main" xmlns="" id="{493D4EDA-58E0-40CC-B3CA-14CDEB349D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pic>
        <p:nvPicPr>
          <p:cNvPr id="7" name="Рисунок 6" descr="Цифровые подключения">
            <a:extLst>
              <a:ext uri="{FF2B5EF4-FFF2-40B4-BE49-F238E27FC236}">
                <a16:creationId xmlns:a16="http://schemas.microsoft.com/office/drawing/2014/main" xmlns="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-18025" y="0"/>
            <a:ext cx="12191980" cy="6857990"/>
          </a:xfrm>
          <a:prstGeom prst="rect">
            <a:avLst/>
          </a:prstGeom>
        </p:spPr>
      </p:pic>
      <p:grpSp>
        <p:nvGrpSpPr>
          <p:cNvPr id="17" name="Группа 16">
            <a:extLst>
              <a:ext uri="{FF2B5EF4-FFF2-40B4-BE49-F238E27FC236}">
                <a16:creationId xmlns:a16="http://schemas.microsoft.com/office/drawing/2014/main" xmlns="" id="{AA9EB0BC-A85E-4C26-B355-5DFCEF6CCB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Прямоугольник 17">
              <a:extLst>
                <a:ext uri="{FF2B5EF4-FFF2-40B4-BE49-F238E27FC236}">
                  <a16:creationId xmlns:a16="http://schemas.microsoft.com/office/drawing/2014/main" xmlns="" id="{3643E56B-BD42-413D-B17D-7958270F5D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Прямоугольник 18">
              <a:extLst>
                <a:ext uri="{FF2B5EF4-FFF2-40B4-BE49-F238E27FC236}">
                  <a16:creationId xmlns:a16="http://schemas.microsoft.com/office/drawing/2014/main" xmlns="" id="{96C04F74-9467-4FA5-95DC-8D481A2974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Прямоугольник 19">
              <a:extLst>
                <a:ext uri="{FF2B5EF4-FFF2-40B4-BE49-F238E27FC236}">
                  <a16:creationId xmlns:a16="http://schemas.microsoft.com/office/drawing/2014/main" xmlns="" id="{D73DE1C3-5C37-42E9-A3F0-256F193832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Прямоугольник 21">
            <a:extLst>
              <a:ext uri="{FF2B5EF4-FFF2-40B4-BE49-F238E27FC236}">
                <a16:creationId xmlns:a16="http://schemas.microsoft.com/office/drawing/2014/main" xmlns="" id="{4A2E7EC3-E07C-46CE-9B25-41865A5068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xmlns="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3875" y="4638907"/>
            <a:ext cx="10993549" cy="1494264"/>
          </a:xfrm>
        </p:spPr>
        <p:txBody>
          <a:bodyPr rtlCol="0">
            <a:noAutofit/>
          </a:bodyPr>
          <a:lstStyle/>
          <a:p>
            <a:pPr algn="ctr" rtl="0"/>
            <a:r>
              <a:rPr lang="ru-RU" sz="4400" dirty="0" smtClean="0">
                <a:solidFill>
                  <a:schemeClr val="bg1"/>
                </a:solidFill>
              </a:rPr>
              <a:t>выявление мошенничества с кредитными картами</a:t>
            </a:r>
            <a:endParaRPr lang="ru-RU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2" y="900287"/>
            <a:ext cx="11029616" cy="531349"/>
          </a:xfrm>
        </p:spPr>
        <p:txBody>
          <a:bodyPr>
            <a:normAutofit/>
          </a:bodyPr>
          <a:lstStyle/>
          <a:p>
            <a:r>
              <a:rPr lang="ru-RU" dirty="0" smtClean="0"/>
              <a:t>Описание данных и Цель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02634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200" b="1" dirty="0" smtClean="0"/>
              <a:t>Описание набора данных:</a:t>
            </a:r>
            <a:endParaRPr lang="en-US" sz="2200" b="1" dirty="0" smtClean="0"/>
          </a:p>
          <a:p>
            <a:pPr marL="0" indent="0">
              <a:buNone/>
            </a:pPr>
            <a:r>
              <a:rPr lang="ru-RU" dirty="0" smtClean="0"/>
              <a:t>Наборы </a:t>
            </a:r>
            <a:r>
              <a:rPr lang="ru-RU" dirty="0"/>
              <a:t>данных содержат транзакции, совершенные европейскими держателями кредитных карт в сентябре 2013 года. В этом наборе данных представлены транзакции, которые произошли за два дня, из которых у нас 492 мошенничества из 284 807 транзакций. Набор данных сильно </a:t>
            </a:r>
            <a:r>
              <a:rPr lang="ru-RU" dirty="0" smtClean="0"/>
              <a:t>не сбалансирован. </a:t>
            </a:r>
            <a:r>
              <a:rPr lang="ru-RU" dirty="0"/>
              <a:t>Н</a:t>
            </a:r>
            <a:r>
              <a:rPr lang="ru-RU" dirty="0" smtClean="0"/>
              <a:t>а </a:t>
            </a:r>
            <a:r>
              <a:rPr lang="ru-RU" dirty="0"/>
              <a:t>положительный класс (мошенничество) приходится 0,172% всех транзакций.</a:t>
            </a:r>
          </a:p>
          <a:p>
            <a:pPr marL="0" indent="0">
              <a:buNone/>
            </a:pPr>
            <a:r>
              <a:rPr lang="ru-RU" dirty="0" err="1" smtClean="0"/>
              <a:t>Датасет</a:t>
            </a:r>
            <a:r>
              <a:rPr lang="ru-RU" dirty="0" smtClean="0"/>
              <a:t> содержит </a:t>
            </a:r>
            <a:r>
              <a:rPr lang="ru-RU" dirty="0"/>
              <a:t>только числовые входные переменные, которые являются результатом преобразования </a:t>
            </a:r>
            <a:r>
              <a:rPr lang="ru-RU" dirty="0" smtClean="0"/>
              <a:t>реальных параметров в числовые значения с использованием алгоритма PCA в целях </a:t>
            </a:r>
            <a:r>
              <a:rPr lang="ru-RU" dirty="0" err="1" smtClean="0"/>
              <a:t>кофидециальности</a:t>
            </a:r>
            <a:r>
              <a:rPr lang="ru-RU" dirty="0" smtClean="0"/>
              <a:t>. Характеристики </a:t>
            </a:r>
            <a:r>
              <a:rPr lang="ru-RU" dirty="0"/>
              <a:t>V1, V2,… V28 являются основными компонентами, полученными с помощью PCA, единственными функциями, которые не были преобразованы с помощью PCA, являются «Время» и </a:t>
            </a:r>
            <a:r>
              <a:rPr lang="ru-RU" dirty="0" smtClean="0"/>
              <a:t>«Сумма». </a:t>
            </a:r>
            <a:r>
              <a:rPr lang="ru-RU" dirty="0"/>
              <a:t>Функция «Время» содержит секунды, прошедшие между каждой транзакцией и первой транзакцией в наборе данных. Функция «Сумма» - это сумма </a:t>
            </a:r>
            <a:r>
              <a:rPr lang="ru-RU" dirty="0" smtClean="0"/>
              <a:t>транзакции. </a:t>
            </a:r>
            <a:r>
              <a:rPr lang="ru-RU" dirty="0"/>
              <a:t>Функция «Класс» - это целевая переменная ответа, которая принимает значение </a:t>
            </a:r>
            <a:r>
              <a:rPr lang="en-US" dirty="0" smtClean="0"/>
              <a:t>“</a:t>
            </a:r>
            <a:r>
              <a:rPr lang="ru-RU" dirty="0" smtClean="0"/>
              <a:t>1</a:t>
            </a:r>
            <a:r>
              <a:rPr lang="en-US" dirty="0" smtClean="0"/>
              <a:t>”</a:t>
            </a:r>
            <a:r>
              <a:rPr lang="ru-RU" dirty="0" smtClean="0"/>
              <a:t> </a:t>
            </a:r>
            <a:r>
              <a:rPr lang="ru-RU" dirty="0"/>
              <a:t>в случае мошенничества и </a:t>
            </a:r>
            <a:r>
              <a:rPr lang="en-US" dirty="0" smtClean="0"/>
              <a:t>“</a:t>
            </a:r>
            <a:r>
              <a:rPr lang="ru-RU" dirty="0" smtClean="0"/>
              <a:t>0</a:t>
            </a:r>
            <a:r>
              <a:rPr lang="en-US" dirty="0" smtClean="0"/>
              <a:t>”</a:t>
            </a:r>
            <a:r>
              <a:rPr lang="ru-RU" dirty="0" smtClean="0"/>
              <a:t> </a:t>
            </a:r>
            <a:r>
              <a:rPr lang="ru-RU" dirty="0"/>
              <a:t>в противном случае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ru-RU" sz="2200" b="1" dirty="0" smtClean="0"/>
              <a:t>Цель проекта</a:t>
            </a:r>
            <a:r>
              <a:rPr lang="en-US" sz="2200" b="1" dirty="0" smtClean="0"/>
              <a:t>: </a:t>
            </a:r>
            <a:r>
              <a:rPr lang="ru-RU" sz="2200" b="1" dirty="0"/>
              <a:t>распознавание  мошеннических транзакции по кредитным картам, </a:t>
            </a:r>
            <a:r>
              <a:rPr lang="ru-RU" sz="2200" b="1" dirty="0" smtClean="0"/>
              <a:t>для исключения взимания </a:t>
            </a:r>
            <a:r>
              <a:rPr lang="ru-RU" sz="2200" b="1" dirty="0"/>
              <a:t>плата за товары, которые </a:t>
            </a:r>
            <a:r>
              <a:rPr lang="ru-RU" sz="2200" b="1" dirty="0" smtClean="0"/>
              <a:t>клиенты не </a:t>
            </a:r>
            <a:r>
              <a:rPr lang="ru-RU" sz="2200" b="1" dirty="0" smtClean="0"/>
              <a:t>покупали.</a:t>
            </a:r>
            <a:endParaRPr lang="ru-RU" sz="2200" b="1" dirty="0"/>
          </a:p>
        </p:txBody>
      </p:sp>
    </p:spTree>
    <p:extLst>
      <p:ext uri="{BB962C8B-B14F-4D97-AF65-F5344CB8AC3E}">
        <p14:creationId xmlns:p14="http://schemas.microsoft.com/office/powerpoint/2010/main" val="142321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На этапе предварительной </a:t>
            </a:r>
            <a:r>
              <a:rPr lang="ru-RU" dirty="0" smtClean="0"/>
              <a:t>обработки</a:t>
            </a:r>
            <a:r>
              <a:rPr lang="ru-RU" dirty="0" smtClean="0"/>
              <a:t>:</a:t>
            </a:r>
          </a:p>
          <a:p>
            <a:pPr marL="342900" indent="-342900">
              <a:buAutoNum type="arabicPeriod"/>
            </a:pPr>
            <a:r>
              <a:rPr lang="ru-RU" dirty="0" smtClean="0"/>
              <a:t>На этапе предварительного анализа исходных данных использовался встроенный инструмент </a:t>
            </a:r>
            <a:r>
              <a:rPr lang="en-US" dirty="0" smtClean="0"/>
              <a:t>Pandas Profiling Report</a:t>
            </a:r>
            <a:r>
              <a:rPr lang="ru-RU" dirty="0" smtClean="0"/>
              <a:t>, матрица ковариации.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ru-RU" dirty="0" smtClean="0"/>
              <a:t>В ходе анализа установлен значительный дисбаланс в </a:t>
            </a:r>
            <a:r>
              <a:rPr lang="ru-RU" dirty="0" smtClean="0"/>
              <a:t>целевом классе. </a:t>
            </a:r>
            <a:r>
              <a:rPr lang="ru-RU" dirty="0" smtClean="0"/>
              <a:t>Первоначальные данные нормализировали. Для исключения случаев концентрации в разных частях выборки случаев с мошенничеством выполнена </a:t>
            </a:r>
            <a:r>
              <a:rPr lang="ru-RU" dirty="0" err="1" smtClean="0"/>
              <a:t>перемешка</a:t>
            </a:r>
            <a:r>
              <a:rPr lang="ru-RU" dirty="0" smtClean="0"/>
              <a:t> данных. </a:t>
            </a:r>
            <a:r>
              <a:rPr lang="ru-RU" dirty="0" smtClean="0"/>
              <a:t>Для выравнивания данных по классам проведена аугментация данных с использованием </a:t>
            </a:r>
            <a:r>
              <a:rPr lang="ru-RU" dirty="0" err="1" smtClean="0"/>
              <a:t>оверсемплинга</a:t>
            </a:r>
            <a:r>
              <a:rPr lang="ru-RU" dirty="0" smtClean="0"/>
              <a:t>.</a:t>
            </a:r>
            <a:endParaRPr lang="ru-RU" dirty="0" smtClean="0"/>
          </a:p>
          <a:p>
            <a:pPr marL="342900" indent="-342900">
              <a:buAutoNum type="arabicPeriod"/>
            </a:pPr>
            <a:r>
              <a:rPr lang="ru-RU" dirty="0"/>
              <a:t>Д</a:t>
            </a:r>
            <a:r>
              <a:rPr lang="ru-RU" dirty="0" smtClean="0"/>
              <a:t>анные разделены на обучающую и тестовую выборку с </a:t>
            </a:r>
            <a:r>
              <a:rPr lang="ru-RU" dirty="0"/>
              <a:t>помощью случайного, стратифицированного разделения </a:t>
            </a:r>
            <a:r>
              <a:rPr lang="ru-RU" dirty="0" smtClean="0"/>
              <a:t>с </a:t>
            </a:r>
            <a:r>
              <a:rPr lang="ru-RU" dirty="0" smtClean="0"/>
              <a:t>размером </a:t>
            </a:r>
            <a:r>
              <a:rPr lang="ru-RU" dirty="0"/>
              <a:t>теста </a:t>
            </a:r>
            <a:r>
              <a:rPr lang="ru-RU" dirty="0" smtClean="0"/>
              <a:t>30</a:t>
            </a:r>
            <a:r>
              <a:rPr lang="ru-RU" dirty="0" smtClean="0"/>
              <a:t>%.</a:t>
            </a:r>
            <a:endParaRPr lang="en-US" dirty="0"/>
          </a:p>
          <a:p>
            <a:pPr marL="342900" indent="-342900">
              <a:buAutoNum type="arabicPeriod"/>
            </a:pPr>
            <a:r>
              <a:rPr lang="ru-RU" dirty="0" smtClean="0"/>
              <a:t>Проверено влияние на качество предсказания </a:t>
            </a:r>
            <a:r>
              <a:rPr lang="ru-RU" dirty="0" smtClean="0"/>
              <a:t>использования для </a:t>
            </a:r>
            <a:r>
              <a:rPr lang="ru-RU" dirty="0" smtClean="0"/>
              <a:t>преобразования </a:t>
            </a:r>
            <a:r>
              <a:rPr lang="ru-RU" dirty="0" smtClean="0"/>
              <a:t>параметров транзакций </a:t>
            </a:r>
            <a:r>
              <a:rPr lang="ru-RU" dirty="0" smtClean="0"/>
              <a:t>пакета </a:t>
            </a:r>
            <a:r>
              <a:rPr lang="ru-RU" dirty="0" err="1"/>
              <a:t>Power</a:t>
            </a:r>
            <a:r>
              <a:rPr lang="ru-RU" dirty="0"/>
              <a:t> </a:t>
            </a:r>
            <a:r>
              <a:rPr lang="ru-RU" dirty="0" err="1"/>
              <a:t>Transformer</a:t>
            </a:r>
            <a:r>
              <a:rPr lang="ru-RU" dirty="0"/>
              <a:t> из библиотеки </a:t>
            </a:r>
            <a:r>
              <a:rPr lang="ru-RU" dirty="0" err="1" smtClean="0"/>
              <a:t>sklearn</a:t>
            </a:r>
            <a:r>
              <a:rPr lang="ru-RU" dirty="0" smtClean="0"/>
              <a:t> </a:t>
            </a:r>
            <a:r>
              <a:rPr lang="ru-RU" dirty="0"/>
              <a:t>для устранения асимметрии </a:t>
            </a:r>
            <a:r>
              <a:rPr lang="ru-RU" dirty="0" smtClean="0"/>
              <a:t>и нормализации данных с </a:t>
            </a:r>
            <a:r>
              <a:rPr lang="ru-RU" dirty="0"/>
              <a:t>нулевым средним и единичной </a:t>
            </a:r>
            <a:r>
              <a:rPr lang="ru-RU" dirty="0" smtClean="0"/>
              <a:t>дисперсией.</a:t>
            </a:r>
            <a:r>
              <a:rPr lang="ru-RU" dirty="0"/>
              <a:t/>
            </a:r>
            <a:br>
              <a:rPr lang="ru-RU" dirty="0"/>
            </a:br>
            <a:endParaRPr lang="ru-RU" dirty="0" smtClean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81192" y="831272"/>
            <a:ext cx="11029616" cy="644538"/>
          </a:xfrm>
        </p:spPr>
        <p:txBody>
          <a:bodyPr/>
          <a:lstStyle/>
          <a:p>
            <a:r>
              <a:rPr lang="ru-RU" dirty="0"/>
              <a:t>Использованные методы</a:t>
            </a:r>
          </a:p>
        </p:txBody>
      </p:sp>
    </p:spTree>
    <p:extLst>
      <p:ext uri="{BB962C8B-B14F-4D97-AF65-F5344CB8AC3E}">
        <p14:creationId xmlns:p14="http://schemas.microsoft.com/office/powerpoint/2010/main" val="203019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На этапе моделирования использовались передовые алгоритмы ансамблевого </a:t>
            </a:r>
            <a:r>
              <a:rPr lang="ru-RU" dirty="0"/>
              <a:t>машинного обучения, </a:t>
            </a:r>
            <a:r>
              <a:rPr lang="ru-RU" dirty="0" smtClean="0"/>
              <a:t>на основе градиентного </a:t>
            </a:r>
            <a:r>
              <a:rPr lang="ru-RU" dirty="0" err="1" smtClean="0"/>
              <a:t>бустинга</a:t>
            </a:r>
            <a:r>
              <a:rPr lang="ru-RU" dirty="0" smtClean="0"/>
              <a:t> из библиотек</a:t>
            </a:r>
            <a:r>
              <a:rPr lang="ru-RU" dirty="0"/>
              <a:t> </a:t>
            </a:r>
            <a:r>
              <a:rPr lang="en-US" b="1" dirty="0" err="1" smtClean="0">
                <a:latin typeface="Arial Black" panose="020B0A04020102020204" pitchFamily="34" charset="0"/>
              </a:rPr>
              <a:t>XGBoost</a:t>
            </a:r>
            <a:r>
              <a:rPr lang="en-US" b="1" dirty="0" smtClean="0">
                <a:latin typeface="Arial Black" panose="020B0A04020102020204" pitchFamily="34" charset="0"/>
              </a:rPr>
              <a:t>,</a:t>
            </a:r>
            <a:r>
              <a:rPr lang="ru-RU" b="1" dirty="0" smtClean="0">
                <a:latin typeface="Arial Black" panose="020B0A04020102020204" pitchFamily="34" charset="0"/>
              </a:rPr>
              <a:t> </a:t>
            </a:r>
            <a:r>
              <a:rPr lang="ru-RU" b="1" dirty="0" err="1" smtClean="0">
                <a:latin typeface="Arial Black" panose="020B0A04020102020204" pitchFamily="34" charset="0"/>
              </a:rPr>
              <a:t>CatBoost</a:t>
            </a:r>
            <a:r>
              <a:rPr lang="ru-RU" b="1" dirty="0" smtClean="0">
                <a:latin typeface="Arial Black" panose="020B0A04020102020204" pitchFamily="34" charset="0"/>
              </a:rPr>
              <a:t>.</a:t>
            </a:r>
            <a:endParaRPr lang="en-US" b="1" dirty="0" smtClean="0"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b="1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ru-RU" b="1" dirty="0" smtClean="0">
                <a:latin typeface="Arial Black" panose="020B0A04020102020204" pitchFamily="34" charset="0"/>
              </a:rPr>
              <a:t>Обоснование</a:t>
            </a:r>
          </a:p>
          <a:p>
            <a:r>
              <a:rPr lang="ru-RU" dirty="0" smtClean="0"/>
              <a:t>Оба алгоритма применимы для задачи классификации</a:t>
            </a:r>
          </a:p>
          <a:p>
            <a:r>
              <a:rPr lang="ru-RU" dirty="0" smtClean="0"/>
              <a:t>На примере данной задачи проведено сравнение качества полученных предсказаний двух моделей и производительность их работы.</a:t>
            </a:r>
            <a:endParaRPr lang="en-US" dirty="0" smtClean="0"/>
          </a:p>
          <a:p>
            <a:pPr marL="0" indent="0">
              <a:buNone/>
            </a:pPr>
            <a:r>
              <a:rPr lang="ru-RU" b="1" dirty="0">
                <a:latin typeface="Arial Black" panose="020B0A04020102020204" pitchFamily="34" charset="0"/>
              </a:rPr>
              <a:t>Трудности, которые возникли</a:t>
            </a:r>
          </a:p>
          <a:p>
            <a:r>
              <a:rPr lang="ru-RU" dirty="0" smtClean="0"/>
              <a:t>Несбалансированность данных в целевом классе</a:t>
            </a:r>
          </a:p>
          <a:p>
            <a:r>
              <a:rPr lang="ru-RU" dirty="0" smtClean="0"/>
              <a:t>Нет описания параметров транзакций за исключением суммы, времени.</a:t>
            </a:r>
          </a:p>
          <a:p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81192" y="831272"/>
            <a:ext cx="11029616" cy="644538"/>
          </a:xfrm>
        </p:spPr>
        <p:txBody>
          <a:bodyPr/>
          <a:lstStyle/>
          <a:p>
            <a:r>
              <a:rPr lang="ru-RU" dirty="0"/>
              <a:t>Использованные методы</a:t>
            </a:r>
          </a:p>
        </p:txBody>
      </p:sp>
    </p:spTree>
    <p:extLst>
      <p:ext uri="{BB962C8B-B14F-4D97-AF65-F5344CB8AC3E}">
        <p14:creationId xmlns:p14="http://schemas.microsoft.com/office/powerpoint/2010/main" val="140406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 ходе выполнения итоговой работы удалось на практике применить полученные знания и предсказать случаи мошенничества с банковскими картами. </a:t>
            </a:r>
          </a:p>
          <a:p>
            <a:r>
              <a:rPr lang="ru-RU" dirty="0" smtClean="0"/>
              <a:t>Точность предсказания фактов мошенничества составила не более 55%</a:t>
            </a:r>
          </a:p>
          <a:p>
            <a:pPr marL="0" indent="0">
              <a:buNone/>
            </a:pPr>
            <a:endParaRPr lang="ru-RU" b="1" dirty="0" smtClean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81587"/>
          </a:xfrm>
        </p:spPr>
        <p:txBody>
          <a:bodyPr/>
          <a:lstStyle/>
          <a:p>
            <a:r>
              <a:rPr lang="ru-RU" dirty="0" smtClean="0"/>
              <a:t>Результат</a:t>
            </a:r>
            <a:endParaRPr lang="ru-RU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343679"/>
              </p:ext>
            </p:extLst>
          </p:nvPr>
        </p:nvGraphicFramePr>
        <p:xfrm>
          <a:off x="756248" y="4019647"/>
          <a:ext cx="10679502" cy="25245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8353"/>
                <a:gridCol w="1125235"/>
                <a:gridCol w="1166152"/>
                <a:gridCol w="1312774"/>
                <a:gridCol w="1380970"/>
                <a:gridCol w="1380970"/>
                <a:gridCol w="1278676"/>
                <a:gridCol w="1108186"/>
                <a:gridCol w="1108186"/>
              </a:tblGrid>
              <a:tr h="218733">
                <a:tc gridSpan="6"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Результаты работы алгоритмов на несбалансированном </a:t>
                      </a:r>
                      <a:r>
                        <a:rPr lang="ru-RU" sz="1100" u="none" strike="noStrike" dirty="0" err="1">
                          <a:effectLst/>
                        </a:rPr>
                        <a:t>датасете</a:t>
                      </a:r>
                      <a:r>
                        <a:rPr lang="ru-RU" sz="1100" u="none" strike="noStrike" dirty="0">
                          <a:effectLst/>
                        </a:rPr>
                        <a:t> при решении задачи классификации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993413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ru-RU" sz="1100" u="none" strike="noStrike">
                          <a:effectLst/>
                        </a:rPr>
                        <a:t>на нормализированных и перемешанных данных после проведения аугментации методом оверсемпленга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ru-RU" sz="1100" u="none" strike="noStrike">
                          <a:effectLst/>
                        </a:rPr>
                        <a:t>Время работы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ru-RU" sz="1100" u="none" strike="noStrike" dirty="0">
                          <a:effectLst/>
                        </a:rPr>
                        <a:t>на нормализированных и перемешанных данных после использования пакета </a:t>
                      </a:r>
                      <a:r>
                        <a:rPr lang="ru-RU" sz="1100" u="none" strike="noStrike" dirty="0" err="1">
                          <a:effectLst/>
                        </a:rPr>
                        <a:t>Power</a:t>
                      </a:r>
                      <a:r>
                        <a:rPr lang="ru-RU" sz="1100" u="none" strike="noStrike" dirty="0">
                          <a:effectLst/>
                        </a:rPr>
                        <a:t> </a:t>
                      </a:r>
                      <a:r>
                        <a:rPr lang="ru-RU" sz="1100" u="none" strike="noStrike" dirty="0" err="1">
                          <a:effectLst/>
                        </a:rPr>
                        <a:t>Transformer</a:t>
                      </a:r>
                      <a:r>
                        <a:rPr lang="ru-RU" sz="1100" u="none" strike="noStrike" dirty="0">
                          <a:effectLst/>
                        </a:rPr>
                        <a:t> и проведения аугментации методом </a:t>
                      </a:r>
                      <a:r>
                        <a:rPr lang="ru-RU" sz="1100" u="none" strike="noStrike" dirty="0" err="1">
                          <a:effectLst/>
                        </a:rPr>
                        <a:t>оверсемпленга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ru-RU" sz="1100" u="none" strike="noStrike">
                          <a:effectLst/>
                        </a:rPr>
                        <a:t>Время работы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исключение времени и объединение части параметров в один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18733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Roc-AUC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Accuracy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Roc-AUC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Accuracy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Roc-AUC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Accuracy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</a:tr>
              <a:tr h="65619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XGBoost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100" u="none" strike="noStrike" dirty="0">
                          <a:effectLst/>
                        </a:rPr>
                        <a:t>0.9301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100" u="none" strike="noStrike">
                          <a:effectLst/>
                        </a:rPr>
                        <a:t>0.983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n_splits=3, time: 11min 38s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0.9307</a:t>
                      </a:r>
                      <a:endParaRPr lang="ru-RU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100" u="none" strike="noStrike">
                          <a:effectLst/>
                        </a:rPr>
                        <a:t>0.981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n_splits=3, time: 11min 42s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 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3746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CatBoost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100" u="none" strike="noStrike">
                          <a:effectLst/>
                        </a:rPr>
                        <a:t>0.9015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100" u="none" strike="noStrike">
                          <a:effectLst/>
                        </a:rPr>
                        <a:t>0.999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n_splits=10, time: 9min 1s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100" u="none" strike="noStrike" dirty="0">
                          <a:effectLst/>
                        </a:rPr>
                        <a:t>0.8870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100" u="none" strike="noStrike">
                          <a:effectLst/>
                        </a:rPr>
                        <a:t>0.999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n_splits=10, time: 9min 18s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0.9274</a:t>
                      </a:r>
                      <a:endParaRPr lang="ru-RU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100" u="none" strike="noStrike" dirty="0">
                          <a:effectLst/>
                        </a:rPr>
                        <a:t>0.999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984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smtClean="0"/>
              <a:t>Выводы:</a:t>
            </a:r>
          </a:p>
          <a:p>
            <a:r>
              <a:rPr lang="ru-RU" b="1" dirty="0" smtClean="0"/>
              <a:t>По результативности в данной задаче выиграл </a:t>
            </a:r>
            <a:r>
              <a:rPr lang="en-US" b="1" dirty="0" err="1" smtClean="0"/>
              <a:t>XGBoost</a:t>
            </a:r>
            <a:r>
              <a:rPr lang="ru-RU" b="1" dirty="0" smtClean="0"/>
              <a:t>, а по производительности </a:t>
            </a:r>
            <a:r>
              <a:rPr lang="en-US" b="1" dirty="0" err="1" smtClean="0"/>
              <a:t>CatBoost</a:t>
            </a:r>
            <a:r>
              <a:rPr lang="ru-RU" b="1" dirty="0" smtClean="0"/>
              <a:t>.</a:t>
            </a:r>
          </a:p>
          <a:p>
            <a:r>
              <a:rPr lang="ru-RU" b="1" dirty="0" smtClean="0"/>
              <a:t>Модели показывают разную чувствительность на предварительную обработку данных.</a:t>
            </a:r>
          </a:p>
          <a:p>
            <a:r>
              <a:rPr lang="ru-RU" b="1" dirty="0" smtClean="0"/>
              <a:t>Исключение избыточных не взаимозависимых параметров не всегда приводит к ухудшению работы модели.</a:t>
            </a:r>
          </a:p>
          <a:p>
            <a:pPr marL="0" indent="0">
              <a:buNone/>
            </a:pPr>
            <a:r>
              <a:rPr lang="ru-RU" b="1" dirty="0" smtClean="0"/>
              <a:t>    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81587"/>
          </a:xfrm>
        </p:spPr>
        <p:txBody>
          <a:bodyPr/>
          <a:lstStyle/>
          <a:p>
            <a:r>
              <a:rPr lang="ru-RU" dirty="0" smtClean="0"/>
              <a:t>Результат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333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Прямоугольник 9">
            <a:extLst>
              <a:ext uri="{FF2B5EF4-FFF2-40B4-BE49-F238E27FC236}">
                <a16:creationId xmlns:a16="http://schemas.microsoft.com/office/drawing/2014/main" xmlns="" id="{379F11E2-8BA5-4C5C-AE7C-361E5EA011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pic>
        <p:nvPicPr>
          <p:cNvPr id="5" name="Рисунок 4" descr="Числа">
            <a:extLst>
              <a:ext uri="{FF2B5EF4-FFF2-40B4-BE49-F238E27FC236}">
                <a16:creationId xmlns:a16="http://schemas.microsoft.com/office/drawing/2014/main" xmlns="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Прямоугольник 11">
            <a:extLst>
              <a:ext uri="{FF2B5EF4-FFF2-40B4-BE49-F238E27FC236}">
                <a16:creationId xmlns:a16="http://schemas.microsoft.com/office/drawing/2014/main" xmlns="" id="{7C00E1DA-EC7C-40FC-95E3-11FDCD2E42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xmlns="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ru-RU" dirty="0">
                <a:solidFill>
                  <a:srgbClr val="FFFFFF"/>
                </a:solidFill>
              </a:rPr>
              <a:t>Спасибо за внимание!</a:t>
            </a:r>
          </a:p>
        </p:txBody>
      </p:sp>
      <p:sp>
        <p:nvSpPr>
          <p:cNvPr id="3" name="Подзаголовок 2">
            <a:extLst>
              <a:ext uri="{FF2B5EF4-FFF2-40B4-BE49-F238E27FC236}">
                <a16:creationId xmlns:a16="http://schemas.microsoft.com/office/drawing/2014/main" xmlns="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endParaRPr lang="ru-RU" dirty="0">
              <a:solidFill>
                <a:schemeClr val="bg2"/>
              </a:solidFill>
            </a:endParaRPr>
          </a:p>
          <a:p>
            <a:pPr rtl="0"/>
            <a:endParaRPr lang="ru-RU" dirty="0">
              <a:solidFill>
                <a:schemeClr val="bg2"/>
              </a:solidFill>
            </a:endParaRPr>
          </a:p>
        </p:txBody>
      </p:sp>
      <p:grpSp>
        <p:nvGrpSpPr>
          <p:cNvPr id="14" name="Группа 13">
            <a:extLst>
              <a:ext uri="{FF2B5EF4-FFF2-40B4-BE49-F238E27FC236}">
                <a16:creationId xmlns:a16="http://schemas.microsoft.com/office/drawing/2014/main" xmlns="" id="{9A421166-2996-41A7-B094-AE5316F347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Прямоугольник 14">
              <a:extLst>
                <a:ext uri="{FF2B5EF4-FFF2-40B4-BE49-F238E27FC236}">
                  <a16:creationId xmlns:a16="http://schemas.microsoft.com/office/drawing/2014/main" xmlns="" id="{FDBB1B92-A3EB-43E4-8FAB-D20E8ED14C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Прямоугольник 15">
              <a:extLst>
                <a:ext uri="{FF2B5EF4-FFF2-40B4-BE49-F238E27FC236}">
                  <a16:creationId xmlns:a16="http://schemas.microsoft.com/office/drawing/2014/main" xmlns="" id="{3F3972F4-FE7E-48EA-AAD8-9BE5750A66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Прямоугольник 16">
              <a:extLst>
                <a:ext uri="{FF2B5EF4-FFF2-40B4-BE49-F238E27FC236}">
                  <a16:creationId xmlns:a16="http://schemas.microsoft.com/office/drawing/2014/main" xmlns="" id="{221614E5-870B-4D5E-A43B-8FF7E53234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Дивиденд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71af3243-3dd4-4a8d-8c0d-dd76da1f02a5"/>
    <ds:schemaRef ds:uri="http://purl.org/dc/dcmitype/"/>
    <ds:schemaRef ds:uri="http://purl.org/dc/terms/"/>
    <ds:schemaRef ds:uri="http://schemas.microsoft.com/office/2006/documentManagement/types"/>
    <ds:schemaRef ds:uri="http://www.w3.org/XML/1998/namespace"/>
    <ds:schemaRef ds:uri="16c05727-aa75-4e4a-9b5f-8a80a1165891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Шаблон «Дивиденд» для ИТ-бизнеса</Template>
  <TotalTime>0</TotalTime>
  <Words>497</Words>
  <Application>Microsoft Office PowerPoint</Application>
  <PresentationFormat>Широкоэкранный</PresentationFormat>
  <Paragraphs>66</Paragraphs>
  <Slides>7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Arial</vt:lpstr>
      <vt:lpstr>Arial Black</vt:lpstr>
      <vt:lpstr>Calibri</vt:lpstr>
      <vt:lpstr>Corbel</vt:lpstr>
      <vt:lpstr>Gill Sans MT</vt:lpstr>
      <vt:lpstr>Wingdings 2</vt:lpstr>
      <vt:lpstr>Дивиденд</vt:lpstr>
      <vt:lpstr>выявление мошенничества с кредитными картами</vt:lpstr>
      <vt:lpstr>Описание данных и Цель проекта</vt:lpstr>
      <vt:lpstr>Использованные методы</vt:lpstr>
      <vt:lpstr>Использованные методы</vt:lpstr>
      <vt:lpstr>Результат</vt:lpstr>
      <vt:lpstr>Результат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2021-02-07T09:26:38Z</dcterms:created>
  <dcterms:modified xsi:type="dcterms:W3CDTF">2021-02-12T21:03:43Z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