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4" r:id="rId7"/>
    <p:sldId id="269" r:id="rId8"/>
    <p:sldId id="270" r:id="rId9"/>
    <p:sldId id="268" r:id="rId10"/>
    <p:sldId id="266" r:id="rId11"/>
    <p:sldId id="265" r:id="rId12"/>
    <p:sldId id="267" r:id="rId13"/>
    <p:sldId id="260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33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10.02.2021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10.02.2021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 smtClean="0"/>
              <a:t>В ходе анализа установлен значительный дисбаланс в целевом классе. Первоначальные данные нормализировали. Для исключения случаев концентрации в разных частях выборки случаев с мошенничеством выполнена </a:t>
            </a:r>
            <a:r>
              <a:rPr lang="ru-RU" dirty="0" err="1" smtClean="0"/>
              <a:t>перемешка</a:t>
            </a:r>
            <a:r>
              <a:rPr lang="ru-RU" dirty="0" smtClean="0"/>
              <a:t> данных</a:t>
            </a:r>
            <a:r>
              <a:rPr lang="ru-RU" baseline="0" dirty="0" smtClean="0"/>
              <a:t> </a:t>
            </a:r>
            <a:r>
              <a:rPr lang="ru-RU" dirty="0" smtClean="0"/>
              <a:t>и</a:t>
            </a:r>
            <a:r>
              <a:rPr lang="ru-RU" baseline="0" dirty="0" smtClean="0"/>
              <a:t> их разделение</a:t>
            </a:r>
            <a:r>
              <a:rPr lang="ru-RU" dirty="0" smtClean="0"/>
              <a:t> на обучающую и тестовую выборку с помощью случайного, стратифицированного разделения с размером теста 30%.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Для выравнивания данных по классам проведена аугментация данных с использованием </a:t>
            </a:r>
            <a:r>
              <a:rPr lang="ru-RU" dirty="0" err="1" smtClean="0"/>
              <a:t>оверсемплинга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Проверено влияние на качество моделей преобразования параметров транзакций пакетом </a:t>
            </a:r>
            <a:r>
              <a:rPr lang="ru-RU" dirty="0" err="1" smtClean="0"/>
              <a:t>Power</a:t>
            </a:r>
            <a:r>
              <a:rPr lang="ru-RU" dirty="0" smtClean="0"/>
              <a:t> </a:t>
            </a:r>
            <a:r>
              <a:rPr lang="ru-RU" dirty="0" err="1" smtClean="0"/>
              <a:t>Transformer</a:t>
            </a:r>
            <a:r>
              <a:rPr lang="ru-RU" dirty="0" smtClean="0"/>
              <a:t> из библиотеки </a:t>
            </a:r>
            <a:r>
              <a:rPr lang="ru-RU" dirty="0" err="1" smtClean="0"/>
              <a:t>sklearn</a:t>
            </a:r>
            <a:r>
              <a:rPr lang="ru-RU" dirty="0" smtClean="0"/>
              <a:t> для устранения асимметрии и нормализации данных с нулевым средним и единичной дисперсией.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7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39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75" y="4638907"/>
            <a:ext cx="10993549" cy="1494264"/>
          </a:xfrm>
        </p:spPr>
        <p:txBody>
          <a:bodyPr rtlCol="0">
            <a:noAutofit/>
          </a:bodyPr>
          <a:lstStyle/>
          <a:p>
            <a:pPr algn="ctr" rtl="0"/>
            <a:r>
              <a:rPr lang="ru-RU" sz="4400" dirty="0" smtClean="0">
                <a:solidFill>
                  <a:schemeClr val="bg1"/>
                </a:solidFill>
              </a:rPr>
              <a:t>выявление мошенничества с кредитными </a:t>
            </a:r>
            <a:r>
              <a:rPr lang="ru-RU" sz="4400" dirty="0" smtClean="0">
                <a:solidFill>
                  <a:schemeClr val="bg1"/>
                </a:solidFill>
              </a:rPr>
              <a:t>картами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7239" y="714551"/>
            <a:ext cx="364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Докладчик: Дровников Сергей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900287"/>
            <a:ext cx="11029616" cy="531349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данных и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881963"/>
            <a:ext cx="11029615" cy="4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 smtClean="0"/>
              <a:t>Описание набора данных:</a:t>
            </a:r>
            <a:endParaRPr lang="en-US" sz="2200" b="1" dirty="0" smtClean="0"/>
          </a:p>
          <a:p>
            <a:pPr marL="0" indent="0">
              <a:buNone/>
            </a:pPr>
            <a:r>
              <a:rPr lang="ru-RU" dirty="0" smtClean="0"/>
              <a:t>Наборы </a:t>
            </a:r>
            <a:r>
              <a:rPr lang="ru-RU" dirty="0"/>
              <a:t>данных содержат транзакции, совершенные европейскими держателями кредитных карт в сентябре 2013 года. В этом наборе данных представлены транзакции, которые произошли за два дня, из которых у нас 492 мошенничества из 284 807 транзакций.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ru-RU" dirty="0" smtClean="0"/>
              <a:t>содержит </a:t>
            </a:r>
            <a:r>
              <a:rPr lang="ru-RU" dirty="0"/>
              <a:t>только числовые входные переменные, которые являются результатом преобразования </a:t>
            </a:r>
            <a:r>
              <a:rPr lang="ru-RU" dirty="0" smtClean="0"/>
              <a:t>реальных параметров в числовые значения с использованием алгоритма PCA в целях </a:t>
            </a:r>
            <a:r>
              <a:rPr lang="ru-RU" dirty="0" smtClean="0"/>
              <a:t>конфиденциальности. </a:t>
            </a:r>
            <a:r>
              <a:rPr lang="ru-RU" dirty="0" smtClean="0"/>
              <a:t>Характеристики </a:t>
            </a:r>
            <a:r>
              <a:rPr lang="ru-RU" dirty="0"/>
              <a:t>V1, V2,… V28 являются основными компонентами, полученными с помощью PCA, единственными функциями, которые не были преобразованы с помощью PCA, являются «Время» и </a:t>
            </a:r>
            <a:r>
              <a:rPr lang="ru-RU" dirty="0" smtClean="0"/>
              <a:t>«Сумма». </a:t>
            </a:r>
            <a:r>
              <a:rPr lang="ru-RU" dirty="0"/>
              <a:t>Функция «Время» содержит секунды, прошедшие между каждой транзакцией и первой транзакцией в наборе данных. Функция «Сумма» - это сумма </a:t>
            </a:r>
            <a:r>
              <a:rPr lang="ru-RU" dirty="0" smtClean="0"/>
              <a:t>транзакции. </a:t>
            </a:r>
            <a:r>
              <a:rPr lang="ru-RU" dirty="0"/>
              <a:t>Функция «Класс» - это целевая переменная ответа, которая принимает значение </a:t>
            </a:r>
            <a:r>
              <a:rPr lang="en-US" dirty="0" smtClean="0"/>
              <a:t>“</a:t>
            </a:r>
            <a:r>
              <a:rPr lang="ru-RU" dirty="0" smtClean="0"/>
              <a:t>1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в случае мошенничества и </a:t>
            </a:r>
            <a:r>
              <a:rPr lang="en-US" dirty="0" smtClean="0"/>
              <a:t>“</a:t>
            </a:r>
            <a:r>
              <a:rPr lang="ru-RU" dirty="0" smtClean="0"/>
              <a:t>0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в противном случае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sz="2200" b="1" dirty="0" smtClean="0"/>
              <a:t>Цель проекта</a:t>
            </a:r>
            <a:r>
              <a:rPr lang="en-US" sz="2200" b="1" dirty="0" smtClean="0"/>
              <a:t>: </a:t>
            </a:r>
            <a:r>
              <a:rPr lang="ru-RU" sz="2200" b="1" dirty="0"/>
              <a:t>распознавание  мошеннических транзакции по кредитным картам, </a:t>
            </a:r>
            <a:r>
              <a:rPr lang="ru-RU" sz="2200" b="1" dirty="0" smtClean="0"/>
              <a:t>для исключения взимания плат</a:t>
            </a:r>
            <a:r>
              <a:rPr lang="ru-RU" sz="2200" b="1" dirty="0"/>
              <a:t>ы</a:t>
            </a:r>
            <a:r>
              <a:rPr lang="ru-RU" sz="2200" b="1" dirty="0" smtClean="0"/>
              <a:t> </a:t>
            </a:r>
            <a:r>
              <a:rPr lang="ru-RU" sz="2200" b="1" dirty="0"/>
              <a:t>за товары, которые </a:t>
            </a:r>
            <a:r>
              <a:rPr lang="ru-RU" sz="2200" b="1" dirty="0" smtClean="0"/>
              <a:t>клиенты не </a:t>
            </a:r>
            <a:r>
              <a:rPr lang="ru-RU" sz="2200" b="1" dirty="0" smtClean="0"/>
              <a:t>покупали.</a:t>
            </a:r>
            <a:endParaRPr lang="ru-RU" sz="2200" b="1" dirty="0"/>
          </a:p>
        </p:txBody>
      </p:sp>
      <p:sp>
        <p:nvSpPr>
          <p:cNvPr id="4" name="AutoShape 2" descr="data:image/png;base64,iVBORw0KGgoAAAANSUhEUgAAAmEAAAGDCAYAAABjkcdfAAAABHNCSVQICAgIfAhkiAAAAAlwSFlzAAALEgAACxIB0t1+/AAAADh0RVh0U29mdHdhcmUAbWF0cGxvdGxpYiB2ZXJzaW9uMy4yLjIsIGh0dHA6Ly9tYXRwbG90bGliLm9yZy+WH4yJAAAgAElEQVR4nOzdd5xcdb3/8ddnyvbek60pmw6EEEJHkA4qClcFRAVRfldBryIqXgUVvNd2xcJFMSqCeqWIilFCkd4CZENLTzbJJrubrdlsrzPz/f0xk7iJSXZDdna2vJ+Px3nszDnf8z2fmWR3PvNtx5xziIiIiMjo8sQ6ABEREZHJSEmYiIiISAwoCRMRERGJASVhIiIiIjGgJExEREQkBpSEiYiIiMSAkjARkSNgZveY2bdjHYeIjD9KwkRkwjCzKjPrMbPOQdvUWMclInIgSsJEZKJ5r3MuZdC2c88BM/PFMjARkcGUhInIhGZmzsyuM7PNwObIvp+YWbWZtZvZKjM7bVD5fboXzewMM6sZ9PxYM3vdzDrM7AEgYTRfj4hMHErCRGQyeD9wAjAv8nwlsBDIAv4A/NHMhkymzCwOeBj4XeTcPwKXRiNgEZn4xmUSZmZ3m1mjma0ZofqCZvZmZFs2EnWKSMw8bGatke3hyL7vOOdanHM9AM653zvndjnnAs65HwLxwOxh1H0i4Ad+7JwbcM49RDihExE5bON1fMQ9wP8Cvx2h+nqccwtHqC4Ria33O+ee3PPEzBxQPbiAmd0IXANMBRyQBuQMo+6pQK1zzg3at/2IIxaRSWlctoQ5554HWgbvM7MZZvZYZHzHC2Y2J0bhicjYszdpioz/+jLwISDTOZcBtAEWKdIFJA06t2DQ4zqg0Mxs0L6SqEQsIhPeuEzCDmIp8Fnn3HHAjcDPDuPcBDOrMLNXzOz90QlPRMaIVCAANAE+M7uFcEvYHm8CF5pZlpkVAJ8fdGxF5NzPmZnfzC4BloxS3CIywYzX7sh9mFkKcDLhwbV7dsdHjl0C3HqA02qdc+dFHpc652rNbDrwtJmtds5tiXbcIhITjwOPAZsIt3r9iH27K38HnA1URbbfAF8EcM71R/6m/BL4NrAc+PMoxS0iE4ztO7Rh/DCzMuDvzrkFZpYGbHTOTRmBeu+J1PvQkdYlIiIicjATojvSOdcObDOzDwJY2DHDOdfMMs1sT6tZDnAKsC5qwYqIiIgwTpMwM7uP8NiM2WZWY2bXAB8BrjGzt4C1wMXDrG4uUBE57xngu845JWEiIiISVeO2O1JERERkPBuXLWEiIiIi452SMBEREZEYGHdLVOTk5LiysrJYhyEiIiIypFWrVjU753IPdGzcJWFlZWVUVFTEOgwRERGRIZnZQW9tpu5IERERkRhQEiYiIiISA0rCRERERGJASZiIiIhIDCgJExEREYkBJWEyYRSXlGJmI74Vl5TG+qWJiMgENO6WqBA5mJrqHdz+xMYRr/eGc2ePeJ0iIiJqCRMRERGJASVhIiIiIjGgJExEREQkBpSEiYiIiMRA1JIwM7vbzBrNbM1Bjn/EzN42s9Vm9rKZHROtWERERETGmmi2hN0DnH+I49uAdznnjgJuA5ZGMRYRERGRMSVqS1Q45543s7JDHH950NNXgKJoxSIiIiIy1oyVMWHXAI/GOggRERGR0RLzxVrN7EzCSdiphyhzLXAtQElJyShFJiIiIhI9MW0JM7OjgV8BFzvndh2snHNuqXNusXNucW5u7ugFKCIiIhIlMUvCzKwE+DPwUefcpljFISIiIhILUeuONLP7gDOAHDOrAb4B+AGcc3cBtwDZwM/MDCDgnFscrXhERERExpJozo68fIjjnwQ+Ga3ri4iIiIxlY2V2pIjImFZcUoqZjfhWXFIa65cmIjES89mRIiLjQU31Dm5/YuOI13vDubNHvE4RGR/UEiYiIiISA0rCRERERGJASZiIiIhIDCgJExEREYkBJWEiIiIiMaAkTERERCQGlISJiIiIxICSMBEREZEYUBImIiIiEgNKwkRERERiQEmYiIiISAxELQkzs7vNrNHM1hzkuJnZT82s0szeNrNF0YpFREREZKyJZkvYPcD5hzh+AVAe2a4Ffh7FWERERETGlKglYc6554GWQxS5GPitC3sFyDCzKdGKR0REZLIpLinFzEZ0Ky4pjfXLmjB8Mbx2IVA96HlNZF9dbMIRERGZWGqqd3D7ExtHtM4bzp09ovVNZuNiYL6ZXWtmFWZW0dTUFOtwRERERI5YLJOwWqB40POiyL5/4Zxb6pxb7JxbnJubOyrBiYiIiERTLJOwZcDHIrMkTwTanHPqihQREZFJIWpjwszsPuAMIMfMaoBvAH4A59xdwHLgQqAS6AaujlYsIiIiImNN1JIw59zlQxx3wHXRur6IiIjIWDYuBuaLiIiITDRKwkRERERiQEmYiIiISAwoCRMRERGJASVhIiIiIjGgJExEREQkBpSEiYiIiMSAkjARERGRGFASJiIiIhIDSsJEREREYkBJmIiIiEgMKAkTiZHiklLMbES34pLSWL8sEREZpqjdwFtEDq2mege3P7FxROu84dzZI1qfiIhEz7Bawszsz2Z2kZkdVsuZmZ1vZhvNrNLMbjrA8RIze8bM3jCzt83swsOpX0RERGS8Gm5S9TPgCmCzmX3XzIb8um1mXuBO4AJgHnC5mc3br9jXgQedc8cCl0WuIyIiIjLhDSsJc8496Zz7CLAIqAKeNLOXzexqM/Mf5LQlQKVzbqtzrh+4H7h4/6qBtMjjdGDn4b4AERERkfFo2N2LZpYNXAV8EngD+AnhpOwfBzmlEKge9Lwmsm+wbwJXmlkNsBz47HDjERERERnPhjsm7C/AC0AS8F7n3Puccw845z4LpBzB9S8H7nHOFQEXAr870LgzM7vWzCrMrKKpqekILieHKxoz+Mb6LD7nHIFQiEAwRCAUAo+XQDBEKORiHZqIiEwgw50d+Uvn3PLBO8ws3jnX55xbfJBzaoHiQc+LIvsGuwY4H8A5t8LMEoAcoHFwIefcUmApwOLFi/VJOIqiMYMPRn8WXzDkaOsZoLW7n86+AF19Qbr6A3T1BejuD9IfCDEQCjEQcAwEQwz+T1b6pb8y82uPApDo95KS4CM13kdqgo/UBD85KXHkpyUM2uIpyUoiNzUeMxvV1ykiIuPHcJOwbxPuLhxsBeHuyINZCZSb2TTCyddlhAf3D7YDOAu4x8zmAgmAmrrkHXMunGw1tPfR2NHL7u4Bdnf109Y7gNsvfU+K85Ic7yMpzktGkh+/1xPZDJ/XgxEetLj8Nz/ittu+TTDk6O4P0NkXoL03QGdvgPbeAbbv6KKhvY/+QGif+hP9XkqzkyjLTqYsJ5lZ+SnMnZLGjNwU4nxaok9EZLI7ZBJmZgWEx3ElmtmxwJ6v9WmEuyYPyjkXMLPrgccBL3C3c26tmd0KVDjnlgFfBH5pZl8g/Hl3lXP7f1SKHFxnX4CKqhZe29ZC3oe/zS+e30pfJBnyeoyMJD85qfGU56eQmRRHZlIcKQk+kvxePJ7htVLdv+JBPnfWA4cs45yjtXuAho5e6tp6qW7ppqq5m+27utjc2MFTGxoYCIb/a/u9xsy8VLIvuoHXt+8mJzWe3JR4EuO8R/ZmiIjIuDJUS9h5hAfjFwG3D9rfAfznUJVHujCX77fvlkGP1wGnDDNWEXoHgry2rYUVW3fxytZdvF3TRjDk8HsNT3wy5fkp5KeGuwWzkuPwDjPROlJmRmZyHJnJccwpSPuX44FgiG3NXayra2d9XQcb6ttJKD2GFyqb95ZJT/RTkJ5AQVoCBekJ5KbEj1r8IiIy+g6ZhDnn7gXuNbNLnXN/GqWYRPbR0N7L0xsaeWp9Iy9VNtMzEMTnMRYWZ/Dpd83gxOnZHFeaSVL8RZx15ciPXxsJPq+H8vxUyvNTuXhheJ994gT+6+/raO7so6Gjl/q2XmpautlY3wGEW/LyUuMpSEtgSnoCUzMSSY7XTS5ERCaKobojr3TO/R4oM7Mb9j/unLv9AKeJHLFtzV0sX13Ho2vqWFPbDkBhRiIfXFzEmXPyOGFaFklx4z8hSYzzUpyVRHFWuHffOUdnX4D6tl7q28Ndm2/XtvFGdSsQbi2bmp7AlIxEpqaHW/s0+F9EZHwa6lMsOfLzSJahEBmWquYuHlldxyNv17GuLpx4LSrJ4Cvnz+GsuXmU56VM+ITDzEhN8JOa4Kc8PxUIz+xs6uhjZ2sPO9t6qNrVzfpIa1m8z7O3lWxqeiJ4D7Z2soiIjDVDdUf+IvLzW6MTjkw2bT0DPPJ2HQ+tqub1HeHWnkUlGXz9orlceNQUpmYkxjjC2PN6LDxWLD2BRWSGJwH0DLCztYe6tl52toYTM4CSzz/IJT97iePLsjiuNJPFZVlkJcfF+BWIiMiBDKs/x8y+T3iZih7gMeBo4AuRrko5DMUlpdRU7xjxeouKS6jesX3E642GkHMklB3L5+57g8fX1tMXCFGel8JXL5jDe46ZSqESr0Mys70zPedPTQegpz9IXVsPv//l/2IzPslvXqriF89vBWB6bjLHl2ZxXFkmx5dlUZadNOFbFEVExoPhDqo51zn3ZTP7AOF7R14CPA8oCTtME2Xx03did3c/63a2s6G+g/wP38Zzm5r40OJiPri4iKMK05UYHIHEOC/Tc1NoffY3/OmZu+kdCLK6to2VVS2sqtrNY2vreaAifBex7OQ4jisNJ2THlWWyYGq61i0TEYmB4SZhe8pdBPzROdemD0wZjpBzbGvu4u2aNna0dGNAaXYS2x64jQ2rnyPBr7WxoiHB7+X4siyOL8sCIBRybGnqpGL77nBitn03T6xrAMLjyo4pzuD4skwWl2axqCST9CSNLRMRibbhJmF/N7MNhLsjP21muUBv9MKS8a6rL8DaunbW1LbR0RsgJd7HidOzmD81nZR4H89tfEkJ2CjyeGzvEhmXLykBoLGjl1VVu1lZtZtV21u467mtBENbACjKTGTelDTmTU3b+7MwI1GtlSIiI2hYSZhz7qbIuLA251zQzLqAi6Mbmow3zrnwkgo1bWxu7CDkoDgzkdPLc5mekzzsFepldOSlJnDBUVO44KgpAHT3B3izupU3drSyvq6ddXXt/GN9w97bPaUl+Jg7JY1Z+alMy0lmem4y03NSKMxM1KKyIiLvwOEstDSH8Hphg8/57QjHI+NQMOSobOzk9R27aezoI87n4eiiDI4qTNfMvHEkKc7HyTNyOHlGzt593f0BNtR3sG5nOClbt7Odh9+opaMvsLdMnNdDaXYS03OTKctOZkpkHbMpkRmdOcnxSsBFRA5guLMjfwfMAN4EgpHdDiVhk1rfQJA1O9t5s7qVzr4AGUl+zpydy9wpafi9Gug9ESTF+VhUksmiksy9+5xz7OrqZ2tTF9uaO9na1MXW5i62NHXxzIYm+oP73sjc5zHyI6v+Z6fEkZEYR0aSn/Qk/97HGYl+0hL9JMZ5SfRHtjgv8T6PukBlUojWzHkZ24bbErYYmKebawuE1/Z6s7qVtTvbGAg6ijITOXNOLtOyk/WBOQmYGTkp8eSkxLNkWtY+x0IhR0t3P/Vt4dX+69t6Ij/Dz7fv6uat7jZae/rpHQgd5Ar7SvB7SPR7ifd5ifd7iPN6iPNFNq+HeL83/HOfffuWi/d5//nYu2df+GeC30tGkp+s5PCyHxqrKLEwmWfOT2bDTcLWAAVAXRRjkTGusaOXiqrdVDZ2Ygaz8lM5tjiDvLSEWIcmY4TH888EbUFh+iHL9g4EaesZoLV7gNbuftp6BugZCNI7EKSnP0hvIBT+ORCkuz9IfyBEXyBIfzAUeRze2nsG6A+EBu0Pl92zbyB4eN8dk+K8ZCXHMTU9kcLMRKZmJFCYkUTCtEW09w6QGu/Tlw0RGRHDTcJygHVm9hrQt2enc+59hzrJzM4HfgJ4gV855757gDIfAr5JuHvzLefcFcOMSUZJ7e4eVla1sL2lmzivh0WlmSwsyiAlYfzfu1FiJ8HvJcHvJT/KSXwo5OgPhhO2fZK0SNLW0x9kd/cAu7v7aekKb82dfdS19vLathbq23sJhhz5H7qV37xUhd9rZCXHkZ0cT3ZKHPmpCeSlxb/zLngb+S7X8bR4s8hkNtxP0W8ebsVm5gXuBM4BaoCVZrbMObduUJly4KvAKc653WaWd7jXkehwzvH0hkbyP/J9Hnq9hkS/l5NnZHN0UTrxPnXXyPjh8RgJHu877mYMBEM0dPQx4+glXP6tX9PS1c+urn6qdnXtvcepxyAnJZ6C9PDYt+LMJJLjh/nn1YVGvBtKXVAi48Nwl6h4zsxKgXLn3JNmlkS4detQlgCVzrmtAGZ2P+FlLdYNKvMp4E7n3O7IdRoP9wXIyAoEQzyyuo6fP7uFDfUd+FKzOWNWLvOnpuHTYHuZhHxeD4UZifRVr+Hooox9jnX3B6hv66W+PTzmbX1dO2/XtAGQkxJHSVYSpdnJTE1P0O+PiPyL4c6O/BRwLZBFeJZkIXAXcNYhTisEqgc9rwFO2K/MrEj9LxFO6r7pnHvsANe/NnJ9SkpKhhOyHKZAMMTf3t7JHU9VsrW5i/K8FG7/0DFcenwZx1yybugKZGyIQtcWgNfnJxgYGPF6o9FtNpqzzJLifEzPTWF6bgoQvkNEc2cfO3Z1s72lm7eq23h9Rys+j1GWnczMvBSm5STrNlEiAgy/O/I6wi1brwI45zaPUNehDygHzgCKgOfN7CjnXOvgQs65pcBSgMWLF2uG5ggKBEMse2sndzxdybbmLuZOSeOuKxdx7ryC8NpOoeDQlcjYEYWuLQh3b42XmVuxnGXmMSMvNYG81AQWl2UxEAxRs7uHquYuKps6qWzqxOsxyrKTmJmXwoxI8iYik9Nwk7A+51z/nm/YkQVbh0qGaoHiQc+LIvsGqwFedc4NANvMbBPhpGzlMOOSd+jAyddxnDsvXwtriowQv9fDtJxkpuUk867ZudS19rK5sYPKpk62NHUR520i67zrqWvroSAtQbMuRSaZ4SZhz5nZfwKJZnYO8Bngb0OcsxIoN7NphJOvy4D9Zz4+DFwO/MbMcgh3T24dbvBy+IIhx1/frN0n+frFR4/jnLlKvkSiyWNGYWZ42Yt3zcqltrWHdXXt9M47gwcrashM8u+9V2dSnGYeyz/1BYKRpVwGaO3pp70nQF8gSO9AeLbvnpm/ZuH/Zx4zvB7Da0b+Fd/lkbfrSIn3kZboIz0xvCZeeqJfSf8YMNzf9JuAa4DVwP8DlgO/OtQJzrmAmV0PPE54vNfdzrm1ZnYrUOGcWxY5dq6ZrSO8Ev+XnHO73tlLkUNxzvHEugZ++MRGNjV0KvkSiSEzoygziaLMJB7/8vlcvfQ51u1s56XKXbyytYVZ+SkcU5QR9eU7ZOzpGQjS0N67d8JHU0cf3f37DgtJitxZIt7vIS3Bv3dxYufC4xKDzhFyEAw6djrHrq4+trd07bNmnt9r5KbEh78YZCQyJT1RYxVjYLizI0Nm9jDwsHOuabiVO+eWE07YBu+7ZdBjB9wQ2SRKXq5s5vuPb+TN6lam5yRz5xWLuGBBgZIvkTHA9fewYGo6C6ams6uzj7dq2thQ3876ug6mpCdwTFEGM/NSdJP0CaqtZ4AVW5rJOvc67n25itaef06AyU6OozQ7iaykODKSIrf7SvQf1pp0T934Vb7yxEacc/QOhGjt6WdXZ3ira++hYvtuVlbtxgzyUuMpyUqiPC+VnJQ4tZSNgkMmYRb+F/gGcD3giewLAnc4526NfnhyJN6qbuUHj2/kxcpmpqQn8L1Lj+LSRUWaKi8yRmWnxPPuOXmcMjObdTvbeaumjcfW1pO6xcexxRksKEzXfVnHOecca3e28+T6Bp7f1MSb1a2EHCTPexdZyXHMn5pGfloC+WkJI9oyZWbhe7PGhVu99ugPhKhr62Fnay81u7v3JmXpiX7K81Ioz0shNzVeCVmUDNUS9gXgFOB459w2ADObDvzczL7gnPtRtAOUw7elqZMfPLaRx9bWk5Ucx9cvmsuVJ5bqnngi40S8z8uxJZksLM5g264uVlXt5vnNzby2rYWjizNYWJRBYpx+n8cL5xxvVrfy2Jp6Hl1Tz46Wbszg6KIMrj9zJqfNymXJjDy+8NjoLwcU5/NQmp1MaXYykE13f4CtTV1sbuxk1Y7dVGzfTWaSn6OLMphbkEq8PkdG1FBJ2EeBc5xzzXt2OOe2mtmVwBOAkrAxZFdnHz95ajP/9+oOEnwePn92OdecOo3UBH+sQxORd8DMmJ6TwvScFHa29rBq+25e29bC69t3M39qGotKMklL1O/3WFXV3MWDFdU8/EYtO9t68XuNk2fk8JkzZnDOvHyyU+L/WXiMLAeUFOdjQWE6CwrT6ekPsqWpk7U723luUxMvVTYzpyAVf970WIc5YQyVhPkHJ2B7OOeazEy/+WNEIBgibcmlnPGDZ+keCHL5kmI+f/Yscgb/gss7F6UFUAW9t4dhakYiUzMSaenqZ9X23ayubePt2jZm5aeyuDRTv+9jRO9AkMfW1HP/yh28srUFj8EZs/O48bzZnDU3n/RxlDQnxnn3JmSN7b28XdvGhvoOpl79Uz5418t89t3lnFaeo9/hIzBUEtb/Do/JKHDOsamhk5e2NJN55tUcPy2Lr14wh/L81FiHNrFEcQHUSU/3TTxsWclxnDMvnxOnZ/FmdSura9vYWN/BjNxkFpdlUaAZlTGxprZtb6tXe2+A0uwkvnTebP7tuKIJMcs1Ly2Bs9MSOHVmDt/5xk3UXPI5Pnb3aywszuBzZ83kzNl5SsbegaGSsGPMrP0A+w0Y//+rxrGdrT08v7mJhvY+clLiqLz/a9xd9WaswxKRUZKa4Oe08lwWl2XxVnUrb1a3sqWpmuKsROJLjsI5pw/FKGvrGWDZWzt5YOUO1tS2E+fzcOGCAj58fAknTMuakDPQE/xeOiqW8eyKP/OnVbXc+Uwln7inggWFaXzh7Fm8e46SscNxyCTMOacReGNMZ2+AFyub2djQQXK8l3Pm5jNnSio33rJ6fP3HVzeUyIhI9Hs5cXo2i0oyWV3bxus7dlNw+Xe49Ocvc92ZMyf1h2I07iPq9fnxTZlNytHnkjT7FDz+ePobttLx1uN0r3uWn/R18ZMRveLYFO/zcsUJJXxwcRF/eSOcjF1zbwUnTs/iaxfO46ii9FiHOC5oWeZxIhAK8eaOVl6raiEUguPLMjm+LOuf09XHW5eZuqFERlScz8NxpZkcU5TOrV+9gcbLbuSaeyuYU5DKZ86cyUVHTZl0a42N5H1Eu/oCrK9r59mVb+PPKiTO62F2QSrzp6aRlzoTu+K8I6p/vP798ns9fGhxMR84tpD7X9vBj57czHv/90UuObaQG8+bzdSMxKErmcSUhI0D25q7eH5TE609A0zPSea08hwykuJiHZaIjEE+r4fONx/lmYq/87e3dvKzZ7fwufve4PYnNvLpM2bwgWOLtDL6MIVCjqqWLtbWtrNtVxfOQbCzhYtOXcTMvBSt2TaI3+vhoyeVcfGxhfzsmS3c/dI2Hlldx7WnT+czZ8zUkioHoSRsDGvt7uf5zc1sa+4iI8nPxQunUpadHOuwRGQc8Hs9XLKoiPcvLOSJdQ3c+UwlX/nTan785GauPX06lx1fog/Gg2jt7mddXTvr6trp6guSFOdlUUkm86ekcdv33sPcqy+JdYhjVlqCn5sumMOVJ5bw/cc2csfTlfzljVpuvXg+756TH+vwxhwlYWNQIBhi5fbdrKrajccDp87MYWFxxqTrShCRI+fxGOcvKOC8+fm8sLmZO5+p5Ft/W8cdT1dy9cllXHFCyb7rVU1SgWCIysiaWDW7ezCgLCeZ+bPTKMtO1t/fw1SUmcRPLz+Wy5eU8PWHV/OJeyo4b34+33jvfHVRDqIkbIzZvquLZzY20dYzwKz8FE4rzyUlXv9MInJkzIzTZ+Vy+qxcKqpauPOZSn74j03c8UwlFx8zlatOKWP+1Mk1mNo5R11bL+vr29nc0ElfIER6op+Tpmczb0oaKQn623ukTpqRzaP/cTq/fGErdzy9mbNvf44bzpnF1adMU2KLkrAxo6svwPObm9jU0ElGop8PHFtISVZSrMMSkQlocVkWv7l6CZWNHdzzchV/WlXLH1fVsGRaFh8/qYxz5uVP6HFj7T0DrI/cJL2tZwCfx5iZl8LcKWkUZyZO2tmkw/YOZ7f70vPJPPv/8e3+IDcv/QvNy39MoKVm7/Gi4hKqd2wfyUjHvKgmYWZ2PvATwAv8yjn33YOUuxR4iPA9KiuiGdNY45xjdW0bL23ZRTDoOGFaFotLM3WTbRGJupl5qXz7/UfxpXPn8GBFNfeuqOK6P7xOVnIcHzi2kA8tLmZ2wcRY/LlvIEhlUyfr6zqobe0BoCgzkSVlWczMS5nQSeeIO4LZ7c45NjZ08KzPQ9L/+wUnTc/m2JIMPGbjdobokYhaEmZmXuBO4BygBlhpZsucc+v2K5cK/AfwarRiGauaOvp4ekMj9e29FGUm8u7ZeWQma9ajiIyu9CQ/nzp9Op84dRrPb27ijxXV/HZFFb9+cRvHFGfwb8cVcd78fPJSx9ca3Z7ENNbUtlHZ1El1SzchBxmR7sY5Bam672YMmBlzCtIozkzimY2NvFjZTGVjJ+fMm5yD9qPZErYEqHTObQUws/uBi4H9bxN/G/A94EtRjGVMCQRDvLqthVU7dpPg83LevHxmF6SqCVxEYsrrMc6cnceZs/PY1dnHw2/u5MGV1dz88Bpu+esaji/N4vwFBZy/oGBMDq7e08rywqZmntrQQNH1v+OpDY2kJ/o5tjiTmXkp5KfF62/tGJAc7+Oio6awqaGTZzc28ofXdpC25FICwdCk6gmKZhJWCFQPel4DnDC4gJktAoqdc4+Y2UGTMDO7FrgWoKSkJAqhjp74ovn832s7aO0eYN6UNE4rzyHBr2niIjK2ZKfEc82p0/jEKWVsaujk0TV1PLq6nlv/vo5b/76OowrTOXlmNidNz+b4siySYzCByDnHzrZeVm5r4fnNTby4uZnGjj4AZuWn0PbKH/nM579MTkqcEkrKQfIAACAASURBVK8xyMyYXZBKUWYiz2xsJHjm1Vx61wp++MFjmJmXEuvwRkXMBuabmQe4HbhqqLLOuaXAUoDFixe76EYWHR29A3z/sY0UfOR7hEKO9y+cSqnW/BKRMW7PB+XsglQ+f/YstjZ18uiaep7b2MTdL27jF89txecxjinO4PiyLOZOSWVOQRrTc5NHdDFT5xxNHX1saujkrZpW3tgRvl9mc2c46cpM8nNqeS6nledwWnkOU9ITsRvOIPfmm0csBomOPa1iN//Hp9hx+dd5zx0v8LWL5nHlCSUTPnmOZhJWCxQPel4U2bdHKrAAeDbyJhcAy8zsfRNtcP4zGxr52l9WU9feS/vKh/n0jV/UIFARGZem56Zw3Zkzue7MmfT0B6nY3sKKLbtYsXUXv35xKwPB8Pdkv9eYkZvCjLwU8lLjyUtNIDc1nrzUeDKS/Hg9hs/jwesBr8dDMORo6xmgvWeA1p5+2roHaOrso6q5m23NXWzf1UVXf3BQHMmcPiu8huKikkzmTUmbkDfMnizMjO4NL/D450/nxofe5uaH1/DMhka+d+nR5KZO3HXsopmErQTKzWwa4eTrMuCKPQedc21Azp7nZvYscONESsBauvq57e/r+MsbtZTnpfCnT5/Mcd99D3E3TZrhbyIygSXGeTmtPJfTynMB6A+E2NbcxYb6djbUd7CxvoN1O9t5rqOPzr7AYdfv9RjFmYmU5SSzZFoW03KSmZGbwlGF6aQnaVD9RJSXlsC9Vx/PvS9X8Z1HN3D+j5/ne5cezdkTdOB+1JIw51zAzK4HHie8RMXdzrm1ZnYrUOGcWxata8eac46/vV3Ht5atpa1ngM+dVc51Z84g3qexXyIyccX5PHu7Li/e71h3f4Cmjj4aO/po7R4gGHLhzTlCIYcZpCf6924ZSXGkJfgm1SBtCTMzrjplGifPzOHz97/JJ39bwRUnlPD1i+aSFDexljeN6qtxzi0Hlu+375aDlD0jmrGMlrq2Hm5+eA1Prm/kmKJ0/u9TJzCnIC3WYYmIxFRSnI/SbJ/GwsqwzcpP5S/Xnczt/9jE0ue3smLLLn784YUcU5wR69BGjL5ijJBQyPGHV3dw7u3P82JlM1+/aC5//swpSsBERETeoXifl69eMJc/fPJE+gaCXPLzl7njqc0EgqFYhzYiJla7XoxUNXdx05/f5pWtLZw8I5vvXHKUvu2JiIiMkJNmZPPo50/nlr+u4Yf/2MSzm5r40YcWUpI9vm/vpyTsEIpLSqmp3nHwAuYhdfHFZJz2EQgF2f30r7nv7Se479rRi1FERGRCGOY9KZPmvouV536aU79dS8uTv6BrzVOHLD+W70mpJOwQaqp3HPT+WM2dfTy5voGG9j6m5STz7tl5pFx4x5B1TsZ7Y4mIiAzpMO5J2d47wBNrG/Bc9AVOvOpm3j0nj8S4A09+G8ufu0rCDlMw5KioauG1qhbifV7On1/ArPyUCb+gnIiIyFiRluDnkkWFvLGjlZe3NLPz1R7OmZdP2TgbCqQk7DA0tPfyj/UN7OrsZ1Z+Cu+alTvhpsuKiIiMBx4zjivNpCQricfX1vPXN3dyVGE6p5XnjOjdGqJJGcQwBIIhXtnawus7dpMU7+W9R09heu7kuK+ViIjIWJabGs9lxxezYusuXt/RSnVLN+fNL6AgPSHWoQ1JSdgQanf38OT6Blp7BlgwNY1TZ+YQrxtui4iIjBk+r4fTynOZlpPME+saeHBVNUvKsji+LCvWoR2SkrCD6OwLkHXOv/PQ6zWkJfi45NhCirPG91RYERGRiawoM4mPnFDCsxubeHVbC1W7uvBlFcY6rINSEnYATR19XPy/L5Jy7IUsLM7g5BnZ46Z/WUREZDKL93k5b34B03OSeXpDI/GF82Id0kEpsziAnJQ4LjxqCvW//zLvmpWrBExERGScKc9P5WMnldG1+h+xDuWglF0cgJnx9ffMo3/nhliHIiIiIu/QwdYOGyuUhImIiIjEQFSTMDM738w2mlmlmd10gOM3mNk6M3vbzJ4ys9JoxiMiIiIyVkQtCTMzL3AncAEwD7jczPYfHfcGsNg5dzTwEPD9aMUjIiIiMpZEsyVsCVDpnNvqnOsH7gcuHlzAOfeMc6478vQVoCiK8YiIiIiMGdFMwgqB6kHPayL7DuYa4NEDHTCza82swswqmpqaRjBEERERkdgYEwPzzexKYDHwgwMdd84tdc4tds4tzs3NHd3gREQkqopLSjGzEd9ExrpoLtZaCxQPel4U2bcPMzsb+BrwLudcXxTjERGRMaimege3P7FxxOu94dzZI16nyEiKZkvYSqDczKaZWRxwGbBscAEzOxb4BfA+51xjFGMRERERGVOiloQ55wLA9cDjwHrgQefcWjO71czeFyn2AyAF+KOZvWlmyw5SnYiIDJd5otK9V1yiVYRERlJU7x3pnFsOLN9v3y2DHp8dzeuLiExKLqTuPZFxYEwMzBcRERGZbJSEiYiIiMSAkjARERGRGFASJiIiIhIDUR2YLyIiE0hk1qWIjAwlYSIiMjyadSkyotQdKSIiIhIDSsJEREREYkBJmIiIiEgMKAkTERERiQElYSIiIiIxoCRMREREJAaimoSZ2flmttHMKs3spgMcjzezByLHXzWzsmjGIyIiIjJWRC0JMzMvcCdwATAPuNzM5u1X7Bpgt3NuJvAj4HvRikdERERkLIlmS9gSoNI5t9U51w/cD1y8X5mLgXsjjx8CzjItxywiIiKTQDSTsEKgetDzmsi+A5ZxzgWANiA7ijGJiIiIjAnmnItOxWb/BpzvnPtk5PlHgROcc9cPKrMmUqYm8nxLpEzzfnVdC1wbeTobGPn7ZvyrHKB5yFKTm96joek9Gh69T0PTezQ8ep+GpvdoaCP5HpU653IPdCCa946sBYoHPS+K7DtQmRoz8wHpwK79K3LOLQWWRinOAzKzCufc4tG85nij92hoeo+GR+/T0PQeDY/ep6HpPRraaL1H0eyOXAmUm9k0M4sDLgOW7VdmGfDxyON/A5520WqaExERERlDotYS5pwLmNn1wOOAF7jbObfWzG4FKpxzy4BfA78zs0qghXCiJiIiIjLhRbM7EufccmD5fvtuGfS4F/hgNGM4AqPa/TlO6T0amt6j4dH7NDS9R8Oj92loeo+GNirvUdQG5ouIiIjIwem2RSIiIiIxoCRMREREJAaUhImIiIjEgJIwERERkRhQEiYiIiISA0rCRERERGJASZiIiIhIDCgJExEREYkBJWEiIqPMzL5pZr+PdRwiEltKwkRkTDGzKjNrNLPkQfs+aWbPRuFaz5pZr5l1DtpOGunriIgciJIwERmLvMB/jNK1rnfOpQzaVgw+aGZRvceuiExeSsJEZCz6AXCjmWXsf8DMTjazlWbWFvl58qBjz5rZbWb2kpl1mNkTZpZzuBePtMZ9xczeBrrMzGdmN5nZlki968zsA4PK79O9aGZlZub2JHBmNs3Mnouc+w/gsGMSkYlHSZiIjEUVwLPAjYN3mlkW8AjwUyAbuB14xMyyBxW7ArgayAPi9q/jMFwOXARkOOcCwBbgNCAd+BbwezObMsy6/gCsIpx83QZ8/B3GJCITyLhMwszs7siYkTUjVF/QzN6MbMtGok4ROWK3AJ81s9xB+y4CNjvnfuecCzjn7gM2AO8dVOY3zrlNzrke4EFg4RDX+amZtUa21wfvd85VR+rBOfdH59xO51zIOfcAsBlYMtSLMLMS4HjgZudcn3PueeBvQ50nIhPfuEzCgHuA80ewvh7n3MLI9r4RrFdE3iHn3Brg78BNg3ZPBbbvV3Q7UDjoef2gx91ACoCZ3TVo8P1/DirzOedcRmRbNGh/9eCLmNnHIl/UWs2sFVjA8LoVpwK7nXNd+8UsIpPcuEzCIt8kWwbvM7MZZvaYma0ysxfMbE6MwhORkfMN4FP8M8naCZTuV6YEqB2qIufcvw8afP/fw7i22/PAzEqBXwLXA9nOuQxgDWCRIl1A0qBzCwY9rgMyB8/2jMQsIpPcuEzCDmIp8Fnn3HGEx4D87DDOTTCzCjN7xczeH53wRORwOecqgQeAz0V2LQdmmdkVkcHyHwbmEW4xi6ZkwklZE4CZXU24JWyPN4HTzazEzNKBrw56DdsJj3H7lpnFmdmp7Nt9KiKT1ISYem1mKcDJwB/N9nwxJT5y7BLg1gOcVuucOy/yuNQ5V2tm04GnzWy1c25LtOMWkWG5FfgogHNul5m9B/gJ8HOgEniPc645mgE459aZ2Q+BFUAI+C3w0qDj/zCzB4C3gWbge8DgoQ1XAPcSbsFfETn/X2Z+isjkYs65oUuNQWZWBvzdObfAzNKAjc654c5UOlS990TqfehI6xIRERE5mAnRHemcawe2mdkHASzsmOGca2aZZran1SwHOAVYF7VgRURERBinSZiZ3Ue4SX+2mdWY2TXAR4BrzOwtYC1w8TCrmwtURM57Bviuc05JmIiIiETVuO2OFBERERnPxmVLmIiIiMh4pyRMREREJAbG3RIVOTk5rqysLNZhiIiIiAxp1apVzc653AMdG3dJWFlZGRUVFbEOQ0RERGRIZnbQ25SpO1JEREQkBpSEiYiIiMSAkjARERGRGFASJiIiIhIDSsJEREREYmDczY4UkcnlvAvfS0Nz8wGP5efk8Pjyv41yRCIiI0NJmIiMaQ3NzXz8v+494LF7v/bxUY5GRGTkqDtSREREJAailoSZ2d1m1mhmaw5y3Mzsp2ZWaWZvm9miaMUiIiIiMtZEsyXsHuD8Qxy/ACiPbNcCP49iLCIiIiJjStSSMOfc80DLIYpcDPzWhb0CZJjZlGjFIyIiIjKWxHJMWCFQPeh5TWTfvzCza82swswqmpqaRiU4ERERkWgaFwPznXNLnXOLnXOLc3MPeCNyERERkXEllklYLVA86HlRZJ+IiIjIhBfLJGwZ8LHILMkTgTbnXF0M4xEREREZNVFbrNXM7gPOAHLMrAb4BuAHcM7dBSwHLgQqgW7g6mjFIiIiIjLWRC0Jc85dPsRxB1wXreuLiIiIjGXjYmC+iIiIyESjJExEREQkBnQDbxGJqfMufC8Nzc0HPb5tW9XoBSMiMoqUhIlITDU0N/Px/7r3oMe//qFTRzEaEZHRo+5IERERkRhQEiYiIiISA0rCRERERGJAY8JEZEwIhhztvQO09Qzg93rISY4j3u+NdVgiIlGjJExEYqanP0h//nwefqOWHbu7cW7f42kJPhLmnUkw5PB6LDZBiohEiZIwERl13f0B7n15O794fgvd8z9AS3c/xxZnkJ0ST3qCn/5giF1dfWxr6iL1tI/x+1e2c8bsXEqzk2MduojIiNGYMBEZNcGQ4/9e3c7p33+W7z22gYXFGSS//juuPrmM08pzmTcljcLMRKblJLO4NIt/O66Itsd+jBn89a2dbKhvj/VLEBEZMWoJE5FRsbKqhW/8dS3r6tpZUpbFXVcuYnFZFgt/vh2zA3c1mhn929/isuNL+NtbO3l8bQMDQcdRhemjHL2IyMhTEiYiQxpqVfv8nBweX/63Ax6r2d3NBV/9JR0ZM7HedpIq/8HGp9fzybvDx4ezIn6cz8PFC6fyyOo6nt7QSLzPw6z81HfyUkRExgwlYSIypKFWtb/3ax//l31dfQF+/uwWlr6wlf7UUk6YlsVxpTPwe4/bp9xwV8T3eT285+ipPLSqhqfWN5KflnB4L0JEZIxREiYiIyoQDPHnN2r5weMbaero4/0Lp/L0nTdx4rl3HHHdXo9xwYIC/vDaDh5dU4czDWuV8edIWpZlYlESJiIjYiAY4uE3arnzmUqqdnWzsDiDX3z0OBaVZLLw9pEbUJ+W6OesuXksX11P/PQzRqxekdEynJblUMjR1jNAc2cf7b0D9AccgVAIn8dDvN9DSryP/NQE0hJ9+4ypVII3vigJE5Ej0t0foLf0FE7//jPUtfUyb0oad125iHPnFeCJ0tpe5XmpzJ/azdrQiWxq6ND4MBnX+gMhGtp7qWvrpamzj+aFVzH9pmXgGcZHdHAAT18H1teBp7eNtr4cLv/CrWSnxJES7/uXSS8HGjogsaMkTCatQ31j1LfFQxsIhtjW3MXG+g6qdnURmnEmM/NS+K8PLODM2XkHne04kk6ZkcO67Q3c9vd1/PYTS0blmjL6JmrLzu7ufrY2dbGtuYu6th5CkYWK0xP9BNubOGHhUSTHe0mK8xHv9+A1w+MxnHPc/e0v8uEvfZ+u/gCdfQG6ejPp7AvQ3hsgacrR/PWtnQDE+zzkpMQzJT0hvGUkHjKmifpej2VRTcLM7HzgJ4AX+JVz7rv7HS8B7gUyImVucs4tj2ZMMnkM9Qdl27YqvvmH5w54TN8W/1UgFKK6pYdNDR1saepkIOhIjvdyTFEGlX/8Dr/77t9HNZ7EOC8J257nBf95PL2hkbPm5o/q9WV0vJNJIWNVa3c/f3u7jo7jruK3K7YDkJMSx6KSTAozEilITyDB7+XrP76SU6/50EHr6a9ezeyCA7f+3nzlufz7HX+luauP5s4+mjr6eH3H7r1JnueEf+crD73NyTOzOXVmDtkp8XvPnUjv9XgRtSTMzLzAncA5QA2w0syWOefWDSr2deBB59zPzWwesBwoi1ZMMrkM9QdluLPyJrOWrn6e2dBI14JLWfr8VgaCjnifh9n5qczKT6UwMxGPGdu6d8UkvrjaVUw55RL+65H1nFaeS5xPA/VlbNjzJdCZh0D2DPoLjmYgpxw8PoJBeNfMHMrzU0hL8I/odV1/N4WZiRRm/rPVKxAM0dDex862Hl57dROPra3ngYpqABYUpnHqzFxOL8/RRJcYiGZL2BKg0jm3FcDM7gcuBgYnYQ5IizxOB3ZGMR6ZgA7V2jWc9adkX845Khs7eXJ9I0+tb9j7DdrSC5mfn8r03BRKspLGzH0czYX4+kVz+cQ9Fdy/cgcfO6ks1iHJKNu6dSsLl5x00OO11dUUFhcf8Fi0utecc9T2+Zj5sf9hY0MHPQNBEv1e5hekMndKKj+95mqO++CLI37dg/F5PXsTs3W/fJBVS19mTW0bL2xu4vnNzfzqha3c9dwWOO2LPLK6juk5yZRlJ5MY5x21GCeraCZhhUD1oOc1wAn7lfkm8ISZfRZIBs4+UEVmdi1wLUBJScmIByrj16Fau26+8lw21LdT39ZLfXsv3f1BBgIhgs6R6PeScfHXeGJdPfmpCeSnJ5CXGo9nEo4r6g+EqKhq4cn1jTy5voEdLd1A+BvyZ99dztlz87nykvM568KDtyrG0pmz81hUksEvntvK5UtK8Hv1bX4yCQbdPn8DAsEQO9t6aeroo6s/QP1Tj5J/6rn4vIbf6yEtwUdqgp+s5DiWfefaEY1lW3MXj66p4+E3auk8/pOsrm1jem4yc6akUpqVPGa+vHg9xjHFGRxTnMH17y6nsy/Aii27uO47S6lLPp7Kxk4MKEhPYHpOMtNykslKjot12BNSrAfmXw7c45z7oZmdBPzOzBY450KDCznnlgJLARYvXuxiEKeMI00dfbxZ3Ur2lbfz+NoG/F4jPzWBosw44rwezIye/iDNwQGqmrtZX9cBQILfQ1l2+A9OyBc/xFXGL+ccW5q6eGFzEy9ubmbF1l109weJ83k4ZUY2154+nbPm5jEl/Z/dGWPjo+Nfbd26lWNPOJmB7Bl0HXM5R1/yGeLr3tp7XAOJJwfnHNtbunmzupWa3T0EIwOgfB7Dnz+D+vZeAqEQfQMhAqFBHyGnf4ULf/ICc6akMqcglTkFacwpSCU3NX5YEz1au/tZWbWb17bt4rlNTWxq6ARgUUkGiRuW87FrryfBP/Zbk1LifZwzL5+kjcv52Ec/RGNHH9uaw5MGXtqyi5e27CItwUdv+bm8uLmZJdOy1PU/QqKZhNUCg9uAiyL7BrsGOB/AObfCzBKAHKAxinHJBNUXCPJS5S5W17bh8xi9m1dw1cc/Sl5K/AGXSnjx1u9z4wMv0NkXYGdrL1W7uqja1cWG+g449QYuW7qCM2fnceacPMrzUsbt7LvegSDr6tp5q7qVt6pbeXVbC3VtvQCUZSdx6aIiTivP4Qdf/jRvPFHPG8D/7FfHWO3a3dMK4pzjvpXVDCy6hI+e9IW9LZoaSDzx+YsWcN/Kapo6+kiJ93FUYTolWUlMSU8g3ufh5g9fxQ0Phrv+nHP0BkK09wzQ0tXPX++/h02ts1hflYuLT9tbpw104+ltIzHUy0VnnU6C34Pf66F7IEhHb4CG9l62NnXR3NkHhG+rtagkg2+8dx7nzi+gMCORhffcOCYTsEN1327bVoWZkZ+WQH5aAidOz6azN8C25i62NndSNfVYrvz1q6TG+zh9Vi7vnhP++6hWsncumknYSqDczKYRTr4uA67Yr8wO4CzgHjObCyQATVGMSSao7bu6+Me6Brr7gxxbksEJZVnc9vOrKPjspw55npmRmuBndoGf2QWphJyjvq2XZX96gNap5/OdRzfwnUc3MDU9gTPm5HHGrFwWl2WN2B+dvkCQ3v4QIedwhD8kHOAxw+814nyeva13BxMKOfoCIXZ399PQ3kt9Wy9Vu7rZ1tzJ+roO1te17/32X5CWwKLSDD47M5fTynMozkraW8+Xm+oP2rU71CSGocblRDuJMzOOL81k+Zp6Khs7tW7YJBAIhnihspmMi77IQCDE2XPzmFOQdsguPzMj0e8l0e8lPy2B/1vxIDdFErSegSC7Ovto7uxnV1cfnb057Ni+jWc3NdI7EKI/ECIpzktqgo/slHjePSeX6bkpHBvp1huLCdeB7N99O9iBfs9TEnwcVZTOUUXp3HPzLfzw7od4akMDT61v5JHVdXgMFpVkcsbsXE6akc3RRRkaEnAYopaEOecCZnY98Djh5Sfuds6tNbNbgQrn3DLgi8AvzewLhAfpX+WcU3ej7DWcZSZW17bxzMZGspLjeO8xU4/onoIeM6ZmJJK49Rkeu/+/qWvr4bmNTTyzsZFlb+7kD6/uAKAwI5G5U1IpykyiMCOR9EQ/iXFe/F4P3/rv79Pa3Yfz+sHrx3njcP5EnC8B50+kz3nxJaXj/AngHWYyFwpCKIAHR05mOiHn6BsI0RcI0R8MHfAU6+vE29WEt30nce21FPj6eHrZ/e/4vTmUQ/1hh9GZiTozL4XMJD8rq1rGdculDK2tZ4Blb+2kpauf7rce47r/uA7fEX7wJ/q9FGUmUZT5zy8m9/7xP3n1tRVHGu6EYaEAZ8/L5+x5+YRCjjU72/ZO4vmfJzYBkBTnZXFZFidNz+akGdksmJp2xP82E1lUx4RF1vxavt++WwY9XgecEs0YZHw71MB75xzf/eGPeXpDI6XZSVy4YMqIj1OYkp7IZUtKuGxJCf2BEG/s2M1bNa2srm1nU30Hr2xtobMvsO9JJWft89TrMRJ8HhL8XuL9Hra98TJHzZ9Pgt9DvN+L32N7EwYD/nb37bznEzcQCjkC/7+9O4+PsroXP/75zmQh+04CJBB2RERkV1xw3/elWhesVautttp7vbVXrvXa9ldte723tbZqK62tu1UR64JVAVGRRfadkIAkJCSEkJCQPd/fH/OEDiErZPLMJN/36zWvPHOe7Tsnz8ycOec856jS2KQ0Nfn+bljyEWdOvxKvV4hsPmaYh8gwL4nR4fzsJw9x2e0PkBAdTmTY4b/Mf3LDaa7WVgWaiDBpSBIfbSomv6z6sFo+03uUHazjzZUFNDQ2ccWEgfzxmVcJ++G9bofV53g8wvjMRMZnJvLDc0exr6qOpbmlLMktZcn2Uh7/YDMAcZFhTB2azFnH9efcsen0j2v9R3JfHTzb7Y75xhy1pXn7iD7pEsYNjOfM0f0DNkVOs4gwD9OGpTBtWMqhNFWloqaBAzX1VNc1UtfYxPU33MB1D/yacK8Q7vEcEdfsx5/k3Nu/0eZ5Xt/wCROyHm11Xd7zH/D4NT9pc9/HS3Po30ZNYDDUVgXa6PQ4PsvZy5r8/VYI64VKK2t5c1UBqnDVxEzS4nrvDTSh5oZrrz6sEBUfHkND0hBqk4awoGwoH28u5qE31+Hd/zWRBV8RXrIZ8bsHr68Onm2FMBOS1heUszRvH9WbF3PWWd9yrelJREiICich6l8DLnqry4iNtLeWG8K8Ho4fmMDKnWVUVNe7HY7pRlW1Dby1ugABrp6U2SOdwdvr69je+GMQ+jXLremoU39bhShV5ZG7rufCH/2ezUURlCcNITrCy6QhSYzPTCDM4+kVPwKPhn1TmJCTt7fqUBPkisXPI9+7rdvP0VFHc7eqx93uAB8Kxmf6CmFrC8rdDsV0k4amJt5dV0htfRPXTc7qsbvxOurE3ttrllvqaqf+ZiJCY1kB04elMG1oMjtLD7JyVxmLt+1lbX45p45IDVTIQc8KYSakVNTUM39DEalxkVw0bgArmhoDcp6Omu7a618VyIJQX2hSPFbx/cIZlhbDhoJyIj32ERfqFFi4pYTC8houGpdhTZAhTkTITo0hOzWGnaVVLM7Zy7vrCombeRv1jU197s5K+4QyIaOpSZm/vogmVS4al+HqYIFH+4vQ9IwJWYlsL6lC0o93OxTTCe11yt4dNpDy3RVMzU5mpA090qsMSYkhKymapXn7WKozeHnZ11x8woDDJhXv7awQZkLGsh372F1ew/lj00mMtsEBTdsGJUaRHB1B+cAJbodiOqGtu6AP1NTzp082MigxiunDkl2IzASaxyOcPDyFD598kJirf8zfV+Zz5YRBbd5g1Nv0rXo/E7KKKmpYlrfPN7XIgPiOdzB9mogwdmA8jQlZ5BQfcDsccxRUlY82FSMeD+eOTbdx33q5+t2buHZSJuFeD2+sKqCwvNrtkHqEFcJM0GtSZcHmYqIjvMwcneZ2OCZEHDcgDpoaeXX5LrdDMUdhw+4Kvt53kMovXzvs7mPTeyVGR3DNqt5SgQAAIABJREFUpEyiwr28taqAkgO1bocUcFYIM0FvXX45xQdqOX1U2hEDkBrTluiIMML3buPNlQXUtzGrgAlOVbUNLN62l8ykKGo2LnQ7HNOD4vuFc82kTCLDvLyzdjcH6xo63imEWSHMBLWmiFi+2F7K4ORoRvaPdTscE2IiCldTWlXHx5uK3Q7FdMEX20tpaGrirNH98d0fafqS2MgwLhk/gOq6Rt5dW4hK7/3xbR3zTVCrHnE2TarMHJ1mfUJMl4Xt207/uEheW7GLC8ZluB2O6YSiiho2FlYwcXAiST00HpgJPunx/Th3bDrvry+iJn1aUI7b2B06VQgTkTeB54D3VdXq9U2PWF9QTn3GCUwZnEiS3Q1pjoKocs2kTJ5etJ2i8hoyEvrGHVehSlVZtKWE6AgvU4fa3ZB93aj0OIoqaljFWcz85k0MSYlpdbtQntaos82Rvwe+CWwTkcdEZHQAYzIGgMc/2IzUHWTSkCS3QzEhKjc3l7/94oc0Kcy8/SEmTD350OP8iy51OzzTwpY9ByiqqGHG8FTr/2kAOGVYCg1lu/loUzG1DYEZnNtNnaoJU9WPgI9EJAG4wVneBfwReEFVbZI2c1TaGqSxPimbqpNu4uCqd4i88EQXIjO9QWOjctvs/+PvX+VTOe58brnjzkPN2qH867k3amxSlmwvJS020ndnqzH45oM9sPA5wq/8Lz7dupdzx6a7HVK36nSfMBFJAW4CbgZWAS8CpwKzgJmBCM70fq0N0qiqvLJ8F576RkrWfQTMdic402scPzCeDzfuoWB/NZlJ0W6HY1qxvqCcipoGLj+xv/X/NIdpKM5l0pAkVuwsY0xGHFnJvec93KnmSBF5C1gMRAOXquplqvqqqt4L2C1rplttL6mi+EAt04elQGPvvj3Z9IwR/WOJ8HrYuLvC7VBMK9QTzrId+xiY2I8hKb3nC9Z0n2lDk4nrF8an20po0t5zx2xn+4T9UVXHquovVLUQQEQiAVR1csCiM32OqrIsbx+JUeGMybAmCdM9wr0eRmXEsq24slf2Kwl1tVlTOFjXyIzhqVYLZloV5vUwY3gqeyvr2FTYe35MdbYQ9rNW0pZ0ZyDGAOwoPUhJZS1TspPx2Iex6UbHD0igoUnZWlTpdijGT0VNPbWDT2ZoagwDE6PcDscEsVHpsQxI6McX20upa+gdAzW0WwgTkQwRmQREichJIjLReczE1zTZLhG5QES2iEiOiDzYxjbXichGEdkgIi8d1aswvUJzLVh8vzBGWy2Y6Wbp8ZGkxESwsRf9iu4N/rZkJxoexTQbksJ0QEQ4fWQaB+sa+WpnmdvhdIuOOuafD9wKZAJP+KUfAP6zvR1FxAs8BZwL5APLRWSeqm7022Yk8GNghqqWiUj/Lr8C02vsKqumqKKGs0b3x+uxWjDTvUSEsQPiWZyzl31VdW6HY4CDdQ0891keYaU5pMePdDscEwIyEvoxqn8sq3aVMWFwIlHhoT2USbs1Yar6vKqeCdyqqmf6PS5T1Tc7OPZUIEdVc1W1DngFuLzFNncAT6lqmXM+m1ukD1uWt4/YyDCOG2i1YCYwRmfEIYLVhgWJl5ftYl9VHf12fOZ2KCaETBmaTH2jsnrXfrdDOWYdNUfe5Cxmi8gPWz46OPYgYJff83wnzd8oYJSIfC4iX4rIBW3EcaeIrBCRFSUlJR2c1oSiovIaCvZXc9LgRMI8NqWpCYyYyDCyU2LYXFiBWp9DV9U2NPLsp9uZNjSZsPJ8t8MxISQ1NpLhaTGs3rU/5G+06ejbrnmOgFggrpXHsQoDRuIbZ+wG4I8ikthyI1V9VlUnq+rktLS0bjitCTYrvy4jIszDuIEJbodiermxA+KpqmukIXmY26H0aX//Kp89FbXce5Y1Q5qum5qdTF1DE2vyy90O5Zi02ydMVZ9x/v73URy7AMjye57ppPnLB5Y6I+7nichWfIWy5UdxPhOiyqvrySmuZOKQJCLCrBbMBNbQ1Biiwr3UZdhMDG6pb2ziDwu3c2JWIjNGpLgdjglB/eP7kZ0Szaqvy4j0hLsdzlHr7GCtvxSReBEJF5GPRaTEr6myLcuBkSIyVEQigOuBeS22mYsz2r6IpOJrnszt0iswIW/V12WIwISsIypBjel2Xo8wOiOO+rRR7D9oHfTdMG/1bvLLqrn3zBE2Lpg5alOyk6mpb6JuQOj+oOpstcN5qloBXALsAEYAD7S3g6o2APcA84FNwGuqukFEHhWRy5zN5gOlIrIRWAA8oKqlXX8ZJlQ1hUWxYXcFozPiiI3s9CxaxhyTsQPiwRPGvDW73Q6lz2lsUp5amMOYjDjOPs5uiDdHb2BiFOnxkdRmTqapKTRH0e9sIaz52/Fi4HVV7VQjrKq+p6qjVHW4qv7cSXtYVec5y6qqP3RG4z9BVV/p8iswIa1u0EQampSJg5PcDsX0IWlxkXgPFPH6CusQ3tM+WF9EbkkV95xltWDm2E3ISqQpJpXFOXvdDuWodLbq4R8ishmoBu4WkTSgJnBhmb6gvrGJ2kGTGJwcTWpspNvhmD4monAN6+Iy2FxUwZiMeLfD6RNUlSc/2cawtBguHDfA7XBMLzCyfxzvL9/Kt3/5IrFrXz1ifXpqKvPfe8eFyDqnU4UwVX1QRH4JlKtqo4hUceSYX8Z0yfvri9B+8dYXzLgifM96Go67gL+vyGf2JWPdDqdP+HhTMZuLDvDra0+0AZlNt/B6hOpNC/FMupzLH/ojidERh61//qFZLkXWOV25FW0M8A0RuQW4BjgvMCGZvmLOZ3l4DpaSndLhDFjGdDtPfTVnj0ln7uoC6ht7xzx0wUxV+d2CHDKTorh8wkC3wzG9SM3GBXiEkByuorN3R/4N+DVwKjDFeUwOYFyml1v1dRmrd+0nMn+59QsxrrlmUiZ7K+tYuMUGgQ60z3NKWb1rP3edMZxwrw1FY7pP08FyRvSPZWNhBQ0h9oOqs33CJgNjVTU0bz8wQefPn+8gLjIMT+Fat0MxfdgZo9NIjY3k71/t4tyx6W6H06v9bsE20uMjuWZSptuhmF5o3MAEtu6pJKekMqT6eHa2ELYeyAAKAxiL6SOKymt4b10hs07J5o33bZwm455wr4crTxrInz/fQWllLSl2g0hAnHbNHewacQX9tn3I9Bn/dcT6vLwdPR+U6VUyk6KI7xfGht2hdaNNZwthqcBGEVkG1DYnquplbe9iTOte+HInjarMOjmbN9wOxvR510zK4o+L83h79W5uO3Wo2+H0SoWJ44gK9/KtO+4m3Pu9I9bPvu5UF6IyvYmIcPzABJbklrL/YN0RHfSDVWcLYY8EMgjTd9TUN/Li0p2cc1w6g61DvgkCozPiGJ+ZwOtf5VshLADW5ZfTkDqCKYMTrS+YCajjBsTxZW4pGwsrOGV4qtvhdEqn3hGqugjfSPnhzvJyYGUA4zK91NurCyg7WM9tM+zLzgSPaydlsqmwgg27Q+/uqmD31IIcqK/hxMwEt0MxvVxcv3AGp0SzqfAATSHShb2zd0feAfwdeMZJGoRv3kdjOk1V+fPnOxiTEcf0Ycluh2PMIZeeOJAIr4e/f2Uj6HenrXsO8MGGIiLzlxMZ5nU7HNMHHD8wnsraBnaWHnQ7lE7pbN3w94AZQAWAqm4DbNIv0yVLckvZXHSA22YMtWEpTFBJjI7g3OPTeXv1buoaQusW92D2+wU5REd4icxf5nYopo8YlhpLvzAPm4sq3A6lUzpbCKtV1UO3sYlIGBAadX0maMz5LI/kmAgus4EaTRC6dlIm+6rq+OfGPW6H0ivk7a1i3prd3DhtMJ76arfDMX2E1yOMTI8jt6QqJH5QdbYQtkhE/hOIEpFzgdeB4J2MyQSd7SWVfLSpmJunD6FfuDVLmOBz2sg0BiVG8dKynW6H0is8+fE2IsI83HH6MLdDMX3MmIw4GpqU7SWVbofSoc4Wwh4ESoB1wHeA94DZgQrK9D7PfZZHRJiHm08e4nYoxrTK6xFumJrF5zml5O2tcjuckLa9pJK5qwu4adoQ+sf1czsc08cMSOhHfL8wNhcdcDuUDnV2Au8mEZkLzFVVm9/DdMnZl17L9jE3ErFnPeec9ehh62yQRuOW3NxcJkw9+bC0pohYOOVeLrj3F2SXr2H+e1bhfzSaa8G+c8Zwt0MxfZCIMCYjnuU79rGvsPSI97m/9NRUV9/n7RbCxNd7+ifAPTi1ZiLSCDypqo+2t68xzQqissEbzjeuuoLkmOsOW2eDNBq3NDYqs37+/BHp764tJD9yBkUfLuz5oHqBnOJK5q3Zze2nDSMtzmYgMO4YnRHHsh37CB86lVn/9XCb2z3/0KwejOpIHTVH3o/vrsgpqpqsqsnANGCGiNwf8OhMyKupb6Q2czLZKdEkx4TGCMambzshM4Ga+ibq+49xO5SQ9NuPtxEZ5uVO6wtmXJQcE0H/uEgiR7ZdCxYMOiqE3QzcoKp5zQmqmgvcBNwSyMBM7/D26gI0IpaTBie5HYoxnZKVFEVCVDi1gya5HUrI2bbnAO+s3c0tpwwh1ebhNC4bnRFHeFo2ZQeDd47ijgph4aq6t2Wi0y8svKODi8gFIrJFRHJE5MF2trtaRFREJnccsgkVqsqfFufhOVBEVlKU2+EY0ykiwvjMBBoTB7O+wEbQ74rffLyNqHAv3znd+oIZ943sHwv4Bg0OVh11zG+v+Nhu0VJEvMBTwLlAPrBcROap6sYW28UBPwCWdhxuzzn/okvZs/eI8ifgfke+ULFoawnbiiuJ3rUUkdPcDseYTjt+QDyLN+3mz5/v4H+uO9HtcELC1j0HeHddIXedMdy6HpigENcvnPrCrWyLGce0oSluh9OqjgphJ4pIa8POCtDRfcdTgRyn+RIReQW4HNjYYrufAo8DD3Qcbs/Zs3dvq512wf2OfKHiT4vzSI+PpGbPBrdDMaZLIsO9RBSt4Z01/XjwwjHWwbwTrv7JHDQ2ixcf/S4vP3z44Kx2F7RxS832pZQOGMXeytqgbCJvtxCmqscyquYgYJff83x8nfoPEZGJQJaqvisibRbCRORO4E6AwYMHH0NIpqds3F3BZzl7+Y8LRvPs3OAftdiYliLzl3MgcwovLf2aH5wz0u1wgtqmwgoOJAxnytBkTjn/6SPW213Qxi21uSuIP/Vmtu2pDMpCWGcHa+12IuIBngD+raNtVfVZVZ2sqpPT0tICH5w5Zn9cnEtUuJcbp9rgrCY0eQ/uY+boNF5YujMkpj9x02Pvb0YaaphoN+CYIKPVFQxKimLrngOoBt9si4EshBUAWX7PM520ZnHAOGChiOwApgPzrHN+6NtZ+q854xKiO7x/w5ig9a0ZQyk5UMu8NbvdDiVofbZtL4u2lhC543ObkswEpVHpceyvrqekstbtUI4QyELYcmCkiAwVkQjgemBe80pVLVfVVFXNVtVs4EvgMlVdEcCYTA/4/YLteD1i4wSZkHf6yFTGZMTxh4U5NDUF369otzU1Kb94fxODEqOILFjudjjGtGpEWiwega17gm8uyYAVwlS1Ad9I+/OBTcBrqrpBRB4VkcsCdV7jrvyyg7yxMp8bpmTRP97mjDOhTUT47pkj2F5SxYcbi9wOJ+i8vaaADbsreOD80UhTo9vhGNOqqAgvWcnRbAvCJsmA9glT1fdUdZSqDlfVnztpD6vqvFa2nWm1YKHv6UXbEcHmjDO9xsUnDCA7JZrfL9wedB/gbqqpb+TX87cyblA8l5040O1wjGnXqP5xVNQ0sKciuJokXeuYb3qfwvJqXluezzWTshiYaIOzmt7B6xHuOmM4a/PL+Syn9bED+6Lnv9hBwf5q/vPC4/B4xO1wjGnX8LQYvCJsCbKBW60QZrrNbz7aBsB3Z1otmOldrpw4iPT4SJ78JMdqw4Cyqjp+tyCHM0enccqIVLfDMaZDkeFehqREk1NcGVTv4Y4GazWmU3KKK3ltxS5mnZJNVnK02+EY060iw7zcfcZwHnlnI4u37eX0UX1vqBz/WUSqR5xDbdZUVvz1Z0z4QwlgA7Ka4DcyPZbcvVXs3l/DoCCZSs8KYeaYnX/RpeRmnE5T8nDeeOz7vPXTg4ettw9nE4pyc3OZMPXkQ89VvHim3823fvM2scufI6OPTV/WPItIeXU9f12yg+MHxHPOf/760HobkNUEu2GpsYR5itm654AVwkzvUVAbTn3/sUwbmsz08/9wxHr7cDahqLFRj5i6bFNhBR9u3MMp3/8dS357j0uRuWvxthI8IkwP0rn4jGlLRJiH7NQYthVXcsaotKDoy2h9wswxUVVqRpxNVLiXkwYnuh2OMQE1OiOOlNgIvtheikrf+/jcUVrF9pIqpg5NJraf/YY3oWdU/1iq6xvJ31/d8cY9wN5FR6FlM0VL6X2omeLddYU0JGVz2rBkIsNstGzTu3lEmDE8lXlrdhM1aKLb4fQoFS+LtpSQGBVuP7hMyMpOjSHcK2zdc4DBQdB/2QphR6G1Zgp/zz80qwejcU9VbQM/f3cT3gOFjBs0wu1wjOkR2SnRDE6O5uthMymuqOkzgxLXZk2lprqeKyYMJMzT92oBTe8Q7vUwLDWW7cWVnDm6v9vhWHOkOXpPLcihsLyGqK3z8Yj7bevG9AQRYeboNJAwfvruJrfD6RG79h2kZuhpDEuNYUhKjNvhGHNMRqXHUtPQxK59BzveOMCsEGaOyvaSSv60OI+rThpEWHm+2+EY06OSoiPot/Nz3lmzm0+3lrgdTkCpKrPnrgdVX+HTmBA3OCWaiDAPW4vdH7jVCmGmyxqblAdeX0NUhJcHLxrjdjjGuCJy5xcMS41h9tz1VNY2uB1OwMxbs5tFW0uIyl1IXL9wt8Mx5piFeTwMT4the3EV6nG3L7MVwkyXzfksj5Vf7+e/Lzue/nF9oz+MMS2JNvKLq04gv+wgD7+93u1wAqKsqo5H39nIhKxEIvJtal/Te4xKj6OusYmGZHdneLFCmOmSnOJKfvXhFs4bm87lE2zSXtO3TRuWwj1njeTNlQW8tar3Ncs/8s4Gyqvr+cVVJyAEz1QvxhyrrKRo+oV7qOt/nKtxWCHMdFptQyM/fG01MRFefn7lCYh1xjeG7581gqnZycx+az15e6vcDqfb/GPtbt5evZvvnz2S4wbEux2OMd3K6xEunzCI6C3vuRqHFcJMpz36zkbW5pfz2NXjSYuLdDscY4JCmNfD/10/gYgwD9/+y3L2VdW5HdIx21NRw+y56zkxK5HvznS3ucaYQMmI74c01rsag40TZjrlja/yeXHp13znjGGcf3yG2+EYE1QGJkbxx1smc+OflvLt55fz0u3TiYpou8Ov/2TYLbk92HNTk/KjN9ZSU9/IE9edSJjXfqsbEyhWCDtKDY1N7C6vobahEYBwj4f+8ZFER/S+LF1fUM5Dc9cxfVgyD5w32u1wjAlKk7OT+e0NJ3H3C19xz0sr+f1NE9ucRaJ5MuzWuD3Y87OLc1m4pYRHLz+e4WmxrsZiTG8X0BKDiFwA/AbwAn9S1cdarP8hcDvQAJQAt6nqzkDGdKx2llYRf8EPeObTXBqajuyomhgdTvWIc9lcVMGYjNDvR7GztIpb/7yc5OgInrxhov0qNqYd5x+fwaOXj2P23PV8+y8rePrmScRGhs4Ps6W5pfxq/hYuPmEAN08f4nY4xvR6Aft0EBEv8BRwLpAPLBeReaq60W+zVcBkVT0oIncDvwS+EaiYjkVFTT2fbi1he0kVYclZHD8wniEpMcQ5k9jW1DdSVFFDQVk1+zMnc8H/LWZ8ZgK3zRjKxeMHEB6ChZeSA7XcMmcZDU1NvHLnydYPzJhOuGn6EPqFe/nRG2u5/tklzLl1SkgM5VJ8oIZ7Xl7F4ORoHrvabrwxpicE8ifaVCBHVXMBROQV4HLgUCFMVRf4bf8lcFMA4zlqO0ureHddIapwyvAU3n7wDma+svCI7TKTopk8BP78yF3c/8vneOHLndz36mp+NX8L35qRzfVTB3f4qzhY+oqUVtYya84yiitqefGOaYzoH9cj5zWmN7hmUiYpMRF898WVXPLbz3jiugmcOjLV7bDaVFPfyF1/+4oDNfX89bapNiirMT0kkIWwQcAuv+f5wLR2tv828H4A4zkqm4sq+OfGPSTHRHDp+IHER4XzdlP7o2N76qv51oyhzDo5m082F/Psp7n87N1N/Pbjbdw0fQi3zshu85dxMPQVKdhfzc3PLaWgrJpnb5nMxMFJPXJeY3qTM8f0583vnsK9L6/i5jlLufO0Ydx/7ij6hbs7QndLjU3Kfa+sZtWu/QzIm88Nlz/a6nZ5eTt6NjBj+oCg6KwgIjcBk4Ez2lh/J3AnwODBg3ssrrX5+1mwpYRBiVFceuKANjvZtsXjEc4Zm845Y9NZ+XUZzy7K5Q+LtvOnxXlcedIg7jh9GCP6B1fH1217DjBrzjIO1Dbwwu3TmJKd7HZIxoSs4wbE8849p/LTdzfyzKe5/GNtIbMvPi5ohj1VVf7fe5v4YEMRsy8+jt/928/a/BE4+7pTezg6Y3q/QHZUKgCy/J5nOmmHEZFzgIeAy1S1trUDqeqzqjpZVSenpfXMBLL1qSNZsKWEoakxXDFhYJcLYC1NHJzE0zdP4pN/m8m1kzOZu7qAc55YxO3Pr2D5jn2ouv+x/M6a3Vz+1OfUNSqv3DndCmDGdIOoCC//78oTePmO6cT1C+PuF1dSOfEWvt530NX3varyq/lbeO6zPG49JZtvnzrUtViM6asCWRO2HBgpIkPxFb6uB77pv4GInAQ8A1ygqsUBjKVL1ubvp+r4K0mPj+TCcRndekfg0NQYfn7lCdx/7ij+umQnf1uyg2uf3sPo9DiunZxJU3h0t52rs6rrGnn8g8385YsdTBqSxFPfnEhGwuHNpe31VbNmCtMX5ebmMmHqya2ua63/5snDU/jHvafy8vJdPPxqBW+tKmBAQj9OykpkeFosHk/PdYRXVX76j03M+TyPG6YO5uFLxlpHfGNcELBCmKo2iMg9wHx8Q1TMUdUNIvIosEJV5wG/AmKB150PgK9V9bJAxdQZ+WUHue0vK5C6g1w6fnTA7mpMjY3kh+eO4q4zhvHWqgJeW5HPz97dBDN+wDtrdjN2YDzZKTF4A/zBvGhrCbPnrmPXvmpumzGUH180ptXX3F5fNWumMH1RY6N2uf9mmNfDzdOH8Ov7bmTid55gxc4y3ltfRGxkGCcMSmDcoMAPa1NT38hDb63njZX53HpKNj+51ApgxrgloH3CVPU94L0WaQ/7LZ8TyPMfjaYmyEqOovajV4i5ZErAzxcdEcaN04Zw47QhbNtzgEvue4yifqeRu7eKiDAPw1JjGNk/lsHJx15D5l+b1RCXQU32aTSkjcZTtZfqT//Mm5/U8uZPW9/XaruM6T7S1Mj4zETGDUpgx94qVufvZ0luKcvy9uE57jKW5e1jSnZStxeOvi49yF0vfMXGwgruO2ckPzh7pBXAjHFRUHTMDyaDU6J58+5TOOkvrTe9dUZXmymajUyPI2r7J9x86y3s3HeQnOJKtpdUsrnoAOFegeOv5O3VBcwYkUpqbNfH7CoqLePUHzzF+t3l7Cw9SGSYhylDkpg4eDiPvPAAs177rM19rbbLmO7nEWFYWizD0mLZV1XH2vz9rKkfzXXPLGFwcjRXT8zkqomDyDrGH2ENjU28tOxrfjV/CwLMuXUyZ41J754XYYw5alYIa8Wx/jI8mmYKfx6PMDQ1hqGpMZzV1J/8Ml+BbEN1Nj94ZTXgu+vqpMGJnJiZwKj0ODKTokmNjTgUu6qy/2A9+WXVrN5VxoqdZVSceh/vriskOsLLycNSODEr4ZhvODDGdI/kmAhmju7Pjhf+k5/8/iX+/lU+//vRVv73o61MH5bMJeMHcu7YdNLjOz/wa31jE59sLuZ/PtzC1j2VnDwshcevHs/glJ7ve2qMOZIVwnpYe7VkcGSzn9cjDEmJYUhKDLte+BF/e/M9Fm/by5LtpbyzZjcvLf360LYRXg8RYR7CvMLBukbqGpoOresfF0lYaQ4XX3A+WUnRPdoJ2Ji+pqvvc3/SVM9VEzO5amIm+WUHeWtlAW+uKmD23PXMnrueEwYlMCU7mcnZSYxKj2VgYtShOWtVld3lNWwoKGdZ3j7mri5gb2Udg5OjeebmSZw3Nt2aH40JIlYI62Ht1ZJB+81+ebnbueWqCw899wBxUck0RSfT1C+RqKR0rrjyKhqamogK99I/vh8Z8f0Yn5lAZlIUJ037L4bceFV3vhxjTCuO5X3uLzMpmnvPHsk9Z41gW3El/9y4h0VbS3hx6U7mfJ53aLvYyDAam5T6xqZDc9qGeYSzxvTn2slZzBydFpJTpxnT21khLIR09MH+/EOzeHjO7B6MyBjTE0SEUelxjEqP43tnjqCuoYmNhRXs2FtFwf5q9lbWEu71EOYRBiT0Y+zABI4bEHeohqxZe0PNgN2AY0xPs0KYMcaEkGOZX7a9oWbAbsAxpqdZIcwYY0JIMMwva4zpHtZJwBhjjDHGBVYTZowxQeRY7qw8ln2NMT3PCmHGGBNEjuXOyu66K9MY0zOsOdIYY4wxxgVWCDPGGGOMcYE1R/Yi1h/EGGOMCR1WCOtFrD+IMcYYEzqsOdIYY4wxxgVWCDPGGGOMcYEVwowxxhhjXGCFMGOMMcYYFwS0ECYiF4jIFhHJEZEHW1kfKSKvOuuXikh2IOMxxhhjjAkWASuEiYgXeAq4EBgL3CAiY1ts9m2gTFVHAP8LPB6oeIwxxhhjgkkga8KmAjmqmquqdcArwOUttrkcaB5T4e/A2SIiAYzJGGOMMSYoBLIQNgjY5fc830lrdRtVbQDKgZQAxmSMMcYYExREVQNzYJFrgAtU9Xbn+c3ANFW9x2+b9c42+c7z7c42e1sc607gTufpaGBLQII+XCqwt8Ot+jbLo45ZHnWO5VOlhEWvAAAOWElEQVTHLI86x/KpY5ZHHevOPBqiqmmtrQjkiPkFQJbf80wnrbVt8kUkDEgASlseSFWfBZ4NUJytEpEVqjq5J88ZaiyPOmZ51DmWTx2zPOocy6eOWR51rKfyKJDNkcuBkSIyVEQigOuBeS22mQfMcpavAT7RQFXNGWOMMcYEkYDVhKlqg4jcA8wHvMAcVd0gIo8CK1R1HvAc8DcRyQH24SuoGWOMMcb0egGdwFtV3wPea5H2sN9yDXBtIGM4Bj3a/BmiLI86ZnnUOZZPHbM86hzLp45ZHnWsR/IoYB3zjTHGGGNM22zaImOMMcYYF1ghrIWOplrqbUQkS0QWiMhGEdkgIj9w0h8RkQIRWe08LvLb58dO/mwRkfP90lvNO+fmjKVO+qvOjRohRUR2iMg6Jy9WOGnJIvJPEdnm/E1y0kVEfuu83rUiMtHvOLOc7beJyCy/9EnO8XOcfUNu0GIRGe13vawWkQoRua+vX0siMkdEip0heZrTAn7ttHWOYNVGPv1KRDY7efGWiCQ66dkiUu13TT3tt0+X8qO9PA82beRRwN9fEmJTDLaRT6/65dEOEVntpLt7LamqPZwHvhsItgPDgAhgDTDW7bgC/JoHABOd5ThgK75pph4B/r2V7cc6+RIJDHXyy9te3gGvAdc7y08Dd7v9uo8in3YAqS3Sfgk86Cw/CDzuLF8EvA8IMB1Y6qQnA7nO3yRnOclZt8zZVpx9L3T7NR9jfnmBImBIX7+WgNOBicD6nrx22jpHsD7ayKfzgDBn+XG/fMr2367FcbqUH23leTA+2sijgL+/gO8CTzvL1wOvup0XXc2nFuv/B3g4GK4lqwk7XGemWupVVLVQVVc6yweATRw5s4G/y4FXVLVWVfOAHHz51mreOb8czsI3LRX4pqm6IjCvpsf5T7vl/7ouB/6qPl8CiSIyADgf+Keq7lPVMuCfwAXOunhV/VJ97+S/Evp5dDawXVV3trNNn7iWVPVTfHd/++uJa6etcwSl1vJJVT9U32wqAF/iG2+yTUeZH23ledBp41pqS3e+v0JqisH28smJ+zrg5faO0VPXkhXCDteZqZZ6LaeK+SRgqZN0j1OlOsevKaOtPGorPQXY7/dBGqp5qsCHIvKV+GZwAEhX1UJnuQhId5a7mkeDnOWW6aHseg7/kLNr6XA9ce20dY5QdRu+WoZmQ0VklYgsEpHTnLSjyY/e8Lkf6PdXb5pi8DRgj6pu80tz7VqyQpgBQERigTeA+1S1AvgDMByYABTiq77ty05V1YnAhcD3ROR0/5XOLyW71Rhw+pFcBrzuJNm11I6euHZC/foUkYeABuBFJ6kQGKyqJwE/BF4SkfjOHi/U86MFe391zQ0c/gPR1WvJCmGH68xUS72OiITjK4C9qKpvAqjqHlVtVNUm4I/4qrCh7TxqK70UX5VsWIv0kKKqBc7fYuAtfPmxp7mq2flb7Gze1Twq4PBmlpDMIz8XAitVdQ/YtdSGnrh22jpHSBGRW4FLgBudLzycJrZSZ/krfH2cRnF0+RHSn/s99P46tI+0M8VgsHNivwp4tTnN7WvJCmGH68xUS72K0z7+HLBJVZ/wS/dvx74SaL7LZB5wvXO3zFBgJL7Oi63mnfOhuQDftFTgm6bq7UC+pu4mIjEiEte8jK+z8HoOn3bL/3XNA25x7pSZDpQ7VdfzgfNEJMlpMjgPmO+sqxCR6c7/4xZCLI9aOOyXpl1LreqJa6etc4QMEbkA+A/gMlU96JeeJiJeZ3kYvmsn9yjzo608Dwk99P7qLVMMngNsVtVDzYyuX0ste+r39Qe+uxu24isNP+R2PD3wek/FV5W6FljtPC4C/gasc9LnAQP89nnIyZ8t+N3F11be4bsLZxm+jqGvA5Fuv+4u5tEwfHcQrQE2NL82fH0iPga2AR8ByU66AE85+bAOmOx3rNucfMgBvuWXPhnfh+d24Hc4AymH2gOIwfcLOcEvrU9fS/gKpIVAPb4+It/uiWunrXME66ONfMrB18em+bOp+Q69q5334mpgJXDp0eZHe3kebI828ijg7y+gn/M8x1k/zO286Go+Oel/Ae5qsa2r15KNmG+MMcYY4wJrjjTGGGOMcYEVwowxxhhjXGCFMGOMMcYYF1ghzBhjjDHGBVYIM8YYY4xxgRXCjDHGGGNcYIUwY7qZiKSIyGrnUSQiBc5ypYj8PkDnvE9EbnGWHxWRcwJxnkARkUdE5N/bWX+JiDx6FMd92ZlT734nj6KPMc4rRGSs3/OFIjL5GI73fRHZJCIvishlIvJgF/bNFpFvdvF8M0XkH12PtHs5cZzi9/yu5uvXmL4krONNjDFdob4pMCaAr3ABVKrqrwN1PmcqjtuAic75Hw7UuVz0LvBTEXlM/UZOb4+IZABTVHWE83wH8ALQqf2dfbyq2uiXdAXwD2BjZ4/Rge8C5+i/RvA+YoYOEQnTf02q7C8b+CbwUjfFclTaia89M4FK4AsAVX26u+MyJhRYTZgxPcS/FsKp+XleRBaLyE4RuUpEfiki60TkA/HN54mITBKRRSLylYjMbzFFSbOz8M3V2ODs8xcRucZZ3iEi/y0iK51jj2klruNFZJlTW7dWREY66Tf5pT/jN7XHBc7x1ojIx05asojMdfb/UkTG+73OOU6NUa6IfN/vvA+JyFYR+QwY7Zf+fRHZ6BzrFTg0Se5CfHMItox/qogsEZFVIvKFiDQf60NgkBP/T4CBwAIRWeDsd56z30oReV18k9g359njIrISuNbvPKfgm5j8V84xhzurrnXyaauInOZs6xWRX4nIcud1fKeVuJ/GN0L5+05N3a0i8ju//+HTIrIU+KWInCH/ql1dJb5ptB4DTnPS7m9xbHHOv975v3/Db3W8iLwrIlucc3iceP/it/39znGGO9fjV861OqaN+HaISKLf+beJSLqIXCoiS52YP3LSsoG7gPud2E8Tv5pQEZngXENrReQt8U3T1Fzr+HjLvDYmpLk9vYA97NGbH8AjwL87yzOBf/ilfwaEAyfiq5250Fn3Fr4al3B8NQVpTvo3gDmtnOO/gXv9nv8FuMZZ3tG8Dl+ty59a2f9JfJMjA0QAUcBxwDtAuJP+e3xzp6Xhm0ZmqJOe7HeMnzjLZwGr/V7nF0AkkIpvSqNwYBK+aT2igXh806E059Nu/jVdSqJfnDcCT7YSfzwQ5iyfA7zhLGcD6/222wGkOsupwKdAjPP8R8DDftv9Rxv/z0N56zxfCPyPs3wR8JGzfCcw21mOBFY051mL4/nHdCvwO7/z/APwOs/fAWY4y7H4WjFm4lxPrRz3auCfgBdIB74GBjj71OAr/Hmdba5x/h//9Ns/0fn7MTDSWZ6Gb87A1uL7Dc5USs52zfmQxL+merndL68eaf5/t/I+WQuc4Sw/Cvxfe3ltD3uE8sOaI41xz/uqWi8i6/B9IX7gpK/DV4AYDYwD/ikiONu0NhnsAGBTO+d50/n7FXBVK+uXAA+JSCbwpqpuE5Gz8X0xL3fOHQUUA9OBT1U1D0BV9znHOBXfFz+q+on4+sXFO+veVdVaoFZEivEVCk4D3lKnaVFE/Jvh1gIvishcYK5fejG+2qyWEoDnnRo8xVfI68h0YCzwufP6Ipx8aPZqJ47RzD9/s53l84Dx4tRIOjGOBPK6cNzX9V9NoZ8DT4jIi/j+R/lO3G05FXjZ2X+PiCwCpgAVwDJVzQVfnzln24+BYSLyJL6m3w+dmsFTgNf9zhXZRnyvAg8Df8Y3IXRz/mUCr4qvBjeio9cvIgn4CoCLnKTn8c1Z2Ky1vDYmZFkhzBj31AKoapOI1Ktq80SuTfjemwJsUNWTOzhONb4Jdts9D9BIK+95VX3JaVa6GHjPaToT4HlV/bH/tiJyaQextHf+NmNo4WLgdOBSfIXDE9TX1NoP32tt6afAAlW90mnqWtiJmARfzc8Nbayv6sQxmrWWv4KvBnJ+F47TZgyq+piIvIuvBuhzETn/GI7bcsJgVdUyETkROB9fU+F1wH3AflWd0FF8+AqwI0QkDV8t7s+c9CeBJ1R1nojMxFfjdSzavZaNCTXWJ8yY4LUFSBORkwFEJFxEjm9lu03AiKM9iYgMA3JV9bfA28B4fDUj14hIf2ebZBEZAnwJnC4iQ5vTncMsxtdciPNlu1dVK9o57afAFSIS5fRvutTZ1wNkqeoCfE2ECfia3wBGAetbOVYCUOAs39rOOQ8Acc7yl8AMEWnutB8jIqPa2be1Y7RnPnC3/Ktv3ygRienEfq0SkeGquk5VHweWA2M6iGUx8A2nr1cavkLtMmfdVBEZ6uT1N4DPRCQV8KjqG8BsYKLz/8sTkWudGMQpqB3B+QHxFvAEsEl9N6fA4f+bWX67tBq7qpYDZX79vW4GFrXczpjewgphxgQpVa3D11/ncRFZA6zG1zzU0vv4vmSP1nXAehFZja/586+quhHfl/GHIrIWX9+hAapagq+/05tOTM3NTo8Ak5xtH+PwL9zWXttKZ981TvzLnVVe4AWniXYV8FtV3e+sOxNfU1lLvwR+ISKraL925FngAxFZ4LyOW4GXnZiX4CvYdOQV4AGno/nwdrb7E747KFeKyHrgmQ5i68h9Tqf5tUA9vjxbCzSK7waJ+1ts/5azfg3wCb4+bkXOuuXA7/AV3vOcbQcBC51r4AWguQb0RuDbzv96A3B5OzG+CtzE4U25j+BrzvwK2OuX/g5wZXPH/BbHmYXv5oe1+O4y7vLQJMaEiuYOk8aYECYib+H7ot3mdiyBICLpwEuqerbbsRhjTHexQpgxvYD4hmVIV9VP3Y4lEERkClCvqqvdjsUYY7qLFcKMMcYYY1xgfcKMMcYYY1xghTBjjDHGGBdYIcwYY4wxxgVWCDPGGGOMcYEVwowxxhhjXPD/AZ1DH7cnCLB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675" y="1990715"/>
            <a:ext cx="11029615" cy="97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этапе предварительного анализа исходных данных использовался встроенный инструмент </a:t>
            </a:r>
            <a:r>
              <a:rPr lang="en-US" dirty="0" smtClean="0"/>
              <a:t>Pandas Profiling Report</a:t>
            </a:r>
            <a:r>
              <a:rPr lang="ru-RU" dirty="0"/>
              <a:t> </a:t>
            </a:r>
            <a:r>
              <a:rPr lang="ru-RU" dirty="0" smtClean="0"/>
              <a:t> и матрица ковариации.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831272"/>
            <a:ext cx="11029616" cy="644538"/>
          </a:xfrm>
        </p:spPr>
        <p:txBody>
          <a:bodyPr/>
          <a:lstStyle/>
          <a:p>
            <a:r>
              <a:rPr lang="ru-RU" dirty="0"/>
              <a:t>Использованные методы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014" t="40755" r="52665" b="13458"/>
          <a:stretch/>
        </p:blipFill>
        <p:spPr>
          <a:xfrm>
            <a:off x="6469463" y="3329795"/>
            <a:ext cx="5037827" cy="3140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814" y="3579961"/>
            <a:ext cx="5391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Набор данных сильно </a:t>
            </a:r>
            <a:r>
              <a:rPr lang="ru-RU" dirty="0" smtClean="0">
                <a:solidFill>
                  <a:schemeClr val="tx2"/>
                </a:solidFill>
              </a:rPr>
              <a:t>не сбалансирован. 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На </a:t>
            </a:r>
            <a:r>
              <a:rPr lang="ru-RU" dirty="0">
                <a:solidFill>
                  <a:schemeClr val="tx2"/>
                </a:solidFill>
              </a:rPr>
              <a:t>положительный класс (мошенничество) приходится 0,172% всех транзакций.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Прямой зависимости мошенничества от времени совершения транзакций не наблюдается.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В качестве метрики для несбалансированных данных будем использовать </a:t>
            </a:r>
            <a:r>
              <a:rPr lang="en-US" dirty="0" smtClean="0">
                <a:solidFill>
                  <a:schemeClr val="tx2"/>
                </a:solidFill>
              </a:rPr>
              <a:t>ROC-AUC.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4622" t="20494" r="20029" b="5051"/>
          <a:stretch/>
        </p:blipFill>
        <p:spPr>
          <a:xfrm>
            <a:off x="0" y="159488"/>
            <a:ext cx="12054814" cy="63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755" t="29923" r="57704" b="8837"/>
          <a:stretch/>
        </p:blipFill>
        <p:spPr>
          <a:xfrm>
            <a:off x="315694" y="244549"/>
            <a:ext cx="11667199" cy="63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831272"/>
            <a:ext cx="11029616" cy="644538"/>
          </a:xfrm>
        </p:spPr>
        <p:txBody>
          <a:bodyPr/>
          <a:lstStyle/>
          <a:p>
            <a:r>
              <a:rPr lang="ru-RU" dirty="0" smtClean="0"/>
              <a:t>Этапы обработки данных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54680" y="2609663"/>
            <a:ext cx="4553712" cy="58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Выделение тестовой и обучающей части (</a:t>
            </a:r>
            <a:r>
              <a:rPr lang="en-US" dirty="0"/>
              <a:t>from </a:t>
            </a:r>
            <a:r>
              <a:rPr lang="en-US" dirty="0" err="1"/>
              <a:t>sklearn</a:t>
            </a:r>
            <a:r>
              <a:rPr lang="en-US" dirty="0"/>
              <a:t> import </a:t>
            </a:r>
            <a:r>
              <a:rPr lang="en-US" dirty="0" err="1" smtClean="0"/>
              <a:t>model_selection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24328" y="3578753"/>
            <a:ext cx="508406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Нормализация (</a:t>
            </a:r>
            <a:r>
              <a:rPr lang="en-US" dirty="0"/>
              <a:t>from </a:t>
            </a:r>
            <a:r>
              <a:rPr lang="en-US" dirty="0" err="1"/>
              <a:t>sklearn.preprocessing</a:t>
            </a:r>
            <a:r>
              <a:rPr lang="en-US" dirty="0"/>
              <a:t> import </a:t>
            </a:r>
            <a:r>
              <a:rPr lang="en-US" dirty="0" err="1" smtClean="0"/>
              <a:t>StandardScaler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69480" y="4590546"/>
            <a:ext cx="3849624" cy="99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нормализация с нулевым средним и единичной дисперсией</a:t>
            </a:r>
            <a:r>
              <a:rPr lang="en-US" dirty="0"/>
              <a:t> </a:t>
            </a:r>
            <a:r>
              <a:rPr lang="ru-RU" dirty="0" smtClean="0"/>
              <a:t>(</a:t>
            </a:r>
            <a:r>
              <a:rPr lang="en-US" dirty="0"/>
              <a:t>from </a:t>
            </a:r>
            <a:r>
              <a:rPr lang="en-US" dirty="0" err="1"/>
              <a:t>sklearn.preprocessing</a:t>
            </a:r>
            <a:r>
              <a:rPr lang="en-US" dirty="0"/>
              <a:t> import </a:t>
            </a:r>
            <a:r>
              <a:rPr lang="en-US" dirty="0" err="1" smtClean="0"/>
              <a:t>PowerTransformer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07608" y="1964755"/>
            <a:ext cx="4910328" cy="42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Часть </a:t>
            </a:r>
            <a:r>
              <a:rPr lang="ru-RU" dirty="0" err="1" smtClean="0"/>
              <a:t>датасета</a:t>
            </a:r>
            <a:r>
              <a:rPr lang="ru-RU" dirty="0" smtClean="0"/>
              <a:t> с преобразованными данными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77824" y="1965448"/>
            <a:ext cx="3227832" cy="42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Полный </a:t>
            </a:r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79840" y="5949810"/>
            <a:ext cx="4146256" cy="43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Моделирование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Catboost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10" idx="2"/>
            <a:endCxn id="6" idx="1"/>
          </p:cNvCxnSpPr>
          <p:nvPr/>
        </p:nvCxnSpPr>
        <p:spPr>
          <a:xfrm rot="16200000" flipH="1">
            <a:off x="2568991" y="2317964"/>
            <a:ext cx="508438" cy="662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6" idx="2"/>
            <a:endCxn id="7" idx="0"/>
          </p:cNvCxnSpPr>
          <p:nvPr/>
        </p:nvCxnSpPr>
        <p:spPr>
          <a:xfrm rot="5400000">
            <a:off x="5108393" y="3255610"/>
            <a:ext cx="381110" cy="265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2"/>
            <a:endCxn id="6" idx="3"/>
          </p:cNvCxnSpPr>
          <p:nvPr/>
        </p:nvCxnSpPr>
        <p:spPr>
          <a:xfrm rot="5400000">
            <a:off x="7831017" y="2271897"/>
            <a:ext cx="509131" cy="754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7" idx="2"/>
            <a:endCxn id="11" idx="0"/>
          </p:cNvCxnSpPr>
          <p:nvPr/>
        </p:nvCxnSpPr>
        <p:spPr>
          <a:xfrm rot="16200000" flipH="1">
            <a:off x="4498748" y="4895589"/>
            <a:ext cx="1721833" cy="386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endCxn id="8" idx="1"/>
          </p:cNvCxnSpPr>
          <p:nvPr/>
        </p:nvCxnSpPr>
        <p:spPr>
          <a:xfrm>
            <a:off x="6345936" y="4253853"/>
            <a:ext cx="923544" cy="835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8" idx="2"/>
            <a:endCxn id="11" idx="3"/>
          </p:cNvCxnSpPr>
          <p:nvPr/>
        </p:nvCxnSpPr>
        <p:spPr>
          <a:xfrm rot="5400000">
            <a:off x="8119181" y="5094156"/>
            <a:ext cx="582026" cy="1568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этапе моделирования использовались передовые алгоритмы ансамблевого </a:t>
            </a:r>
            <a:r>
              <a:rPr lang="ru-RU" dirty="0"/>
              <a:t>машинного обучения, </a:t>
            </a:r>
            <a:r>
              <a:rPr lang="ru-RU" dirty="0" smtClean="0"/>
              <a:t>на основе градиентного </a:t>
            </a:r>
            <a:r>
              <a:rPr lang="ru-RU" dirty="0" err="1" smtClean="0"/>
              <a:t>бустинга</a:t>
            </a:r>
            <a:r>
              <a:rPr lang="ru-RU" dirty="0" smtClean="0"/>
              <a:t> из библиотек</a:t>
            </a:r>
            <a:r>
              <a:rPr lang="ru-RU" dirty="0"/>
              <a:t> </a:t>
            </a:r>
            <a:r>
              <a:rPr lang="en-US" b="1" dirty="0" err="1" smtClean="0">
                <a:latin typeface="Arial Black" panose="020B0A04020102020204" pitchFamily="34" charset="0"/>
              </a:rPr>
              <a:t>XGBoost</a:t>
            </a:r>
            <a:r>
              <a:rPr lang="en-US" b="1" dirty="0" smtClean="0">
                <a:latin typeface="Arial Black" panose="020B0A04020102020204" pitchFamily="34" charset="0"/>
              </a:rPr>
              <a:t>,</a:t>
            </a:r>
            <a:r>
              <a:rPr lang="ru-RU" b="1" dirty="0" smtClean="0"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atin typeface="Arial Black" panose="020B0A04020102020204" pitchFamily="34" charset="0"/>
              </a:rPr>
              <a:t>CatBoost</a:t>
            </a:r>
            <a:r>
              <a:rPr lang="ru-RU" b="1" dirty="0" smtClean="0">
                <a:latin typeface="Arial Black" panose="020B0A04020102020204" pitchFamily="34" charset="0"/>
              </a:rPr>
              <a:t>.</a:t>
            </a:r>
            <a:endParaRPr lang="en-US" b="1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 Black" panose="020B0A04020102020204" pitchFamily="34" charset="0"/>
              </a:rPr>
              <a:t>Обоснование</a:t>
            </a:r>
          </a:p>
          <a:p>
            <a:r>
              <a:rPr lang="ru-RU" dirty="0" smtClean="0"/>
              <a:t>Оба алгоритма применимы для задачи классификации</a:t>
            </a:r>
          </a:p>
          <a:p>
            <a:r>
              <a:rPr lang="ru-RU" dirty="0" smtClean="0"/>
              <a:t>На примере данной задачи хотел на практике сравнить качеств</a:t>
            </a:r>
            <a:r>
              <a:rPr lang="ru-RU" dirty="0"/>
              <a:t>о</a:t>
            </a:r>
            <a:r>
              <a:rPr lang="ru-RU" dirty="0" smtClean="0"/>
              <a:t> полученных предсказаний двух моделей и производительность их работы.</a:t>
            </a:r>
            <a:endParaRPr lang="en-US" dirty="0" smtClean="0"/>
          </a:p>
          <a:p>
            <a:pPr marL="0" indent="0">
              <a:buNone/>
            </a:pPr>
            <a:endParaRPr lang="ru-RU" b="1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 Black" panose="020B0A04020102020204" pitchFamily="34" charset="0"/>
              </a:rPr>
              <a:t>Трудности</a:t>
            </a:r>
            <a:r>
              <a:rPr lang="ru-RU" b="1" dirty="0">
                <a:latin typeface="Arial Black" panose="020B0A04020102020204" pitchFamily="34" charset="0"/>
              </a:rPr>
              <a:t>, которые возникли</a:t>
            </a:r>
          </a:p>
          <a:p>
            <a:r>
              <a:rPr lang="ru-RU" dirty="0" smtClean="0"/>
              <a:t>Несбалансированность данных в целевом классе</a:t>
            </a:r>
          </a:p>
          <a:p>
            <a:r>
              <a:rPr lang="ru-RU" dirty="0" smtClean="0"/>
              <a:t>Нет описания параметров транзакций за исключением суммы, времени.</a:t>
            </a:r>
          </a:p>
          <a:p>
            <a:r>
              <a:rPr lang="ru-RU" dirty="0" smtClean="0"/>
              <a:t>Отсутствие опыта в решении таких задач.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831272"/>
            <a:ext cx="11029616" cy="644538"/>
          </a:xfrm>
        </p:spPr>
        <p:txBody>
          <a:bodyPr/>
          <a:lstStyle/>
          <a:p>
            <a:r>
              <a:rPr lang="ru-RU" dirty="0"/>
              <a:t>Использованные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14040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237" y="2708431"/>
            <a:ext cx="11029615" cy="1311216"/>
          </a:xfrm>
        </p:spPr>
        <p:txBody>
          <a:bodyPr>
            <a:normAutofit/>
          </a:bodyPr>
          <a:lstStyle/>
          <a:p>
            <a:r>
              <a:rPr lang="ru-RU" dirty="0" smtClean="0"/>
              <a:t>В ходе выполнения итоговой работы удалось на практике применить полученные знания и предсказать случаи мошенничества с банковскими картами. </a:t>
            </a:r>
          </a:p>
          <a:p>
            <a:r>
              <a:rPr lang="ru-RU" dirty="0" smtClean="0"/>
              <a:t>Точность предсказания фактов мошенничества составила не более 55%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587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33358"/>
              </p:ext>
            </p:extLst>
          </p:nvPr>
        </p:nvGraphicFramePr>
        <p:xfrm>
          <a:off x="581192" y="3364039"/>
          <a:ext cx="11135662" cy="3217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372"/>
                <a:gridCol w="1332886"/>
                <a:gridCol w="1381356"/>
                <a:gridCol w="1555034"/>
                <a:gridCol w="1635816"/>
                <a:gridCol w="1635816"/>
                <a:gridCol w="1312691"/>
                <a:gridCol w="1312691"/>
              </a:tblGrid>
              <a:tr h="524595">
                <a:tc gridSpan="6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Результаты работы алгоритмов на несбалансированном </a:t>
                      </a:r>
                      <a:r>
                        <a:rPr lang="ru-RU" sz="1100" u="none" strike="noStrike" dirty="0" err="1">
                          <a:effectLst/>
                        </a:rPr>
                        <a:t>датасете</a:t>
                      </a:r>
                      <a:r>
                        <a:rPr lang="ru-RU" sz="1100" u="none" strike="noStrike" dirty="0">
                          <a:effectLst/>
                        </a:rPr>
                        <a:t> при решении задачи классификации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294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</a:rPr>
                        <a:t>на нормализированных и перемешанных данных после проведения аугментации методом оверсемпленга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Время работы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</a:rPr>
                        <a:t>на нормализированных и перемешанных данных после использования пакета Power Transformer и проведения аугментации методом оверсемпленга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исключение времени и объединение части параметров в один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9784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Roc-AUC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Roc-AUC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Roc-AUC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559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0.9301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0.983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</a:rPr>
                        <a:t>n_splits</a:t>
                      </a:r>
                      <a:r>
                        <a:rPr lang="en-US" sz="1100" u="none" strike="noStrike" dirty="0">
                          <a:effectLst/>
                        </a:rPr>
                        <a:t>=3, time: 11min 38s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0.9307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0.981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0.9397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0.980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559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CatBoost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0.9015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0.999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</a:rPr>
                        <a:t>n_splits</a:t>
                      </a:r>
                      <a:r>
                        <a:rPr lang="en-US" sz="1100" u="none" strike="noStrike" dirty="0">
                          <a:effectLst/>
                        </a:rPr>
                        <a:t>=10, time: 9min 1s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0.8870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0.999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0.9182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0.999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Выводы:</a:t>
            </a:r>
          </a:p>
          <a:p>
            <a:r>
              <a:rPr lang="ru-RU" b="1" dirty="0" smtClean="0"/>
              <a:t>По результативности в данной задаче выиграл </a:t>
            </a:r>
            <a:r>
              <a:rPr lang="en-US" b="1" dirty="0" err="1" smtClean="0"/>
              <a:t>XGBoost</a:t>
            </a:r>
            <a:r>
              <a:rPr lang="ru-RU" b="1" dirty="0" smtClean="0"/>
              <a:t>, а по производительности </a:t>
            </a:r>
            <a:r>
              <a:rPr lang="en-US" b="1" dirty="0" err="1" smtClean="0"/>
              <a:t>CatBoost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Модели показывают разную чувствительность на предварительную обработку данных.</a:t>
            </a:r>
          </a:p>
          <a:p>
            <a:r>
              <a:rPr lang="ru-RU" b="1" dirty="0" smtClean="0"/>
              <a:t>Исключение не взаимозависимых параметров не всегда приводит к ухудшению работы модели.</a:t>
            </a:r>
          </a:p>
          <a:p>
            <a:pPr marL="0" indent="0">
              <a:buNone/>
            </a:pPr>
            <a:r>
              <a:rPr lang="ru-RU" b="1" dirty="0" smtClean="0"/>
              <a:t>   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587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71af3243-3dd4-4a8d-8c0d-dd76da1f02a5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534</Words>
  <Application>Microsoft Office PowerPoint</Application>
  <PresentationFormat>Широкоэкранный</PresentationFormat>
  <Paragraphs>80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Corbel</vt:lpstr>
      <vt:lpstr>Gill Sans MT</vt:lpstr>
      <vt:lpstr>Wingdings 2</vt:lpstr>
      <vt:lpstr>Дивиденд</vt:lpstr>
      <vt:lpstr>выявление мошенничества с кредитными картами</vt:lpstr>
      <vt:lpstr>Описание данных и Цель проекта</vt:lpstr>
      <vt:lpstr>Использованные методы</vt:lpstr>
      <vt:lpstr>Презентация PowerPoint</vt:lpstr>
      <vt:lpstr>Презентация PowerPoint</vt:lpstr>
      <vt:lpstr>Этапы обработки данных</vt:lpstr>
      <vt:lpstr>Использованные методы</vt:lpstr>
      <vt:lpstr>Результат</vt:lpstr>
      <vt:lpstr>Результат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2021-02-07T09:26:38Z</dcterms:created>
  <dcterms:modified xsi:type="dcterms:W3CDTF">2021-02-13T12:17:27Z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