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C9BD5C-198D-4ACB-892D-35DF5A55D23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Раздел без заголовка" id="{40500D3C-CA3D-4739-87D1-1F5FA8D68C36}">
          <p14:sldIdLst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566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030996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7908466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9530048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20991497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69196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9141156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082354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9341589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8932647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91618051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8963187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6956244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2123103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3902834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066053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850968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8FD5D47-131F-458C-A4A9-6D37D8A6441F}" type="datetimeFigureOut">
              <a:rPr lang="ru-UA" smtClean="0"/>
              <a:t>24.06.2024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DE68A4-760D-43E7-BD40-3CF90084CCE3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17725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C6C3B-677B-4C6D-8E9C-B79BF71D7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2475" y="510593"/>
            <a:ext cx="10144125" cy="1641490"/>
          </a:xfrm>
        </p:spPr>
        <p:txBody>
          <a:bodyPr>
            <a:normAutofit fontScale="90000"/>
          </a:bodyPr>
          <a:lstStyle/>
          <a:p>
            <a:r>
              <a:rPr lang="uk-UA" sz="3600" dirty="0"/>
              <a:t>Розробка демонстраційного програмного забезпечення, використання асинхронного введення в ОС</a:t>
            </a:r>
            <a:r>
              <a:rPr lang="en-US" sz="3600" dirty="0"/>
              <a:t> Windows</a:t>
            </a:r>
            <a:endParaRPr lang="ru-UA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1DFFEE-2001-47BB-BFC4-CE5FBA7A2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2682" y="2906555"/>
            <a:ext cx="7197726" cy="1405467"/>
          </a:xfrm>
        </p:spPr>
        <p:txBody>
          <a:bodyPr/>
          <a:lstStyle/>
          <a:p>
            <a:pPr algn="r"/>
            <a:r>
              <a:rPr lang="uk-UA" dirty="0"/>
              <a:t>Виконав студент групи ПЗ2011: Кулик С.В.</a:t>
            </a:r>
          </a:p>
          <a:p>
            <a:pPr algn="r"/>
            <a:r>
              <a:rPr lang="uk-UA" dirty="0"/>
              <a:t>Керівник: доц. кафедри </a:t>
            </a:r>
            <a:r>
              <a:rPr lang="uk-UA" dirty="0" err="1"/>
              <a:t>к.і.т</a:t>
            </a:r>
            <a:r>
              <a:rPr lang="uk-UA" dirty="0"/>
              <a:t>. Андрющенко В.о.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01386996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40B951-2E2F-42D5-8263-552F85998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72557"/>
            <a:ext cx="8534400" cy="1507067"/>
          </a:xfrm>
        </p:spPr>
        <p:txBody>
          <a:bodyPr/>
          <a:lstStyle/>
          <a:p>
            <a:r>
              <a:rPr lang="uk-UA" dirty="0"/>
              <a:t>Висновок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30AC75-D807-4735-B7D6-C65691E44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987" y="1838325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введення-виведення</a:t>
            </a:r>
            <a:r>
              <a:rPr lang="ru-RU" dirty="0"/>
              <a:t> (АВВ) є </a:t>
            </a:r>
            <a:r>
              <a:rPr lang="ru-RU" dirty="0" err="1"/>
              <a:t>невід'ємною</a:t>
            </a:r>
            <a:r>
              <a:rPr lang="ru-RU" dirty="0"/>
              <a:t> </a:t>
            </a:r>
            <a:r>
              <a:rPr lang="ru-RU" dirty="0" err="1"/>
              <a:t>частиною</a:t>
            </a:r>
            <a:r>
              <a:rPr lang="ru-RU" dirty="0"/>
              <a:t> </a:t>
            </a:r>
            <a:r>
              <a:rPr lang="ru-RU" dirty="0" err="1"/>
              <a:t>сучасного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ОС </a:t>
            </a:r>
            <a:r>
              <a:rPr lang="en-US" dirty="0"/>
              <a:t>Windows. </a:t>
            </a:r>
            <a:r>
              <a:rPr lang="ru-RU" dirty="0" err="1"/>
              <a:t>Воно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чуйні</a:t>
            </a:r>
            <a:r>
              <a:rPr lang="ru-RU" dirty="0"/>
              <a:t> та 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здатні</a:t>
            </a:r>
            <a:r>
              <a:rPr lang="ru-RU" dirty="0"/>
              <a:t>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</a:t>
            </a:r>
            <a:r>
              <a:rPr lang="ru-RU" dirty="0" err="1"/>
              <a:t>введення-виведення</a:t>
            </a:r>
            <a:r>
              <a:rPr lang="ru-RU" dirty="0"/>
              <a:t> </a:t>
            </a:r>
            <a:r>
              <a:rPr lang="ru-RU" dirty="0" err="1"/>
              <a:t>паралельно</a:t>
            </a:r>
            <a:r>
              <a:rPr lang="ru-RU" dirty="0"/>
              <a:t> з </a:t>
            </a:r>
            <a:r>
              <a:rPr lang="ru-RU" dirty="0" err="1"/>
              <a:t>основним</a:t>
            </a:r>
            <a:r>
              <a:rPr lang="ru-RU" dirty="0"/>
              <a:t> потоком </a:t>
            </a:r>
            <a:r>
              <a:rPr lang="ru-RU" dirty="0" err="1"/>
              <a:t>виконання</a:t>
            </a:r>
            <a:r>
              <a:rPr lang="ru-RU" dirty="0"/>
              <a:t>.</a:t>
            </a:r>
          </a:p>
          <a:p>
            <a:r>
              <a:rPr lang="ru-RU" dirty="0"/>
              <a:t>В </a:t>
            </a:r>
            <a:r>
              <a:rPr lang="ru-RU" dirty="0" err="1"/>
              <a:t>даній</a:t>
            </a:r>
            <a:r>
              <a:rPr lang="ru-RU" dirty="0"/>
              <a:t> </a:t>
            </a:r>
            <a:r>
              <a:rPr lang="ru-RU" dirty="0" err="1"/>
              <a:t>дипломній</a:t>
            </a:r>
            <a:r>
              <a:rPr lang="ru-RU" dirty="0"/>
              <a:t> </a:t>
            </a:r>
            <a:r>
              <a:rPr lang="ru-RU" dirty="0" err="1"/>
              <a:t>роботі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продемонстровано</a:t>
            </a:r>
            <a:r>
              <a:rPr lang="ru-RU" dirty="0"/>
              <a:t> </a:t>
            </a:r>
            <a:r>
              <a:rPr lang="ru-RU" dirty="0" err="1"/>
              <a:t>практичне</a:t>
            </a:r>
            <a:r>
              <a:rPr lang="ru-RU" dirty="0"/>
              <a:t> </a:t>
            </a:r>
            <a:r>
              <a:rPr lang="ru-RU" dirty="0" err="1"/>
              <a:t>застосування</a:t>
            </a:r>
            <a:r>
              <a:rPr lang="ru-RU" dirty="0"/>
              <a:t> АВВ на </a:t>
            </a:r>
            <a:r>
              <a:rPr lang="ru-RU" dirty="0" err="1"/>
              <a:t>прикладі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 </a:t>
            </a:r>
            <a:r>
              <a:rPr lang="ru-RU" dirty="0" err="1"/>
              <a:t>моніторингу</a:t>
            </a:r>
            <a:r>
              <a:rPr lang="ru-RU" dirty="0"/>
              <a:t> </a:t>
            </a:r>
            <a:r>
              <a:rPr lang="ru-RU" dirty="0" err="1"/>
              <a:t>системних</a:t>
            </a:r>
            <a:r>
              <a:rPr lang="ru-RU" dirty="0"/>
              <a:t> </a:t>
            </a:r>
            <a:r>
              <a:rPr lang="ru-RU" dirty="0" err="1"/>
              <a:t>показників</a:t>
            </a:r>
            <a:r>
              <a:rPr lang="ru-RU" dirty="0"/>
              <a:t>. </a:t>
            </a:r>
            <a:r>
              <a:rPr lang="ru-RU" dirty="0" err="1"/>
              <a:t>Було</a:t>
            </a:r>
            <a:r>
              <a:rPr lang="ru-RU" dirty="0"/>
              <a:t> показано, як АВВ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підвищити</a:t>
            </a:r>
            <a:r>
              <a:rPr lang="ru-RU" dirty="0"/>
              <a:t> </a:t>
            </a:r>
            <a:r>
              <a:rPr lang="ru-RU" dirty="0" err="1"/>
              <a:t>чуйність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ефективніше</a:t>
            </a:r>
            <a:r>
              <a:rPr lang="ru-RU" dirty="0"/>
              <a:t>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 та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масштабованість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</a:t>
            </a:r>
          </a:p>
          <a:p>
            <a:r>
              <a:rPr lang="ru-RU" dirty="0" err="1"/>
              <a:t>Незважаючи</a:t>
            </a:r>
            <a:r>
              <a:rPr lang="ru-RU" dirty="0"/>
              <a:t> на </a:t>
            </a:r>
            <a:r>
              <a:rPr lang="ru-RU" dirty="0" err="1"/>
              <a:t>деяку</a:t>
            </a:r>
            <a:r>
              <a:rPr lang="ru-RU" dirty="0"/>
              <a:t> </a:t>
            </a:r>
            <a:r>
              <a:rPr lang="ru-RU" dirty="0" err="1"/>
              <a:t>складність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, АВВ є </a:t>
            </a:r>
            <a:r>
              <a:rPr lang="ru-RU" dirty="0" err="1"/>
              <a:t>потужним</a:t>
            </a:r>
            <a:r>
              <a:rPr lang="ru-RU" dirty="0"/>
              <a:t> </a:t>
            </a:r>
            <a:r>
              <a:rPr lang="ru-RU" dirty="0" err="1"/>
              <a:t>інструментом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високопродуктивні</a:t>
            </a:r>
            <a:r>
              <a:rPr lang="ru-RU" dirty="0"/>
              <a:t> та </a:t>
            </a:r>
            <a:r>
              <a:rPr lang="ru-RU" dirty="0" err="1"/>
              <a:t>зручні</a:t>
            </a:r>
            <a:r>
              <a:rPr lang="ru-RU" dirty="0"/>
              <a:t> у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додатки</a:t>
            </a:r>
            <a:r>
              <a:rPr lang="ru-RU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022582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49F3A-55C0-497D-BEF7-D47DD903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237" y="2675466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uk-UA" sz="5400" dirty="0"/>
              <a:t>Дякую За Увагу!</a:t>
            </a:r>
            <a:endParaRPr lang="ru-UA" sz="5400" dirty="0"/>
          </a:p>
        </p:txBody>
      </p:sp>
    </p:spTree>
    <p:extLst>
      <p:ext uri="{BB962C8B-B14F-4D97-AF65-F5344CB8AC3E}">
        <p14:creationId xmlns:p14="http://schemas.microsoft.com/office/powerpoint/2010/main" val="3737452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4E0E2-14DC-4BA7-906B-37F5FA48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29" y="460686"/>
            <a:ext cx="8534400" cy="1507067"/>
          </a:xfrm>
        </p:spPr>
        <p:txBody>
          <a:bodyPr/>
          <a:lstStyle/>
          <a:p>
            <a:r>
              <a:rPr lang="uk-UA" dirty="0"/>
              <a:t>Вступ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F98257-EFD3-402C-BA77-AFAB45701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685925"/>
            <a:ext cx="8737879" cy="4246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900" dirty="0" err="1"/>
              <a:t>Асинхронне</a:t>
            </a:r>
            <a:r>
              <a:rPr lang="ru-RU" sz="1900" dirty="0"/>
              <a:t> </a:t>
            </a:r>
            <a:r>
              <a:rPr lang="ru-RU" sz="1900" dirty="0" err="1"/>
              <a:t>введення-виведення</a:t>
            </a:r>
            <a:r>
              <a:rPr lang="ru-RU" sz="1900" dirty="0"/>
              <a:t> (АВВ) – </a:t>
            </a:r>
            <a:r>
              <a:rPr lang="ru-RU" sz="1900" dirty="0" err="1"/>
              <a:t>це</a:t>
            </a:r>
            <a:r>
              <a:rPr lang="ru-RU" sz="1900" dirty="0"/>
              <a:t> </a:t>
            </a:r>
            <a:r>
              <a:rPr lang="ru-RU" sz="1900" dirty="0" err="1"/>
              <a:t>підхід</a:t>
            </a:r>
            <a:r>
              <a:rPr lang="ru-RU" sz="1900" dirty="0"/>
              <a:t>, </a:t>
            </a:r>
            <a:r>
              <a:rPr lang="ru-RU" sz="1900" dirty="0" err="1"/>
              <a:t>який</a:t>
            </a:r>
            <a:r>
              <a:rPr lang="ru-RU" sz="1900" dirty="0"/>
              <a:t> </a:t>
            </a:r>
            <a:r>
              <a:rPr lang="ru-RU" sz="1900" dirty="0" err="1"/>
              <a:t>дозволяє</a:t>
            </a:r>
            <a:r>
              <a:rPr lang="ru-RU" sz="1900" dirty="0"/>
              <a:t> </a:t>
            </a:r>
            <a:r>
              <a:rPr lang="ru-RU" sz="1900" dirty="0" err="1"/>
              <a:t>програмам</a:t>
            </a:r>
            <a:r>
              <a:rPr lang="ru-RU" sz="1900" dirty="0"/>
              <a:t> </a:t>
            </a:r>
            <a:r>
              <a:rPr lang="ru-RU" sz="1900" dirty="0" err="1"/>
              <a:t>виконувати</a:t>
            </a:r>
            <a:r>
              <a:rPr lang="ru-RU" sz="1900" dirty="0"/>
              <a:t> </a:t>
            </a:r>
            <a:r>
              <a:rPr lang="ru-RU" sz="1900" dirty="0" err="1"/>
              <a:t>операції</a:t>
            </a:r>
            <a:r>
              <a:rPr lang="ru-RU" sz="1900" dirty="0"/>
              <a:t> </a:t>
            </a:r>
            <a:r>
              <a:rPr lang="ru-RU" sz="1900" dirty="0" err="1"/>
              <a:t>введення-виведення</a:t>
            </a:r>
            <a:r>
              <a:rPr lang="ru-RU" sz="1900" dirty="0"/>
              <a:t> (</a:t>
            </a:r>
            <a:r>
              <a:rPr lang="ru-RU" sz="1900" dirty="0" err="1"/>
              <a:t>наприклад</a:t>
            </a:r>
            <a:r>
              <a:rPr lang="ru-RU" sz="1900" dirty="0"/>
              <a:t>, </a:t>
            </a:r>
            <a:r>
              <a:rPr lang="ru-RU" sz="1900" dirty="0" err="1"/>
              <a:t>читання</a:t>
            </a:r>
            <a:r>
              <a:rPr lang="ru-RU" sz="1900" dirty="0"/>
              <a:t> з диска </a:t>
            </a:r>
            <a:r>
              <a:rPr lang="ru-RU" sz="1900" dirty="0" err="1"/>
              <a:t>або</a:t>
            </a:r>
            <a:r>
              <a:rPr lang="ru-RU" sz="1900" dirty="0"/>
              <a:t> </a:t>
            </a:r>
            <a:r>
              <a:rPr lang="ru-RU" sz="1900" dirty="0" err="1"/>
              <a:t>мережева</a:t>
            </a:r>
            <a:r>
              <a:rPr lang="ru-RU" sz="1900" dirty="0"/>
              <a:t> </a:t>
            </a:r>
            <a:r>
              <a:rPr lang="ru-RU" sz="1900" dirty="0" err="1"/>
              <a:t>взаємодія</a:t>
            </a:r>
            <a:r>
              <a:rPr lang="ru-RU" sz="1900" dirty="0"/>
              <a:t>) </a:t>
            </a:r>
            <a:r>
              <a:rPr lang="ru-RU" sz="1900" dirty="0" err="1"/>
              <a:t>паралельно</a:t>
            </a:r>
            <a:r>
              <a:rPr lang="ru-RU" sz="1900" dirty="0"/>
              <a:t> з </a:t>
            </a:r>
            <a:r>
              <a:rPr lang="ru-RU" sz="1900" dirty="0" err="1"/>
              <a:t>основним</a:t>
            </a:r>
            <a:r>
              <a:rPr lang="ru-RU" sz="1900" dirty="0"/>
              <a:t> потоком </a:t>
            </a:r>
            <a:r>
              <a:rPr lang="ru-RU" sz="1900" dirty="0" err="1"/>
              <a:t>виконання</a:t>
            </a:r>
            <a:r>
              <a:rPr lang="ru-RU" sz="1900" dirty="0"/>
              <a:t>. </a:t>
            </a:r>
            <a:r>
              <a:rPr lang="ru-RU" sz="1900" dirty="0" err="1"/>
              <a:t>Це</a:t>
            </a:r>
            <a:r>
              <a:rPr lang="ru-RU" sz="1900" dirty="0"/>
              <a:t> </a:t>
            </a:r>
            <a:r>
              <a:rPr lang="ru-RU" sz="1900" dirty="0" err="1"/>
              <a:t>підвищує</a:t>
            </a:r>
            <a:r>
              <a:rPr lang="ru-RU" sz="1900" dirty="0"/>
              <a:t> </a:t>
            </a:r>
            <a:r>
              <a:rPr lang="ru-RU" sz="1900" dirty="0" err="1"/>
              <a:t>чуйність</a:t>
            </a:r>
            <a:r>
              <a:rPr lang="ru-RU" sz="1900" dirty="0"/>
              <a:t> та </a:t>
            </a:r>
            <a:r>
              <a:rPr lang="ru-RU" sz="1900" dirty="0" err="1"/>
              <a:t>ефективність</a:t>
            </a:r>
            <a:r>
              <a:rPr lang="ru-RU" sz="1900" dirty="0"/>
              <a:t> </a:t>
            </a:r>
            <a:r>
              <a:rPr lang="ru-RU" sz="1900" dirty="0" err="1"/>
              <a:t>програм</a:t>
            </a:r>
            <a:r>
              <a:rPr lang="ru-RU" sz="1900" dirty="0"/>
              <a:t>, особливо тих, </a:t>
            </a:r>
            <a:r>
              <a:rPr lang="ru-RU" sz="1900" dirty="0" err="1"/>
              <a:t>що</a:t>
            </a:r>
            <a:r>
              <a:rPr lang="ru-RU" sz="1900" dirty="0"/>
              <a:t> </a:t>
            </a:r>
            <a:r>
              <a:rPr lang="ru-RU" sz="1900" dirty="0" err="1"/>
              <a:t>працюють</a:t>
            </a:r>
            <a:r>
              <a:rPr lang="ru-RU" sz="1900" dirty="0"/>
              <a:t> з </a:t>
            </a:r>
            <a:r>
              <a:rPr lang="ru-RU" sz="1900" dirty="0" err="1"/>
              <a:t>повільними</a:t>
            </a:r>
            <a:r>
              <a:rPr lang="ru-RU" sz="1900" dirty="0"/>
              <a:t> </a:t>
            </a:r>
            <a:r>
              <a:rPr lang="ru-RU" sz="1900" dirty="0" err="1"/>
              <a:t>пристроями</a:t>
            </a:r>
            <a:r>
              <a:rPr lang="ru-RU" sz="1900" dirty="0"/>
              <a:t> </a:t>
            </a:r>
            <a:r>
              <a:rPr lang="ru-RU" sz="1900" dirty="0" err="1"/>
              <a:t>або</a:t>
            </a:r>
            <a:r>
              <a:rPr lang="ru-RU" sz="1900" dirty="0"/>
              <a:t> мережею.</a:t>
            </a:r>
          </a:p>
          <a:p>
            <a:pPr marL="0" indent="0">
              <a:buNone/>
            </a:pPr>
            <a:r>
              <a:rPr lang="ru-RU" sz="1900" b="1" dirty="0" err="1"/>
              <a:t>Основні</a:t>
            </a:r>
            <a:r>
              <a:rPr lang="ru-RU" sz="1900" b="1" dirty="0"/>
              <a:t> </a:t>
            </a:r>
            <a:r>
              <a:rPr lang="ru-RU" sz="1900" b="1" dirty="0" err="1"/>
              <a:t>принципи</a:t>
            </a:r>
            <a:r>
              <a:rPr lang="ru-RU" sz="1900" b="1" dirty="0"/>
              <a:t>:</a:t>
            </a:r>
            <a:endParaRPr lang="ru-RU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900" b="1" dirty="0" err="1"/>
              <a:t>Неблокуючий</a:t>
            </a:r>
            <a:r>
              <a:rPr lang="ru-RU" sz="1900" b="1" dirty="0"/>
              <a:t> режим:</a:t>
            </a:r>
            <a:r>
              <a:rPr lang="ru-RU" sz="1900" dirty="0"/>
              <a:t> </a:t>
            </a:r>
            <a:r>
              <a:rPr lang="ru-RU" sz="1900" dirty="0" err="1"/>
              <a:t>Операції</a:t>
            </a:r>
            <a:r>
              <a:rPr lang="ru-RU" sz="1900" dirty="0"/>
              <a:t> В/В </a:t>
            </a:r>
            <a:r>
              <a:rPr lang="ru-RU" sz="1900" dirty="0" err="1"/>
              <a:t>запускаються</a:t>
            </a:r>
            <a:r>
              <a:rPr lang="ru-RU" sz="1900" dirty="0"/>
              <a:t> у фоновому </a:t>
            </a:r>
            <a:r>
              <a:rPr lang="ru-RU" sz="1900" dirty="0" err="1"/>
              <a:t>режимі</a:t>
            </a:r>
            <a:r>
              <a:rPr lang="ru-RU" sz="1900" dirty="0"/>
              <a:t>, і </a:t>
            </a:r>
            <a:r>
              <a:rPr lang="ru-RU" sz="1900" dirty="0" err="1"/>
              <a:t>програма</a:t>
            </a:r>
            <a:r>
              <a:rPr lang="ru-RU" sz="1900" dirty="0"/>
              <a:t> не </a:t>
            </a:r>
            <a:r>
              <a:rPr lang="ru-RU" sz="1900" dirty="0" err="1"/>
              <a:t>чекає</a:t>
            </a:r>
            <a:r>
              <a:rPr lang="ru-RU" sz="1900" dirty="0"/>
              <a:t> на </a:t>
            </a:r>
            <a:r>
              <a:rPr lang="ru-RU" sz="1900" dirty="0" err="1"/>
              <a:t>їх</a:t>
            </a:r>
            <a:r>
              <a:rPr lang="ru-RU" sz="1900" dirty="0"/>
              <a:t> </a:t>
            </a:r>
            <a:r>
              <a:rPr lang="ru-RU" sz="1900" dirty="0" err="1"/>
              <a:t>завершення</a:t>
            </a:r>
            <a:r>
              <a:rPr lang="ru-RU" sz="1900" dirty="0"/>
              <a:t>, </a:t>
            </a:r>
            <a:r>
              <a:rPr lang="ru-RU" sz="1900" dirty="0" err="1"/>
              <a:t>щоб</a:t>
            </a:r>
            <a:r>
              <a:rPr lang="ru-RU" sz="1900" dirty="0"/>
              <a:t> </a:t>
            </a:r>
            <a:r>
              <a:rPr lang="ru-RU" sz="1900" dirty="0" err="1"/>
              <a:t>продовжити</a:t>
            </a:r>
            <a:r>
              <a:rPr lang="ru-RU" sz="1900" dirty="0"/>
              <a:t> роботу.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900" b="1" dirty="0" err="1"/>
              <a:t>Події</a:t>
            </a:r>
            <a:r>
              <a:rPr lang="ru-RU" sz="1900" b="1" dirty="0"/>
              <a:t> та </a:t>
            </a:r>
            <a:r>
              <a:rPr lang="ru-RU" sz="1900" b="1" dirty="0" err="1"/>
              <a:t>зворотні</a:t>
            </a:r>
            <a:r>
              <a:rPr lang="ru-RU" sz="1900" b="1" dirty="0"/>
              <a:t> </a:t>
            </a:r>
            <a:r>
              <a:rPr lang="ru-RU" sz="1900" b="1" dirty="0" err="1"/>
              <a:t>виклики</a:t>
            </a:r>
            <a:r>
              <a:rPr lang="ru-RU" sz="1900" b="1" dirty="0"/>
              <a:t>:</a:t>
            </a:r>
            <a:r>
              <a:rPr lang="ru-RU" sz="1900" dirty="0"/>
              <a:t> </a:t>
            </a:r>
            <a:r>
              <a:rPr lang="ru-RU" sz="1900" dirty="0" err="1"/>
              <a:t>Після</a:t>
            </a:r>
            <a:r>
              <a:rPr lang="ru-RU" sz="1900" dirty="0"/>
              <a:t> </a:t>
            </a:r>
            <a:r>
              <a:rPr lang="ru-RU" sz="1900" dirty="0" err="1"/>
              <a:t>завершення</a:t>
            </a:r>
            <a:r>
              <a:rPr lang="ru-RU" sz="1900" dirty="0"/>
              <a:t> </a:t>
            </a:r>
            <a:r>
              <a:rPr lang="ru-RU" sz="1900" dirty="0" err="1"/>
              <a:t>операції</a:t>
            </a:r>
            <a:r>
              <a:rPr lang="ru-RU" sz="1900" dirty="0"/>
              <a:t> В/В </a:t>
            </a:r>
            <a:r>
              <a:rPr lang="ru-RU" sz="1900" dirty="0" err="1"/>
              <a:t>генерується</a:t>
            </a:r>
            <a:r>
              <a:rPr lang="ru-RU" sz="1900" dirty="0"/>
              <a:t> </a:t>
            </a:r>
            <a:r>
              <a:rPr lang="ru-RU" sz="1900" dirty="0" err="1"/>
              <a:t>подія</a:t>
            </a:r>
            <a:r>
              <a:rPr lang="ru-RU" sz="1900" dirty="0"/>
              <a:t> </a:t>
            </a:r>
            <a:r>
              <a:rPr lang="ru-RU" sz="1900" dirty="0" err="1"/>
              <a:t>або</a:t>
            </a:r>
            <a:r>
              <a:rPr lang="ru-RU" sz="1900" dirty="0"/>
              <a:t> </a:t>
            </a:r>
            <a:r>
              <a:rPr lang="ru-RU" sz="1900" dirty="0" err="1"/>
              <a:t>викликається</a:t>
            </a:r>
            <a:r>
              <a:rPr lang="ru-RU" sz="1900" dirty="0"/>
              <a:t> </a:t>
            </a:r>
            <a:r>
              <a:rPr lang="ru-RU" sz="1900" dirty="0" err="1"/>
              <a:t>функція</a:t>
            </a:r>
            <a:r>
              <a:rPr lang="ru-RU" sz="1900" dirty="0"/>
              <a:t> </a:t>
            </a:r>
            <a:r>
              <a:rPr lang="ru-RU" sz="1900" dirty="0" err="1"/>
              <a:t>зворотного</a:t>
            </a:r>
            <a:r>
              <a:rPr lang="ru-RU" sz="1900" dirty="0"/>
              <a:t> </a:t>
            </a:r>
            <a:r>
              <a:rPr lang="ru-RU" sz="1900" dirty="0" err="1"/>
              <a:t>виклику</a:t>
            </a:r>
            <a:r>
              <a:rPr lang="ru-RU" sz="1900" dirty="0"/>
              <a:t>, яка </a:t>
            </a:r>
            <a:r>
              <a:rPr lang="ru-RU" sz="1900" dirty="0" err="1"/>
              <a:t>обробляє</a:t>
            </a:r>
            <a:r>
              <a:rPr lang="ru-RU" sz="1900" dirty="0"/>
              <a:t> результат </a:t>
            </a:r>
            <a:r>
              <a:rPr lang="ru-RU" sz="1900" dirty="0" err="1"/>
              <a:t>операції</a:t>
            </a:r>
            <a:r>
              <a:rPr lang="ru-RU" sz="1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900" b="1" dirty="0" err="1"/>
              <a:t>Паралелізм</a:t>
            </a:r>
            <a:r>
              <a:rPr lang="ru-RU" sz="1900" b="1" dirty="0"/>
              <a:t>:</a:t>
            </a:r>
            <a:r>
              <a:rPr lang="ru-RU" sz="1900" dirty="0"/>
              <a:t> </a:t>
            </a:r>
            <a:r>
              <a:rPr lang="ru-RU" sz="1900" dirty="0" err="1"/>
              <a:t>Можливість</a:t>
            </a:r>
            <a:r>
              <a:rPr lang="ru-RU" sz="1900" dirty="0"/>
              <a:t> </a:t>
            </a:r>
            <a:r>
              <a:rPr lang="ru-RU" sz="1900" dirty="0" err="1"/>
              <a:t>одночасного</a:t>
            </a:r>
            <a:r>
              <a:rPr lang="ru-RU" sz="1900" dirty="0"/>
              <a:t> </a:t>
            </a:r>
            <a:r>
              <a:rPr lang="ru-RU" sz="1900" dirty="0" err="1"/>
              <a:t>виконання</a:t>
            </a:r>
            <a:r>
              <a:rPr lang="ru-RU" sz="1900" dirty="0"/>
              <a:t> </a:t>
            </a:r>
            <a:r>
              <a:rPr lang="ru-RU" sz="1900" dirty="0" err="1"/>
              <a:t>кількох</a:t>
            </a:r>
            <a:r>
              <a:rPr lang="ru-RU" sz="1900" dirty="0"/>
              <a:t> </a:t>
            </a:r>
            <a:r>
              <a:rPr lang="ru-RU" sz="1900" dirty="0" err="1"/>
              <a:t>операцій</a:t>
            </a:r>
            <a:r>
              <a:rPr lang="ru-RU" sz="1900" dirty="0"/>
              <a:t> В/В, </a:t>
            </a:r>
            <a:r>
              <a:rPr lang="ru-RU" sz="1900" dirty="0" err="1"/>
              <a:t>що</a:t>
            </a:r>
            <a:r>
              <a:rPr lang="ru-RU" sz="1900" dirty="0"/>
              <a:t> </a:t>
            </a:r>
            <a:r>
              <a:rPr lang="ru-RU" sz="1900" dirty="0" err="1"/>
              <a:t>підвищує</a:t>
            </a:r>
            <a:r>
              <a:rPr lang="ru-RU" sz="1900" dirty="0"/>
              <a:t> </a:t>
            </a:r>
            <a:r>
              <a:rPr lang="ru-RU" sz="1900" dirty="0" err="1"/>
              <a:t>продуктивність</a:t>
            </a:r>
            <a:r>
              <a:rPr lang="ru-RU" sz="1900" dirty="0"/>
              <a:t> </a:t>
            </a:r>
            <a:r>
              <a:rPr lang="ru-RU" sz="1900" dirty="0" err="1"/>
              <a:t>програми</a:t>
            </a:r>
            <a:r>
              <a:rPr lang="ru-RU" sz="1900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31017389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580A2-FD25-4A9B-96D5-64ABC68E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47" y="68302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Переваги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ru-RU" dirty="0"/>
              <a:t> асинхронного </a:t>
            </a:r>
            <a:r>
              <a:rPr lang="ru-RU" dirty="0" err="1"/>
              <a:t>введення-виведення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6387AB-7EED-49C2-AD23-EA263CB448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0447" y="2190089"/>
            <a:ext cx="10557529" cy="3262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Переваги</a:t>
            </a:r>
            <a:r>
              <a:rPr kumimoji="0" lang="ru-UA" altLang="ru-UA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Підвищена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чуйність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Програма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реагує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на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користувача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навіть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під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час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тривалих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операцій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вводу-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виведення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Ефективність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Краще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використання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ресурсів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процесора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пам'яті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Масштабованість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Обробка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великої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кількості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одночасних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запитів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Пропускна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здатність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Можливість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паралельного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операцій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В/В.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Недоліки</a:t>
            </a:r>
            <a:r>
              <a:rPr kumimoji="0" lang="ru-UA" altLang="ru-UA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Складність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Асинхронний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код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може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бути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складнішим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написання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налагодження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Синхронізація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Потребує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ретельного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контролю доступу до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спільних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ресурсів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Не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завжди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доцільно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простих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програм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або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швидких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операцій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В/В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може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не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дати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значного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приросту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продуктивності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31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83F84-AC22-4866-B5D5-A3637CF27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0814"/>
            <a:ext cx="8534400" cy="1507067"/>
          </a:xfrm>
        </p:spPr>
        <p:txBody>
          <a:bodyPr/>
          <a:lstStyle/>
          <a:p>
            <a:r>
              <a:rPr lang="ru-RU" dirty="0" err="1"/>
              <a:t>Механізми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АВВ в ОС </a:t>
            </a:r>
            <a:r>
              <a:rPr lang="en-US" dirty="0"/>
              <a:t>Windows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FA6D52-0CA5-4BAE-B466-B7D8B3169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1530138"/>
            <a:ext cx="1009136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Функції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зворотного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виклику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Callback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Functions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Програма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передає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ОС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покажчик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на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функцію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яка буде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викликана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після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операції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В/В.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Це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дозволяє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програмі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не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чекати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на результат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операції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а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продовжити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виконання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інших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завдань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uk-UA" altLang="ru-UA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UA" altLang="ru-UA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Об'єкти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синхронізації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Synchronization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Objects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ОС Windows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надає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різні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об'єкти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синхронізації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такі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як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події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events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семафори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semaphores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та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м'ютекси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mutexes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які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допомагають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координувати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роботу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потоків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уникнути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конфліктів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при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доступі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до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спільних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ресурсів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uk-UA" altLang="ru-UA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UA" altLang="ru-UA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Порти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введення-виведення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(I/O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Completion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Ports</a:t>
            </a:r>
            <a:r>
              <a:rPr kumimoji="0" lang="ru-UA" altLang="ru-UA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Це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найбільш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ефективний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механізм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обробки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великої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кількості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одночасних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асинхронних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операцій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В/В.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Він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дозволяє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створити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пул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потоків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які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обробляють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завершення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операцій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що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надходять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через </a:t>
            </a:r>
            <a:r>
              <a:rPr kumimoji="0" lang="ru-UA" altLang="ru-UA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спеціальний</a:t>
            </a:r>
            <a:r>
              <a:rPr kumimoji="0" lang="ru-UA" altLang="ru-UA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порт. </a:t>
            </a:r>
          </a:p>
        </p:txBody>
      </p:sp>
    </p:spTree>
    <p:extLst>
      <p:ext uri="{BB962C8B-B14F-4D97-AF65-F5344CB8AC3E}">
        <p14:creationId xmlns:p14="http://schemas.microsoft.com/office/powerpoint/2010/main" val="373788106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34BFCD-8DE9-4B5C-9ECF-F53AF9BE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0132"/>
            <a:ext cx="8534400" cy="1507067"/>
          </a:xfrm>
        </p:spPr>
        <p:txBody>
          <a:bodyPr/>
          <a:lstStyle/>
          <a:p>
            <a:r>
              <a:rPr lang="ru-RU" dirty="0" err="1"/>
              <a:t>Огляд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та </a:t>
            </a:r>
            <a:r>
              <a:rPr lang="ru-RU" dirty="0" err="1"/>
              <a:t>фреймворків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АВВ в Windows: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D5196-00C6-4A9F-AE31-8FA472611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39470"/>
            <a:ext cx="8534400" cy="361526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 err="1"/>
              <a:t>Вбудовані</a:t>
            </a:r>
            <a:r>
              <a:rPr lang="ru-RU" b="1" dirty="0"/>
              <a:t> </a:t>
            </a:r>
            <a:r>
              <a:rPr lang="ru-RU" b="1" dirty="0" err="1"/>
              <a:t>засоби</a:t>
            </a:r>
            <a:r>
              <a:rPr lang="ru-RU" b="1" dirty="0"/>
              <a:t> .</a:t>
            </a:r>
            <a:r>
              <a:rPr lang="en-US" b="1" dirty="0"/>
              <a:t>NET: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Parallel Library (TPL):</a:t>
            </a:r>
            <a:r>
              <a:rPr lang="en-US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високорівневий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асинхронними</a:t>
            </a:r>
            <a:r>
              <a:rPr lang="ru-RU" dirty="0"/>
              <a:t> </a:t>
            </a:r>
            <a:r>
              <a:rPr lang="ru-RU" dirty="0" err="1"/>
              <a:t>операціями</a:t>
            </a:r>
            <a:r>
              <a:rPr lang="ru-RU" dirty="0"/>
              <a:t> та </a:t>
            </a:r>
            <a:r>
              <a:rPr lang="ru-RU" dirty="0" err="1"/>
              <a:t>паралелізмом</a:t>
            </a:r>
            <a:r>
              <a:rPr lang="ru-RU" dirty="0"/>
              <a:t>. Вона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та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асинхронними</a:t>
            </a:r>
            <a:r>
              <a:rPr lang="ru-RU" dirty="0"/>
              <a:t> </a:t>
            </a:r>
            <a:r>
              <a:rPr lang="ru-RU" dirty="0" err="1"/>
              <a:t>завданнями</a:t>
            </a:r>
            <a:r>
              <a:rPr lang="ru-RU" dirty="0"/>
              <a:t>,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винятків</a:t>
            </a:r>
            <a:r>
              <a:rPr lang="ru-RU" dirty="0"/>
              <a:t> та </a:t>
            </a:r>
            <a:r>
              <a:rPr lang="ru-RU" dirty="0" err="1"/>
              <a:t>синхронізацію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Async/await:</a:t>
            </a:r>
            <a:r>
              <a:rPr lang="en-US" dirty="0"/>
              <a:t> </a:t>
            </a:r>
            <a:r>
              <a:rPr lang="ru-RU" dirty="0" err="1"/>
              <a:t>Ключові</a:t>
            </a:r>
            <a:r>
              <a:rPr lang="ru-RU" dirty="0"/>
              <a:t> слова,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спрощують</a:t>
            </a:r>
            <a:r>
              <a:rPr lang="ru-RU" dirty="0"/>
              <a:t> </a:t>
            </a:r>
            <a:r>
              <a:rPr lang="ru-RU" dirty="0" err="1"/>
              <a:t>написання</a:t>
            </a:r>
            <a:r>
              <a:rPr lang="ru-RU" dirty="0"/>
              <a:t> асинхронного коду. Вони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</a:t>
            </a:r>
            <a:r>
              <a:rPr lang="ru-RU" dirty="0" err="1"/>
              <a:t>асинхронний</a:t>
            </a:r>
            <a:r>
              <a:rPr lang="ru-RU" dirty="0"/>
              <a:t> код у </a:t>
            </a:r>
            <a:r>
              <a:rPr lang="ru-RU" dirty="0" err="1"/>
              <a:t>стилі</a:t>
            </a:r>
            <a:r>
              <a:rPr lang="ru-RU" dirty="0"/>
              <a:t>, </a:t>
            </a:r>
            <a:r>
              <a:rPr lang="ru-RU" dirty="0" err="1"/>
              <a:t>схожому</a:t>
            </a:r>
            <a:r>
              <a:rPr lang="ru-RU" dirty="0"/>
              <a:t> на </a:t>
            </a:r>
            <a:r>
              <a:rPr lang="ru-RU" dirty="0" err="1"/>
              <a:t>синхронний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робить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читабельним</a:t>
            </a:r>
            <a:r>
              <a:rPr lang="ru-RU" dirty="0"/>
              <a:t> та </a:t>
            </a:r>
            <a:r>
              <a:rPr lang="ru-RU" dirty="0" err="1"/>
              <a:t>зрозумілим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b="1" dirty="0" err="1"/>
              <a:t>Сторонні</a:t>
            </a:r>
            <a:r>
              <a:rPr lang="ru-RU" b="1" dirty="0"/>
              <a:t> </a:t>
            </a:r>
            <a:r>
              <a:rPr lang="ru-RU" b="1" dirty="0" err="1"/>
              <a:t>бібліотеки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Reactive Extensions (Rx):</a:t>
            </a:r>
            <a:r>
              <a:rPr lang="en-US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надає</a:t>
            </a:r>
            <a:r>
              <a:rPr lang="ru-RU" dirty="0"/>
              <a:t> </a:t>
            </a:r>
            <a:r>
              <a:rPr lang="ru-RU" dirty="0" err="1"/>
              <a:t>потужний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асинхронними</a:t>
            </a:r>
            <a:r>
              <a:rPr lang="ru-RU" dirty="0"/>
              <a:t> потоками </a:t>
            </a:r>
            <a:r>
              <a:rPr lang="ru-RU" dirty="0" err="1"/>
              <a:t>даних</a:t>
            </a:r>
            <a:r>
              <a:rPr lang="ru-RU" dirty="0"/>
              <a:t>. Вона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обробляти</a:t>
            </a:r>
            <a:r>
              <a:rPr lang="ru-RU" dirty="0"/>
              <a:t> </a:t>
            </a:r>
            <a:r>
              <a:rPr lang="ru-RU" dirty="0" err="1"/>
              <a:t>події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надходять</a:t>
            </a:r>
            <a:r>
              <a:rPr lang="ru-RU" dirty="0"/>
              <a:t> з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джерел</a:t>
            </a:r>
            <a:r>
              <a:rPr lang="ru-RU" dirty="0"/>
              <a:t>, у декларативному </a:t>
            </a:r>
            <a:r>
              <a:rPr lang="ru-RU" dirty="0" err="1"/>
              <a:t>стилі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AsyncEx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розширює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en-US" dirty="0"/>
              <a:t>TPL </a:t>
            </a:r>
            <a:r>
              <a:rPr lang="ru-RU" dirty="0"/>
              <a:t>та </a:t>
            </a:r>
            <a:r>
              <a:rPr lang="en-US" dirty="0"/>
              <a:t>async/await, </a:t>
            </a:r>
            <a:r>
              <a:rPr lang="ru-RU" dirty="0" err="1"/>
              <a:t>надаючи</a:t>
            </a:r>
            <a:r>
              <a:rPr lang="ru-RU" dirty="0"/>
              <a:t>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та </a:t>
            </a:r>
            <a:r>
              <a:rPr lang="ru-RU" dirty="0" err="1"/>
              <a:t>методи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асинхронними</a:t>
            </a:r>
            <a:r>
              <a:rPr lang="ru-RU" dirty="0"/>
              <a:t> </a:t>
            </a:r>
            <a:r>
              <a:rPr lang="ru-RU" dirty="0" err="1"/>
              <a:t>операціями</a:t>
            </a:r>
            <a:r>
              <a:rPr lang="ru-RU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997470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C1526-2349-4150-9DD1-B7DFE4D4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53" y="354603"/>
            <a:ext cx="8534400" cy="1507067"/>
          </a:xfrm>
        </p:spPr>
        <p:txBody>
          <a:bodyPr/>
          <a:lstStyle/>
          <a:p>
            <a:r>
              <a:rPr lang="uk-UA" dirty="0"/>
              <a:t>Архітектура демонстраційного </a:t>
            </a:r>
            <a:r>
              <a:rPr lang="uk-UA" dirty="0" err="1"/>
              <a:t>пз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C6238-0642-4659-A66A-B397EF182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706" y="1652120"/>
            <a:ext cx="1111334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Шар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збору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(Data Collection Layer):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Відповідає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за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збір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системних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показників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різних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джерел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PerformanceCounter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WMI,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OpenHardwareMonitor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SystemMetricsCollector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Клас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безпосереднього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зчитування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показників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AsyncDataCollector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Клас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асинхронного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збору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кешування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uk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Шар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представлення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Presentation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Layer):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Відповідає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за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обробку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візуалізацію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отриманих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MetricsViewModel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Клас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обробки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фільтрації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агрегації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передачі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їх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інтерфейс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користувача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MainWindow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Головне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вікно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програми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що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відображає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вигляді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графіків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діаграм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числових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значень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uk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Взаємодія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між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шарами: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AsyncDataCollector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асинхронно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збирає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дані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оновлює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кеш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MetricsViewModel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отримує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дані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кешу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обробляє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їх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передає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MainWindow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MainWindow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відображає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дані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отримані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від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MetricsViewModel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721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01F80C-CA64-49DE-AFEE-A1734D06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220132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err="1"/>
              <a:t>багатошарової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демонстраційного</a:t>
            </a:r>
            <a:r>
              <a:rPr lang="ru-RU" dirty="0"/>
              <a:t> ПЗ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407BF-024D-4DC9-BD56-3E56969C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1727199"/>
            <a:ext cx="10001717" cy="397584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2900" dirty="0" err="1"/>
              <a:t>Багатошарова</a:t>
            </a:r>
            <a:r>
              <a:rPr lang="ru-RU" sz="2900" dirty="0"/>
              <a:t> </a:t>
            </a:r>
            <a:r>
              <a:rPr lang="ru-RU" sz="2900" dirty="0" err="1"/>
              <a:t>архітектура</a:t>
            </a:r>
            <a:r>
              <a:rPr lang="ru-RU" sz="2900" dirty="0"/>
              <a:t>, </a:t>
            </a:r>
            <a:r>
              <a:rPr lang="ru-RU" sz="2900" dirty="0" err="1"/>
              <a:t>використана</a:t>
            </a:r>
            <a:r>
              <a:rPr lang="ru-RU" sz="2900" dirty="0"/>
              <a:t> в </a:t>
            </a:r>
            <a:r>
              <a:rPr lang="ru-RU" sz="2900" dirty="0" err="1"/>
              <a:t>розробці</a:t>
            </a:r>
            <a:r>
              <a:rPr lang="ru-RU" sz="2900" dirty="0"/>
              <a:t> </a:t>
            </a:r>
            <a:r>
              <a:rPr lang="ru-RU" sz="2900" dirty="0" err="1"/>
              <a:t>демонстраційного</a:t>
            </a:r>
            <a:r>
              <a:rPr lang="ru-RU" sz="2900" dirty="0"/>
              <a:t> </a:t>
            </a:r>
            <a:r>
              <a:rPr lang="ru-RU" sz="2900" dirty="0" err="1"/>
              <a:t>програмного</a:t>
            </a:r>
            <a:r>
              <a:rPr lang="ru-RU" sz="2900" dirty="0"/>
              <a:t> </a:t>
            </a:r>
            <a:r>
              <a:rPr lang="ru-RU" sz="2900" dirty="0" err="1"/>
              <a:t>забезпечення</a:t>
            </a:r>
            <a:r>
              <a:rPr lang="ru-RU" sz="2900" dirty="0"/>
              <a:t>, </a:t>
            </a:r>
            <a:r>
              <a:rPr lang="ru-RU" sz="2900" dirty="0" err="1"/>
              <a:t>надає</a:t>
            </a:r>
            <a:r>
              <a:rPr lang="ru-RU" sz="2900" dirty="0"/>
              <a:t> ряд </a:t>
            </a:r>
            <a:r>
              <a:rPr lang="ru-RU" sz="2900" dirty="0" err="1"/>
              <a:t>переваг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сприяють</a:t>
            </a:r>
            <a:r>
              <a:rPr lang="ru-RU" sz="2900" dirty="0"/>
              <a:t> </a:t>
            </a:r>
            <a:r>
              <a:rPr lang="ru-RU" sz="2900" dirty="0" err="1"/>
              <a:t>його</a:t>
            </a:r>
            <a:r>
              <a:rPr lang="ru-RU" sz="2900" dirty="0"/>
              <a:t> </a:t>
            </a:r>
            <a:r>
              <a:rPr lang="ru-RU" sz="2900" dirty="0" err="1"/>
              <a:t>ефективності</a:t>
            </a:r>
            <a:r>
              <a:rPr lang="ru-RU" sz="2900" dirty="0"/>
              <a:t>, </a:t>
            </a:r>
            <a:r>
              <a:rPr lang="ru-RU" sz="2900" dirty="0" err="1"/>
              <a:t>гнучкості</a:t>
            </a:r>
            <a:r>
              <a:rPr lang="ru-RU" sz="2900" dirty="0"/>
              <a:t> та </a:t>
            </a:r>
            <a:r>
              <a:rPr lang="ru-RU" sz="2900" dirty="0" err="1"/>
              <a:t>зручності</a:t>
            </a:r>
            <a:r>
              <a:rPr lang="ru-RU" sz="2900" dirty="0"/>
              <a:t> </a:t>
            </a:r>
            <a:r>
              <a:rPr lang="ru-RU" sz="2900" dirty="0" err="1"/>
              <a:t>підтримки</a:t>
            </a:r>
            <a:r>
              <a:rPr lang="ru-RU" sz="2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900" b="1" dirty="0" err="1"/>
              <a:t>Розділення</a:t>
            </a:r>
            <a:r>
              <a:rPr lang="ru-RU" sz="2900" b="1" dirty="0"/>
              <a:t> </a:t>
            </a:r>
            <a:r>
              <a:rPr lang="ru-RU" sz="2900" b="1" dirty="0" err="1"/>
              <a:t>відповідальності</a:t>
            </a:r>
            <a:r>
              <a:rPr lang="ru-RU" sz="2900" b="1" dirty="0"/>
              <a:t> (</a:t>
            </a:r>
            <a:r>
              <a:rPr lang="en-US" sz="2900" b="1" dirty="0"/>
              <a:t>Separation of Concerns):</a:t>
            </a:r>
            <a:r>
              <a:rPr lang="en-US" sz="2900" dirty="0"/>
              <a:t> </a:t>
            </a:r>
            <a:r>
              <a:rPr lang="ru-RU" sz="2900" dirty="0" err="1"/>
              <a:t>Кожен</a:t>
            </a:r>
            <a:r>
              <a:rPr lang="ru-RU" sz="2900" dirty="0"/>
              <a:t> шар </a:t>
            </a:r>
            <a:r>
              <a:rPr lang="ru-RU" sz="2900" dirty="0" err="1"/>
              <a:t>архітектури</a:t>
            </a:r>
            <a:r>
              <a:rPr lang="ru-RU" sz="2900" dirty="0"/>
              <a:t> </a:t>
            </a:r>
            <a:r>
              <a:rPr lang="ru-RU" sz="2900" dirty="0" err="1"/>
              <a:t>відповідає</a:t>
            </a:r>
            <a:r>
              <a:rPr lang="ru-RU" sz="2900" dirty="0"/>
              <a:t> за </a:t>
            </a:r>
            <a:r>
              <a:rPr lang="ru-RU" sz="2900" dirty="0" err="1"/>
              <a:t>певний</a:t>
            </a:r>
            <a:r>
              <a:rPr lang="ru-RU" sz="2900" dirty="0"/>
              <a:t> </a:t>
            </a:r>
            <a:r>
              <a:rPr lang="ru-RU" sz="2900" dirty="0" err="1"/>
              <a:t>набір</a:t>
            </a:r>
            <a:r>
              <a:rPr lang="ru-RU" sz="2900" dirty="0"/>
              <a:t> </a:t>
            </a:r>
            <a:r>
              <a:rPr lang="ru-RU" sz="2900" dirty="0" err="1"/>
              <a:t>функцій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спрощує</a:t>
            </a:r>
            <a:r>
              <a:rPr lang="ru-RU" sz="2900" dirty="0"/>
              <a:t> </a:t>
            </a:r>
            <a:r>
              <a:rPr lang="ru-RU" sz="2900" dirty="0" err="1"/>
              <a:t>розробку</a:t>
            </a:r>
            <a:r>
              <a:rPr lang="ru-RU" sz="2900" dirty="0"/>
              <a:t>, </a:t>
            </a:r>
            <a:r>
              <a:rPr lang="ru-RU" sz="2900" dirty="0" err="1"/>
              <a:t>тестування</a:t>
            </a:r>
            <a:r>
              <a:rPr lang="ru-RU" sz="2900" dirty="0"/>
              <a:t> та </a:t>
            </a:r>
            <a:r>
              <a:rPr lang="ru-RU" sz="2900" dirty="0" err="1"/>
              <a:t>внесення</a:t>
            </a:r>
            <a:r>
              <a:rPr lang="ru-RU" sz="2900" dirty="0"/>
              <a:t> </a:t>
            </a:r>
            <a:r>
              <a:rPr lang="ru-RU" sz="2900" dirty="0" err="1"/>
              <a:t>змін</a:t>
            </a:r>
            <a:r>
              <a:rPr lang="ru-RU" sz="2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900" b="1" dirty="0" err="1"/>
              <a:t>Незалежність</a:t>
            </a:r>
            <a:r>
              <a:rPr lang="ru-RU" sz="2900" b="1" dirty="0"/>
              <a:t> </a:t>
            </a:r>
            <a:r>
              <a:rPr lang="ru-RU" sz="2900" b="1" dirty="0" err="1"/>
              <a:t>шарів</a:t>
            </a:r>
            <a:r>
              <a:rPr lang="ru-RU" sz="2900" b="1" dirty="0"/>
              <a:t> (</a:t>
            </a:r>
            <a:r>
              <a:rPr lang="en-US" sz="2900" b="1" dirty="0"/>
              <a:t>Loose Coupling):</a:t>
            </a:r>
            <a:r>
              <a:rPr lang="en-US" sz="2900" dirty="0"/>
              <a:t> </a:t>
            </a:r>
            <a:r>
              <a:rPr lang="ru-RU" sz="2900" dirty="0" err="1"/>
              <a:t>Зміни</a:t>
            </a:r>
            <a:r>
              <a:rPr lang="ru-RU" sz="2900" dirty="0"/>
              <a:t> в одному </a:t>
            </a:r>
            <a:r>
              <a:rPr lang="ru-RU" sz="2900" dirty="0" err="1"/>
              <a:t>шарі</a:t>
            </a:r>
            <a:r>
              <a:rPr lang="ru-RU" sz="2900" dirty="0"/>
              <a:t> не </a:t>
            </a:r>
            <a:r>
              <a:rPr lang="ru-RU" sz="2900" dirty="0" err="1"/>
              <a:t>впливають</a:t>
            </a:r>
            <a:r>
              <a:rPr lang="ru-RU" sz="2900" dirty="0"/>
              <a:t> на </a:t>
            </a:r>
            <a:r>
              <a:rPr lang="ru-RU" sz="2900" dirty="0" err="1"/>
              <a:t>інші</a:t>
            </a:r>
            <a:r>
              <a:rPr lang="ru-RU" sz="2900" dirty="0"/>
              <a:t> </a:t>
            </a:r>
            <a:r>
              <a:rPr lang="ru-RU" sz="2900" dirty="0" err="1"/>
              <a:t>шари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полегшує</a:t>
            </a:r>
            <a:r>
              <a:rPr lang="ru-RU" sz="2900" dirty="0"/>
              <a:t> </a:t>
            </a:r>
            <a:r>
              <a:rPr lang="ru-RU" sz="2900" dirty="0" err="1"/>
              <a:t>оновлення</a:t>
            </a:r>
            <a:r>
              <a:rPr lang="ru-RU" sz="2900" dirty="0"/>
              <a:t> та </a:t>
            </a:r>
            <a:r>
              <a:rPr lang="ru-RU" sz="2900" dirty="0" err="1"/>
              <a:t>розширення</a:t>
            </a:r>
            <a:r>
              <a:rPr lang="ru-RU" sz="2900" dirty="0"/>
              <a:t> </a:t>
            </a:r>
            <a:r>
              <a:rPr lang="ru-RU" sz="2900" dirty="0" err="1"/>
              <a:t>функціональності</a:t>
            </a:r>
            <a:r>
              <a:rPr lang="ru-RU" sz="2900" dirty="0"/>
              <a:t> </a:t>
            </a:r>
            <a:r>
              <a:rPr lang="ru-RU" sz="2900" dirty="0" err="1"/>
              <a:t>програми</a:t>
            </a:r>
            <a:r>
              <a:rPr lang="ru-RU" sz="2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900" b="1" dirty="0" err="1"/>
              <a:t>Легкість</a:t>
            </a:r>
            <a:r>
              <a:rPr lang="ru-RU" sz="2900" b="1" dirty="0"/>
              <a:t> </a:t>
            </a:r>
            <a:r>
              <a:rPr lang="ru-RU" sz="2900" b="1" dirty="0" err="1"/>
              <a:t>тестування</a:t>
            </a:r>
            <a:r>
              <a:rPr lang="ru-RU" sz="2900" b="1" dirty="0"/>
              <a:t> (</a:t>
            </a:r>
            <a:r>
              <a:rPr lang="en-US" sz="2900" b="1" dirty="0"/>
              <a:t>Testability):</a:t>
            </a:r>
            <a:r>
              <a:rPr lang="en-US" sz="2900" dirty="0"/>
              <a:t> </a:t>
            </a:r>
            <a:r>
              <a:rPr lang="ru-RU" sz="2900" dirty="0" err="1"/>
              <a:t>Модульна</a:t>
            </a:r>
            <a:r>
              <a:rPr lang="ru-RU" sz="2900" dirty="0"/>
              <a:t> структура </a:t>
            </a:r>
            <a:r>
              <a:rPr lang="ru-RU" sz="2900" dirty="0" err="1"/>
              <a:t>дозволяє</a:t>
            </a:r>
            <a:r>
              <a:rPr lang="ru-RU" sz="2900" dirty="0"/>
              <a:t> </a:t>
            </a:r>
            <a:r>
              <a:rPr lang="ru-RU" sz="2900" dirty="0" err="1"/>
              <a:t>проводити</a:t>
            </a:r>
            <a:r>
              <a:rPr lang="ru-RU" sz="2900" dirty="0"/>
              <a:t> </a:t>
            </a:r>
            <a:r>
              <a:rPr lang="ru-RU" sz="2900" dirty="0" err="1"/>
              <a:t>тестування</a:t>
            </a:r>
            <a:r>
              <a:rPr lang="ru-RU" sz="2900" dirty="0"/>
              <a:t> </a:t>
            </a:r>
            <a:r>
              <a:rPr lang="ru-RU" sz="2900" dirty="0" err="1"/>
              <a:t>окремих</a:t>
            </a:r>
            <a:r>
              <a:rPr lang="ru-RU" sz="2900" dirty="0"/>
              <a:t> </a:t>
            </a:r>
            <a:r>
              <a:rPr lang="ru-RU" sz="2900" dirty="0" err="1"/>
              <a:t>компонентів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спрощує</a:t>
            </a:r>
            <a:r>
              <a:rPr lang="ru-RU" sz="2900" dirty="0"/>
              <a:t> </a:t>
            </a:r>
            <a:r>
              <a:rPr lang="ru-RU" sz="2900" dirty="0" err="1"/>
              <a:t>виявлення</a:t>
            </a:r>
            <a:r>
              <a:rPr lang="ru-RU" sz="2900" dirty="0"/>
              <a:t> та </a:t>
            </a:r>
            <a:r>
              <a:rPr lang="ru-RU" sz="2900" dirty="0" err="1"/>
              <a:t>виправлення</a:t>
            </a:r>
            <a:r>
              <a:rPr lang="ru-RU" sz="2900" dirty="0"/>
              <a:t> </a:t>
            </a:r>
            <a:r>
              <a:rPr lang="ru-RU" sz="2900" dirty="0" err="1"/>
              <a:t>помилок</a:t>
            </a:r>
            <a:r>
              <a:rPr lang="ru-RU" sz="2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900" b="1" dirty="0" err="1"/>
              <a:t>Повторне</a:t>
            </a:r>
            <a:r>
              <a:rPr lang="ru-RU" sz="2900" b="1" dirty="0"/>
              <a:t> </a:t>
            </a:r>
            <a:r>
              <a:rPr lang="ru-RU" sz="2900" b="1" dirty="0" err="1"/>
              <a:t>використання</a:t>
            </a:r>
            <a:r>
              <a:rPr lang="ru-RU" sz="2900" b="1" dirty="0"/>
              <a:t> коду (</a:t>
            </a:r>
            <a:r>
              <a:rPr lang="en-US" sz="2900" b="1" dirty="0"/>
              <a:t>Reusability):</a:t>
            </a:r>
            <a:r>
              <a:rPr lang="en-US" sz="2900" dirty="0"/>
              <a:t> </a:t>
            </a:r>
            <a:r>
              <a:rPr lang="ru-RU" sz="2900" dirty="0" err="1"/>
              <a:t>Компоненти</a:t>
            </a:r>
            <a:r>
              <a:rPr lang="ru-RU" sz="2900" dirty="0"/>
              <a:t> </a:t>
            </a:r>
            <a:r>
              <a:rPr lang="ru-RU" sz="2900" dirty="0" err="1"/>
              <a:t>різних</a:t>
            </a:r>
            <a:r>
              <a:rPr lang="ru-RU" sz="2900" dirty="0"/>
              <a:t> </a:t>
            </a:r>
            <a:r>
              <a:rPr lang="ru-RU" sz="2900" dirty="0" err="1"/>
              <a:t>шарів</a:t>
            </a:r>
            <a:r>
              <a:rPr lang="ru-RU" sz="2900" dirty="0"/>
              <a:t> </a:t>
            </a:r>
            <a:r>
              <a:rPr lang="ru-RU" sz="2900" dirty="0" err="1"/>
              <a:t>можуть</a:t>
            </a:r>
            <a:r>
              <a:rPr lang="ru-RU" sz="2900" dirty="0"/>
              <a:t> бути </a:t>
            </a:r>
            <a:r>
              <a:rPr lang="ru-RU" sz="2900" dirty="0" err="1"/>
              <a:t>використані</a:t>
            </a:r>
            <a:r>
              <a:rPr lang="ru-RU" sz="2900" dirty="0"/>
              <a:t> в </a:t>
            </a:r>
            <a:r>
              <a:rPr lang="ru-RU" sz="2900" dirty="0" err="1"/>
              <a:t>інших</a:t>
            </a:r>
            <a:r>
              <a:rPr lang="ru-RU" sz="2900" dirty="0"/>
              <a:t> проектах,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скорочує</a:t>
            </a:r>
            <a:r>
              <a:rPr lang="ru-RU" sz="2900" dirty="0"/>
              <a:t> час </a:t>
            </a:r>
            <a:r>
              <a:rPr lang="ru-RU" sz="2900" dirty="0" err="1"/>
              <a:t>розробки</a:t>
            </a:r>
            <a:r>
              <a:rPr lang="ru-RU" sz="2900" dirty="0"/>
              <a:t> та </a:t>
            </a:r>
            <a:r>
              <a:rPr lang="ru-RU" sz="2900" dirty="0" err="1"/>
              <a:t>підвищує</a:t>
            </a:r>
            <a:r>
              <a:rPr lang="ru-RU" sz="2900" dirty="0"/>
              <a:t> </a:t>
            </a:r>
            <a:r>
              <a:rPr lang="ru-RU" sz="2900" dirty="0" err="1"/>
              <a:t>ефективність</a:t>
            </a:r>
            <a:r>
              <a:rPr lang="ru-RU" sz="2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900" b="1" dirty="0" err="1"/>
              <a:t>Масштабованість</a:t>
            </a:r>
            <a:r>
              <a:rPr lang="ru-RU" sz="2900" b="1" dirty="0"/>
              <a:t> (</a:t>
            </a:r>
            <a:r>
              <a:rPr lang="en-US" sz="2900" b="1" dirty="0"/>
              <a:t>Scalability):</a:t>
            </a:r>
            <a:r>
              <a:rPr lang="en-US" sz="2900" dirty="0"/>
              <a:t> </a:t>
            </a:r>
            <a:r>
              <a:rPr lang="ru-RU" sz="2900" dirty="0" err="1"/>
              <a:t>Можливість</a:t>
            </a:r>
            <a:r>
              <a:rPr lang="ru-RU" sz="2900" dirty="0"/>
              <a:t> </a:t>
            </a:r>
            <a:r>
              <a:rPr lang="ru-RU" sz="2900" dirty="0" err="1"/>
              <a:t>додавати</a:t>
            </a:r>
            <a:r>
              <a:rPr lang="ru-RU" sz="2900" dirty="0"/>
              <a:t> </a:t>
            </a:r>
            <a:r>
              <a:rPr lang="ru-RU" sz="2900" dirty="0" err="1"/>
              <a:t>нові</a:t>
            </a:r>
            <a:r>
              <a:rPr lang="ru-RU" sz="2900" dirty="0"/>
              <a:t> </a:t>
            </a:r>
            <a:r>
              <a:rPr lang="ru-RU" sz="2900" dirty="0" err="1"/>
              <a:t>функції</a:t>
            </a:r>
            <a:r>
              <a:rPr lang="ru-RU" sz="2900" dirty="0"/>
              <a:t> та </a:t>
            </a:r>
            <a:r>
              <a:rPr lang="ru-RU" sz="2900" dirty="0" err="1"/>
              <a:t>компоненти</a:t>
            </a:r>
            <a:r>
              <a:rPr lang="ru-RU" sz="2900" dirty="0"/>
              <a:t> без </a:t>
            </a:r>
            <a:r>
              <a:rPr lang="ru-RU" sz="2900" dirty="0" err="1"/>
              <a:t>суттєвих</a:t>
            </a:r>
            <a:r>
              <a:rPr lang="ru-RU" sz="2900" dirty="0"/>
              <a:t> </a:t>
            </a:r>
            <a:r>
              <a:rPr lang="ru-RU" sz="2900" dirty="0" err="1"/>
              <a:t>змін</a:t>
            </a:r>
            <a:r>
              <a:rPr lang="ru-RU" sz="2900" dirty="0"/>
              <a:t> в </a:t>
            </a:r>
            <a:r>
              <a:rPr lang="ru-RU" sz="2900" dirty="0" err="1"/>
              <a:t>існуючій</a:t>
            </a:r>
            <a:r>
              <a:rPr lang="ru-RU" sz="2900" dirty="0"/>
              <a:t> </a:t>
            </a:r>
            <a:r>
              <a:rPr lang="ru-RU" sz="2900" dirty="0" err="1"/>
              <a:t>архітектурі</a:t>
            </a:r>
            <a:r>
              <a:rPr lang="ru-RU" sz="29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900" b="1" dirty="0" err="1"/>
              <a:t>Підвищена</a:t>
            </a:r>
            <a:r>
              <a:rPr lang="ru-RU" sz="2900" b="1" dirty="0"/>
              <a:t> </a:t>
            </a:r>
            <a:r>
              <a:rPr lang="ru-RU" sz="2900" b="1" dirty="0" err="1"/>
              <a:t>надійність</a:t>
            </a:r>
            <a:r>
              <a:rPr lang="ru-RU" sz="2900" b="1" dirty="0"/>
              <a:t> (</a:t>
            </a:r>
            <a:r>
              <a:rPr lang="en-US" sz="2900" b="1" dirty="0"/>
              <a:t>Reliability):</a:t>
            </a:r>
            <a:r>
              <a:rPr lang="en-US" sz="2900" dirty="0"/>
              <a:t> </a:t>
            </a:r>
            <a:r>
              <a:rPr lang="ru-RU" sz="2900" dirty="0" err="1"/>
              <a:t>Поділ</a:t>
            </a:r>
            <a:r>
              <a:rPr lang="ru-RU" sz="2900" dirty="0"/>
              <a:t> </a:t>
            </a:r>
            <a:r>
              <a:rPr lang="ru-RU" sz="2900" dirty="0" err="1"/>
              <a:t>програми</a:t>
            </a:r>
            <a:r>
              <a:rPr lang="ru-RU" sz="2900" dirty="0"/>
              <a:t> на </a:t>
            </a:r>
            <a:r>
              <a:rPr lang="ru-RU" sz="2900" dirty="0" err="1"/>
              <a:t>шари</a:t>
            </a:r>
            <a:r>
              <a:rPr lang="ru-RU" sz="2900" dirty="0"/>
              <a:t> </a:t>
            </a:r>
            <a:r>
              <a:rPr lang="ru-RU" sz="2900" dirty="0" err="1"/>
              <a:t>дозволяє</a:t>
            </a:r>
            <a:r>
              <a:rPr lang="ru-RU" sz="2900" dirty="0"/>
              <a:t> </a:t>
            </a:r>
            <a:r>
              <a:rPr lang="ru-RU" sz="2900" dirty="0" err="1"/>
              <a:t>ізолювати</a:t>
            </a:r>
            <a:r>
              <a:rPr lang="ru-RU" sz="2900" dirty="0"/>
              <a:t> </a:t>
            </a:r>
            <a:r>
              <a:rPr lang="ru-RU" sz="2900" dirty="0" err="1"/>
              <a:t>помилки</a:t>
            </a:r>
            <a:r>
              <a:rPr lang="ru-RU" sz="2900" dirty="0"/>
              <a:t> та </a:t>
            </a:r>
            <a:r>
              <a:rPr lang="ru-RU" sz="2900" dirty="0" err="1"/>
              <a:t>винятки</a:t>
            </a:r>
            <a:r>
              <a:rPr lang="ru-RU" sz="2900" dirty="0"/>
              <a:t>, </a:t>
            </a:r>
            <a:r>
              <a:rPr lang="ru-RU" sz="2900" dirty="0" err="1"/>
              <a:t>що</a:t>
            </a:r>
            <a:r>
              <a:rPr lang="ru-RU" sz="2900" dirty="0"/>
              <a:t> </a:t>
            </a:r>
            <a:r>
              <a:rPr lang="ru-RU" sz="2900" dirty="0" err="1"/>
              <a:t>підвищує</a:t>
            </a:r>
            <a:r>
              <a:rPr lang="ru-RU" sz="2900" dirty="0"/>
              <a:t> </a:t>
            </a:r>
            <a:r>
              <a:rPr lang="ru-RU" sz="2900" dirty="0" err="1"/>
              <a:t>загальну</a:t>
            </a:r>
            <a:r>
              <a:rPr lang="ru-RU" sz="2900" dirty="0"/>
              <a:t> </a:t>
            </a:r>
            <a:r>
              <a:rPr lang="ru-RU" sz="2900" dirty="0" err="1"/>
              <a:t>надійність</a:t>
            </a:r>
            <a:r>
              <a:rPr lang="ru-RU" sz="2900" dirty="0"/>
              <a:t> </a:t>
            </a:r>
            <a:r>
              <a:rPr lang="ru-RU" sz="2900" dirty="0" err="1"/>
              <a:t>системи</a:t>
            </a:r>
            <a:r>
              <a:rPr lang="ru-RU" sz="2900" dirty="0"/>
              <a:t>.</a:t>
            </a:r>
          </a:p>
          <a:p>
            <a:pPr marL="0" indent="0">
              <a:buNone/>
            </a:pPr>
            <a:r>
              <a:rPr lang="ru-RU" sz="2900" dirty="0" err="1"/>
              <a:t>Завдяки</a:t>
            </a:r>
            <a:r>
              <a:rPr lang="ru-RU" sz="2900" dirty="0"/>
              <a:t> </a:t>
            </a:r>
            <a:r>
              <a:rPr lang="ru-RU" sz="2900" dirty="0" err="1"/>
              <a:t>цим</a:t>
            </a:r>
            <a:r>
              <a:rPr lang="ru-RU" sz="2900" dirty="0"/>
              <a:t> </a:t>
            </a:r>
            <a:r>
              <a:rPr lang="ru-RU" sz="2900" dirty="0" err="1"/>
              <a:t>перевагам</a:t>
            </a:r>
            <a:r>
              <a:rPr lang="ru-RU" sz="2900" dirty="0"/>
              <a:t>, </a:t>
            </a:r>
            <a:r>
              <a:rPr lang="ru-RU" sz="2900" dirty="0" err="1"/>
              <a:t>багатошарова</a:t>
            </a:r>
            <a:r>
              <a:rPr lang="ru-RU" sz="2900" dirty="0"/>
              <a:t> </a:t>
            </a:r>
            <a:r>
              <a:rPr lang="ru-RU" sz="2900" dirty="0" err="1"/>
              <a:t>архітектура</a:t>
            </a:r>
            <a:r>
              <a:rPr lang="ru-RU" sz="2900" dirty="0"/>
              <a:t> є </a:t>
            </a:r>
            <a:r>
              <a:rPr lang="ru-RU" sz="2900" dirty="0" err="1"/>
              <a:t>ефективним</a:t>
            </a:r>
            <a:r>
              <a:rPr lang="ru-RU" sz="2900" dirty="0"/>
              <a:t> </a:t>
            </a:r>
            <a:r>
              <a:rPr lang="ru-RU" sz="2900" dirty="0" err="1"/>
              <a:t>підходом</a:t>
            </a:r>
            <a:r>
              <a:rPr lang="ru-RU" sz="2900" dirty="0"/>
              <a:t> до </a:t>
            </a:r>
            <a:r>
              <a:rPr lang="ru-RU" sz="2900" dirty="0" err="1"/>
              <a:t>розробки</a:t>
            </a:r>
            <a:r>
              <a:rPr lang="ru-RU" sz="2900" dirty="0"/>
              <a:t> </a:t>
            </a:r>
            <a:r>
              <a:rPr lang="ru-RU" sz="2900" dirty="0" err="1"/>
              <a:t>складних</a:t>
            </a:r>
            <a:r>
              <a:rPr lang="ru-RU" sz="2900" dirty="0"/>
              <a:t> </a:t>
            </a:r>
            <a:r>
              <a:rPr lang="ru-RU" sz="2900" dirty="0" err="1"/>
              <a:t>програмних</a:t>
            </a:r>
            <a:r>
              <a:rPr lang="ru-RU" sz="2900" dirty="0"/>
              <a:t> систем, таких як </a:t>
            </a:r>
            <a:r>
              <a:rPr lang="ru-RU" sz="2900" dirty="0" err="1"/>
              <a:t>демонстраційне</a:t>
            </a:r>
            <a:r>
              <a:rPr lang="ru-RU" sz="2900" dirty="0"/>
              <a:t> </a:t>
            </a:r>
            <a:r>
              <a:rPr lang="ru-RU" sz="2900" dirty="0" err="1"/>
              <a:t>програмне</a:t>
            </a:r>
            <a:r>
              <a:rPr lang="ru-RU" sz="2900" dirty="0"/>
              <a:t> </a:t>
            </a:r>
            <a:r>
              <a:rPr lang="ru-RU" sz="2900" dirty="0" err="1"/>
              <a:t>забезпечення</a:t>
            </a:r>
            <a:r>
              <a:rPr lang="ru-RU" sz="2900" dirty="0"/>
              <a:t> для </a:t>
            </a:r>
            <a:r>
              <a:rPr lang="ru-RU" sz="2900" dirty="0" err="1"/>
              <a:t>моніторингу</a:t>
            </a:r>
            <a:r>
              <a:rPr lang="ru-RU" sz="2900" dirty="0"/>
              <a:t> </a:t>
            </a:r>
            <a:r>
              <a:rPr lang="ru-RU" sz="2900" dirty="0" err="1"/>
              <a:t>системних</a:t>
            </a:r>
            <a:r>
              <a:rPr lang="ru-RU" sz="2900" dirty="0"/>
              <a:t> </a:t>
            </a:r>
            <a:r>
              <a:rPr lang="ru-RU" sz="2900" dirty="0" err="1"/>
              <a:t>показників</a:t>
            </a:r>
            <a:r>
              <a:rPr lang="ru-RU" sz="2900" dirty="0"/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6885390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5A186-AD35-4373-AB1C-30B46F02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919379"/>
            <a:ext cx="8534400" cy="1507067"/>
          </a:xfrm>
        </p:spPr>
        <p:txBody>
          <a:bodyPr/>
          <a:lstStyle/>
          <a:p>
            <a:r>
              <a:rPr lang="ru-RU" dirty="0" err="1"/>
              <a:t>Реалізація</a:t>
            </a:r>
            <a:r>
              <a:rPr lang="ru-RU" dirty="0"/>
              <a:t> АВВ у </a:t>
            </a:r>
            <a:r>
              <a:rPr lang="ru-RU" dirty="0" err="1"/>
              <a:t>демонстраційному</a:t>
            </a:r>
            <a:r>
              <a:rPr lang="ru-RU" dirty="0"/>
              <a:t> ПЗ</a:t>
            </a:r>
            <a:endParaRPr lang="ru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89D768-FB45-4BDD-8812-7E397B6E32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2" y="2520726"/>
            <a:ext cx="865375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ru-UA" altLang="ru-UA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Асинхронний</a:t>
            </a:r>
            <a:r>
              <a:rPr kumimoji="0" lang="ru-UA" altLang="ru-UA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збір</a:t>
            </a:r>
            <a:r>
              <a:rPr kumimoji="0" lang="ru-UA" altLang="ru-UA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ru-UA" altLang="ru-UA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Task 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Parallel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Library (TPL):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Використання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класу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Task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створення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та запуску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фонових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завдань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що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відповідають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за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зчитування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з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різних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джерел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PerformanceCounter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WMI,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OpenHardwareMonitor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Async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</a:t>
            </a: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await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Застосування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ключових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слів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async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await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спрощення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написання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асинхронного коду та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управління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 потоком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</a:rPr>
              <a:t>виконання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ru-UA" altLang="ru-UA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ru-UA" altLang="ru-UA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CancellationToken</a:t>
            </a:r>
            <a:r>
              <a:rPr kumimoji="0" lang="ru-UA" altLang="ru-UA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Використання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токенів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скасування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можливості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зупинки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збору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даних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 будь-</a:t>
            </a:r>
            <a:r>
              <a:rPr kumimoji="0" lang="ru-UA" altLang="ru-UA" sz="16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який</a:t>
            </a:r>
            <a:r>
              <a:rPr kumimoji="0" lang="ru-UA" altLang="ru-UA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момент.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UA" altLang="ru-U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94583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F665B-30C3-43D9-861F-FE3D2193B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168870" cy="1788459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Демонстрація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UA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3FE2B136-8C57-4866-BEE6-F876F1F6F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273" y="2953311"/>
            <a:ext cx="4703577" cy="3680011"/>
          </a:xfrm>
        </p:spPr>
        <p:txBody>
          <a:bodyPr/>
          <a:lstStyle/>
          <a:p>
            <a:r>
              <a:rPr lang="uk-UA" dirty="0"/>
              <a:t>Це скріншот зроблено під час запуску на комп’ютері стрес тестів для навантаження відеокарти та мережі інтернет для наочної демонстрації результатів збору даних з датчиків та виведення їх на графіки</a:t>
            </a:r>
            <a:endParaRPr lang="ru-UA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6426AB2-4206-45C9-B4A2-61758CF09FA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419725" y="1989885"/>
            <a:ext cx="6419850" cy="3614737"/>
          </a:xfrm>
        </p:spPr>
      </p:pic>
    </p:spTree>
    <p:extLst>
      <p:ext uri="{BB962C8B-B14F-4D97-AF65-F5344CB8AC3E}">
        <p14:creationId xmlns:p14="http://schemas.microsoft.com/office/powerpoint/2010/main" val="3528571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Сектор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125</TotalTime>
  <Words>1033</Words>
  <Application>Microsoft Office PowerPoint</Application>
  <PresentationFormat>Широкоэкранный</PresentationFormat>
  <Paragraphs>69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Century Gothic</vt:lpstr>
      <vt:lpstr>Wingdings 3</vt:lpstr>
      <vt:lpstr>Сектор</vt:lpstr>
      <vt:lpstr>Розробка демонстраційного програмного забезпечення, використання асинхронного введення в ОС Windows</vt:lpstr>
      <vt:lpstr>Вступ</vt:lpstr>
      <vt:lpstr>Переваги та недоліки асинхронного введення-виведення</vt:lpstr>
      <vt:lpstr>Механізми реалізації АВВ в ОС Windows</vt:lpstr>
      <vt:lpstr>Огляд бібліотек та фреймворків для роботи з АВВ в Windows:</vt:lpstr>
      <vt:lpstr>Архітектура демонстраційного пз</vt:lpstr>
      <vt:lpstr>Переваги багатошарової архітектури демонстраційного ПЗ</vt:lpstr>
      <vt:lpstr>Реалізація АВВ у демонстраційному ПЗ</vt:lpstr>
      <vt:lpstr>Демонстрація програмного забезпечення</vt:lpstr>
      <vt:lpstr>Висновок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Розробка демонстраційного програмного забезпечення, використання асинхронного введення в ОС Windows</dc:title>
  <dc:creator>Сергій Кулик</dc:creator>
  <cp:lastModifiedBy>Сергій Кулик</cp:lastModifiedBy>
  <cp:revision>11</cp:revision>
  <dcterms:created xsi:type="dcterms:W3CDTF">2024-06-23T21:29:27Z</dcterms:created>
  <dcterms:modified xsi:type="dcterms:W3CDTF">2024-06-23T23:35:26Z</dcterms:modified>
</cp:coreProperties>
</file>