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53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490424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Система управління проектами Trello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323278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Trello - популярна система управління проектами, що дозволяє ефективно організувати роботу команди над проєктами будь-якої складності. Вона відрізняється простим і зручним інтерфейсом, а також широким функціоналом для планування, розподілу завдань та відстеження прогресу.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786086" y="6350198"/>
            <a:ext cx="225909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29754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Доступність та вартість Trello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1931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8" name="Text 4"/>
          <p:cNvSpPr/>
          <p:nvPr/>
        </p:nvSpPr>
        <p:spPr>
          <a:xfrm>
            <a:off x="2519839" y="3175853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26945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Безкоштовна базова версія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097060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Trello пропонує безкоштовну версію, яка задовольняє базові потреби більшості користувачів.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1931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2" name="Text 8"/>
          <p:cNvSpPr/>
          <p:nvPr/>
        </p:nvSpPr>
        <p:spPr>
          <a:xfrm>
            <a:off x="5852041" y="3193137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269456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Платні тарифні плани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444246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Для команд та організацій доступні платні тарифні плани з розширеним функціоналом та додатковими можливостями.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1931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6" name="Text 12"/>
          <p:cNvSpPr/>
          <p:nvPr/>
        </p:nvSpPr>
        <p:spPr>
          <a:xfrm>
            <a:off x="9234726" y="3193137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269456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Гнучке ціноутворення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4444246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Вартість тарифів варіюється залежно від кількості учасників команди та обраного пакету функцій.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865471"/>
            <a:ext cx="80998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Функціональність Trello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Дошки та списки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031813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Можливість створювати дошки для проєктів та списки для завдань, що дозволяє наглядно відстежувати хід роботи.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Картки та вкладення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031813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Картки для завдань, до яких можна прикріплювати файли, коментарі, дати виконання та інші деталі.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115270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Автоматизація та інтеграції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031813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Можливість налаштовувати автоматичні дії та інтегрувати Trello з іншими популярними інструментами.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74080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Переваги використання Trello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573893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570559" y="2796064"/>
            <a:ext cx="41414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Простота використання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70559" y="3276481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Зрозумілий і інтуїтивно зрозумілий інтерфейс Trello дозволяє швидко опанувати систему навіть без спеціальної підготовки.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73893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223D4D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796064"/>
            <a:ext cx="40568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Гнучкість і адаптивність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276481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Trello можна налаштувати під потреби конкретної команди або проєкту, що підвищує ефективність роботи.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5142428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223D4D"/>
          </a:solidFill>
          <a:ln/>
        </p:spPr>
      </p:sp>
      <p:sp>
        <p:nvSpPr>
          <p:cNvPr id="12" name="Text 9"/>
          <p:cNvSpPr/>
          <p:nvPr/>
        </p:nvSpPr>
        <p:spPr>
          <a:xfrm>
            <a:off x="2570559" y="5364599"/>
            <a:ext cx="33574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Колективна робота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70559" y="5845016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Можливість спільного доступу до дошок, карток, коментарів та вкладень забезпечує злагоджену командну роботу.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223D4D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Мобільність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845016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Доступ до Trello з будь-якого пристрою (комп'ютер, смартфон, планшет) дозволяє працювати з проєктом у будь-який час.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41148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Недоліки Trello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237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6" name="Text 3"/>
          <p:cNvSpPr/>
          <p:nvPr/>
        </p:nvSpPr>
        <p:spPr>
          <a:xfrm>
            <a:off x="2519839" y="2723793"/>
            <a:ext cx="15704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2800112"/>
            <a:ext cx="24409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Відсутність вбудованого часового планування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322088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Trello не має вбудованої функції календаря та діаграми Ганта, що ускладнює планування часових ресурсів.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27237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0" name="Text 7"/>
          <p:cNvSpPr/>
          <p:nvPr/>
        </p:nvSpPr>
        <p:spPr>
          <a:xfrm>
            <a:off x="5852041" y="2723792"/>
            <a:ext cx="2630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2800112"/>
            <a:ext cx="24409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Обмеження безкоштовного тарифного плану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432208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Безкоштовна версія Trello має обмеження за функціоналом та кількістю дошок і учасників.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27237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3D4D"/>
          </a:solidFill>
          <a:ln/>
        </p:spPr>
      </p:sp>
      <p:sp>
        <p:nvSpPr>
          <p:cNvPr id="14" name="Text 11"/>
          <p:cNvSpPr/>
          <p:nvPr/>
        </p:nvSpPr>
        <p:spPr>
          <a:xfrm>
            <a:off x="9234726" y="2723791"/>
            <a:ext cx="2680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2800112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Потреба в додаткових інструментах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3974902"/>
            <a:ext cx="24409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Для повноцінного управління проєктом може знадобитися інтеграція Trello з іншими інструментами, що збільшує складність використання.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1554480"/>
            <a:ext cx="677239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Застосування Trello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693194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359706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Командна робота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187309"/>
            <a:ext cx="223337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Trello ефективний для управління проєктами команди, забезпечуючи спільний доступ та комунікацію.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2693194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3359706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Планування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3840123"/>
            <a:ext cx="223349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Дошки та списки Trello дозволяють планувати етапи проєкту та розподіляти завдання.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693194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359706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Управління завданнями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187309"/>
            <a:ext cx="2233374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Картки з деталями завдань, дедлайни та відстеження прогресу роблять роботу над проєктами більш структурованою.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2693194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3359706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Для стартапів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4187309"/>
            <a:ext cx="223349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Безкоштовна версія Trello ідеально підходить для управління проєктами невеликих стартап-команд.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469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97079" y="2742248"/>
            <a:ext cx="8036123" cy="11232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23"/>
              </a:lnSpc>
              <a:buNone/>
            </a:pPr>
            <a:r>
              <a:rPr lang="en-US" sz="353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Статистика використання Trello</a:t>
            </a:r>
            <a:endParaRPr lang="en-US" sz="3539" dirty="0"/>
          </a:p>
        </p:txBody>
      </p:sp>
      <p:sp>
        <p:nvSpPr>
          <p:cNvPr id="6" name="Shape 2"/>
          <p:cNvSpPr/>
          <p:nvPr/>
        </p:nvSpPr>
        <p:spPr>
          <a:xfrm>
            <a:off x="7303889" y="4135041"/>
            <a:ext cx="22384" cy="3599140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7" name="Shape 3"/>
          <p:cNvSpPr/>
          <p:nvPr/>
        </p:nvSpPr>
        <p:spPr>
          <a:xfrm>
            <a:off x="6483787" y="4466392"/>
            <a:ext cx="629126" cy="2238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8" name="Shape 4"/>
          <p:cNvSpPr/>
          <p:nvPr/>
        </p:nvSpPr>
        <p:spPr>
          <a:xfrm>
            <a:off x="7112913" y="4275534"/>
            <a:ext cx="404336" cy="404336"/>
          </a:xfrm>
          <a:prstGeom prst="roundRect">
            <a:avLst>
              <a:gd name="adj" fmla="val 13337"/>
            </a:avLst>
          </a:prstGeom>
          <a:solidFill>
            <a:srgbClr val="223D4D"/>
          </a:solidFill>
          <a:ln/>
        </p:spPr>
      </p:sp>
      <p:sp>
        <p:nvSpPr>
          <p:cNvPr id="9" name="Text 5"/>
          <p:cNvSpPr/>
          <p:nvPr/>
        </p:nvSpPr>
        <p:spPr>
          <a:xfrm>
            <a:off x="7251502" y="4269462"/>
            <a:ext cx="127040" cy="3370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4"/>
              </a:lnSpc>
              <a:buNone/>
            </a:pPr>
            <a:r>
              <a:rPr lang="en-US" sz="212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123" dirty="0"/>
          </a:p>
        </p:txBody>
      </p:sp>
      <p:sp>
        <p:nvSpPr>
          <p:cNvPr id="10" name="Text 6"/>
          <p:cNvSpPr/>
          <p:nvPr/>
        </p:nvSpPr>
        <p:spPr>
          <a:xfrm>
            <a:off x="3297079" y="4314706"/>
            <a:ext cx="3029426" cy="561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12"/>
              </a:lnSpc>
              <a:buNone/>
            </a:pPr>
            <a:r>
              <a:rPr lang="en-US" sz="17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Мільйони користувачів</a:t>
            </a:r>
            <a:endParaRPr lang="en-US" sz="1769" dirty="0"/>
          </a:p>
        </p:txBody>
      </p:sp>
      <p:sp>
        <p:nvSpPr>
          <p:cNvPr id="11" name="Text 7"/>
          <p:cNvSpPr/>
          <p:nvPr/>
        </p:nvSpPr>
        <p:spPr>
          <a:xfrm>
            <a:off x="3297079" y="4983956"/>
            <a:ext cx="3029426" cy="57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5"/>
              </a:lnSpc>
              <a:buNone/>
            </a:pPr>
            <a:r>
              <a:rPr lang="en-US" sz="141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Trello використовують понад 50 мільйонів людей в усьому світі.</a:t>
            </a:r>
            <a:endParaRPr lang="en-US" sz="1415" dirty="0"/>
          </a:p>
        </p:txBody>
      </p:sp>
      <p:sp>
        <p:nvSpPr>
          <p:cNvPr id="12" name="Shape 8"/>
          <p:cNvSpPr/>
          <p:nvPr/>
        </p:nvSpPr>
        <p:spPr>
          <a:xfrm>
            <a:off x="7517249" y="5365075"/>
            <a:ext cx="629126" cy="2238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3" name="Shape 9"/>
          <p:cNvSpPr/>
          <p:nvPr/>
        </p:nvSpPr>
        <p:spPr>
          <a:xfrm>
            <a:off x="7112913" y="5174218"/>
            <a:ext cx="404336" cy="404336"/>
          </a:xfrm>
          <a:prstGeom prst="roundRect">
            <a:avLst>
              <a:gd name="adj" fmla="val 13337"/>
            </a:avLst>
          </a:prstGeom>
          <a:solidFill>
            <a:srgbClr val="223D4D"/>
          </a:solidFill>
          <a:ln/>
        </p:spPr>
      </p:sp>
      <p:sp>
        <p:nvSpPr>
          <p:cNvPr id="14" name="Text 10"/>
          <p:cNvSpPr/>
          <p:nvPr/>
        </p:nvSpPr>
        <p:spPr>
          <a:xfrm>
            <a:off x="7208639" y="5174218"/>
            <a:ext cx="212765" cy="3370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4"/>
              </a:lnSpc>
              <a:buNone/>
            </a:pPr>
            <a:r>
              <a:rPr lang="en-US" sz="212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123" dirty="0"/>
          </a:p>
        </p:txBody>
      </p:sp>
      <p:sp>
        <p:nvSpPr>
          <p:cNvPr id="15" name="Text 11"/>
          <p:cNvSpPr/>
          <p:nvPr/>
        </p:nvSpPr>
        <p:spPr>
          <a:xfrm>
            <a:off x="8303657" y="5213390"/>
            <a:ext cx="3029545" cy="561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12"/>
              </a:lnSpc>
              <a:buNone/>
            </a:pPr>
            <a:r>
              <a:rPr lang="en-US" sz="17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Глобальне поширення</a:t>
            </a:r>
            <a:endParaRPr lang="en-US" sz="1769" dirty="0"/>
          </a:p>
        </p:txBody>
      </p:sp>
      <p:sp>
        <p:nvSpPr>
          <p:cNvPr id="16" name="Text 12"/>
          <p:cNvSpPr/>
          <p:nvPr/>
        </p:nvSpPr>
        <p:spPr>
          <a:xfrm>
            <a:off x="8303657" y="5882640"/>
            <a:ext cx="3029545" cy="8629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5"/>
              </a:lnSpc>
              <a:buNone/>
            </a:pPr>
            <a:r>
              <a:rPr lang="en-US" sz="141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Трелло доступне на 21 мові та використовується в більш ніж 190 країнах.</a:t>
            </a:r>
            <a:endParaRPr lang="en-US" sz="1415" dirty="0"/>
          </a:p>
        </p:txBody>
      </p:sp>
      <p:sp>
        <p:nvSpPr>
          <p:cNvPr id="17" name="Shape 13"/>
          <p:cNvSpPr/>
          <p:nvPr/>
        </p:nvSpPr>
        <p:spPr>
          <a:xfrm>
            <a:off x="6483787" y="6400681"/>
            <a:ext cx="629126" cy="22384"/>
          </a:xfrm>
          <a:prstGeom prst="rect">
            <a:avLst/>
          </a:prstGeom>
          <a:solidFill>
            <a:srgbClr val="0A988B"/>
          </a:solidFill>
          <a:ln/>
        </p:spPr>
      </p:sp>
      <p:sp>
        <p:nvSpPr>
          <p:cNvPr id="18" name="Shape 14"/>
          <p:cNvSpPr/>
          <p:nvPr/>
        </p:nvSpPr>
        <p:spPr>
          <a:xfrm>
            <a:off x="7112913" y="6209824"/>
            <a:ext cx="404336" cy="404336"/>
          </a:xfrm>
          <a:prstGeom prst="roundRect">
            <a:avLst>
              <a:gd name="adj" fmla="val 13337"/>
            </a:avLst>
          </a:prstGeom>
          <a:solidFill>
            <a:srgbClr val="223D4D"/>
          </a:solidFill>
          <a:ln/>
        </p:spPr>
      </p:sp>
      <p:sp>
        <p:nvSpPr>
          <p:cNvPr id="19" name="Text 15"/>
          <p:cNvSpPr/>
          <p:nvPr/>
        </p:nvSpPr>
        <p:spPr>
          <a:xfrm>
            <a:off x="7206615" y="6209824"/>
            <a:ext cx="216813" cy="3370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4"/>
              </a:lnSpc>
              <a:buNone/>
            </a:pPr>
            <a:r>
              <a:rPr lang="en-US" sz="212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123" dirty="0"/>
          </a:p>
        </p:txBody>
      </p:sp>
      <p:sp>
        <p:nvSpPr>
          <p:cNvPr id="20" name="Text 16"/>
          <p:cNvSpPr/>
          <p:nvPr/>
        </p:nvSpPr>
        <p:spPr>
          <a:xfrm>
            <a:off x="3380780" y="6248995"/>
            <a:ext cx="2945725" cy="280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212"/>
              </a:lnSpc>
              <a:buNone/>
            </a:pPr>
            <a:r>
              <a:rPr lang="en-US" sz="1769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Відгуки користувачів</a:t>
            </a:r>
            <a:endParaRPr lang="en-US" sz="1769" dirty="0"/>
          </a:p>
        </p:txBody>
      </p:sp>
      <p:sp>
        <p:nvSpPr>
          <p:cNvPr id="21" name="Text 17"/>
          <p:cNvSpPr/>
          <p:nvPr/>
        </p:nvSpPr>
        <p:spPr>
          <a:xfrm>
            <a:off x="3297079" y="6637496"/>
            <a:ext cx="3029426" cy="575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265"/>
              </a:lnSpc>
              <a:buNone/>
            </a:pPr>
            <a:r>
              <a:rPr lang="en-US" sz="1415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Середній рейтинг Trello на основі понад 140,000 відгуків - 4,7 з 5.</a:t>
            </a:r>
            <a:endParaRPr lang="en-US" sz="141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Мій досвід використання Trello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22288" y="2540913"/>
            <a:ext cx="351686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Швидке опанування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59222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Зрозумілий інтерфейс Trello дозволив мені швидко почати ефективно використовувати систему.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1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22288" y="4308634"/>
            <a:ext cx="481429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Поліпшення продуктивності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59222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Чіткий візуальний формат карток та дошок допомагав мені краще планувати та відстежувати прогрес.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1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22288" y="6076355"/>
            <a:ext cx="524803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Злагоджена командна робота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59222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Можливість спільного доступу до проєкту підвищила ефективність співпраці з моєю командою.</a:t>
            </a:r>
            <a:endParaRPr lang="en-US" sz="17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461</Words>
  <Application>Microsoft Office PowerPoint</Application>
  <PresentationFormat>Произвольный</PresentationFormat>
  <Paragraphs>72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Cabin</vt:lpstr>
      <vt:lpstr>Calibri</vt:lpstr>
      <vt:lpstr>Unbounded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Сергій Кулик</cp:lastModifiedBy>
  <cp:revision>4</cp:revision>
  <dcterms:created xsi:type="dcterms:W3CDTF">2024-03-30T19:05:24Z</dcterms:created>
  <dcterms:modified xsi:type="dcterms:W3CDTF">2024-03-30T19:14:01Z</dcterms:modified>
</cp:coreProperties>
</file>