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54A71-126D-B736-D2B4-CCDC9E59C4CC}" v="180" dt="2025-03-10T14:57:48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71A68-27E6-43C2-BEEB-066DA5AA15E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14F352C-18E0-4A57-B066-4B3DAC85C049}">
      <dgm:prSet/>
      <dgm:spPr/>
      <dgm:t>
        <a:bodyPr/>
        <a:lstStyle/>
        <a:p>
          <a:r>
            <a:rPr lang="tr-TR" b="1"/>
            <a:t>3.2.Kullanılan Derin Öğrenme Modeli (MobileNetV2)</a:t>
          </a:r>
          <a:endParaRPr lang="en-US"/>
        </a:p>
      </dgm:t>
    </dgm:pt>
    <dgm:pt modelId="{493EC040-C344-428A-87E6-6E19D62C4177}" type="parTrans" cxnId="{430B5E2C-55B6-43A5-ABEF-168C18BB27D9}">
      <dgm:prSet/>
      <dgm:spPr/>
      <dgm:t>
        <a:bodyPr/>
        <a:lstStyle/>
        <a:p>
          <a:endParaRPr lang="en-US"/>
        </a:p>
      </dgm:t>
    </dgm:pt>
    <dgm:pt modelId="{D7F6C642-2646-4CF5-ABDA-2F811C0C2FE4}" type="sibTrans" cxnId="{430B5E2C-55B6-43A5-ABEF-168C18BB27D9}">
      <dgm:prSet/>
      <dgm:spPr/>
      <dgm:t>
        <a:bodyPr/>
        <a:lstStyle/>
        <a:p>
          <a:endParaRPr lang="en-US"/>
        </a:p>
      </dgm:t>
    </dgm:pt>
    <dgm:pt modelId="{7DBF230B-C34D-4C74-814B-B75752743276}">
      <dgm:prSet/>
      <dgm:spPr/>
      <dgm:t>
        <a:bodyPr/>
        <a:lstStyle/>
        <a:p>
          <a:r>
            <a:rPr lang="tr-TR"/>
            <a:t>MobileNetV2 modeli, </a:t>
          </a:r>
          <a:r>
            <a:rPr lang="tr-TR" b="1"/>
            <a:t>hafif ve mobil cihazlara uyumlu</a:t>
          </a:r>
          <a:r>
            <a:rPr lang="tr-TR"/>
            <a:t> bir evrişimli sinir ağı (CNN) modelidir.</a:t>
          </a:r>
          <a:endParaRPr lang="en-US"/>
        </a:p>
      </dgm:t>
    </dgm:pt>
    <dgm:pt modelId="{5482C61A-413D-4AE8-A84F-D756EAECEB22}" type="parTrans" cxnId="{09274DE1-CBE6-43A5-A69A-6C35C76659D0}">
      <dgm:prSet/>
      <dgm:spPr/>
      <dgm:t>
        <a:bodyPr/>
        <a:lstStyle/>
        <a:p>
          <a:endParaRPr lang="en-US"/>
        </a:p>
      </dgm:t>
    </dgm:pt>
    <dgm:pt modelId="{D4B551A1-EAC0-418B-9CF8-B32B0BCE8DB8}" type="sibTrans" cxnId="{09274DE1-CBE6-43A5-A69A-6C35C76659D0}">
      <dgm:prSet/>
      <dgm:spPr/>
      <dgm:t>
        <a:bodyPr/>
        <a:lstStyle/>
        <a:p>
          <a:endParaRPr lang="en-US"/>
        </a:p>
      </dgm:t>
    </dgm:pt>
    <dgm:pt modelId="{AF6A8C31-7AAE-42B8-B2AF-F4B5DD81B9B7}">
      <dgm:prSet/>
      <dgm:spPr/>
      <dgm:t>
        <a:bodyPr/>
        <a:lstStyle/>
        <a:p>
          <a:r>
            <a:rPr lang="tr-TR"/>
            <a:t>Model, </a:t>
          </a:r>
          <a:r>
            <a:rPr lang="tr-TR" b="1"/>
            <a:t>önceden eğitilmiş (pre-trained) olarak</a:t>
          </a:r>
          <a:r>
            <a:rPr lang="tr-TR"/>
            <a:t> kullanılmış ve yalnızca beyin tümörü tespiti için özelleştirilmiştir.</a:t>
          </a:r>
          <a:endParaRPr lang="en-US"/>
        </a:p>
      </dgm:t>
    </dgm:pt>
    <dgm:pt modelId="{77D9C26A-BF5B-450C-B568-FAEC35F2C4A3}" type="parTrans" cxnId="{D25EF0C7-1C54-4E89-929F-2EE1AA8C6616}">
      <dgm:prSet/>
      <dgm:spPr/>
      <dgm:t>
        <a:bodyPr/>
        <a:lstStyle/>
        <a:p>
          <a:endParaRPr lang="en-US"/>
        </a:p>
      </dgm:t>
    </dgm:pt>
    <dgm:pt modelId="{DEA8BA59-6AE0-492F-A8A0-61C661428D77}" type="sibTrans" cxnId="{D25EF0C7-1C54-4E89-929F-2EE1AA8C6616}">
      <dgm:prSet/>
      <dgm:spPr/>
      <dgm:t>
        <a:bodyPr/>
        <a:lstStyle/>
        <a:p>
          <a:endParaRPr lang="en-US"/>
        </a:p>
      </dgm:t>
    </dgm:pt>
    <dgm:pt modelId="{8B7767C9-FC55-4CC3-AFAB-5D699FC3207F}">
      <dgm:prSet/>
      <dgm:spPr/>
      <dgm:t>
        <a:bodyPr/>
        <a:lstStyle/>
        <a:p>
          <a:r>
            <a:rPr lang="tr-TR" b="1"/>
            <a:t>Öznitelik çıkarımı aşamasında</a:t>
          </a:r>
          <a:r>
            <a:rPr lang="tr-TR"/>
            <a:t>, modelin "Logits" tam bağlı katmanından </a:t>
          </a:r>
          <a:r>
            <a:rPr lang="tr-TR" b="1"/>
            <a:t>1000 adet derin öznitelik</a:t>
          </a:r>
          <a:r>
            <a:rPr lang="tr-TR"/>
            <a:t> elde edilmiştir.</a:t>
          </a:r>
          <a:endParaRPr lang="en-US"/>
        </a:p>
      </dgm:t>
    </dgm:pt>
    <dgm:pt modelId="{AFE510B8-46B4-4A94-89D6-966A041F719A}" type="parTrans" cxnId="{6C121738-E9D8-4B06-8F14-1F0900D6873C}">
      <dgm:prSet/>
      <dgm:spPr/>
      <dgm:t>
        <a:bodyPr/>
        <a:lstStyle/>
        <a:p>
          <a:endParaRPr lang="en-US"/>
        </a:p>
      </dgm:t>
    </dgm:pt>
    <dgm:pt modelId="{ECE7C66C-5F17-48EA-BD85-9AA454DD3EA8}" type="sibTrans" cxnId="{6C121738-E9D8-4B06-8F14-1F0900D6873C}">
      <dgm:prSet/>
      <dgm:spPr/>
      <dgm:t>
        <a:bodyPr/>
        <a:lstStyle/>
        <a:p>
          <a:endParaRPr lang="en-US"/>
        </a:p>
      </dgm:t>
    </dgm:pt>
    <dgm:pt modelId="{58AD02D3-94CD-4DD4-977F-F8B93E783BAA}" type="pres">
      <dgm:prSet presAssocID="{0C371A68-27E6-43C2-BEEB-066DA5AA15E0}" presName="root" presStyleCnt="0">
        <dgm:presLayoutVars>
          <dgm:dir/>
          <dgm:resizeHandles val="exact"/>
        </dgm:presLayoutVars>
      </dgm:prSet>
      <dgm:spPr/>
    </dgm:pt>
    <dgm:pt modelId="{39788A02-A335-445D-894C-365D0950BCB0}" type="pres">
      <dgm:prSet presAssocID="{214F352C-18E0-4A57-B066-4B3DAC85C049}" presName="compNode" presStyleCnt="0"/>
      <dgm:spPr/>
    </dgm:pt>
    <dgm:pt modelId="{F6BB2241-8376-42A1-98C5-85E2AB54A984}" type="pres">
      <dgm:prSet presAssocID="{214F352C-18E0-4A57-B066-4B3DAC85C0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54F536D-C66E-41A6-8A79-9BBE5354DCF6}" type="pres">
      <dgm:prSet presAssocID="{214F352C-18E0-4A57-B066-4B3DAC85C049}" presName="spaceRect" presStyleCnt="0"/>
      <dgm:spPr/>
    </dgm:pt>
    <dgm:pt modelId="{0C13EE0B-4E21-4B56-AA14-869864B7A519}" type="pres">
      <dgm:prSet presAssocID="{214F352C-18E0-4A57-B066-4B3DAC85C049}" presName="textRect" presStyleLbl="revTx" presStyleIdx="0" presStyleCnt="4">
        <dgm:presLayoutVars>
          <dgm:chMax val="1"/>
          <dgm:chPref val="1"/>
        </dgm:presLayoutVars>
      </dgm:prSet>
      <dgm:spPr/>
    </dgm:pt>
    <dgm:pt modelId="{F23F279F-A9B6-4198-BAE4-AFD4DF284A46}" type="pres">
      <dgm:prSet presAssocID="{D7F6C642-2646-4CF5-ABDA-2F811C0C2FE4}" presName="sibTrans" presStyleCnt="0"/>
      <dgm:spPr/>
    </dgm:pt>
    <dgm:pt modelId="{078FC2F9-1B26-46FE-A06D-78E1C9EC80F3}" type="pres">
      <dgm:prSet presAssocID="{7DBF230B-C34D-4C74-814B-B75752743276}" presName="compNode" presStyleCnt="0"/>
      <dgm:spPr/>
    </dgm:pt>
    <dgm:pt modelId="{EEC189C8-6BF9-4CEB-97A9-87A59231F42D}" type="pres">
      <dgm:prSet presAssocID="{7DBF230B-C34D-4C74-814B-B757527432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9A6E50C7-6A43-47C6-9B6E-97F640183900}" type="pres">
      <dgm:prSet presAssocID="{7DBF230B-C34D-4C74-814B-B75752743276}" presName="spaceRect" presStyleCnt="0"/>
      <dgm:spPr/>
    </dgm:pt>
    <dgm:pt modelId="{A758A4D3-9051-4034-8813-6D67096DD2DD}" type="pres">
      <dgm:prSet presAssocID="{7DBF230B-C34D-4C74-814B-B75752743276}" presName="textRect" presStyleLbl="revTx" presStyleIdx="1" presStyleCnt="4">
        <dgm:presLayoutVars>
          <dgm:chMax val="1"/>
          <dgm:chPref val="1"/>
        </dgm:presLayoutVars>
      </dgm:prSet>
      <dgm:spPr/>
    </dgm:pt>
    <dgm:pt modelId="{95995481-7387-4C2E-B66E-4D73897C736D}" type="pres">
      <dgm:prSet presAssocID="{D4B551A1-EAC0-418B-9CF8-B32B0BCE8DB8}" presName="sibTrans" presStyleCnt="0"/>
      <dgm:spPr/>
    </dgm:pt>
    <dgm:pt modelId="{0C5C8A44-A00E-40E2-8FBD-E603CF1B84B3}" type="pres">
      <dgm:prSet presAssocID="{AF6A8C31-7AAE-42B8-B2AF-F4B5DD81B9B7}" presName="compNode" presStyleCnt="0"/>
      <dgm:spPr/>
    </dgm:pt>
    <dgm:pt modelId="{DECCA8AC-BBA9-4AA1-AB4A-DA40473FB690}" type="pres">
      <dgm:prSet presAssocID="{AF6A8C31-7AAE-42B8-B2AF-F4B5DD81B9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457166B-BED8-497B-81D2-C4336728873E}" type="pres">
      <dgm:prSet presAssocID="{AF6A8C31-7AAE-42B8-B2AF-F4B5DD81B9B7}" presName="spaceRect" presStyleCnt="0"/>
      <dgm:spPr/>
    </dgm:pt>
    <dgm:pt modelId="{4BFBEFAA-9013-4B0A-8888-9E25142EC70E}" type="pres">
      <dgm:prSet presAssocID="{AF6A8C31-7AAE-42B8-B2AF-F4B5DD81B9B7}" presName="textRect" presStyleLbl="revTx" presStyleIdx="2" presStyleCnt="4">
        <dgm:presLayoutVars>
          <dgm:chMax val="1"/>
          <dgm:chPref val="1"/>
        </dgm:presLayoutVars>
      </dgm:prSet>
      <dgm:spPr/>
    </dgm:pt>
    <dgm:pt modelId="{0C7DDDAE-DE9E-42EC-9C23-9BD2816F6537}" type="pres">
      <dgm:prSet presAssocID="{DEA8BA59-6AE0-492F-A8A0-61C661428D77}" presName="sibTrans" presStyleCnt="0"/>
      <dgm:spPr/>
    </dgm:pt>
    <dgm:pt modelId="{A1160943-7236-4A05-BC7A-B09073F90CBE}" type="pres">
      <dgm:prSet presAssocID="{8B7767C9-FC55-4CC3-AFAB-5D699FC3207F}" presName="compNode" presStyleCnt="0"/>
      <dgm:spPr/>
    </dgm:pt>
    <dgm:pt modelId="{3701C4DC-60E8-484B-BE36-BBA7646B7F3E}" type="pres">
      <dgm:prSet presAssocID="{8B7767C9-FC55-4CC3-AFAB-5D699FC320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ğlı değil"/>
        </a:ext>
      </dgm:extLst>
    </dgm:pt>
    <dgm:pt modelId="{890D669D-CC40-4F33-B960-82E5CB85AE6B}" type="pres">
      <dgm:prSet presAssocID="{8B7767C9-FC55-4CC3-AFAB-5D699FC3207F}" presName="spaceRect" presStyleCnt="0"/>
      <dgm:spPr/>
    </dgm:pt>
    <dgm:pt modelId="{01DF4AA6-0766-489E-A649-D68A4EC07B7F}" type="pres">
      <dgm:prSet presAssocID="{8B7767C9-FC55-4CC3-AFAB-5D699FC320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0B5E2C-55B6-43A5-ABEF-168C18BB27D9}" srcId="{0C371A68-27E6-43C2-BEEB-066DA5AA15E0}" destId="{214F352C-18E0-4A57-B066-4B3DAC85C049}" srcOrd="0" destOrd="0" parTransId="{493EC040-C344-428A-87E6-6E19D62C4177}" sibTransId="{D7F6C642-2646-4CF5-ABDA-2F811C0C2FE4}"/>
    <dgm:cxn modelId="{6C121738-E9D8-4B06-8F14-1F0900D6873C}" srcId="{0C371A68-27E6-43C2-BEEB-066DA5AA15E0}" destId="{8B7767C9-FC55-4CC3-AFAB-5D699FC3207F}" srcOrd="3" destOrd="0" parTransId="{AFE510B8-46B4-4A94-89D6-966A041F719A}" sibTransId="{ECE7C66C-5F17-48EA-BD85-9AA454DD3EA8}"/>
    <dgm:cxn modelId="{721E0E67-93A1-4168-8836-336771EA132A}" type="presOf" srcId="{AF6A8C31-7AAE-42B8-B2AF-F4B5DD81B9B7}" destId="{4BFBEFAA-9013-4B0A-8888-9E25142EC70E}" srcOrd="0" destOrd="0" presId="urn:microsoft.com/office/officeart/2018/2/layout/IconLabelList"/>
    <dgm:cxn modelId="{4F413386-89FF-49B1-A888-4B9976898BC1}" type="presOf" srcId="{7DBF230B-C34D-4C74-814B-B75752743276}" destId="{A758A4D3-9051-4034-8813-6D67096DD2DD}" srcOrd="0" destOrd="0" presId="urn:microsoft.com/office/officeart/2018/2/layout/IconLabelList"/>
    <dgm:cxn modelId="{0D2913A1-F153-4DB4-BEC7-886DA1A2D0DD}" type="presOf" srcId="{0C371A68-27E6-43C2-BEEB-066DA5AA15E0}" destId="{58AD02D3-94CD-4DD4-977F-F8B93E783BAA}" srcOrd="0" destOrd="0" presId="urn:microsoft.com/office/officeart/2018/2/layout/IconLabelList"/>
    <dgm:cxn modelId="{D25EF0C7-1C54-4E89-929F-2EE1AA8C6616}" srcId="{0C371A68-27E6-43C2-BEEB-066DA5AA15E0}" destId="{AF6A8C31-7AAE-42B8-B2AF-F4B5DD81B9B7}" srcOrd="2" destOrd="0" parTransId="{77D9C26A-BF5B-450C-B568-FAEC35F2C4A3}" sibTransId="{DEA8BA59-6AE0-492F-A8A0-61C661428D77}"/>
    <dgm:cxn modelId="{7BB4B9CC-5E96-479F-9BF8-ACD4649F1AA0}" type="presOf" srcId="{214F352C-18E0-4A57-B066-4B3DAC85C049}" destId="{0C13EE0B-4E21-4B56-AA14-869864B7A519}" srcOrd="0" destOrd="0" presId="urn:microsoft.com/office/officeart/2018/2/layout/IconLabelList"/>
    <dgm:cxn modelId="{D4D2CBD5-3DFD-4AB5-BAF3-BC888156055D}" type="presOf" srcId="{8B7767C9-FC55-4CC3-AFAB-5D699FC3207F}" destId="{01DF4AA6-0766-489E-A649-D68A4EC07B7F}" srcOrd="0" destOrd="0" presId="urn:microsoft.com/office/officeart/2018/2/layout/IconLabelList"/>
    <dgm:cxn modelId="{09274DE1-CBE6-43A5-A69A-6C35C76659D0}" srcId="{0C371A68-27E6-43C2-BEEB-066DA5AA15E0}" destId="{7DBF230B-C34D-4C74-814B-B75752743276}" srcOrd="1" destOrd="0" parTransId="{5482C61A-413D-4AE8-A84F-D756EAECEB22}" sibTransId="{D4B551A1-EAC0-418B-9CF8-B32B0BCE8DB8}"/>
    <dgm:cxn modelId="{B9BEB61C-43E5-4C37-A915-A871CC6FF52E}" type="presParOf" srcId="{58AD02D3-94CD-4DD4-977F-F8B93E783BAA}" destId="{39788A02-A335-445D-894C-365D0950BCB0}" srcOrd="0" destOrd="0" presId="urn:microsoft.com/office/officeart/2018/2/layout/IconLabelList"/>
    <dgm:cxn modelId="{06F794A3-5D81-4033-8AE2-543EFFD66EA8}" type="presParOf" srcId="{39788A02-A335-445D-894C-365D0950BCB0}" destId="{F6BB2241-8376-42A1-98C5-85E2AB54A984}" srcOrd="0" destOrd="0" presId="urn:microsoft.com/office/officeart/2018/2/layout/IconLabelList"/>
    <dgm:cxn modelId="{A4623DCD-D3BF-4825-ACEA-40C5B5EBA6B5}" type="presParOf" srcId="{39788A02-A335-445D-894C-365D0950BCB0}" destId="{954F536D-C66E-41A6-8A79-9BBE5354DCF6}" srcOrd="1" destOrd="0" presId="urn:microsoft.com/office/officeart/2018/2/layout/IconLabelList"/>
    <dgm:cxn modelId="{8D33FA3D-865E-4722-83D6-4778236894A6}" type="presParOf" srcId="{39788A02-A335-445D-894C-365D0950BCB0}" destId="{0C13EE0B-4E21-4B56-AA14-869864B7A519}" srcOrd="2" destOrd="0" presId="urn:microsoft.com/office/officeart/2018/2/layout/IconLabelList"/>
    <dgm:cxn modelId="{04F87BD6-2006-41A5-90E9-850C068320BB}" type="presParOf" srcId="{58AD02D3-94CD-4DD4-977F-F8B93E783BAA}" destId="{F23F279F-A9B6-4198-BAE4-AFD4DF284A46}" srcOrd="1" destOrd="0" presId="urn:microsoft.com/office/officeart/2018/2/layout/IconLabelList"/>
    <dgm:cxn modelId="{23D4008E-E1D9-4DD4-B5C5-4BA19A3466CC}" type="presParOf" srcId="{58AD02D3-94CD-4DD4-977F-F8B93E783BAA}" destId="{078FC2F9-1B26-46FE-A06D-78E1C9EC80F3}" srcOrd="2" destOrd="0" presId="urn:microsoft.com/office/officeart/2018/2/layout/IconLabelList"/>
    <dgm:cxn modelId="{268D4EF6-EC22-4D34-9DA0-23E7AD0E891E}" type="presParOf" srcId="{078FC2F9-1B26-46FE-A06D-78E1C9EC80F3}" destId="{EEC189C8-6BF9-4CEB-97A9-87A59231F42D}" srcOrd="0" destOrd="0" presId="urn:microsoft.com/office/officeart/2018/2/layout/IconLabelList"/>
    <dgm:cxn modelId="{0D64DF68-6603-4B08-BE89-00B5F6F3D908}" type="presParOf" srcId="{078FC2F9-1B26-46FE-A06D-78E1C9EC80F3}" destId="{9A6E50C7-6A43-47C6-9B6E-97F640183900}" srcOrd="1" destOrd="0" presId="urn:microsoft.com/office/officeart/2018/2/layout/IconLabelList"/>
    <dgm:cxn modelId="{D8E9B054-12EF-4386-9F6E-B9C148799A8B}" type="presParOf" srcId="{078FC2F9-1B26-46FE-A06D-78E1C9EC80F3}" destId="{A758A4D3-9051-4034-8813-6D67096DD2DD}" srcOrd="2" destOrd="0" presId="urn:microsoft.com/office/officeart/2018/2/layout/IconLabelList"/>
    <dgm:cxn modelId="{219F03C2-FDE6-4450-8F8A-9C1BA4DD1AE2}" type="presParOf" srcId="{58AD02D3-94CD-4DD4-977F-F8B93E783BAA}" destId="{95995481-7387-4C2E-B66E-4D73897C736D}" srcOrd="3" destOrd="0" presId="urn:microsoft.com/office/officeart/2018/2/layout/IconLabelList"/>
    <dgm:cxn modelId="{617E9A56-749E-47F8-B5C2-E5FE0ABA3E35}" type="presParOf" srcId="{58AD02D3-94CD-4DD4-977F-F8B93E783BAA}" destId="{0C5C8A44-A00E-40E2-8FBD-E603CF1B84B3}" srcOrd="4" destOrd="0" presId="urn:microsoft.com/office/officeart/2018/2/layout/IconLabelList"/>
    <dgm:cxn modelId="{D1DF3663-178B-438B-BD27-2A7E8251E626}" type="presParOf" srcId="{0C5C8A44-A00E-40E2-8FBD-E603CF1B84B3}" destId="{DECCA8AC-BBA9-4AA1-AB4A-DA40473FB690}" srcOrd="0" destOrd="0" presId="urn:microsoft.com/office/officeart/2018/2/layout/IconLabelList"/>
    <dgm:cxn modelId="{66F46643-BC23-4E45-8A2C-3A1F2E6619E1}" type="presParOf" srcId="{0C5C8A44-A00E-40E2-8FBD-E603CF1B84B3}" destId="{0457166B-BED8-497B-81D2-C4336728873E}" srcOrd="1" destOrd="0" presId="urn:microsoft.com/office/officeart/2018/2/layout/IconLabelList"/>
    <dgm:cxn modelId="{341BC841-6E51-4806-820D-EF9002531324}" type="presParOf" srcId="{0C5C8A44-A00E-40E2-8FBD-E603CF1B84B3}" destId="{4BFBEFAA-9013-4B0A-8888-9E25142EC70E}" srcOrd="2" destOrd="0" presId="urn:microsoft.com/office/officeart/2018/2/layout/IconLabelList"/>
    <dgm:cxn modelId="{66304023-BB99-4BF5-8A5F-16885F035EB5}" type="presParOf" srcId="{58AD02D3-94CD-4DD4-977F-F8B93E783BAA}" destId="{0C7DDDAE-DE9E-42EC-9C23-9BD2816F6537}" srcOrd="5" destOrd="0" presId="urn:microsoft.com/office/officeart/2018/2/layout/IconLabelList"/>
    <dgm:cxn modelId="{B1C85677-4105-4A90-89B5-7B5E76BFF00F}" type="presParOf" srcId="{58AD02D3-94CD-4DD4-977F-F8B93E783BAA}" destId="{A1160943-7236-4A05-BC7A-B09073F90CBE}" srcOrd="6" destOrd="0" presId="urn:microsoft.com/office/officeart/2018/2/layout/IconLabelList"/>
    <dgm:cxn modelId="{0BD2741B-AEE9-4947-AF12-F50C6042DEAE}" type="presParOf" srcId="{A1160943-7236-4A05-BC7A-B09073F90CBE}" destId="{3701C4DC-60E8-484B-BE36-BBA7646B7F3E}" srcOrd="0" destOrd="0" presId="urn:microsoft.com/office/officeart/2018/2/layout/IconLabelList"/>
    <dgm:cxn modelId="{497E121F-9FB3-48C4-AA2F-32C335F713E8}" type="presParOf" srcId="{A1160943-7236-4A05-BC7A-B09073F90CBE}" destId="{890D669D-CC40-4F33-B960-82E5CB85AE6B}" srcOrd="1" destOrd="0" presId="urn:microsoft.com/office/officeart/2018/2/layout/IconLabelList"/>
    <dgm:cxn modelId="{2DD51785-B659-4E51-B96C-FCB138CAF9D2}" type="presParOf" srcId="{A1160943-7236-4A05-BC7A-B09073F90CBE}" destId="{01DF4AA6-0766-489E-A649-D68A4EC07B7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C43B03-87A8-42F8-87E2-C15B34021A24}" type="doc">
      <dgm:prSet loTypeId="urn:microsoft.com/office/officeart/2005/8/layout/matrix2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3606FE-9FD4-4877-BBD9-7D4F7FDFB105}">
      <dgm:prSet/>
      <dgm:spPr/>
      <dgm:t>
        <a:bodyPr/>
        <a:lstStyle/>
        <a:p>
          <a:r>
            <a:rPr lang="tr-TR"/>
            <a:t>Osmanlıca, </a:t>
          </a:r>
          <a:r>
            <a:rPr lang="tr-TR" b="1"/>
            <a:t>13. yüzyıldan 20. yüzyıla kadar Osmanlı İmparatorluğu'nda</a:t>
          </a:r>
          <a:r>
            <a:rPr lang="tr-TR"/>
            <a:t> kullanılan Arap alfabesine dayalı bir yazı dilidir.</a:t>
          </a:r>
          <a:endParaRPr lang="en-US"/>
        </a:p>
      </dgm:t>
    </dgm:pt>
    <dgm:pt modelId="{B886E03B-AFFA-4F93-8FF7-2FBFEFAD0F63}" type="parTrans" cxnId="{2CF09166-42F9-45AA-900D-574F0D924D44}">
      <dgm:prSet/>
      <dgm:spPr/>
      <dgm:t>
        <a:bodyPr/>
        <a:lstStyle/>
        <a:p>
          <a:endParaRPr lang="en-US"/>
        </a:p>
      </dgm:t>
    </dgm:pt>
    <dgm:pt modelId="{753CCE98-76E6-443B-9779-214B65D75C84}" type="sibTrans" cxnId="{2CF09166-42F9-45AA-900D-574F0D924D44}">
      <dgm:prSet/>
      <dgm:spPr/>
      <dgm:t>
        <a:bodyPr/>
        <a:lstStyle/>
        <a:p>
          <a:endParaRPr lang="en-US"/>
        </a:p>
      </dgm:t>
    </dgm:pt>
    <dgm:pt modelId="{8776B96D-E1BB-467D-A514-8CB332355CEC}">
      <dgm:prSet/>
      <dgm:spPr/>
      <dgm:t>
        <a:bodyPr/>
        <a:lstStyle/>
        <a:p>
          <a:r>
            <a:rPr lang="tr-TR"/>
            <a:t>Osmanlı arşivlerinde milyonlarca belge bulunmaktadır, ancak bunların yalnızca küçük bir kısmı </a:t>
          </a:r>
          <a:r>
            <a:rPr lang="tr-TR" b="1"/>
            <a:t>dijital metne</a:t>
          </a:r>
          <a:r>
            <a:rPr lang="tr-TR"/>
            <a:t> dönüştürülmüştür.</a:t>
          </a:r>
          <a:endParaRPr lang="en-US"/>
        </a:p>
      </dgm:t>
    </dgm:pt>
    <dgm:pt modelId="{6736FA00-0EA4-414E-B42C-90958E3827D6}" type="parTrans" cxnId="{B9233778-DD17-483C-A139-97DFDD4D9095}">
      <dgm:prSet/>
      <dgm:spPr/>
      <dgm:t>
        <a:bodyPr/>
        <a:lstStyle/>
        <a:p>
          <a:endParaRPr lang="en-US"/>
        </a:p>
      </dgm:t>
    </dgm:pt>
    <dgm:pt modelId="{93991CE0-6E86-4E94-A747-413B7E88DB3E}" type="sibTrans" cxnId="{B9233778-DD17-483C-A139-97DFDD4D9095}">
      <dgm:prSet/>
      <dgm:spPr/>
      <dgm:t>
        <a:bodyPr/>
        <a:lstStyle/>
        <a:p>
          <a:endParaRPr lang="en-US"/>
        </a:p>
      </dgm:t>
    </dgm:pt>
    <dgm:pt modelId="{E5B3F504-158D-465A-9481-9F0942170092}">
      <dgm:prSet/>
      <dgm:spPr/>
      <dgm:t>
        <a:bodyPr/>
        <a:lstStyle/>
        <a:p>
          <a:r>
            <a:rPr lang="tr-TR"/>
            <a:t>Manuel çeviri işlemleri </a:t>
          </a:r>
          <a:r>
            <a:rPr lang="tr-TR" b="1"/>
            <a:t>zaman alıcı ve hataya açık</a:t>
          </a:r>
          <a:r>
            <a:rPr lang="tr-TR"/>
            <a:t> olduğu için, otomatik bir </a:t>
          </a:r>
          <a:r>
            <a:rPr lang="tr-TR" b="1"/>
            <a:t>optik karakter tanıma (OCR) sistemi</a:t>
          </a:r>
          <a:r>
            <a:rPr lang="tr-TR"/>
            <a:t> gereklidir.</a:t>
          </a:r>
          <a:endParaRPr lang="en-US"/>
        </a:p>
      </dgm:t>
    </dgm:pt>
    <dgm:pt modelId="{0C1FAD47-B2B1-4E90-92E9-AEAC4B14637A}" type="parTrans" cxnId="{AF67D892-5249-4728-A351-449FD13CF597}">
      <dgm:prSet/>
      <dgm:spPr/>
      <dgm:t>
        <a:bodyPr/>
        <a:lstStyle/>
        <a:p>
          <a:endParaRPr lang="en-US"/>
        </a:p>
      </dgm:t>
    </dgm:pt>
    <dgm:pt modelId="{2C6CEE8C-0C93-4FF3-A3DE-7FED9CFC37F9}" type="sibTrans" cxnId="{AF67D892-5249-4728-A351-449FD13CF597}">
      <dgm:prSet/>
      <dgm:spPr/>
      <dgm:t>
        <a:bodyPr/>
        <a:lstStyle/>
        <a:p>
          <a:endParaRPr lang="en-US"/>
        </a:p>
      </dgm:t>
    </dgm:pt>
    <dgm:pt modelId="{B44A552F-F162-4FEE-9CEB-8A986F34CF44}">
      <dgm:prSet/>
      <dgm:spPr/>
      <dgm:t>
        <a:bodyPr/>
        <a:lstStyle/>
        <a:p>
          <a:r>
            <a:rPr lang="tr-TR"/>
            <a:t>Günümüzde kullanılan OCR araçları, Osmanlıca için </a:t>
          </a:r>
          <a:r>
            <a:rPr lang="tr-TR" b="1"/>
            <a:t>düşük doğruluk oranlarına sahiptir</a:t>
          </a:r>
          <a:r>
            <a:rPr lang="tr-TR"/>
            <a:t>.</a:t>
          </a:r>
          <a:endParaRPr lang="en-US"/>
        </a:p>
      </dgm:t>
    </dgm:pt>
    <dgm:pt modelId="{41AA064C-B549-4A90-9506-AAB3044EE511}" type="parTrans" cxnId="{47DC7C89-581C-4B04-86FA-73F494BAEDD0}">
      <dgm:prSet/>
      <dgm:spPr/>
      <dgm:t>
        <a:bodyPr/>
        <a:lstStyle/>
        <a:p>
          <a:endParaRPr lang="en-US"/>
        </a:p>
      </dgm:t>
    </dgm:pt>
    <dgm:pt modelId="{FB1C0D98-1824-4231-8838-CF125029C95A}" type="sibTrans" cxnId="{47DC7C89-581C-4B04-86FA-73F494BAEDD0}">
      <dgm:prSet/>
      <dgm:spPr/>
      <dgm:t>
        <a:bodyPr/>
        <a:lstStyle/>
        <a:p>
          <a:endParaRPr lang="en-US"/>
        </a:p>
      </dgm:t>
    </dgm:pt>
    <dgm:pt modelId="{460FA89A-E6EF-4580-8C72-0E11FE519AB0}" type="pres">
      <dgm:prSet presAssocID="{D2C43B03-87A8-42F8-87E2-C15B34021A24}" presName="matrix" presStyleCnt="0">
        <dgm:presLayoutVars>
          <dgm:chMax val="1"/>
          <dgm:dir/>
          <dgm:resizeHandles val="exact"/>
        </dgm:presLayoutVars>
      </dgm:prSet>
      <dgm:spPr/>
    </dgm:pt>
    <dgm:pt modelId="{A3774C6E-1D62-4D6B-9FAB-EB85C5D454B9}" type="pres">
      <dgm:prSet presAssocID="{D2C43B03-87A8-42F8-87E2-C15B34021A24}" presName="axisShape" presStyleLbl="bgShp" presStyleIdx="0" presStyleCnt="1"/>
      <dgm:spPr/>
    </dgm:pt>
    <dgm:pt modelId="{257855D1-439B-4A55-8B29-9D79D3E75DCD}" type="pres">
      <dgm:prSet presAssocID="{D2C43B03-87A8-42F8-87E2-C15B34021A2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815959C-8C60-4BFD-8281-EFE8EACCABFA}" type="pres">
      <dgm:prSet presAssocID="{D2C43B03-87A8-42F8-87E2-C15B34021A2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67499EF-30EC-4849-B21A-F8F9E61B23E2}" type="pres">
      <dgm:prSet presAssocID="{D2C43B03-87A8-42F8-87E2-C15B34021A2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FF9AA32-A21F-4725-BDBA-64427CBAE63F}" type="pres">
      <dgm:prSet presAssocID="{D2C43B03-87A8-42F8-87E2-C15B34021A2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F09166-42F9-45AA-900D-574F0D924D44}" srcId="{D2C43B03-87A8-42F8-87E2-C15B34021A24}" destId="{103606FE-9FD4-4877-BBD9-7D4F7FDFB105}" srcOrd="0" destOrd="0" parTransId="{B886E03B-AFFA-4F93-8FF7-2FBFEFAD0F63}" sibTransId="{753CCE98-76E6-443B-9779-214B65D75C84}"/>
    <dgm:cxn modelId="{77C42573-DD46-4C6A-89CC-4831D24CAA23}" type="presOf" srcId="{D2C43B03-87A8-42F8-87E2-C15B34021A24}" destId="{460FA89A-E6EF-4580-8C72-0E11FE519AB0}" srcOrd="0" destOrd="0" presId="urn:microsoft.com/office/officeart/2005/8/layout/matrix2"/>
    <dgm:cxn modelId="{B9233778-DD17-483C-A139-97DFDD4D9095}" srcId="{D2C43B03-87A8-42F8-87E2-C15B34021A24}" destId="{8776B96D-E1BB-467D-A514-8CB332355CEC}" srcOrd="1" destOrd="0" parTransId="{6736FA00-0EA4-414E-B42C-90958E3827D6}" sibTransId="{93991CE0-6E86-4E94-A747-413B7E88DB3E}"/>
    <dgm:cxn modelId="{1FB5F859-1D6D-485C-8F64-9CF15E9AC80E}" type="presOf" srcId="{B44A552F-F162-4FEE-9CEB-8A986F34CF44}" destId="{FFF9AA32-A21F-4725-BDBA-64427CBAE63F}" srcOrd="0" destOrd="0" presId="urn:microsoft.com/office/officeart/2005/8/layout/matrix2"/>
    <dgm:cxn modelId="{47DC7C89-581C-4B04-86FA-73F494BAEDD0}" srcId="{D2C43B03-87A8-42F8-87E2-C15B34021A24}" destId="{B44A552F-F162-4FEE-9CEB-8A986F34CF44}" srcOrd="3" destOrd="0" parTransId="{41AA064C-B549-4A90-9506-AAB3044EE511}" sibTransId="{FB1C0D98-1824-4231-8838-CF125029C95A}"/>
    <dgm:cxn modelId="{AF67D892-5249-4728-A351-449FD13CF597}" srcId="{D2C43B03-87A8-42F8-87E2-C15B34021A24}" destId="{E5B3F504-158D-465A-9481-9F0942170092}" srcOrd="2" destOrd="0" parTransId="{0C1FAD47-B2B1-4E90-92E9-AEAC4B14637A}" sibTransId="{2C6CEE8C-0C93-4FF3-A3DE-7FED9CFC37F9}"/>
    <dgm:cxn modelId="{9C45CFBC-EA7A-4991-818F-785DDC2CECB5}" type="presOf" srcId="{E5B3F504-158D-465A-9481-9F0942170092}" destId="{567499EF-30EC-4849-B21A-F8F9E61B23E2}" srcOrd="0" destOrd="0" presId="urn:microsoft.com/office/officeart/2005/8/layout/matrix2"/>
    <dgm:cxn modelId="{A30014C4-6FB1-4576-BCDF-F4ED280DCDE9}" type="presOf" srcId="{8776B96D-E1BB-467D-A514-8CB332355CEC}" destId="{1815959C-8C60-4BFD-8281-EFE8EACCABFA}" srcOrd="0" destOrd="0" presId="urn:microsoft.com/office/officeart/2005/8/layout/matrix2"/>
    <dgm:cxn modelId="{C337A4E3-72AA-4667-87AE-C36083128CFF}" type="presOf" srcId="{103606FE-9FD4-4877-BBD9-7D4F7FDFB105}" destId="{257855D1-439B-4A55-8B29-9D79D3E75DCD}" srcOrd="0" destOrd="0" presId="urn:microsoft.com/office/officeart/2005/8/layout/matrix2"/>
    <dgm:cxn modelId="{F629EF37-120B-45D5-AC93-59CA872FD9E1}" type="presParOf" srcId="{460FA89A-E6EF-4580-8C72-0E11FE519AB0}" destId="{A3774C6E-1D62-4D6B-9FAB-EB85C5D454B9}" srcOrd="0" destOrd="0" presId="urn:microsoft.com/office/officeart/2005/8/layout/matrix2"/>
    <dgm:cxn modelId="{C8A8A0E5-0C8A-46CD-8592-E8C9A335981C}" type="presParOf" srcId="{460FA89A-E6EF-4580-8C72-0E11FE519AB0}" destId="{257855D1-439B-4A55-8B29-9D79D3E75DCD}" srcOrd="1" destOrd="0" presId="urn:microsoft.com/office/officeart/2005/8/layout/matrix2"/>
    <dgm:cxn modelId="{F25363F6-5425-4152-8072-4AA64D081ADF}" type="presParOf" srcId="{460FA89A-E6EF-4580-8C72-0E11FE519AB0}" destId="{1815959C-8C60-4BFD-8281-EFE8EACCABFA}" srcOrd="2" destOrd="0" presId="urn:microsoft.com/office/officeart/2005/8/layout/matrix2"/>
    <dgm:cxn modelId="{022FB66C-68DF-4761-9CFD-A9C35E0599CA}" type="presParOf" srcId="{460FA89A-E6EF-4580-8C72-0E11FE519AB0}" destId="{567499EF-30EC-4849-B21A-F8F9E61B23E2}" srcOrd="3" destOrd="0" presId="urn:microsoft.com/office/officeart/2005/8/layout/matrix2"/>
    <dgm:cxn modelId="{D28D4552-0F49-4282-BFB3-687FB26BF393}" type="presParOf" srcId="{460FA89A-E6EF-4580-8C72-0E11FE519AB0}" destId="{FFF9AA32-A21F-4725-BDBA-64427CBAE63F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211B9-17A8-45F4-B1C5-B1467269AA5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D26FCE2-33D9-459A-8E3F-BBE3C0D88460}">
      <dgm:prSet/>
      <dgm:spPr/>
      <dgm:t>
        <a:bodyPr/>
        <a:lstStyle/>
        <a:p>
          <a:r>
            <a:rPr lang="tr-TR"/>
            <a:t>Osmanlı alfabesi </a:t>
          </a:r>
          <a:r>
            <a:rPr lang="tr-TR" b="1"/>
            <a:t>bitişik yazım kurallarına sahiptir</a:t>
          </a:r>
          <a:r>
            <a:rPr lang="tr-TR"/>
            <a:t> ve bazı harfler </a:t>
          </a:r>
          <a:r>
            <a:rPr lang="tr-TR" b="1"/>
            <a:t>birbirine çok benzediğinden OCR işlemi zorlaşmaktadır.</a:t>
          </a:r>
          <a:endParaRPr lang="en-US"/>
        </a:p>
      </dgm:t>
    </dgm:pt>
    <dgm:pt modelId="{008D3FE5-4F8B-489E-9B7B-9DDFD401536E}" type="parTrans" cxnId="{68D1BC76-5F72-4BA7-A2D1-D9AE1DAC813F}">
      <dgm:prSet/>
      <dgm:spPr/>
      <dgm:t>
        <a:bodyPr/>
        <a:lstStyle/>
        <a:p>
          <a:endParaRPr lang="en-US"/>
        </a:p>
      </dgm:t>
    </dgm:pt>
    <dgm:pt modelId="{16D7C741-4B7A-4586-B8E4-B14ED67347CD}" type="sibTrans" cxnId="{68D1BC76-5F72-4BA7-A2D1-D9AE1DAC813F}">
      <dgm:prSet/>
      <dgm:spPr/>
      <dgm:t>
        <a:bodyPr/>
        <a:lstStyle/>
        <a:p>
          <a:endParaRPr lang="en-US"/>
        </a:p>
      </dgm:t>
    </dgm:pt>
    <dgm:pt modelId="{5B075F08-7668-4774-9965-F9E38BD04889}">
      <dgm:prSet/>
      <dgm:spPr/>
      <dgm:t>
        <a:bodyPr/>
        <a:lstStyle/>
        <a:p>
          <a:r>
            <a:rPr lang="tr-TR" b="1"/>
            <a:t>Bağlı harf katarı (ligature) ve kelime sıklık analizleri</a:t>
          </a:r>
          <a:r>
            <a:rPr lang="tr-TR"/>
            <a:t> yapılarak modelin karakterleri nasıl tanıdığı detaylandırılmıştır.</a:t>
          </a:r>
          <a:endParaRPr lang="en-US"/>
        </a:p>
      </dgm:t>
    </dgm:pt>
    <dgm:pt modelId="{99912588-C0BD-4252-9FD5-13D0CD88AC02}" type="parTrans" cxnId="{4AF050E8-C45B-457E-87A7-954E22B70169}">
      <dgm:prSet/>
      <dgm:spPr/>
      <dgm:t>
        <a:bodyPr/>
        <a:lstStyle/>
        <a:p>
          <a:endParaRPr lang="en-US"/>
        </a:p>
      </dgm:t>
    </dgm:pt>
    <dgm:pt modelId="{A7117381-7D73-4D4B-87D7-375438F88236}" type="sibTrans" cxnId="{4AF050E8-C45B-457E-87A7-954E22B70169}">
      <dgm:prSet/>
      <dgm:spPr/>
      <dgm:t>
        <a:bodyPr/>
        <a:lstStyle/>
        <a:p>
          <a:endParaRPr lang="en-US"/>
        </a:p>
      </dgm:t>
    </dgm:pt>
    <dgm:pt modelId="{B475F159-85C9-45E4-BB18-7C8762627B04}">
      <dgm:prSet/>
      <dgm:spPr/>
      <dgm:t>
        <a:bodyPr/>
        <a:lstStyle/>
        <a:p>
          <a:r>
            <a:rPr lang="tr-TR"/>
            <a:t>Modelin tanımadığı ya da yanlış tanıdığı harfler </a:t>
          </a:r>
          <a:r>
            <a:rPr lang="tr-TR" b="1"/>
            <a:t>yerine başka harfler koyularak (substitution errors)</a:t>
          </a:r>
          <a:r>
            <a:rPr lang="tr-TR"/>
            <a:t> yapılan hatalar incelenmiştir.</a:t>
          </a:r>
          <a:endParaRPr lang="en-US"/>
        </a:p>
      </dgm:t>
    </dgm:pt>
    <dgm:pt modelId="{BF2555AC-96C2-4197-82C5-2D92824DFCB6}" type="parTrans" cxnId="{E8938290-03B2-48B8-8F55-BFA1D867E1E2}">
      <dgm:prSet/>
      <dgm:spPr/>
      <dgm:t>
        <a:bodyPr/>
        <a:lstStyle/>
        <a:p>
          <a:endParaRPr lang="en-US"/>
        </a:p>
      </dgm:t>
    </dgm:pt>
    <dgm:pt modelId="{3A3EAE3A-2282-49E0-9ECD-6FF711094346}" type="sibTrans" cxnId="{E8938290-03B2-48B8-8F55-BFA1D867E1E2}">
      <dgm:prSet/>
      <dgm:spPr/>
      <dgm:t>
        <a:bodyPr/>
        <a:lstStyle/>
        <a:p>
          <a:endParaRPr lang="en-US"/>
        </a:p>
      </dgm:t>
    </dgm:pt>
    <dgm:pt modelId="{82109E03-51B7-425A-BB97-F9944EC1A82B}">
      <dgm:prSet/>
      <dgm:spPr/>
      <dgm:t>
        <a:bodyPr/>
        <a:lstStyle/>
        <a:p>
          <a:r>
            <a:rPr lang="tr-TR" b="1"/>
            <a:t>En çok yapılan hatalar, noktaların yanlış yerleştirilmesi veya eksik tanınmasından kaynaklanmıştır.</a:t>
          </a:r>
          <a:endParaRPr lang="en-US"/>
        </a:p>
      </dgm:t>
    </dgm:pt>
    <dgm:pt modelId="{A83D0BD9-1CD1-4EA9-8D56-8AD49EFD7880}" type="parTrans" cxnId="{168F70ED-CD68-4D54-8B62-DDF137F80846}">
      <dgm:prSet/>
      <dgm:spPr/>
      <dgm:t>
        <a:bodyPr/>
        <a:lstStyle/>
        <a:p>
          <a:endParaRPr lang="en-US"/>
        </a:p>
      </dgm:t>
    </dgm:pt>
    <dgm:pt modelId="{1557F795-8F5D-4F88-9699-F6B8FED36346}" type="sibTrans" cxnId="{168F70ED-CD68-4D54-8B62-DDF137F80846}">
      <dgm:prSet/>
      <dgm:spPr/>
      <dgm:t>
        <a:bodyPr/>
        <a:lstStyle/>
        <a:p>
          <a:endParaRPr lang="en-US"/>
        </a:p>
      </dgm:t>
    </dgm:pt>
    <dgm:pt modelId="{EF9CC469-3D5D-4621-8B07-EE01BC920D7C}" type="pres">
      <dgm:prSet presAssocID="{87E211B9-17A8-45F4-B1C5-B1467269AA5B}" presName="matrix" presStyleCnt="0">
        <dgm:presLayoutVars>
          <dgm:chMax val="1"/>
          <dgm:dir/>
          <dgm:resizeHandles val="exact"/>
        </dgm:presLayoutVars>
      </dgm:prSet>
      <dgm:spPr/>
    </dgm:pt>
    <dgm:pt modelId="{3AF083D7-49F1-42D4-BECF-1EFD39FE9418}" type="pres">
      <dgm:prSet presAssocID="{87E211B9-17A8-45F4-B1C5-B1467269AA5B}" presName="diamond" presStyleLbl="bgShp" presStyleIdx="0" presStyleCnt="1"/>
      <dgm:spPr/>
    </dgm:pt>
    <dgm:pt modelId="{C2BFBBA0-1516-4D1F-9D79-D8E0E2AE370F}" type="pres">
      <dgm:prSet presAssocID="{87E211B9-17A8-45F4-B1C5-B1467269AA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2BE46C-E803-42A4-ADAA-06A05B8FD93D}" type="pres">
      <dgm:prSet presAssocID="{87E211B9-17A8-45F4-B1C5-B1467269AA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0902F27-AE20-4F20-A2E0-8E1DE9C8C821}" type="pres">
      <dgm:prSet presAssocID="{87E211B9-17A8-45F4-B1C5-B1467269AA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89B14B9-53A4-4D69-A131-FA9D1779101C}" type="pres">
      <dgm:prSet presAssocID="{87E211B9-17A8-45F4-B1C5-B1467269AA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BBF220A-01AB-4377-B2A1-4430D581F020}" type="presOf" srcId="{4D26FCE2-33D9-459A-8E3F-BBE3C0D88460}" destId="{C2BFBBA0-1516-4D1F-9D79-D8E0E2AE370F}" srcOrd="0" destOrd="0" presId="urn:microsoft.com/office/officeart/2005/8/layout/matrix3"/>
    <dgm:cxn modelId="{6819E60A-12CE-40F3-B7B5-851B83C6DF73}" type="presOf" srcId="{87E211B9-17A8-45F4-B1C5-B1467269AA5B}" destId="{EF9CC469-3D5D-4621-8B07-EE01BC920D7C}" srcOrd="0" destOrd="0" presId="urn:microsoft.com/office/officeart/2005/8/layout/matrix3"/>
    <dgm:cxn modelId="{9FB2AE6C-0D4B-4522-8A53-0F402B45E443}" type="presOf" srcId="{5B075F08-7668-4774-9965-F9E38BD04889}" destId="{DE2BE46C-E803-42A4-ADAA-06A05B8FD93D}" srcOrd="0" destOrd="0" presId="urn:microsoft.com/office/officeart/2005/8/layout/matrix3"/>
    <dgm:cxn modelId="{E5B22075-8B76-4413-BF3E-29D55D89881E}" type="presOf" srcId="{B475F159-85C9-45E4-BB18-7C8762627B04}" destId="{10902F27-AE20-4F20-A2E0-8E1DE9C8C821}" srcOrd="0" destOrd="0" presId="urn:microsoft.com/office/officeart/2005/8/layout/matrix3"/>
    <dgm:cxn modelId="{68D1BC76-5F72-4BA7-A2D1-D9AE1DAC813F}" srcId="{87E211B9-17A8-45F4-B1C5-B1467269AA5B}" destId="{4D26FCE2-33D9-459A-8E3F-BBE3C0D88460}" srcOrd="0" destOrd="0" parTransId="{008D3FE5-4F8B-489E-9B7B-9DDFD401536E}" sibTransId="{16D7C741-4B7A-4586-B8E4-B14ED67347CD}"/>
    <dgm:cxn modelId="{E8938290-03B2-48B8-8F55-BFA1D867E1E2}" srcId="{87E211B9-17A8-45F4-B1C5-B1467269AA5B}" destId="{B475F159-85C9-45E4-BB18-7C8762627B04}" srcOrd="2" destOrd="0" parTransId="{BF2555AC-96C2-4197-82C5-2D92824DFCB6}" sibTransId="{3A3EAE3A-2282-49E0-9ECD-6FF711094346}"/>
    <dgm:cxn modelId="{337095E3-F630-45EE-BDE6-48A7281BEC66}" type="presOf" srcId="{82109E03-51B7-425A-BB97-F9944EC1A82B}" destId="{889B14B9-53A4-4D69-A131-FA9D1779101C}" srcOrd="0" destOrd="0" presId="urn:microsoft.com/office/officeart/2005/8/layout/matrix3"/>
    <dgm:cxn modelId="{4AF050E8-C45B-457E-87A7-954E22B70169}" srcId="{87E211B9-17A8-45F4-B1C5-B1467269AA5B}" destId="{5B075F08-7668-4774-9965-F9E38BD04889}" srcOrd="1" destOrd="0" parTransId="{99912588-C0BD-4252-9FD5-13D0CD88AC02}" sibTransId="{A7117381-7D73-4D4B-87D7-375438F88236}"/>
    <dgm:cxn modelId="{168F70ED-CD68-4D54-8B62-DDF137F80846}" srcId="{87E211B9-17A8-45F4-B1C5-B1467269AA5B}" destId="{82109E03-51B7-425A-BB97-F9944EC1A82B}" srcOrd="3" destOrd="0" parTransId="{A83D0BD9-1CD1-4EA9-8D56-8AD49EFD7880}" sibTransId="{1557F795-8F5D-4F88-9699-F6B8FED36346}"/>
    <dgm:cxn modelId="{77725DAF-D0B1-416F-93AF-3802B58C6BDE}" type="presParOf" srcId="{EF9CC469-3D5D-4621-8B07-EE01BC920D7C}" destId="{3AF083D7-49F1-42D4-BECF-1EFD39FE9418}" srcOrd="0" destOrd="0" presId="urn:microsoft.com/office/officeart/2005/8/layout/matrix3"/>
    <dgm:cxn modelId="{AF2C3993-2D5C-4DDA-85D5-A571C4B13674}" type="presParOf" srcId="{EF9CC469-3D5D-4621-8B07-EE01BC920D7C}" destId="{C2BFBBA0-1516-4D1F-9D79-D8E0E2AE370F}" srcOrd="1" destOrd="0" presId="urn:microsoft.com/office/officeart/2005/8/layout/matrix3"/>
    <dgm:cxn modelId="{B3C75B85-5F2C-466B-9E5C-D3F941DCF35B}" type="presParOf" srcId="{EF9CC469-3D5D-4621-8B07-EE01BC920D7C}" destId="{DE2BE46C-E803-42A4-ADAA-06A05B8FD93D}" srcOrd="2" destOrd="0" presId="urn:microsoft.com/office/officeart/2005/8/layout/matrix3"/>
    <dgm:cxn modelId="{4A65AC09-A85C-4ACA-A206-3E6A34BA1AF9}" type="presParOf" srcId="{EF9CC469-3D5D-4621-8B07-EE01BC920D7C}" destId="{10902F27-AE20-4F20-A2E0-8E1DE9C8C821}" srcOrd="3" destOrd="0" presId="urn:microsoft.com/office/officeart/2005/8/layout/matrix3"/>
    <dgm:cxn modelId="{11DD0CEE-3CBC-491F-8FD5-D05DEE907DAE}" type="presParOf" srcId="{EF9CC469-3D5D-4621-8B07-EE01BC920D7C}" destId="{889B14B9-53A4-4D69-A131-FA9D1779101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B2241-8376-42A1-98C5-85E2AB54A984}">
      <dsp:nvSpPr>
        <dsp:cNvPr id="0" name=""/>
        <dsp:cNvSpPr/>
      </dsp:nvSpPr>
      <dsp:spPr>
        <a:xfrm>
          <a:off x="1359864" y="248709"/>
          <a:ext cx="740390" cy="740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3EE0B-4E21-4B56-AA14-869864B7A519}">
      <dsp:nvSpPr>
        <dsp:cNvPr id="0" name=""/>
        <dsp:cNvSpPr/>
      </dsp:nvSpPr>
      <dsp:spPr>
        <a:xfrm>
          <a:off x="907403" y="1250180"/>
          <a:ext cx="1645312" cy="71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/>
            <a:t>3.2.Kullanılan Derin Öğrenme Modeli (MobileNetV2)</a:t>
          </a:r>
          <a:endParaRPr lang="en-US" sz="1100" kern="1200"/>
        </a:p>
      </dsp:txBody>
      <dsp:txXfrm>
        <a:off x="907403" y="1250180"/>
        <a:ext cx="1645312" cy="719824"/>
      </dsp:txXfrm>
    </dsp:sp>
    <dsp:sp modelId="{EEC189C8-6BF9-4CEB-97A9-87A59231F42D}">
      <dsp:nvSpPr>
        <dsp:cNvPr id="0" name=""/>
        <dsp:cNvSpPr/>
      </dsp:nvSpPr>
      <dsp:spPr>
        <a:xfrm>
          <a:off x="3293106" y="248709"/>
          <a:ext cx="740390" cy="740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8A4D3-9051-4034-8813-6D67096DD2DD}">
      <dsp:nvSpPr>
        <dsp:cNvPr id="0" name=""/>
        <dsp:cNvSpPr/>
      </dsp:nvSpPr>
      <dsp:spPr>
        <a:xfrm>
          <a:off x="2840645" y="1250180"/>
          <a:ext cx="1645312" cy="71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MobileNetV2 modeli, </a:t>
          </a:r>
          <a:r>
            <a:rPr lang="tr-TR" sz="1100" b="1" kern="1200"/>
            <a:t>hafif ve mobil cihazlara uyumlu</a:t>
          </a:r>
          <a:r>
            <a:rPr lang="tr-TR" sz="1100" kern="1200"/>
            <a:t> bir evrişimli sinir ağı (CNN) modelidir.</a:t>
          </a:r>
          <a:endParaRPr lang="en-US" sz="1100" kern="1200"/>
        </a:p>
      </dsp:txBody>
      <dsp:txXfrm>
        <a:off x="2840645" y="1250180"/>
        <a:ext cx="1645312" cy="719824"/>
      </dsp:txXfrm>
    </dsp:sp>
    <dsp:sp modelId="{DECCA8AC-BBA9-4AA1-AB4A-DA40473FB690}">
      <dsp:nvSpPr>
        <dsp:cNvPr id="0" name=""/>
        <dsp:cNvSpPr/>
      </dsp:nvSpPr>
      <dsp:spPr>
        <a:xfrm>
          <a:off x="1359864" y="2381333"/>
          <a:ext cx="740390" cy="740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BEFAA-9013-4B0A-8888-9E25142EC70E}">
      <dsp:nvSpPr>
        <dsp:cNvPr id="0" name=""/>
        <dsp:cNvSpPr/>
      </dsp:nvSpPr>
      <dsp:spPr>
        <a:xfrm>
          <a:off x="907403" y="3382803"/>
          <a:ext cx="1645312" cy="71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/>
            <a:t>Model, </a:t>
          </a:r>
          <a:r>
            <a:rPr lang="tr-TR" sz="1100" b="1" kern="1200"/>
            <a:t>önceden eğitilmiş (pre-trained) olarak</a:t>
          </a:r>
          <a:r>
            <a:rPr lang="tr-TR" sz="1100" kern="1200"/>
            <a:t> kullanılmış ve yalnızca beyin tümörü tespiti için özelleştirilmiştir.</a:t>
          </a:r>
          <a:endParaRPr lang="en-US" sz="1100" kern="1200"/>
        </a:p>
      </dsp:txBody>
      <dsp:txXfrm>
        <a:off x="907403" y="3382803"/>
        <a:ext cx="1645312" cy="719824"/>
      </dsp:txXfrm>
    </dsp:sp>
    <dsp:sp modelId="{3701C4DC-60E8-484B-BE36-BBA7646B7F3E}">
      <dsp:nvSpPr>
        <dsp:cNvPr id="0" name=""/>
        <dsp:cNvSpPr/>
      </dsp:nvSpPr>
      <dsp:spPr>
        <a:xfrm>
          <a:off x="3293106" y="2381333"/>
          <a:ext cx="740390" cy="740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F4AA6-0766-489E-A649-D68A4EC07B7F}">
      <dsp:nvSpPr>
        <dsp:cNvPr id="0" name=""/>
        <dsp:cNvSpPr/>
      </dsp:nvSpPr>
      <dsp:spPr>
        <a:xfrm>
          <a:off x="2840645" y="3382803"/>
          <a:ext cx="1645312" cy="719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b="1" kern="1200"/>
            <a:t>Öznitelik çıkarımı aşamasında</a:t>
          </a:r>
          <a:r>
            <a:rPr lang="tr-TR" sz="1100" kern="1200"/>
            <a:t>, modelin "Logits" tam bağlı katmanından </a:t>
          </a:r>
          <a:r>
            <a:rPr lang="tr-TR" sz="1100" b="1" kern="1200"/>
            <a:t>1000 adet derin öznitelik</a:t>
          </a:r>
          <a:r>
            <a:rPr lang="tr-TR" sz="1100" kern="1200"/>
            <a:t> elde edilmiştir.</a:t>
          </a:r>
          <a:endParaRPr lang="en-US" sz="1100" kern="1200"/>
        </a:p>
      </dsp:txBody>
      <dsp:txXfrm>
        <a:off x="2840645" y="3382803"/>
        <a:ext cx="1645312" cy="719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74C6E-1D62-4D6B-9FAB-EB85C5D454B9}">
      <dsp:nvSpPr>
        <dsp:cNvPr id="0" name=""/>
        <dsp:cNvSpPr/>
      </dsp:nvSpPr>
      <dsp:spPr>
        <a:xfrm>
          <a:off x="3082131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7855D1-439B-4A55-8B29-9D79D3E75DCD}">
      <dsp:nvSpPr>
        <dsp:cNvPr id="0" name=""/>
        <dsp:cNvSpPr/>
      </dsp:nvSpPr>
      <dsp:spPr>
        <a:xfrm>
          <a:off x="3364967" y="282836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Osmanlıca, </a:t>
          </a:r>
          <a:r>
            <a:rPr lang="tr-TR" sz="1300" b="1" kern="1200"/>
            <a:t>13. yüzyıldan 20. yüzyıla kadar Osmanlı İmparatorluğu'nda</a:t>
          </a:r>
          <a:r>
            <a:rPr lang="tr-TR" sz="1300" kern="1200"/>
            <a:t> kullanılan Arap alfabesine dayalı bir yazı dilidir.</a:t>
          </a:r>
          <a:endParaRPr lang="en-US" sz="1300" kern="1200"/>
        </a:p>
      </dsp:txBody>
      <dsp:txXfrm>
        <a:off x="3449933" y="367802"/>
        <a:ext cx="1570603" cy="1570603"/>
      </dsp:txXfrm>
    </dsp:sp>
    <dsp:sp modelId="{1815959C-8C60-4BFD-8281-EFE8EACCABFA}">
      <dsp:nvSpPr>
        <dsp:cNvPr id="0" name=""/>
        <dsp:cNvSpPr/>
      </dsp:nvSpPr>
      <dsp:spPr>
        <a:xfrm>
          <a:off x="5410096" y="282836"/>
          <a:ext cx="1740535" cy="174053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Osmanlı arşivlerinde milyonlarca belge bulunmaktadır, ancak bunların yalnızca küçük bir kısmı </a:t>
          </a:r>
          <a:r>
            <a:rPr lang="tr-TR" sz="1300" b="1" kern="1200"/>
            <a:t>dijital metne</a:t>
          </a:r>
          <a:r>
            <a:rPr lang="tr-TR" sz="1300" kern="1200"/>
            <a:t> dönüştürülmüştür.</a:t>
          </a:r>
          <a:endParaRPr lang="en-US" sz="1300" kern="1200"/>
        </a:p>
      </dsp:txBody>
      <dsp:txXfrm>
        <a:off x="5495062" y="367802"/>
        <a:ext cx="1570603" cy="1570603"/>
      </dsp:txXfrm>
    </dsp:sp>
    <dsp:sp modelId="{567499EF-30EC-4849-B21A-F8F9E61B23E2}">
      <dsp:nvSpPr>
        <dsp:cNvPr id="0" name=""/>
        <dsp:cNvSpPr/>
      </dsp:nvSpPr>
      <dsp:spPr>
        <a:xfrm>
          <a:off x="3364967" y="2327965"/>
          <a:ext cx="1740535" cy="174053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Manuel çeviri işlemleri </a:t>
          </a:r>
          <a:r>
            <a:rPr lang="tr-TR" sz="1300" b="1" kern="1200"/>
            <a:t>zaman alıcı ve hataya açık</a:t>
          </a:r>
          <a:r>
            <a:rPr lang="tr-TR" sz="1300" kern="1200"/>
            <a:t> olduğu için, otomatik bir </a:t>
          </a:r>
          <a:r>
            <a:rPr lang="tr-TR" sz="1300" b="1" kern="1200"/>
            <a:t>optik karakter tanıma (OCR) sistemi</a:t>
          </a:r>
          <a:r>
            <a:rPr lang="tr-TR" sz="1300" kern="1200"/>
            <a:t> gereklidir.</a:t>
          </a:r>
          <a:endParaRPr lang="en-US" sz="1300" kern="1200"/>
        </a:p>
      </dsp:txBody>
      <dsp:txXfrm>
        <a:off x="3449933" y="2412931"/>
        <a:ext cx="1570603" cy="1570603"/>
      </dsp:txXfrm>
    </dsp:sp>
    <dsp:sp modelId="{FFF9AA32-A21F-4725-BDBA-64427CBAE63F}">
      <dsp:nvSpPr>
        <dsp:cNvPr id="0" name=""/>
        <dsp:cNvSpPr/>
      </dsp:nvSpPr>
      <dsp:spPr>
        <a:xfrm>
          <a:off x="5410096" y="2327965"/>
          <a:ext cx="1740535" cy="174053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Günümüzde kullanılan OCR araçları, Osmanlıca için </a:t>
          </a:r>
          <a:r>
            <a:rPr lang="tr-TR" sz="1300" b="1" kern="1200"/>
            <a:t>düşük doğruluk oranlarına sahiptir</a:t>
          </a:r>
          <a:r>
            <a:rPr lang="tr-TR" sz="1300" kern="1200"/>
            <a:t>.</a:t>
          </a:r>
          <a:endParaRPr lang="en-US" sz="1300" kern="1200"/>
        </a:p>
      </dsp:txBody>
      <dsp:txXfrm>
        <a:off x="5495062" y="2412931"/>
        <a:ext cx="1570603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083D7-49F1-42D4-BECF-1EFD39FE9418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2BFBBA0-1516-4D1F-9D79-D8E0E2AE370F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Osmanlı alfabesi </a:t>
          </a:r>
          <a:r>
            <a:rPr lang="tr-TR" sz="1600" b="1" kern="1200"/>
            <a:t>bitişik yazım kurallarına sahiptir</a:t>
          </a:r>
          <a:r>
            <a:rPr lang="tr-TR" sz="1600" kern="1200"/>
            <a:t> ve bazı harfler </a:t>
          </a:r>
          <a:r>
            <a:rPr lang="tr-TR" sz="1600" b="1" kern="1200"/>
            <a:t>birbirine çok benzediğinden OCR işlemi zorlaşmaktadır.</a:t>
          </a:r>
          <a:endParaRPr lang="en-US" sz="1600" kern="1200"/>
        </a:p>
      </dsp:txBody>
      <dsp:txXfrm>
        <a:off x="1228411" y="621955"/>
        <a:ext cx="1919362" cy="1919362"/>
      </dsp:txXfrm>
    </dsp:sp>
    <dsp:sp modelId="{DE2BE46C-E803-42A4-ADAA-06A05B8FD93D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/>
            <a:t>Bağlı harf katarı (ligature) ve kelime sıklık analizleri</a:t>
          </a:r>
          <a:r>
            <a:rPr lang="tr-TR" sz="1600" kern="1200"/>
            <a:t> yapılarak modelin karakterleri nasıl tanıdığı detaylandırılmıştır.</a:t>
          </a:r>
          <a:endParaRPr lang="en-US" sz="1600" kern="1200"/>
        </a:p>
      </dsp:txBody>
      <dsp:txXfrm>
        <a:off x="3519058" y="621955"/>
        <a:ext cx="1919362" cy="1919362"/>
      </dsp:txXfrm>
    </dsp:sp>
    <dsp:sp modelId="{10902F27-AE20-4F20-A2E0-8E1DE9C8C821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Modelin tanımadığı ya da yanlış tanıdığı harfler </a:t>
          </a:r>
          <a:r>
            <a:rPr lang="tr-TR" sz="1600" b="1" kern="1200"/>
            <a:t>yerine başka harfler koyularak (substitution errors)</a:t>
          </a:r>
          <a:r>
            <a:rPr lang="tr-TR" sz="1600" kern="1200"/>
            <a:t> yapılan hatalar incelenmiştir.</a:t>
          </a:r>
          <a:endParaRPr lang="en-US" sz="1600" kern="1200"/>
        </a:p>
      </dsp:txBody>
      <dsp:txXfrm>
        <a:off x="1228411" y="2912601"/>
        <a:ext cx="1919362" cy="1919362"/>
      </dsp:txXfrm>
    </dsp:sp>
    <dsp:sp modelId="{889B14B9-53A4-4D69-A131-FA9D1779101C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/>
            <a:t>En çok yapılan hatalar, noktaların yanlış yerleştirilmesi veya eksik tanınmasından kaynaklanmıştır.</a:t>
          </a:r>
          <a:endParaRPr lang="en-US" sz="1600" kern="1200"/>
        </a:p>
      </dsp:txBody>
      <dsp:txXfrm>
        <a:off x="3519058" y="2912601"/>
        <a:ext cx="1919362" cy="1919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10.03.2025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azete">
            <a:extLst>
              <a:ext uri="{FF2B5EF4-FFF2-40B4-BE49-F238E27FC236}">
                <a16:creationId xmlns:a16="http://schemas.microsoft.com/office/drawing/2014/main" id="{BE96D231-F466-D20B-9315-1A52EA1B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15" r="-2" b="1528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FFFFFF"/>
                </a:solidFill>
                <a:latin typeface="Bierstadt"/>
              </a:rPr>
              <a:t>Dergi Özet 2</a:t>
            </a:r>
            <a:endParaRPr lang="tr-TR">
              <a:solidFill>
                <a:srgbClr val="FFFFFF"/>
              </a:solidFill>
              <a:latin typeface="Bierstadt"/>
            </a:endParaRPr>
          </a:p>
          <a:p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02210224021</a:t>
            </a:r>
          </a:p>
          <a:p>
            <a:r>
              <a:rPr lang="tr-TR">
                <a:solidFill>
                  <a:srgbClr val="FFFFFF"/>
                </a:solidFill>
              </a:rPr>
              <a:t>Serkan Can EYVAZ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AA2F033-C473-AE9B-EDFA-999579BB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b="1">
                <a:solidFill>
                  <a:schemeClr val="tx2"/>
                </a:solidFill>
                <a:latin typeface="Aptos"/>
              </a:rPr>
              <a:t>Sonuçlar ve Gelecek Çalışmalar</a:t>
            </a:r>
            <a:endParaRPr lang="tr-TR" sz="3600">
              <a:solidFill>
                <a:schemeClr val="tx2"/>
              </a:solidFill>
            </a:endParaRPr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EF093A-BF85-C734-7BE2-2342D9C57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Bu çalışmada, </a:t>
            </a:r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MobileNetV2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ve </a:t>
            </a:r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k-EYK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kullanılarak </a:t>
            </a:r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otomatik beyin tümörü tespiti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yapılmıştır.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Model, </a:t>
            </a:r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%96,44 doğruluk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oranına ulaşarak literatürdeki diğer yöntemlerden daha yüksek başarı göstermiştir.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Öznitelik çıkarımı için derin öğrenme kullanılması, sınıflandırma performansını artırmıştır.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MobilNetV2’nin hafif yapısı sayesinde, düşük kapasiteli cihazlarda da çalıştırılabilir.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Eğitim süreci 3 dakika gibi kısa bir sürede tamamlanarak, zaman açısından verimli bir model oluşturulmuştur.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</a:rPr>
              <a:t>5.2. Gelecek Çalışmalar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Farklı beyin tümörü türleri için daha büyük veri setleri ile yeni modeller geliştirilecek.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Başka derin öğrenme modelleri ile karşılaştırmalar yapılarak performans artırılacak.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Gerçek zamanlı teşhis yapabilen bir sistem geliştirilmesi planlanmaktadır.</a:t>
            </a:r>
            <a:endParaRPr lang="tr-TR" sz="1400">
              <a:solidFill>
                <a:schemeClr val="tx2"/>
              </a:solidFill>
            </a:endParaRPr>
          </a:p>
          <a:p>
            <a:endParaRPr lang="tr-TR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2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 descr="Gruplar ile tek başına öğeler arasındaki bağlantıları gösteren kablolar ağı">
            <a:extLst>
              <a:ext uri="{FF2B5EF4-FFF2-40B4-BE49-F238E27FC236}">
                <a16:creationId xmlns:a16="http://schemas.microsoft.com/office/drawing/2014/main" id="{4239459D-9731-C19E-0619-C77AE32F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5487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13" name="Rectangle 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D30886-3482-5CB9-F7A2-CC898381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Derin sinir ağları ile Osmanlı Optik Karakter Tanıma</a:t>
            </a:r>
          </a:p>
        </p:txBody>
      </p:sp>
    </p:spTree>
    <p:extLst>
      <p:ext uri="{BB962C8B-B14F-4D97-AF65-F5344CB8AC3E}">
        <p14:creationId xmlns:p14="http://schemas.microsoft.com/office/powerpoint/2010/main" val="317790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8AC1E1-D401-5F71-B26A-F507F75712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798" r="9085" b="65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0905D71-3EC0-368D-EE76-9CD27B8FE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>
                <a:latin typeface="Aptos"/>
              </a:rPr>
              <a:t>Giriş ve Problem Tanımı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511D4BA-F5AE-4ACF-E744-032C0972C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336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010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49F6AE-9CCD-4344-A808-E058C70E9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285EBD-BD23-45C3-A289-F87F04DB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0" cy="6858002"/>
          </a:xfrm>
          <a:custGeom>
            <a:avLst/>
            <a:gdLst>
              <a:gd name="connsiteX0" fmla="*/ 4461598 w 12192000"/>
              <a:gd name="connsiteY0" fmla="*/ 0 h 6858002"/>
              <a:gd name="connsiteX1" fmla="*/ 4525606 w 12192000"/>
              <a:gd name="connsiteY1" fmla="*/ 0 h 6858002"/>
              <a:gd name="connsiteX2" fmla="*/ 4525606 w 12192000"/>
              <a:gd name="connsiteY2" fmla="*/ 539937 h 6858002"/>
              <a:gd name="connsiteX3" fmla="*/ 12192000 w 12192000"/>
              <a:gd name="connsiteY3" fmla="*/ 539937 h 6858002"/>
              <a:gd name="connsiteX4" fmla="*/ 12192000 w 12192000"/>
              <a:gd name="connsiteY4" fmla="*/ 603945 h 6858002"/>
              <a:gd name="connsiteX5" fmla="*/ 4525606 w 12192000"/>
              <a:gd name="connsiteY5" fmla="*/ 603945 h 6858002"/>
              <a:gd name="connsiteX6" fmla="*/ 4525606 w 12192000"/>
              <a:gd name="connsiteY6" fmla="*/ 6254055 h 6858002"/>
              <a:gd name="connsiteX7" fmla="*/ 12192000 w 12192000"/>
              <a:gd name="connsiteY7" fmla="*/ 6254055 h 6858002"/>
              <a:gd name="connsiteX8" fmla="*/ 12192000 w 12192000"/>
              <a:gd name="connsiteY8" fmla="*/ 6318063 h 6858002"/>
              <a:gd name="connsiteX9" fmla="*/ 4525606 w 12192000"/>
              <a:gd name="connsiteY9" fmla="*/ 6318063 h 6858002"/>
              <a:gd name="connsiteX10" fmla="*/ 4525606 w 12192000"/>
              <a:gd name="connsiteY10" fmla="*/ 6858002 h 6858002"/>
              <a:gd name="connsiteX11" fmla="*/ 4461598 w 12192000"/>
              <a:gd name="connsiteY11" fmla="*/ 6858002 h 6858002"/>
              <a:gd name="connsiteX12" fmla="*/ 4461598 w 12192000"/>
              <a:gd name="connsiteY12" fmla="*/ 6318063 h 6858002"/>
              <a:gd name="connsiteX13" fmla="*/ 2 w 12192000"/>
              <a:gd name="connsiteY13" fmla="*/ 6318063 h 6858002"/>
              <a:gd name="connsiteX14" fmla="*/ 0 w 12192000"/>
              <a:gd name="connsiteY14" fmla="*/ 6318063 h 6858002"/>
              <a:gd name="connsiteX15" fmla="*/ 0 w 12192000"/>
              <a:gd name="connsiteY15" fmla="*/ 6254055 h 6858002"/>
              <a:gd name="connsiteX16" fmla="*/ 2 w 12192000"/>
              <a:gd name="connsiteY16" fmla="*/ 6254055 h 6858002"/>
              <a:gd name="connsiteX17" fmla="*/ 2 w 12192000"/>
              <a:gd name="connsiteY17" fmla="*/ 603945 h 6858002"/>
              <a:gd name="connsiteX18" fmla="*/ 1 w 12192000"/>
              <a:gd name="connsiteY18" fmla="*/ 603945 h 6858002"/>
              <a:gd name="connsiteX19" fmla="*/ 1 w 12192000"/>
              <a:gd name="connsiteY19" fmla="*/ 539937 h 6858002"/>
              <a:gd name="connsiteX20" fmla="*/ 2 w 12192000"/>
              <a:gd name="connsiteY20" fmla="*/ 539937 h 6858002"/>
              <a:gd name="connsiteX21" fmla="*/ 4461598 w 12192000"/>
              <a:gd name="connsiteY21" fmla="*/ 53993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2">
                <a:moveTo>
                  <a:pt x="4461598" y="0"/>
                </a:moveTo>
                <a:lnTo>
                  <a:pt x="4525606" y="0"/>
                </a:lnTo>
                <a:lnTo>
                  <a:pt x="4525606" y="539937"/>
                </a:lnTo>
                <a:lnTo>
                  <a:pt x="12192000" y="539937"/>
                </a:lnTo>
                <a:lnTo>
                  <a:pt x="12192000" y="603945"/>
                </a:lnTo>
                <a:lnTo>
                  <a:pt x="4525606" y="603945"/>
                </a:lnTo>
                <a:lnTo>
                  <a:pt x="4525606" y="6254055"/>
                </a:lnTo>
                <a:lnTo>
                  <a:pt x="12192000" y="6254055"/>
                </a:lnTo>
                <a:lnTo>
                  <a:pt x="12192000" y="6318063"/>
                </a:lnTo>
                <a:lnTo>
                  <a:pt x="4525606" y="6318063"/>
                </a:lnTo>
                <a:lnTo>
                  <a:pt x="4525606" y="6858002"/>
                </a:lnTo>
                <a:lnTo>
                  <a:pt x="4461598" y="6858002"/>
                </a:lnTo>
                <a:lnTo>
                  <a:pt x="4461598" y="6318063"/>
                </a:lnTo>
                <a:lnTo>
                  <a:pt x="2" y="6318063"/>
                </a:lnTo>
                <a:lnTo>
                  <a:pt x="0" y="6318063"/>
                </a:lnTo>
                <a:lnTo>
                  <a:pt x="0" y="6254055"/>
                </a:lnTo>
                <a:lnTo>
                  <a:pt x="2" y="6254055"/>
                </a:lnTo>
                <a:lnTo>
                  <a:pt x="2" y="603945"/>
                </a:lnTo>
                <a:lnTo>
                  <a:pt x="1" y="603945"/>
                </a:lnTo>
                <a:lnTo>
                  <a:pt x="1" y="539937"/>
                </a:lnTo>
                <a:lnTo>
                  <a:pt x="2" y="539937"/>
                </a:lnTo>
                <a:lnTo>
                  <a:pt x="4461598" y="53993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277BFA-D0A6-8C23-BB58-6FC5AEEF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472" y="1458180"/>
            <a:ext cx="3100522" cy="3941640"/>
          </a:xfrm>
        </p:spPr>
        <p:txBody>
          <a:bodyPr>
            <a:normAutofit/>
          </a:bodyPr>
          <a:lstStyle/>
          <a:p>
            <a:pPr algn="r"/>
            <a:r>
              <a:rPr lang="tr-TR" sz="2800" b="1">
                <a:solidFill>
                  <a:schemeClr val="bg1"/>
                </a:solidFill>
                <a:latin typeface="Aptos"/>
              </a:rPr>
              <a:t>Çalışmanın Amacı</a:t>
            </a: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FBC436-BC05-D9FB-2A07-455F5A493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1" y="1458180"/>
            <a:ext cx="5788908" cy="3941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tr-TR" sz="2000" b="1"/>
          </a:p>
          <a:p>
            <a:r>
              <a:rPr lang="tr-TR" sz="2000" b="1">
                <a:ea typeface="+mn-lt"/>
                <a:cs typeface="+mn-lt"/>
              </a:rPr>
              <a:t>Derin sinir ağları (Deep Neural Networks - DNN) kullanarak Osmanlıca matbu nesih hattındaki karakterleri tanıyan bir OCR modeli geliştirilmiştir.</a:t>
            </a:r>
            <a:endParaRPr lang="tr-TR" sz="2000"/>
          </a:p>
          <a:p>
            <a:r>
              <a:rPr lang="tr-TR" sz="2000">
                <a:ea typeface="+mn-lt"/>
                <a:cs typeface="+mn-lt"/>
              </a:rPr>
              <a:t>Mevcut OCR sistemlerinin yetersizliklerini gidermek ve </a:t>
            </a:r>
            <a:r>
              <a:rPr lang="tr-TR" sz="2000" b="1">
                <a:ea typeface="+mn-lt"/>
                <a:cs typeface="+mn-lt"/>
              </a:rPr>
              <a:t>Osmanlıca dokümanları yüksek doğrulukla tanıyabilen bir model sunmak</a:t>
            </a:r>
            <a:r>
              <a:rPr lang="tr-TR" sz="2000">
                <a:ea typeface="+mn-lt"/>
                <a:cs typeface="+mn-lt"/>
              </a:rPr>
              <a:t> hedeflenmiştir.</a:t>
            </a:r>
            <a:endParaRPr lang="tr-TR" sz="2000"/>
          </a:p>
          <a:p>
            <a:r>
              <a:rPr lang="tr-TR" sz="2000">
                <a:ea typeface="+mn-lt"/>
                <a:cs typeface="+mn-lt"/>
              </a:rPr>
              <a:t>Modelin, </a:t>
            </a:r>
            <a:r>
              <a:rPr lang="tr-TR" sz="2000" b="1">
                <a:ea typeface="+mn-lt"/>
                <a:cs typeface="+mn-lt"/>
              </a:rPr>
              <a:t>Google Docs, Tesseract, Abby FineReader ve Miletos gibi mevcut OCR araçlarıyla kıyaslanması</a:t>
            </a:r>
            <a:r>
              <a:rPr lang="tr-TR" sz="2000">
                <a:ea typeface="+mn-lt"/>
                <a:cs typeface="+mn-lt"/>
              </a:rPr>
              <a:t> yapılmıştır.</a:t>
            </a:r>
            <a:endParaRPr lang="tr-TR" sz="2000"/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55147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49F6AE-9CCD-4344-A808-E058C70E9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285EBD-BD23-45C3-A289-F87F04DB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2000" cy="6858002"/>
          </a:xfrm>
          <a:custGeom>
            <a:avLst/>
            <a:gdLst>
              <a:gd name="connsiteX0" fmla="*/ 4461598 w 12192000"/>
              <a:gd name="connsiteY0" fmla="*/ 0 h 6858002"/>
              <a:gd name="connsiteX1" fmla="*/ 4525606 w 12192000"/>
              <a:gd name="connsiteY1" fmla="*/ 0 h 6858002"/>
              <a:gd name="connsiteX2" fmla="*/ 4525606 w 12192000"/>
              <a:gd name="connsiteY2" fmla="*/ 539937 h 6858002"/>
              <a:gd name="connsiteX3" fmla="*/ 12192000 w 12192000"/>
              <a:gd name="connsiteY3" fmla="*/ 539937 h 6858002"/>
              <a:gd name="connsiteX4" fmla="*/ 12192000 w 12192000"/>
              <a:gd name="connsiteY4" fmla="*/ 603945 h 6858002"/>
              <a:gd name="connsiteX5" fmla="*/ 4525606 w 12192000"/>
              <a:gd name="connsiteY5" fmla="*/ 603945 h 6858002"/>
              <a:gd name="connsiteX6" fmla="*/ 4525606 w 12192000"/>
              <a:gd name="connsiteY6" fmla="*/ 6254055 h 6858002"/>
              <a:gd name="connsiteX7" fmla="*/ 12192000 w 12192000"/>
              <a:gd name="connsiteY7" fmla="*/ 6254055 h 6858002"/>
              <a:gd name="connsiteX8" fmla="*/ 12192000 w 12192000"/>
              <a:gd name="connsiteY8" fmla="*/ 6318063 h 6858002"/>
              <a:gd name="connsiteX9" fmla="*/ 4525606 w 12192000"/>
              <a:gd name="connsiteY9" fmla="*/ 6318063 h 6858002"/>
              <a:gd name="connsiteX10" fmla="*/ 4525606 w 12192000"/>
              <a:gd name="connsiteY10" fmla="*/ 6858002 h 6858002"/>
              <a:gd name="connsiteX11" fmla="*/ 4461598 w 12192000"/>
              <a:gd name="connsiteY11" fmla="*/ 6858002 h 6858002"/>
              <a:gd name="connsiteX12" fmla="*/ 4461598 w 12192000"/>
              <a:gd name="connsiteY12" fmla="*/ 6318063 h 6858002"/>
              <a:gd name="connsiteX13" fmla="*/ 2 w 12192000"/>
              <a:gd name="connsiteY13" fmla="*/ 6318063 h 6858002"/>
              <a:gd name="connsiteX14" fmla="*/ 0 w 12192000"/>
              <a:gd name="connsiteY14" fmla="*/ 6318063 h 6858002"/>
              <a:gd name="connsiteX15" fmla="*/ 0 w 12192000"/>
              <a:gd name="connsiteY15" fmla="*/ 6254055 h 6858002"/>
              <a:gd name="connsiteX16" fmla="*/ 2 w 12192000"/>
              <a:gd name="connsiteY16" fmla="*/ 6254055 h 6858002"/>
              <a:gd name="connsiteX17" fmla="*/ 2 w 12192000"/>
              <a:gd name="connsiteY17" fmla="*/ 603945 h 6858002"/>
              <a:gd name="connsiteX18" fmla="*/ 1 w 12192000"/>
              <a:gd name="connsiteY18" fmla="*/ 603945 h 6858002"/>
              <a:gd name="connsiteX19" fmla="*/ 1 w 12192000"/>
              <a:gd name="connsiteY19" fmla="*/ 539937 h 6858002"/>
              <a:gd name="connsiteX20" fmla="*/ 2 w 12192000"/>
              <a:gd name="connsiteY20" fmla="*/ 539937 h 6858002"/>
              <a:gd name="connsiteX21" fmla="*/ 4461598 w 12192000"/>
              <a:gd name="connsiteY21" fmla="*/ 53993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858002">
                <a:moveTo>
                  <a:pt x="4461598" y="0"/>
                </a:moveTo>
                <a:lnTo>
                  <a:pt x="4525606" y="0"/>
                </a:lnTo>
                <a:lnTo>
                  <a:pt x="4525606" y="539937"/>
                </a:lnTo>
                <a:lnTo>
                  <a:pt x="12192000" y="539937"/>
                </a:lnTo>
                <a:lnTo>
                  <a:pt x="12192000" y="603945"/>
                </a:lnTo>
                <a:lnTo>
                  <a:pt x="4525606" y="603945"/>
                </a:lnTo>
                <a:lnTo>
                  <a:pt x="4525606" y="6254055"/>
                </a:lnTo>
                <a:lnTo>
                  <a:pt x="12192000" y="6254055"/>
                </a:lnTo>
                <a:lnTo>
                  <a:pt x="12192000" y="6318063"/>
                </a:lnTo>
                <a:lnTo>
                  <a:pt x="4525606" y="6318063"/>
                </a:lnTo>
                <a:lnTo>
                  <a:pt x="4525606" y="6858002"/>
                </a:lnTo>
                <a:lnTo>
                  <a:pt x="4461598" y="6858002"/>
                </a:lnTo>
                <a:lnTo>
                  <a:pt x="4461598" y="6318063"/>
                </a:lnTo>
                <a:lnTo>
                  <a:pt x="2" y="6318063"/>
                </a:lnTo>
                <a:lnTo>
                  <a:pt x="0" y="6318063"/>
                </a:lnTo>
                <a:lnTo>
                  <a:pt x="0" y="6254055"/>
                </a:lnTo>
                <a:lnTo>
                  <a:pt x="2" y="6254055"/>
                </a:lnTo>
                <a:lnTo>
                  <a:pt x="2" y="603945"/>
                </a:lnTo>
                <a:lnTo>
                  <a:pt x="1" y="603945"/>
                </a:lnTo>
                <a:lnTo>
                  <a:pt x="1" y="539937"/>
                </a:lnTo>
                <a:lnTo>
                  <a:pt x="2" y="539937"/>
                </a:lnTo>
                <a:lnTo>
                  <a:pt x="4461598" y="539937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F858D8-6DC4-9B08-1020-9B118AFD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472" y="1458180"/>
            <a:ext cx="3100522" cy="3941640"/>
          </a:xfrm>
        </p:spPr>
        <p:txBody>
          <a:bodyPr>
            <a:normAutofit/>
          </a:bodyPr>
          <a:lstStyle/>
          <a:p>
            <a:pPr algn="r"/>
            <a:r>
              <a:rPr lang="tr-TR" sz="2800" b="1">
                <a:solidFill>
                  <a:schemeClr val="bg1"/>
                </a:solidFill>
                <a:latin typeface="Aptos"/>
              </a:rPr>
              <a:t>Kullanılan Yöntemler ve Teknikler</a:t>
            </a:r>
            <a:endParaRPr lang="tr-TR" sz="280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81E105-6E51-B6C5-A0E6-625CAB2B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251" y="1458180"/>
            <a:ext cx="5788908" cy="3941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tr-TR" sz="800" b="1"/>
          </a:p>
          <a:p>
            <a:r>
              <a:rPr lang="tr-TR" sz="800" b="1"/>
              <a:t>3.1. Derin Öğrenme Modeli (CNN + RNN)</a:t>
            </a:r>
            <a:endParaRPr lang="tr-TR" sz="800"/>
          </a:p>
          <a:p>
            <a:r>
              <a:rPr lang="tr-TR" sz="800" b="1">
                <a:ea typeface="+mn-lt"/>
                <a:cs typeface="+mn-lt"/>
              </a:rPr>
              <a:t>Convolutional Neural Network (CNN)</a:t>
            </a:r>
            <a:r>
              <a:rPr lang="tr-TR" sz="800">
                <a:ea typeface="+mn-lt"/>
                <a:cs typeface="+mn-lt"/>
              </a:rPr>
              <a:t>, görüntüdeki </a:t>
            </a:r>
            <a:r>
              <a:rPr lang="tr-TR" sz="800" b="1">
                <a:ea typeface="+mn-lt"/>
                <a:cs typeface="+mn-lt"/>
              </a:rPr>
              <a:t>harfleri ve karakterleri tespit etmek</a:t>
            </a:r>
            <a:r>
              <a:rPr lang="tr-TR" sz="800">
                <a:ea typeface="+mn-lt"/>
                <a:cs typeface="+mn-lt"/>
              </a:rPr>
              <a:t> için kullanılmıştır.</a:t>
            </a:r>
            <a:endParaRPr lang="tr-TR" sz="800"/>
          </a:p>
          <a:p>
            <a:r>
              <a:rPr lang="tr-TR" sz="800" b="1">
                <a:ea typeface="+mn-lt"/>
                <a:cs typeface="+mn-lt"/>
              </a:rPr>
              <a:t>Recurrent Neural Network (RNN)</a:t>
            </a:r>
            <a:r>
              <a:rPr lang="tr-TR" sz="800">
                <a:ea typeface="+mn-lt"/>
                <a:cs typeface="+mn-lt"/>
              </a:rPr>
              <a:t>, özellikle </a:t>
            </a:r>
            <a:r>
              <a:rPr lang="tr-TR" sz="800" b="1">
                <a:ea typeface="+mn-lt"/>
                <a:cs typeface="+mn-lt"/>
              </a:rPr>
              <a:t>iki yönlü LSTM (Bidirectional LSTM)</a:t>
            </a:r>
            <a:r>
              <a:rPr lang="tr-TR" sz="800">
                <a:ea typeface="+mn-lt"/>
                <a:cs typeface="+mn-lt"/>
              </a:rPr>
              <a:t> kullanılarak </a:t>
            </a:r>
            <a:r>
              <a:rPr lang="tr-TR" sz="800" b="1">
                <a:ea typeface="+mn-lt"/>
                <a:cs typeface="+mn-lt"/>
              </a:rPr>
              <a:t>metindeki karakterler arasındaki bağlamı anlamak</a:t>
            </a:r>
            <a:r>
              <a:rPr lang="tr-TR" sz="800">
                <a:ea typeface="+mn-lt"/>
                <a:cs typeface="+mn-lt"/>
              </a:rPr>
              <a:t> için eklenmiştir.</a:t>
            </a:r>
            <a:endParaRPr lang="tr-TR" sz="800"/>
          </a:p>
          <a:p>
            <a:r>
              <a:rPr lang="tr-TR" sz="800">
                <a:ea typeface="+mn-lt"/>
                <a:cs typeface="+mn-lt"/>
              </a:rPr>
              <a:t>Model, </a:t>
            </a:r>
            <a:r>
              <a:rPr lang="tr-TR" sz="800" b="1">
                <a:ea typeface="+mn-lt"/>
                <a:cs typeface="+mn-lt"/>
              </a:rPr>
              <a:t>Connectionist Temporal Classification (CTC) katmanı</a:t>
            </a:r>
            <a:r>
              <a:rPr lang="tr-TR" sz="800">
                <a:ea typeface="+mn-lt"/>
                <a:cs typeface="+mn-lt"/>
              </a:rPr>
              <a:t> ile desteklenerek harf tanıma işlemi daha hassas hale getirilmiştir.</a:t>
            </a:r>
            <a:endParaRPr lang="tr-TR" sz="800"/>
          </a:p>
          <a:p>
            <a:r>
              <a:rPr lang="tr-TR" sz="800" b="1"/>
              <a:t>3.2. Veri Setleri</a:t>
            </a:r>
            <a:endParaRPr lang="tr-TR" sz="800"/>
          </a:p>
          <a:p>
            <a:r>
              <a:rPr lang="tr-TR" sz="800" b="1">
                <a:ea typeface="+mn-lt"/>
                <a:cs typeface="+mn-lt"/>
              </a:rPr>
              <a:t>Orijinal Veri Seti:</a:t>
            </a:r>
            <a:r>
              <a:rPr lang="tr-TR" sz="800">
                <a:ea typeface="+mn-lt"/>
                <a:cs typeface="+mn-lt"/>
              </a:rPr>
              <a:t> Osmanlıca belgelerden </a:t>
            </a:r>
            <a:r>
              <a:rPr lang="tr-TR" sz="800" b="1">
                <a:ea typeface="+mn-lt"/>
                <a:cs typeface="+mn-lt"/>
              </a:rPr>
              <a:t>1.000 sayfa</a:t>
            </a:r>
            <a:r>
              <a:rPr lang="tr-TR" sz="800">
                <a:ea typeface="+mn-lt"/>
                <a:cs typeface="+mn-lt"/>
              </a:rPr>
              <a:t> içermektedir.</a:t>
            </a:r>
            <a:endParaRPr lang="tr-TR" sz="800"/>
          </a:p>
          <a:p>
            <a:r>
              <a:rPr lang="tr-TR" sz="800" b="1">
                <a:ea typeface="+mn-lt"/>
                <a:cs typeface="+mn-lt"/>
              </a:rPr>
              <a:t>Sentetik Veri Seti:</a:t>
            </a:r>
            <a:r>
              <a:rPr lang="tr-TR" sz="800">
                <a:ea typeface="+mn-lt"/>
                <a:cs typeface="+mn-lt"/>
              </a:rPr>
              <a:t> </a:t>
            </a:r>
            <a:r>
              <a:rPr lang="tr-TR" sz="800" b="1">
                <a:ea typeface="+mn-lt"/>
                <a:cs typeface="+mn-lt"/>
              </a:rPr>
              <a:t>23.000 sayfa</a:t>
            </a:r>
            <a:r>
              <a:rPr lang="tr-TR" sz="800">
                <a:ea typeface="+mn-lt"/>
                <a:cs typeface="+mn-lt"/>
              </a:rPr>
              <a:t> Osmanlıca metin </a:t>
            </a:r>
            <a:r>
              <a:rPr lang="tr-TR" sz="800" b="1">
                <a:ea typeface="+mn-lt"/>
                <a:cs typeface="+mn-lt"/>
              </a:rPr>
              <a:t>yapay olarak oluşturulmuştur</a:t>
            </a:r>
            <a:r>
              <a:rPr lang="tr-TR" sz="800">
                <a:ea typeface="+mn-lt"/>
                <a:cs typeface="+mn-lt"/>
              </a:rPr>
              <a:t>.</a:t>
            </a:r>
            <a:endParaRPr lang="tr-TR" sz="800"/>
          </a:p>
          <a:p>
            <a:r>
              <a:rPr lang="tr-TR" sz="800" b="1">
                <a:ea typeface="+mn-lt"/>
                <a:cs typeface="+mn-lt"/>
              </a:rPr>
              <a:t>Hibrit Veri Seti:</a:t>
            </a:r>
            <a:r>
              <a:rPr lang="tr-TR" sz="800">
                <a:ea typeface="+mn-lt"/>
                <a:cs typeface="+mn-lt"/>
              </a:rPr>
              <a:t> Orijinal ve sentetik veri setlerinin birleşiminden oluşmaktadır.</a:t>
            </a:r>
            <a:endParaRPr lang="tr-TR" sz="800"/>
          </a:p>
          <a:p>
            <a:r>
              <a:rPr lang="tr-TR" sz="800" b="1">
                <a:ea typeface="+mn-lt"/>
                <a:cs typeface="+mn-lt"/>
              </a:rPr>
              <a:t>Test Seti:</a:t>
            </a:r>
            <a:r>
              <a:rPr lang="tr-TR" sz="800">
                <a:ea typeface="+mn-lt"/>
                <a:cs typeface="+mn-lt"/>
              </a:rPr>
              <a:t> Modeli ve diğer OCR sistemlerini test etmek için </a:t>
            </a:r>
            <a:r>
              <a:rPr lang="tr-TR" sz="800" b="1">
                <a:ea typeface="+mn-lt"/>
                <a:cs typeface="+mn-lt"/>
              </a:rPr>
              <a:t>21 sayfalık bağımsız bir veri seti</a:t>
            </a:r>
            <a:r>
              <a:rPr lang="tr-TR" sz="800">
                <a:ea typeface="+mn-lt"/>
                <a:cs typeface="+mn-lt"/>
              </a:rPr>
              <a:t> kullanılmıştır.</a:t>
            </a:r>
            <a:endParaRPr lang="tr-TR" sz="800"/>
          </a:p>
          <a:p>
            <a:r>
              <a:rPr lang="tr-TR" sz="800" b="1"/>
              <a:t>3.3. OCR Araçları ile Karşılaştırma</a:t>
            </a:r>
            <a:endParaRPr lang="tr-TR" sz="800"/>
          </a:p>
          <a:p>
            <a:r>
              <a:rPr lang="tr-TR" sz="800">
                <a:ea typeface="+mn-lt"/>
                <a:cs typeface="+mn-lt"/>
              </a:rPr>
              <a:t>Model, </a:t>
            </a:r>
            <a:r>
              <a:rPr lang="tr-TR" sz="800" b="1">
                <a:ea typeface="+mn-lt"/>
                <a:cs typeface="+mn-lt"/>
              </a:rPr>
              <a:t>Google Docs, Abby FineReader, Tesseract (Arapça &amp; Farsça), ve Miletos OCR araçlarıyla karşılaştırılmıştır.</a:t>
            </a:r>
            <a:endParaRPr lang="tr-TR" sz="800"/>
          </a:p>
          <a:p>
            <a:r>
              <a:rPr lang="tr-TR" sz="800">
                <a:ea typeface="+mn-lt"/>
                <a:cs typeface="+mn-lt"/>
              </a:rPr>
              <a:t>Karşılaştırma şu </a:t>
            </a:r>
            <a:r>
              <a:rPr lang="tr-TR" sz="800" b="1">
                <a:ea typeface="+mn-lt"/>
                <a:cs typeface="+mn-lt"/>
              </a:rPr>
              <a:t>üç farklı seviyede</a:t>
            </a:r>
            <a:r>
              <a:rPr lang="tr-TR" sz="800">
                <a:ea typeface="+mn-lt"/>
                <a:cs typeface="+mn-lt"/>
              </a:rPr>
              <a:t> yapılmıştır: </a:t>
            </a:r>
            <a:endParaRPr lang="tr-TR" sz="800"/>
          </a:p>
          <a:p>
            <a:pPr lvl="1"/>
            <a:r>
              <a:rPr lang="tr-TR" sz="800" b="1">
                <a:ea typeface="+mn-lt"/>
                <a:cs typeface="+mn-lt"/>
              </a:rPr>
              <a:t>Ham metin doğruluğu</a:t>
            </a:r>
            <a:r>
              <a:rPr lang="tr-TR" sz="800">
                <a:ea typeface="+mn-lt"/>
                <a:cs typeface="+mn-lt"/>
              </a:rPr>
              <a:t> (Raw)</a:t>
            </a:r>
            <a:endParaRPr lang="tr-TR" sz="800"/>
          </a:p>
          <a:p>
            <a:pPr lvl="1"/>
            <a:r>
              <a:rPr lang="tr-TR" sz="800" b="1">
                <a:ea typeface="+mn-lt"/>
                <a:cs typeface="+mn-lt"/>
              </a:rPr>
              <a:t>Normalleştirilmiş metin doğruluğu</a:t>
            </a:r>
            <a:r>
              <a:rPr lang="tr-TR" sz="800">
                <a:ea typeface="+mn-lt"/>
                <a:cs typeface="+mn-lt"/>
              </a:rPr>
              <a:t> (Normalized)</a:t>
            </a:r>
            <a:endParaRPr lang="tr-TR" sz="800"/>
          </a:p>
          <a:p>
            <a:pPr lvl="1"/>
            <a:r>
              <a:rPr lang="tr-TR" sz="800" b="1">
                <a:ea typeface="+mn-lt"/>
                <a:cs typeface="+mn-lt"/>
              </a:rPr>
              <a:t>Bitişik karakter doğruluğu</a:t>
            </a:r>
            <a:r>
              <a:rPr lang="tr-TR" sz="800">
                <a:ea typeface="+mn-lt"/>
                <a:cs typeface="+mn-lt"/>
              </a:rPr>
              <a:t> (Joined)</a:t>
            </a:r>
            <a:endParaRPr lang="tr-TR" sz="800"/>
          </a:p>
          <a:p>
            <a:endParaRPr lang="tr-TR" sz="800"/>
          </a:p>
        </p:txBody>
      </p:sp>
    </p:spTree>
    <p:extLst>
      <p:ext uri="{BB962C8B-B14F-4D97-AF65-F5344CB8AC3E}">
        <p14:creationId xmlns:p14="http://schemas.microsoft.com/office/powerpoint/2010/main" val="266466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8931AA-4FA1-07B5-C2BB-93D79A1E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Deneysel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Çalışmalar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Sonuçlar</a:t>
            </a:r>
          </a:p>
        </p:txBody>
      </p:sp>
      <p:pic>
        <p:nvPicPr>
          <p:cNvPr id="4" name="İçerik Yer Tutucusu 3" descr="metin, ekran görüntüsü, sayı, numara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4F64396-8C79-88C5-D6CE-D81455933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546" y="2354239"/>
            <a:ext cx="980890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1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İki beyaz şekil satırının önünde kırmızı oyuncak kişi">
            <a:extLst>
              <a:ext uri="{FF2B5EF4-FFF2-40B4-BE49-F238E27FC236}">
                <a16:creationId xmlns:a16="http://schemas.microsoft.com/office/drawing/2014/main" id="{9FD56EC8-C21F-4B5E-0525-068FDCF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79" r="22260" b="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9D5E4B-0E64-D5AF-EC8C-75D2F84C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tr-TR" sz="2000" b="1"/>
              <a:t>Sonuçlara göre hibrit model, diğer OCR araçlarına göre önemli bir farkla daha yüksek doğruluk oranı elde etmiştir.</a:t>
            </a:r>
            <a:endParaRPr lang="tr-TR" sz="2000"/>
          </a:p>
          <a:p>
            <a:pPr marL="285750" indent="-285750">
              <a:buFont typeface="Arial,Sans-Serif" panose="020B0604020202020204" pitchFamily="34" charset="0"/>
            </a:pPr>
            <a:r>
              <a:rPr lang="tr-TR" sz="2000" b="1"/>
              <a:t>Karakter tanıma doğruluğu %97,37’ye kadar ulaşmıştır.</a:t>
            </a:r>
            <a:endParaRPr lang="tr-TR" sz="2000"/>
          </a:p>
          <a:p>
            <a:pPr marL="285750" indent="-285750">
              <a:buFont typeface="Arial,Sans-Serif" panose="020B0604020202020204" pitchFamily="34" charset="0"/>
            </a:pPr>
            <a:r>
              <a:rPr lang="tr-TR" sz="2000" b="1" dirty="0"/>
              <a:t>Normalizasyon işlemi</a:t>
            </a:r>
            <a:r>
              <a:rPr lang="tr-TR" sz="2000" dirty="0"/>
              <a:t> ile karakter tanıma doğruluğu %88,86’dan </a:t>
            </a:r>
            <a:r>
              <a:rPr lang="tr-TR" sz="2000" b="1" dirty="0"/>
              <a:t>%96,12’ye çıkmıştır.</a:t>
            </a:r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286233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5873C5-EDF5-7618-4140-73219296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4000">
                <a:solidFill>
                  <a:srgbClr val="FFFFFF"/>
                </a:solidFill>
              </a:rPr>
              <a:t>Analiz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DE230C9-B30E-08DB-71A0-A0EAC9CDF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8581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5056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92A8C05-789C-E0B2-3C1F-C97BCCAF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tr-TR" sz="4000" b="1">
                <a:solidFill>
                  <a:srgbClr val="FFFFFF"/>
                </a:solidFill>
                <a:latin typeface="Aptos"/>
              </a:rPr>
              <a:t>Sonuç ve Gelecek Çalışmalar</a:t>
            </a:r>
            <a:endParaRPr lang="tr-TR" sz="400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CE408F-B9C6-4D66-D416-6EEF7DEA2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tr-TR" sz="1900" b="1"/>
          </a:p>
          <a:p>
            <a:r>
              <a:rPr lang="tr-TR" sz="1900">
                <a:ea typeface="+mn-lt"/>
                <a:cs typeface="+mn-lt"/>
              </a:rPr>
              <a:t>Derin sinir ağlarıyla Osmanlıca OCR için geliştirilen </a:t>
            </a:r>
            <a:r>
              <a:rPr lang="tr-TR" sz="1900" b="1">
                <a:ea typeface="+mn-lt"/>
                <a:cs typeface="+mn-lt"/>
              </a:rPr>
              <a:t>hibrit model, mevcut araçlardan daha iyi sonuçlar üretmiştir</a:t>
            </a:r>
            <a:r>
              <a:rPr lang="tr-TR" sz="1900">
                <a:ea typeface="+mn-lt"/>
                <a:cs typeface="+mn-lt"/>
              </a:rPr>
              <a:t>.</a:t>
            </a:r>
            <a:endParaRPr lang="tr-TR" sz="1900"/>
          </a:p>
          <a:p>
            <a:r>
              <a:rPr lang="tr-TR" sz="1900" b="1">
                <a:ea typeface="+mn-lt"/>
                <a:cs typeface="+mn-lt"/>
              </a:rPr>
              <a:t>97,37% karakter tanıma doğruluğu</a:t>
            </a:r>
            <a:r>
              <a:rPr lang="tr-TR" sz="1900">
                <a:ea typeface="+mn-lt"/>
                <a:cs typeface="+mn-lt"/>
              </a:rPr>
              <a:t> ile Osmanlıca matbu nesih hattı OCR işleminde </a:t>
            </a:r>
            <a:r>
              <a:rPr lang="tr-TR" sz="1900" b="1">
                <a:ea typeface="+mn-lt"/>
                <a:cs typeface="+mn-lt"/>
              </a:rPr>
              <a:t>en yüksek başarı oranlarından biri elde edilmiştir.</a:t>
            </a:r>
            <a:endParaRPr lang="tr-TR" sz="1900"/>
          </a:p>
          <a:p>
            <a:r>
              <a:rPr lang="tr-TR" sz="1900" b="1">
                <a:ea typeface="+mn-lt"/>
                <a:cs typeface="+mn-lt"/>
              </a:rPr>
              <a:t>Osmanlıca karakterlerinin detaylı frekans analizi</a:t>
            </a:r>
            <a:r>
              <a:rPr lang="tr-TR" sz="1900">
                <a:ea typeface="+mn-lt"/>
                <a:cs typeface="+mn-lt"/>
              </a:rPr>
              <a:t> yapılmış ve OCR sürecini iyileştiren yöntemler geliştirilmiştir.</a:t>
            </a:r>
            <a:endParaRPr lang="tr-TR" sz="1900"/>
          </a:p>
          <a:p>
            <a:r>
              <a:rPr lang="tr-TR" sz="1900">
                <a:ea typeface="+mn-lt"/>
                <a:cs typeface="+mn-lt"/>
              </a:rPr>
              <a:t>Model </a:t>
            </a:r>
            <a:r>
              <a:rPr lang="tr-TR" sz="1900" b="1">
                <a:ea typeface="+mn-lt"/>
                <a:cs typeface="+mn-lt"/>
              </a:rPr>
              <a:t>osmanlica.com</a:t>
            </a:r>
            <a:r>
              <a:rPr lang="tr-TR" sz="1900">
                <a:ea typeface="+mn-lt"/>
                <a:cs typeface="+mn-lt"/>
              </a:rPr>
              <a:t> adresinde kullanıma sunulmuştur.</a:t>
            </a:r>
            <a:endParaRPr lang="tr-TR" sz="1900"/>
          </a:p>
          <a:p>
            <a:r>
              <a:rPr lang="tr-TR" sz="1900" b="1">
                <a:ea typeface="+mn-lt"/>
                <a:cs typeface="+mn-lt"/>
              </a:rPr>
              <a:t>El yazması Osmanlıca metinler için yeni bir OCR modeli</a:t>
            </a:r>
            <a:r>
              <a:rPr lang="tr-TR" sz="1900">
                <a:ea typeface="+mn-lt"/>
                <a:cs typeface="+mn-lt"/>
              </a:rPr>
              <a:t> geliştirilmesi planlanmaktadır.</a:t>
            </a:r>
            <a:endParaRPr lang="tr-TR" sz="1900"/>
          </a:p>
          <a:p>
            <a:r>
              <a:rPr lang="tr-TR" sz="1900" b="1">
                <a:ea typeface="+mn-lt"/>
                <a:cs typeface="+mn-lt"/>
              </a:rPr>
              <a:t>Daha büyük ve çeşitli veri setleriyle modelin eğitilmesi</a:t>
            </a:r>
            <a:r>
              <a:rPr lang="tr-TR" sz="1900">
                <a:ea typeface="+mn-lt"/>
                <a:cs typeface="+mn-lt"/>
              </a:rPr>
              <a:t> hedeflenmektedir.</a:t>
            </a:r>
            <a:endParaRPr lang="tr-TR" sz="1900"/>
          </a:p>
          <a:p>
            <a:r>
              <a:rPr lang="tr-TR" sz="1900" b="1">
                <a:ea typeface="+mn-lt"/>
                <a:cs typeface="+mn-lt"/>
              </a:rPr>
              <a:t>Harf ve kelime düzeyinde hataları düzelten daha gelişmiş bir hata ayıklama sistemi eklenmesi</a:t>
            </a:r>
            <a:r>
              <a:rPr lang="tr-TR" sz="1900">
                <a:ea typeface="+mn-lt"/>
                <a:cs typeface="+mn-lt"/>
              </a:rPr>
              <a:t> planlanmaktadır.</a:t>
            </a:r>
            <a:endParaRPr lang="tr-TR" sz="1900"/>
          </a:p>
          <a:p>
            <a:endParaRPr lang="tr-TR" sz="1900"/>
          </a:p>
        </p:txBody>
      </p:sp>
    </p:spTree>
    <p:extLst>
      <p:ext uri="{BB962C8B-B14F-4D97-AF65-F5344CB8AC3E}">
        <p14:creationId xmlns:p14="http://schemas.microsoft.com/office/powerpoint/2010/main" val="2311619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Kırmızı üçgenler">
            <a:extLst>
              <a:ext uri="{FF2B5EF4-FFF2-40B4-BE49-F238E27FC236}">
                <a16:creationId xmlns:a16="http://schemas.microsoft.com/office/drawing/2014/main" id="{BCBBC97C-328F-46C4-68CB-9C734A26BF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8770" r="-2" b="946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DB7CA82-AAEE-6F74-0088-77E08B11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00427"/>
            <a:ext cx="9875520" cy="3299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600" b="1">
                <a:solidFill>
                  <a:srgbClr val="FFFFFF"/>
                </a:solidFill>
              </a:rPr>
              <a:t>Derin Öğrenme Tabanlı Otomatik Beyin Tümör Tespiti </a:t>
            </a:r>
            <a:endParaRPr lang="en-US" sz="7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2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FBEF7B6-5FB3-50CC-1294-81D59861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tr-TR" sz="4000">
                <a:latin typeface="Bierstadt"/>
              </a:rPr>
              <a:t>Problem Tanımı</a:t>
            </a:r>
            <a:endParaRPr lang="tr-TR" sz="40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808D52-3CFA-A3F6-E11D-BF0B0FE2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,Sans-Serif" panose="020B0604020202020204" pitchFamily="34" charset="0"/>
            </a:pPr>
            <a:r>
              <a:rPr lang="tr-TR" sz="1700">
                <a:latin typeface="Bierstadt"/>
              </a:rPr>
              <a:t>Beyin tümörleri, dünya genelinde ölümcül hastalıklar arasında yer almakta ve merkezi sinir sistemini ciddi şekilde etkileyebilmektedir.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tr-TR" sz="1700">
                <a:latin typeface="Bierstadt"/>
              </a:rPr>
              <a:t>Erken teşhis, hastaların hayatta kalma şansını artırırken, manuel teşhis yöntemleri zaman alıcı ve hata payı yüksek olabilmektedir.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tr-TR" sz="1700">
                <a:latin typeface="Bierstadt"/>
              </a:rPr>
              <a:t>Manyetik Rezonans Görüntüleme (MRG), beyin tümörü tespitinde yaygın olarak kullanılan bir yöntemdir.</a:t>
            </a:r>
          </a:p>
          <a:p>
            <a:pPr marL="285750" indent="-285750">
              <a:buFont typeface="Arial,Sans-Serif" panose="020B0604020202020204" pitchFamily="34" charset="0"/>
            </a:pPr>
            <a:r>
              <a:rPr lang="tr-TR" sz="1700">
                <a:latin typeface="Bierstadt"/>
              </a:rPr>
              <a:t>Geleneksel teşhis yöntemleri yerine </a:t>
            </a:r>
            <a:r>
              <a:rPr lang="tr-TR" sz="1700" b="1">
                <a:latin typeface="Bierstadt"/>
              </a:rPr>
              <a:t>yapay zeka tabanlı derin öğrenme modelleri</a:t>
            </a:r>
            <a:r>
              <a:rPr lang="tr-TR" sz="1700">
                <a:latin typeface="Bierstadt"/>
              </a:rPr>
              <a:t>, doktorlara teşhis sürecinde yardımcı olabilecek alternatif bir yöntem sunmaktadır.</a:t>
            </a:r>
            <a:endParaRPr lang="tr-TR" sz="1700"/>
          </a:p>
        </p:txBody>
      </p:sp>
      <p:pic>
        <p:nvPicPr>
          <p:cNvPr id="5" name="Picture 4" descr="Bilgisayar tarafından oluşturulan ışıklar">
            <a:extLst>
              <a:ext uri="{FF2B5EF4-FFF2-40B4-BE49-F238E27FC236}">
                <a16:creationId xmlns:a16="http://schemas.microsoft.com/office/drawing/2014/main" id="{7F26CF1C-ED3C-7BA0-E5F6-AF843484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27" r="25689" b="-64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93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1A79D4-13AC-A6E0-50C2-F4ECEB83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r>
              <a:rPr lang="tr-TR" b="1">
                <a:latin typeface="Aptos"/>
              </a:rPr>
              <a:t>Çalışmanın Amacı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D2F4ED-D39B-0F2C-1286-776AC15C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tr-TR" sz="2000" b="1"/>
          </a:p>
          <a:p>
            <a:r>
              <a:rPr lang="tr-TR" sz="2000" b="1">
                <a:ea typeface="+mn-lt"/>
                <a:cs typeface="+mn-lt"/>
              </a:rPr>
              <a:t>MobilNetV2 derin öğrenme modeli</a:t>
            </a:r>
            <a:r>
              <a:rPr lang="tr-TR" sz="2000">
                <a:ea typeface="+mn-lt"/>
                <a:cs typeface="+mn-lt"/>
              </a:rPr>
              <a:t> ve </a:t>
            </a:r>
            <a:r>
              <a:rPr lang="tr-TR" sz="2000" b="1">
                <a:ea typeface="+mn-lt"/>
                <a:cs typeface="+mn-lt"/>
              </a:rPr>
              <a:t>k-En Yakın Komşu (k-EYK) sınıflandırma algoritması</a:t>
            </a:r>
            <a:r>
              <a:rPr lang="tr-TR" sz="2000">
                <a:ea typeface="+mn-lt"/>
                <a:cs typeface="+mn-lt"/>
              </a:rPr>
              <a:t> kullanılarak </a:t>
            </a:r>
            <a:r>
              <a:rPr lang="tr-TR" sz="2000" b="1">
                <a:ea typeface="+mn-lt"/>
                <a:cs typeface="+mn-lt"/>
              </a:rPr>
              <a:t>otomatik beyin tümörü tespiti</a:t>
            </a:r>
            <a:r>
              <a:rPr lang="tr-TR" sz="2000">
                <a:ea typeface="+mn-lt"/>
                <a:cs typeface="+mn-lt"/>
              </a:rPr>
              <a:t> gerçekleştirilmiştir.</a:t>
            </a:r>
            <a:endParaRPr lang="tr-TR" sz="2000"/>
          </a:p>
          <a:p>
            <a:r>
              <a:rPr lang="tr-TR" sz="2000">
                <a:ea typeface="+mn-lt"/>
                <a:cs typeface="+mn-lt"/>
              </a:rPr>
              <a:t>Derin öğrenme modellerinin tıbbi görüntü analizinde nasıl daha etkili kullanılabileceği araştırılmıştır.</a:t>
            </a:r>
            <a:endParaRPr lang="tr-TR" sz="2000"/>
          </a:p>
          <a:p>
            <a:r>
              <a:rPr lang="tr-TR" sz="2000">
                <a:ea typeface="+mn-lt"/>
                <a:cs typeface="+mn-lt"/>
              </a:rPr>
              <a:t>Önerilen yöntem, düşük donanım gereksinimi ile yüksek doğrulukta sınıflandırma sağlamayı hedeflemektedir.</a:t>
            </a:r>
            <a:endParaRPr lang="tr-TR" sz="2000"/>
          </a:p>
          <a:p>
            <a:endParaRPr lang="tr-TR" sz="2000"/>
          </a:p>
        </p:txBody>
      </p:sp>
    </p:spTree>
    <p:extLst>
      <p:ext uri="{BB962C8B-B14F-4D97-AF65-F5344CB8AC3E}">
        <p14:creationId xmlns:p14="http://schemas.microsoft.com/office/powerpoint/2010/main" val="381851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E9476D-3E5D-2DA9-AB61-2CA2F94F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 b="1">
                <a:solidFill>
                  <a:schemeClr val="tx2"/>
                </a:solidFill>
                <a:latin typeface="Aptos"/>
              </a:rPr>
              <a:t>Kullanılan Yöntemler ve Teknikler</a:t>
            </a:r>
            <a:endParaRPr lang="tr-TR" sz="360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5C7519-21B2-EF8C-B2B7-56CFDE57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tr-TR" sz="1700" b="1">
              <a:solidFill>
                <a:schemeClr val="tx2"/>
              </a:solidFill>
            </a:endParaRPr>
          </a:p>
          <a:p>
            <a:r>
              <a:rPr lang="tr-TR" sz="1700" b="1">
                <a:solidFill>
                  <a:schemeClr val="tx2"/>
                </a:solidFill>
              </a:rPr>
              <a:t>3.1. Veri Seti ve Veri İşleme</a:t>
            </a:r>
            <a:endParaRPr lang="tr-TR" sz="1700">
              <a:solidFill>
                <a:schemeClr val="tx2"/>
              </a:solidFill>
            </a:endParaRPr>
          </a:p>
          <a:p>
            <a:r>
              <a:rPr lang="tr-TR" sz="1700" b="1">
                <a:solidFill>
                  <a:schemeClr val="tx2"/>
                </a:solidFill>
                <a:ea typeface="+mn-lt"/>
                <a:cs typeface="+mn-lt"/>
              </a:rPr>
              <a:t>Veri seti</a:t>
            </a:r>
            <a:r>
              <a:rPr lang="tr-TR" sz="1700">
                <a:solidFill>
                  <a:schemeClr val="tx2"/>
                </a:solidFill>
                <a:ea typeface="+mn-lt"/>
                <a:cs typeface="+mn-lt"/>
              </a:rPr>
              <a:t>, Kaggle platformundan alınmış olup </a:t>
            </a:r>
            <a:r>
              <a:rPr lang="tr-TR" sz="1700" b="1">
                <a:solidFill>
                  <a:schemeClr val="tx2"/>
                </a:solidFill>
                <a:ea typeface="+mn-lt"/>
                <a:cs typeface="+mn-lt"/>
              </a:rPr>
              <a:t>253 adet MRG görüntüsü</a:t>
            </a:r>
            <a:r>
              <a:rPr lang="tr-TR" sz="1700">
                <a:solidFill>
                  <a:schemeClr val="tx2"/>
                </a:solidFill>
                <a:ea typeface="+mn-lt"/>
                <a:cs typeface="+mn-lt"/>
              </a:rPr>
              <a:t> içermektedir (155 tümörlü, 98 tümörsüz).</a:t>
            </a:r>
            <a:endParaRPr lang="tr-TR" sz="1700">
              <a:solidFill>
                <a:schemeClr val="tx2"/>
              </a:solidFill>
            </a:endParaRPr>
          </a:p>
          <a:p>
            <a:r>
              <a:rPr lang="tr-TR" sz="1700">
                <a:solidFill>
                  <a:schemeClr val="tx2"/>
                </a:solidFill>
                <a:ea typeface="+mn-lt"/>
                <a:cs typeface="+mn-lt"/>
              </a:rPr>
              <a:t>Daha fazla veriye ihtiyaç duyulduğu için </a:t>
            </a:r>
            <a:r>
              <a:rPr lang="tr-TR" sz="1700" b="1">
                <a:solidFill>
                  <a:schemeClr val="tx2"/>
                </a:solidFill>
                <a:ea typeface="+mn-lt"/>
                <a:cs typeface="+mn-lt"/>
              </a:rPr>
              <a:t>veri çoğaltma (data augmentation)</a:t>
            </a:r>
            <a:r>
              <a:rPr lang="tr-TR" sz="1700">
                <a:solidFill>
                  <a:schemeClr val="tx2"/>
                </a:solidFill>
                <a:ea typeface="+mn-lt"/>
                <a:cs typeface="+mn-lt"/>
              </a:rPr>
              <a:t> teknikleri uygulanmıştır: </a:t>
            </a:r>
            <a:endParaRPr lang="tr-TR" sz="1700">
              <a:solidFill>
                <a:schemeClr val="tx2"/>
              </a:solidFill>
            </a:endParaRPr>
          </a:p>
          <a:p>
            <a:pPr lvl="1"/>
            <a:r>
              <a:rPr lang="tr-TR" sz="1700">
                <a:solidFill>
                  <a:schemeClr val="tx2"/>
                </a:solidFill>
                <a:ea typeface="+mn-lt"/>
                <a:cs typeface="+mn-lt"/>
              </a:rPr>
              <a:t>Yatay, dikey ve çapraz çevirme</a:t>
            </a:r>
            <a:endParaRPr lang="tr-TR" sz="1700">
              <a:solidFill>
                <a:schemeClr val="tx2"/>
              </a:solidFill>
            </a:endParaRPr>
          </a:p>
          <a:p>
            <a:pPr lvl="1"/>
            <a:r>
              <a:rPr lang="tr-TR" sz="1700">
                <a:solidFill>
                  <a:schemeClr val="tx2"/>
                </a:solidFill>
                <a:ea typeface="+mn-lt"/>
                <a:cs typeface="+mn-lt"/>
              </a:rPr>
              <a:t>90° ve 270° döndürme</a:t>
            </a:r>
            <a:endParaRPr lang="tr-TR" sz="1700">
              <a:solidFill>
                <a:schemeClr val="tx2"/>
              </a:solidFill>
            </a:endParaRPr>
          </a:p>
          <a:p>
            <a:r>
              <a:rPr lang="tr-TR" sz="1700">
                <a:solidFill>
                  <a:schemeClr val="tx2"/>
                </a:solidFill>
                <a:ea typeface="+mn-lt"/>
                <a:cs typeface="+mn-lt"/>
              </a:rPr>
              <a:t>Sonuç olarak, toplam </a:t>
            </a:r>
            <a:r>
              <a:rPr lang="tr-TR" sz="1700" b="1">
                <a:solidFill>
                  <a:schemeClr val="tx2"/>
                </a:solidFill>
                <a:ea typeface="+mn-lt"/>
                <a:cs typeface="+mn-lt"/>
              </a:rPr>
              <a:t>1265 MRG görüntüsü</a:t>
            </a:r>
            <a:r>
              <a:rPr lang="tr-TR" sz="1700">
                <a:solidFill>
                  <a:schemeClr val="tx2"/>
                </a:solidFill>
                <a:ea typeface="+mn-lt"/>
                <a:cs typeface="+mn-lt"/>
              </a:rPr>
              <a:t> elde edilmiştir.</a:t>
            </a:r>
            <a:endParaRPr lang="tr-TR" sz="1700">
              <a:solidFill>
                <a:schemeClr val="tx2"/>
              </a:solidFill>
            </a:endParaRPr>
          </a:p>
          <a:p>
            <a:endParaRPr lang="tr-TR" sz="17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Veri tabanı">
            <a:extLst>
              <a:ext uri="{FF2B5EF4-FFF2-40B4-BE49-F238E27FC236}">
                <a16:creationId xmlns:a16="http://schemas.microsoft.com/office/drawing/2014/main" id="{01F56C5C-BE7F-0D7D-FE75-7CB458EEB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7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AD74A7-7CEF-1DED-B40D-AB5A2DCF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00" r="22780" b="-9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1057D8C-D4EB-D334-415F-D1BB85191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296077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487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0156944-8B6F-F76C-7426-E0A3692E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/>
            <a:r>
              <a:rPr lang="tr-TR" sz="2600" b="1"/>
              <a:t>3.3. k-En Yakın Komşu (k-EYK) Sınıflandırıcı</a:t>
            </a:r>
            <a:endParaRPr lang="tr-TR" sz="2600"/>
          </a:p>
          <a:p>
            <a:r>
              <a:rPr lang="tr-TR" sz="2600">
                <a:ea typeface="+mn-lt"/>
                <a:cs typeface="+mn-lt"/>
              </a:rPr>
              <a:t>MobileNetV2 modelinden çıkarılan öznitelikler, </a:t>
            </a:r>
            <a:r>
              <a:rPr lang="tr-TR" sz="2600" b="1">
                <a:ea typeface="+mn-lt"/>
                <a:cs typeface="+mn-lt"/>
              </a:rPr>
              <a:t>k-EYK algoritması</a:t>
            </a:r>
            <a:r>
              <a:rPr lang="tr-TR" sz="2600">
                <a:ea typeface="+mn-lt"/>
                <a:cs typeface="+mn-lt"/>
              </a:rPr>
              <a:t> ile sınıflandırılmıştır.</a:t>
            </a:r>
            <a:endParaRPr lang="tr-TR" sz="2600"/>
          </a:p>
          <a:p>
            <a:r>
              <a:rPr lang="tr-TR" sz="2600">
                <a:ea typeface="+mn-lt"/>
                <a:cs typeface="+mn-lt"/>
              </a:rPr>
              <a:t>k-EYK algoritması, </a:t>
            </a:r>
            <a:r>
              <a:rPr lang="tr-TR" sz="2600" b="1">
                <a:ea typeface="+mn-lt"/>
                <a:cs typeface="+mn-lt"/>
              </a:rPr>
              <a:t>Öklid uzaklığı</a:t>
            </a:r>
            <a:r>
              <a:rPr lang="tr-TR" sz="2600">
                <a:ea typeface="+mn-lt"/>
                <a:cs typeface="+mn-lt"/>
              </a:rPr>
              <a:t> ile en yakın komşuları değerlendirerek sınıflandırma yapmaktadır.</a:t>
            </a:r>
            <a:endParaRPr lang="tr-TR" sz="2600"/>
          </a:p>
          <a:p>
            <a:r>
              <a:rPr lang="tr-TR" sz="2600" b="1">
                <a:ea typeface="+mn-lt"/>
                <a:cs typeface="+mn-lt"/>
              </a:rPr>
              <a:t>K değeri 5</a:t>
            </a:r>
            <a:r>
              <a:rPr lang="tr-TR" sz="2600">
                <a:ea typeface="+mn-lt"/>
                <a:cs typeface="+mn-lt"/>
              </a:rPr>
              <a:t> olarak belirlenmiştir.</a:t>
            </a:r>
            <a:endParaRPr lang="tr-TR" sz="2600"/>
          </a:p>
          <a:p>
            <a:endParaRPr lang="tr-TR" sz="2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6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3BD7CF-9C4F-3499-04D7-4C3CB480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 b="1">
                <a:solidFill>
                  <a:schemeClr val="tx2"/>
                </a:solidFill>
                <a:latin typeface="Aptos"/>
              </a:rPr>
              <a:t>4. Deneysel Çalışmalar ve Sonuçlar</a:t>
            </a:r>
            <a:endParaRPr lang="tr-TR" sz="3600">
              <a:solidFill>
                <a:schemeClr val="tx2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7C3171-3BA3-04CA-919D-D9B762BB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tr-TR" sz="1400" b="1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</a:rPr>
              <a:t>4.1. Modelin Eğitimi ve Test Süreci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Eğitim ve test aşamaları MATLAB (2020b) ortamında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gerçekleştirilmiştir.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Eğitim sürecinde: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tr-TR" sz="1400">
              <a:solidFill>
                <a:schemeClr val="tx2"/>
              </a:solidFill>
            </a:endParaRPr>
          </a:p>
          <a:p>
            <a:pPr lvl="1"/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%80'lik kısım (1012 görüntü)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eğitim için,</a:t>
            </a:r>
            <a:endParaRPr lang="tr-TR" sz="1400">
              <a:solidFill>
                <a:schemeClr val="tx2"/>
              </a:solidFill>
            </a:endParaRPr>
          </a:p>
          <a:p>
            <a:pPr lvl="1"/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%20'lik kısım (253 görüntü)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test için ayrılmıştır.</a:t>
            </a:r>
            <a:endParaRPr lang="tr-TR" sz="1400">
              <a:solidFill>
                <a:schemeClr val="tx2"/>
              </a:solidFill>
            </a:endParaRPr>
          </a:p>
          <a:p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Optimizasyon için: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tr-TR" sz="1400">
              <a:solidFill>
                <a:schemeClr val="tx2"/>
              </a:solidFill>
            </a:endParaRPr>
          </a:p>
          <a:p>
            <a:pPr lvl="1"/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Stokastik Gradyan İniş (SGDM) algoritması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kullanılmış,</a:t>
            </a:r>
            <a:endParaRPr lang="tr-TR" sz="1400">
              <a:solidFill>
                <a:schemeClr val="tx2"/>
              </a:solidFill>
            </a:endParaRPr>
          </a:p>
          <a:p>
            <a:pPr lvl="1"/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Öğrenme oranı 0.0001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olarak sabitlenmiş,</a:t>
            </a:r>
            <a:endParaRPr lang="tr-TR" sz="1400">
              <a:solidFill>
                <a:schemeClr val="tx2"/>
              </a:solidFill>
            </a:endParaRPr>
          </a:p>
          <a:p>
            <a:pPr lvl="1"/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Epoch sayısı 5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,</a:t>
            </a:r>
            <a:endParaRPr lang="tr-TR" sz="1400">
              <a:solidFill>
                <a:schemeClr val="tx2"/>
              </a:solidFill>
            </a:endParaRPr>
          </a:p>
          <a:p>
            <a:pPr lvl="1"/>
            <a:r>
              <a:rPr lang="tr-TR" sz="1400" b="1">
                <a:solidFill>
                  <a:schemeClr val="tx2"/>
                </a:solidFill>
                <a:ea typeface="+mn-lt"/>
                <a:cs typeface="+mn-lt"/>
              </a:rPr>
              <a:t>Mini batch boyutu 4</a:t>
            </a:r>
            <a:r>
              <a:rPr lang="tr-TR" sz="1400">
                <a:solidFill>
                  <a:schemeClr val="tx2"/>
                </a:solidFill>
                <a:ea typeface="+mn-lt"/>
                <a:cs typeface="+mn-lt"/>
              </a:rPr>
              <a:t> olarak belirlenmiştir.</a:t>
            </a:r>
            <a:endParaRPr lang="tr-TR" sz="1400">
              <a:solidFill>
                <a:schemeClr val="tx2"/>
              </a:solidFill>
            </a:endParaRPr>
          </a:p>
          <a:p>
            <a:endParaRPr lang="tr-TR" sz="14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Kitaplar">
            <a:extLst>
              <a:ext uri="{FF2B5EF4-FFF2-40B4-BE49-F238E27FC236}">
                <a16:creationId xmlns:a16="http://schemas.microsoft.com/office/drawing/2014/main" id="{F5FAABC2-740F-3D6A-3CC6-007848510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4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6B9EE3-B8A3-6539-264E-A53A7A2B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tr-TR" sz="4000" b="1">
                <a:latin typeface="Aptos"/>
              </a:rPr>
              <a:t>5.Performans Değerlendirme</a:t>
            </a:r>
            <a:endParaRPr lang="tr-TR" sz="40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F370D1-FA78-61B2-8D01-148EA98C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tr-TR" sz="1700" b="1"/>
          </a:p>
          <a:p>
            <a:r>
              <a:rPr lang="tr-TR" sz="1700">
                <a:ea typeface="+mn-lt"/>
                <a:cs typeface="+mn-lt"/>
              </a:rPr>
              <a:t>Modelin başarımı </a:t>
            </a:r>
            <a:r>
              <a:rPr lang="tr-TR" sz="1700" b="1">
                <a:ea typeface="+mn-lt"/>
                <a:cs typeface="+mn-lt"/>
              </a:rPr>
              <a:t>karmaşıklık matrisi (confusion matrix)</a:t>
            </a:r>
            <a:r>
              <a:rPr lang="tr-TR" sz="1700">
                <a:ea typeface="+mn-lt"/>
                <a:cs typeface="+mn-lt"/>
              </a:rPr>
              <a:t> ve </a:t>
            </a:r>
            <a:r>
              <a:rPr lang="tr-TR" sz="1700" b="1">
                <a:ea typeface="+mn-lt"/>
                <a:cs typeface="+mn-lt"/>
              </a:rPr>
              <a:t>doğruluk ölçütleri</a:t>
            </a:r>
            <a:r>
              <a:rPr lang="tr-TR" sz="1700">
                <a:ea typeface="+mn-lt"/>
                <a:cs typeface="+mn-lt"/>
              </a:rPr>
              <a:t> ile değerlendirilmiştir.</a:t>
            </a:r>
            <a:endParaRPr lang="tr-TR" sz="1700"/>
          </a:p>
          <a:p>
            <a:r>
              <a:rPr lang="tr-TR" sz="1700" b="1">
                <a:ea typeface="+mn-lt"/>
                <a:cs typeface="+mn-lt"/>
              </a:rPr>
              <a:t>Orijinal veri setinde</a:t>
            </a:r>
            <a:r>
              <a:rPr lang="tr-TR" sz="1700">
                <a:ea typeface="+mn-lt"/>
                <a:cs typeface="+mn-lt"/>
              </a:rPr>
              <a:t> modelin doğruluk oranları: </a:t>
            </a:r>
            <a:endParaRPr lang="tr-TR" sz="1700"/>
          </a:p>
          <a:p>
            <a:pPr lvl="1"/>
            <a:r>
              <a:rPr lang="tr-TR" sz="1700" b="1">
                <a:ea typeface="+mn-lt"/>
                <a:cs typeface="+mn-lt"/>
              </a:rPr>
              <a:t>MobileNetV2 → %86,56</a:t>
            </a:r>
            <a:endParaRPr lang="tr-TR" sz="1700"/>
          </a:p>
          <a:p>
            <a:pPr lvl="1"/>
            <a:r>
              <a:rPr lang="tr-TR" sz="1700" b="1">
                <a:ea typeface="+mn-lt"/>
                <a:cs typeface="+mn-lt"/>
              </a:rPr>
              <a:t>k-EYK → %89,72</a:t>
            </a:r>
            <a:endParaRPr lang="tr-TR" sz="1700"/>
          </a:p>
          <a:p>
            <a:r>
              <a:rPr lang="tr-TR" sz="1700" b="1">
                <a:ea typeface="+mn-lt"/>
                <a:cs typeface="+mn-lt"/>
              </a:rPr>
              <a:t>Çoğaltılmış veri setinde</a:t>
            </a:r>
            <a:r>
              <a:rPr lang="tr-TR" sz="1700">
                <a:ea typeface="+mn-lt"/>
                <a:cs typeface="+mn-lt"/>
              </a:rPr>
              <a:t> modelin doğruluk oranları: </a:t>
            </a:r>
            <a:endParaRPr lang="tr-TR" sz="1700"/>
          </a:p>
          <a:p>
            <a:pPr lvl="1"/>
            <a:r>
              <a:rPr lang="tr-TR" sz="1700" b="1">
                <a:ea typeface="+mn-lt"/>
                <a:cs typeface="+mn-lt"/>
              </a:rPr>
              <a:t>MobileNetV2 → %92,88</a:t>
            </a:r>
            <a:endParaRPr lang="tr-TR" sz="1700"/>
          </a:p>
          <a:p>
            <a:pPr lvl="1"/>
            <a:r>
              <a:rPr lang="tr-TR" sz="1700" b="1">
                <a:ea typeface="+mn-lt"/>
                <a:cs typeface="+mn-lt"/>
              </a:rPr>
              <a:t>k-EYK → %96,44</a:t>
            </a:r>
            <a:endParaRPr lang="tr-TR" sz="1700"/>
          </a:p>
          <a:p>
            <a:r>
              <a:rPr lang="tr-TR" sz="1700">
                <a:ea typeface="+mn-lt"/>
                <a:cs typeface="+mn-lt"/>
              </a:rPr>
              <a:t>Veri artırma işlemi ile model performansında </a:t>
            </a:r>
            <a:r>
              <a:rPr lang="tr-TR" sz="1700" b="1">
                <a:ea typeface="+mn-lt"/>
                <a:cs typeface="+mn-lt"/>
              </a:rPr>
              <a:t>%6,72 doğruluk artışı</a:t>
            </a:r>
            <a:r>
              <a:rPr lang="tr-TR" sz="1700">
                <a:ea typeface="+mn-lt"/>
                <a:cs typeface="+mn-lt"/>
              </a:rPr>
              <a:t> sağlanmıştır.</a:t>
            </a:r>
            <a:endParaRPr lang="tr-TR" sz="1700"/>
          </a:p>
          <a:p>
            <a:endParaRPr lang="tr-TR" sz="1700"/>
          </a:p>
        </p:txBody>
      </p:sp>
      <p:pic>
        <p:nvPicPr>
          <p:cNvPr id="5" name="Picture 4" descr="Yazı tahtası üzerinde yazılan formüller">
            <a:extLst>
              <a:ext uri="{FF2B5EF4-FFF2-40B4-BE49-F238E27FC236}">
                <a16:creationId xmlns:a16="http://schemas.microsoft.com/office/drawing/2014/main" id="{35CAB997-027B-A9DF-B0CC-2BD9865603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21" r="21346" b="4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304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19" baseType="lpstr">
      <vt:lpstr>Ofis Teması</vt:lpstr>
      <vt:lpstr>Dergi Özet 2 </vt:lpstr>
      <vt:lpstr>Derin Öğrenme Tabanlı Otomatik Beyin Tümör Tespiti </vt:lpstr>
      <vt:lpstr>Problem Tanımı</vt:lpstr>
      <vt:lpstr>Çalışmanın Amacı</vt:lpstr>
      <vt:lpstr>Kullanılan Yöntemler ve Teknikler</vt:lpstr>
      <vt:lpstr>PowerPoint Sunusu</vt:lpstr>
      <vt:lpstr>PowerPoint Sunusu</vt:lpstr>
      <vt:lpstr>4. Deneysel Çalışmalar ve Sonuçlar</vt:lpstr>
      <vt:lpstr>5.Performans Değerlendirme</vt:lpstr>
      <vt:lpstr>Sonuçlar ve Gelecek Çalışmalar</vt:lpstr>
      <vt:lpstr>Derin sinir ağları ile Osmanlı Optik Karakter Tanıma</vt:lpstr>
      <vt:lpstr>Giriş ve Problem Tanımı</vt:lpstr>
      <vt:lpstr>Çalışmanın Amacı</vt:lpstr>
      <vt:lpstr>Kullanılan Yöntemler ve Teknikler</vt:lpstr>
      <vt:lpstr>Deneysel Çalışmalar ve Sonuçlar</vt:lpstr>
      <vt:lpstr>PowerPoint Sunusu</vt:lpstr>
      <vt:lpstr>Analiz</vt:lpstr>
      <vt:lpstr>Sonuç ve Gelecek Çalışmalar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79</cp:revision>
  <dcterms:created xsi:type="dcterms:W3CDTF">2025-03-10T14:43:49Z</dcterms:created>
  <dcterms:modified xsi:type="dcterms:W3CDTF">2025-03-10T14:58:09Z</dcterms:modified>
</cp:coreProperties>
</file>