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607EC-9B3A-8DEC-F733-BD971697C8D2}" v="112" dt="2025-03-02T23:11:4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6C075-F3B3-4FFA-BA6C-700E94998B7E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927D61-958B-4288-AE04-25418CA4EAE8}">
      <dgm:prSet/>
      <dgm:spPr/>
      <dgm:t>
        <a:bodyPr/>
        <a:lstStyle/>
        <a:p>
          <a:r>
            <a:rPr lang="tr-TR"/>
            <a:t>Gelişmiş Deniz Gözlemi: SAR Tabanlı Gemi Tespiti için CNN Algoritmalarının Kullanımı</a:t>
          </a:r>
          <a:endParaRPr lang="en-US"/>
        </a:p>
      </dgm:t>
    </dgm:pt>
    <dgm:pt modelId="{FFFD737E-A267-4FF1-AAAD-3769E43B75D1}" type="parTrans" cxnId="{301C194A-793A-4AED-9AF4-716D0517C3F5}">
      <dgm:prSet/>
      <dgm:spPr/>
      <dgm:t>
        <a:bodyPr/>
        <a:lstStyle/>
        <a:p>
          <a:endParaRPr lang="en-US"/>
        </a:p>
      </dgm:t>
    </dgm:pt>
    <dgm:pt modelId="{12E6F9DE-98F4-45DA-9BEC-18186D7B54AC}" type="sibTrans" cxnId="{301C194A-793A-4AED-9AF4-716D0517C3F5}">
      <dgm:prSet/>
      <dgm:spPr/>
      <dgm:t>
        <a:bodyPr/>
        <a:lstStyle/>
        <a:p>
          <a:endParaRPr lang="en-US"/>
        </a:p>
      </dgm:t>
    </dgm:pt>
    <dgm:pt modelId="{6EA7CE7E-4EBB-455F-921A-FE95E5476E2E}">
      <dgm:prSet/>
      <dgm:spPr/>
      <dgm:t>
        <a:bodyPr/>
        <a:lstStyle/>
        <a:p>
          <a:r>
            <a:rPr lang="tr-TR" b="1"/>
            <a:t>Yazar</a:t>
          </a:r>
          <a:br>
            <a:rPr lang="tr-TR"/>
          </a:br>
          <a:r>
            <a:rPr lang="tr-TR"/>
            <a:t>Halil İbrahim Şenol – Harran Üniversitesi</a:t>
          </a:r>
          <a:endParaRPr lang="en-US"/>
        </a:p>
      </dgm:t>
    </dgm:pt>
    <dgm:pt modelId="{89D7354A-1EC5-4AAC-95E9-D6776A090045}" type="parTrans" cxnId="{13B5A6E5-AF9A-46DD-BDA9-141E1DF77BBC}">
      <dgm:prSet/>
      <dgm:spPr/>
      <dgm:t>
        <a:bodyPr/>
        <a:lstStyle/>
        <a:p>
          <a:endParaRPr lang="en-US"/>
        </a:p>
      </dgm:t>
    </dgm:pt>
    <dgm:pt modelId="{1217DB96-291A-4300-9623-9488F2C721DD}" type="sibTrans" cxnId="{13B5A6E5-AF9A-46DD-BDA9-141E1DF77BBC}">
      <dgm:prSet/>
      <dgm:spPr/>
      <dgm:t>
        <a:bodyPr/>
        <a:lstStyle/>
        <a:p>
          <a:endParaRPr lang="en-US"/>
        </a:p>
      </dgm:t>
    </dgm:pt>
    <dgm:pt modelId="{1A12C661-F39A-45BB-843E-9CABA2BC87E8}">
      <dgm:prSet/>
      <dgm:spPr/>
      <dgm:t>
        <a:bodyPr/>
        <a:lstStyle/>
        <a:p>
          <a:r>
            <a:rPr lang="tr-TR" b="1"/>
            <a:t>Yayın Bilgisi</a:t>
          </a:r>
          <a:br>
            <a:rPr lang="tr-TR"/>
          </a:br>
          <a:r>
            <a:rPr lang="tr-TR"/>
            <a:t>Türkiye LiDAR Dergisi, 2023</a:t>
          </a:r>
          <a:endParaRPr lang="en-US"/>
        </a:p>
      </dgm:t>
    </dgm:pt>
    <dgm:pt modelId="{5FF3CB4C-F2BC-4ED4-B9C1-BCC46BB38BC3}" type="parTrans" cxnId="{64146A73-E40E-415E-894C-1613A23B15CE}">
      <dgm:prSet/>
      <dgm:spPr/>
      <dgm:t>
        <a:bodyPr/>
        <a:lstStyle/>
        <a:p>
          <a:endParaRPr lang="en-US"/>
        </a:p>
      </dgm:t>
    </dgm:pt>
    <dgm:pt modelId="{6E701D19-5E69-4DDE-B8BA-CC45F190F5D2}" type="sibTrans" cxnId="{64146A73-E40E-415E-894C-1613A23B15CE}">
      <dgm:prSet/>
      <dgm:spPr/>
      <dgm:t>
        <a:bodyPr/>
        <a:lstStyle/>
        <a:p>
          <a:endParaRPr lang="en-US"/>
        </a:p>
      </dgm:t>
    </dgm:pt>
    <dgm:pt modelId="{DC6623A9-3F9D-4D43-A1AC-3684E1411251}" type="pres">
      <dgm:prSet presAssocID="{3336C075-F3B3-4FFA-BA6C-700E94998B7E}" presName="Name0" presStyleCnt="0">
        <dgm:presLayoutVars>
          <dgm:dir/>
          <dgm:animLvl val="lvl"/>
          <dgm:resizeHandles val="exact"/>
        </dgm:presLayoutVars>
      </dgm:prSet>
      <dgm:spPr/>
    </dgm:pt>
    <dgm:pt modelId="{148AA219-8073-4CE6-895D-0F2890B9E9D8}" type="pres">
      <dgm:prSet presAssocID="{BF927D61-958B-4288-AE04-25418CA4EAE8}" presName="linNode" presStyleCnt="0"/>
      <dgm:spPr/>
    </dgm:pt>
    <dgm:pt modelId="{8FD75C6F-F865-40B9-875B-8EFA2F965C4A}" type="pres">
      <dgm:prSet presAssocID="{BF927D61-958B-4288-AE04-25418CA4EAE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BC0F51-A976-4EE4-9D00-D9B2E37A029D}" type="pres">
      <dgm:prSet presAssocID="{12E6F9DE-98F4-45DA-9BEC-18186D7B54AC}" presName="sp" presStyleCnt="0"/>
      <dgm:spPr/>
    </dgm:pt>
    <dgm:pt modelId="{78DD90F9-254B-40A7-B16D-A32375AD3D7B}" type="pres">
      <dgm:prSet presAssocID="{6EA7CE7E-4EBB-455F-921A-FE95E5476E2E}" presName="linNode" presStyleCnt="0"/>
      <dgm:spPr/>
    </dgm:pt>
    <dgm:pt modelId="{A4A51EE0-871A-4F43-AD44-35C9E9B845E8}" type="pres">
      <dgm:prSet presAssocID="{6EA7CE7E-4EBB-455F-921A-FE95E5476E2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825BD16-9C25-4182-82B1-A47B9C543376}" type="pres">
      <dgm:prSet presAssocID="{1217DB96-291A-4300-9623-9488F2C721DD}" presName="sp" presStyleCnt="0"/>
      <dgm:spPr/>
    </dgm:pt>
    <dgm:pt modelId="{6C88F636-432E-491E-9A61-DEAA6DBF572B}" type="pres">
      <dgm:prSet presAssocID="{1A12C661-F39A-45BB-843E-9CABA2BC87E8}" presName="linNode" presStyleCnt="0"/>
      <dgm:spPr/>
    </dgm:pt>
    <dgm:pt modelId="{3C4DA20A-F2E5-4C28-979A-34A8220F4BC5}" type="pres">
      <dgm:prSet presAssocID="{1A12C661-F39A-45BB-843E-9CABA2BC87E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301D116-514B-49DD-BCA2-0AB9AA5747AF}" type="presOf" srcId="{BF927D61-958B-4288-AE04-25418CA4EAE8}" destId="{8FD75C6F-F865-40B9-875B-8EFA2F965C4A}" srcOrd="0" destOrd="0" presId="urn:microsoft.com/office/officeart/2005/8/layout/vList5"/>
    <dgm:cxn modelId="{301C194A-793A-4AED-9AF4-716D0517C3F5}" srcId="{3336C075-F3B3-4FFA-BA6C-700E94998B7E}" destId="{BF927D61-958B-4288-AE04-25418CA4EAE8}" srcOrd="0" destOrd="0" parTransId="{FFFD737E-A267-4FF1-AAAD-3769E43B75D1}" sibTransId="{12E6F9DE-98F4-45DA-9BEC-18186D7B54AC}"/>
    <dgm:cxn modelId="{E4F3736C-2938-49F0-BCEC-6212000E053F}" type="presOf" srcId="{3336C075-F3B3-4FFA-BA6C-700E94998B7E}" destId="{DC6623A9-3F9D-4D43-A1AC-3684E1411251}" srcOrd="0" destOrd="0" presId="urn:microsoft.com/office/officeart/2005/8/layout/vList5"/>
    <dgm:cxn modelId="{83FC7E4C-1BE1-4F15-A20A-71AB3C330769}" type="presOf" srcId="{6EA7CE7E-4EBB-455F-921A-FE95E5476E2E}" destId="{A4A51EE0-871A-4F43-AD44-35C9E9B845E8}" srcOrd="0" destOrd="0" presId="urn:microsoft.com/office/officeart/2005/8/layout/vList5"/>
    <dgm:cxn modelId="{64146A73-E40E-415E-894C-1613A23B15CE}" srcId="{3336C075-F3B3-4FFA-BA6C-700E94998B7E}" destId="{1A12C661-F39A-45BB-843E-9CABA2BC87E8}" srcOrd="2" destOrd="0" parTransId="{5FF3CB4C-F2BC-4ED4-B9C1-BCC46BB38BC3}" sibTransId="{6E701D19-5E69-4DDE-B8BA-CC45F190F5D2}"/>
    <dgm:cxn modelId="{7B517DC5-307C-434A-B688-23532B19BC6A}" type="presOf" srcId="{1A12C661-F39A-45BB-843E-9CABA2BC87E8}" destId="{3C4DA20A-F2E5-4C28-979A-34A8220F4BC5}" srcOrd="0" destOrd="0" presId="urn:microsoft.com/office/officeart/2005/8/layout/vList5"/>
    <dgm:cxn modelId="{13B5A6E5-AF9A-46DD-BDA9-141E1DF77BBC}" srcId="{3336C075-F3B3-4FFA-BA6C-700E94998B7E}" destId="{6EA7CE7E-4EBB-455F-921A-FE95E5476E2E}" srcOrd="1" destOrd="0" parTransId="{89D7354A-1EC5-4AAC-95E9-D6776A090045}" sibTransId="{1217DB96-291A-4300-9623-9488F2C721DD}"/>
    <dgm:cxn modelId="{8306B6A9-2691-4B81-9523-3ACA49DE1CB9}" type="presParOf" srcId="{DC6623A9-3F9D-4D43-A1AC-3684E1411251}" destId="{148AA219-8073-4CE6-895D-0F2890B9E9D8}" srcOrd="0" destOrd="0" presId="urn:microsoft.com/office/officeart/2005/8/layout/vList5"/>
    <dgm:cxn modelId="{B64F8741-D3A1-46C6-8E28-22D2055243F5}" type="presParOf" srcId="{148AA219-8073-4CE6-895D-0F2890B9E9D8}" destId="{8FD75C6F-F865-40B9-875B-8EFA2F965C4A}" srcOrd="0" destOrd="0" presId="urn:microsoft.com/office/officeart/2005/8/layout/vList5"/>
    <dgm:cxn modelId="{231C1592-6291-4EBD-95B7-28E2903478D4}" type="presParOf" srcId="{DC6623A9-3F9D-4D43-A1AC-3684E1411251}" destId="{99BC0F51-A976-4EE4-9D00-D9B2E37A029D}" srcOrd="1" destOrd="0" presId="urn:microsoft.com/office/officeart/2005/8/layout/vList5"/>
    <dgm:cxn modelId="{FFB6A2BD-FD05-4E0C-9A29-E96DA6C93CD8}" type="presParOf" srcId="{DC6623A9-3F9D-4D43-A1AC-3684E1411251}" destId="{78DD90F9-254B-40A7-B16D-A32375AD3D7B}" srcOrd="2" destOrd="0" presId="urn:microsoft.com/office/officeart/2005/8/layout/vList5"/>
    <dgm:cxn modelId="{F583EBBB-289F-475A-B83C-1329A2505962}" type="presParOf" srcId="{78DD90F9-254B-40A7-B16D-A32375AD3D7B}" destId="{A4A51EE0-871A-4F43-AD44-35C9E9B845E8}" srcOrd="0" destOrd="0" presId="urn:microsoft.com/office/officeart/2005/8/layout/vList5"/>
    <dgm:cxn modelId="{5E3FFC6E-0A14-4865-B122-D4B12AF7D3F1}" type="presParOf" srcId="{DC6623A9-3F9D-4D43-A1AC-3684E1411251}" destId="{8825BD16-9C25-4182-82B1-A47B9C543376}" srcOrd="3" destOrd="0" presId="urn:microsoft.com/office/officeart/2005/8/layout/vList5"/>
    <dgm:cxn modelId="{337B81B7-58E4-4205-8879-E7C6AFEEF06D}" type="presParOf" srcId="{DC6623A9-3F9D-4D43-A1AC-3684E1411251}" destId="{6C88F636-432E-491E-9A61-DEAA6DBF572B}" srcOrd="4" destOrd="0" presId="urn:microsoft.com/office/officeart/2005/8/layout/vList5"/>
    <dgm:cxn modelId="{DC97A39F-61BF-4A7B-8319-728BB560BEC1}" type="presParOf" srcId="{6C88F636-432E-491E-9A61-DEAA6DBF572B}" destId="{3C4DA20A-F2E5-4C28-979A-34A8220F4BC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A5D2F-6D35-4199-AE42-9894373F6D0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798945-7906-43BE-9782-39745CC999DD}">
      <dgm:prSet/>
      <dgm:spPr/>
      <dgm:t>
        <a:bodyPr/>
        <a:lstStyle/>
        <a:p>
          <a:r>
            <a:rPr lang="tr-TR" dirty="0"/>
            <a:t>Gemi tespiti, deniz güvenliği, gemi trafiği yönetimi, çevresel izleme ve arama-kurtarma operasyonları için kritik bir konudur.</a:t>
          </a:r>
          <a:endParaRPr lang="en-US" dirty="0"/>
        </a:p>
      </dgm:t>
    </dgm:pt>
    <dgm:pt modelId="{F98B8DB7-B26F-4D81-8F72-14DF53D86B72}" type="parTrans" cxnId="{12EE1514-EA36-4A89-BEED-0D9BA06FD317}">
      <dgm:prSet/>
      <dgm:spPr/>
      <dgm:t>
        <a:bodyPr/>
        <a:lstStyle/>
        <a:p>
          <a:endParaRPr lang="en-US"/>
        </a:p>
      </dgm:t>
    </dgm:pt>
    <dgm:pt modelId="{B15515A3-A8CF-4AA9-A0E4-3726354BB2D3}" type="sibTrans" cxnId="{12EE1514-EA36-4A89-BEED-0D9BA06FD317}">
      <dgm:prSet/>
      <dgm:spPr/>
      <dgm:t>
        <a:bodyPr/>
        <a:lstStyle/>
        <a:p>
          <a:endParaRPr lang="en-US"/>
        </a:p>
      </dgm:t>
    </dgm:pt>
    <dgm:pt modelId="{853D2544-2416-403D-BC16-73102AABF094}">
      <dgm:prSet/>
      <dgm:spPr/>
      <dgm:t>
        <a:bodyPr/>
        <a:lstStyle/>
        <a:p>
          <a:pPr rtl="0"/>
          <a:r>
            <a:rPr lang="tr-TR" dirty="0"/>
            <a:t>Uydu görüntüleme</a:t>
          </a:r>
          <a:r>
            <a:rPr lang="tr-TR" dirty="0">
              <a:latin typeface="Aptos Display" panose="02110004020202020204"/>
            </a:rPr>
            <a:t> </a:t>
          </a:r>
          <a:r>
            <a:rPr lang="tr-TR" dirty="0"/>
            <a:t> teknolojilerindeki gelişmeler, gemi tespitinde derin öğrenme algoritmalarının kullanımını artırmıştır.</a:t>
          </a:r>
          <a:br>
            <a:rPr lang="tr-TR" dirty="0"/>
          </a:br>
          <a:endParaRPr lang="en-US" dirty="0"/>
        </a:p>
      </dgm:t>
    </dgm:pt>
    <dgm:pt modelId="{0680809D-1BEA-4F0A-B173-53261C5131F9}" type="parTrans" cxnId="{3C8D187D-46D8-450D-85D4-BBC3CCFF7A59}">
      <dgm:prSet/>
      <dgm:spPr/>
      <dgm:t>
        <a:bodyPr/>
        <a:lstStyle/>
        <a:p>
          <a:endParaRPr lang="en-US"/>
        </a:p>
      </dgm:t>
    </dgm:pt>
    <dgm:pt modelId="{D54D1636-F6BA-4223-8298-C017E0BA518A}" type="sibTrans" cxnId="{3C8D187D-46D8-450D-85D4-BBC3CCFF7A59}">
      <dgm:prSet/>
      <dgm:spPr/>
      <dgm:t>
        <a:bodyPr/>
        <a:lstStyle/>
        <a:p>
          <a:endParaRPr lang="en-US"/>
        </a:p>
      </dgm:t>
    </dgm:pt>
    <dgm:pt modelId="{7BB953E7-6A10-43AE-9813-94FC5977F6C6}">
      <dgm:prSet/>
      <dgm:spPr/>
      <dgm:t>
        <a:bodyPr/>
        <a:lstStyle/>
        <a:p>
          <a:r>
            <a:rPr lang="tr-TR" dirty="0"/>
            <a:t>Bu çalışma, Sentinel-1 SAR (Sentetik Açıklıklı Radar) görüntüleri kullanılarak </a:t>
          </a:r>
          <a:r>
            <a:rPr lang="tr-TR" dirty="0" err="1"/>
            <a:t>Faster</a:t>
          </a:r>
          <a:r>
            <a:rPr lang="tr-TR" dirty="0"/>
            <a:t> R-CNN algoritmasıyla gemi tespiti gerçekleştirmektedir.</a:t>
          </a:r>
          <a:endParaRPr lang="en-US" dirty="0"/>
        </a:p>
      </dgm:t>
    </dgm:pt>
    <dgm:pt modelId="{DF5D1F71-038D-4D98-8960-FC607BF6E3B0}" type="parTrans" cxnId="{05EEBF31-32C4-4E50-98CF-781CED39CB33}">
      <dgm:prSet/>
      <dgm:spPr/>
      <dgm:t>
        <a:bodyPr/>
        <a:lstStyle/>
        <a:p>
          <a:endParaRPr lang="en-US"/>
        </a:p>
      </dgm:t>
    </dgm:pt>
    <dgm:pt modelId="{CBC3E701-B27F-4454-B14A-81D9D0117353}" type="sibTrans" cxnId="{05EEBF31-32C4-4E50-98CF-781CED39CB33}">
      <dgm:prSet/>
      <dgm:spPr/>
      <dgm:t>
        <a:bodyPr/>
        <a:lstStyle/>
        <a:p>
          <a:endParaRPr lang="en-US"/>
        </a:p>
      </dgm:t>
    </dgm:pt>
    <dgm:pt modelId="{6479AF83-B57A-4C3F-AEB7-4FED99348784}" type="pres">
      <dgm:prSet presAssocID="{A31A5D2F-6D35-4199-AE42-9894373F6D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50C8A3-B535-49B4-A841-DDE33B60E5A6}" type="pres">
      <dgm:prSet presAssocID="{03798945-7906-43BE-9782-39745CC999DD}" presName="hierRoot1" presStyleCnt="0"/>
      <dgm:spPr/>
    </dgm:pt>
    <dgm:pt modelId="{BC2FB5AB-61C8-4AD2-AD45-00CDB1954BC9}" type="pres">
      <dgm:prSet presAssocID="{03798945-7906-43BE-9782-39745CC999DD}" presName="composite" presStyleCnt="0"/>
      <dgm:spPr/>
    </dgm:pt>
    <dgm:pt modelId="{3F1039B5-882F-4C37-9722-CE3646ACA6A0}" type="pres">
      <dgm:prSet presAssocID="{03798945-7906-43BE-9782-39745CC999DD}" presName="background" presStyleLbl="node0" presStyleIdx="0" presStyleCnt="3"/>
      <dgm:spPr/>
    </dgm:pt>
    <dgm:pt modelId="{CCCBD76F-E8F7-4AF4-BF45-72E9494EA69C}" type="pres">
      <dgm:prSet presAssocID="{03798945-7906-43BE-9782-39745CC999DD}" presName="text" presStyleLbl="fgAcc0" presStyleIdx="0" presStyleCnt="3">
        <dgm:presLayoutVars>
          <dgm:chPref val="3"/>
        </dgm:presLayoutVars>
      </dgm:prSet>
      <dgm:spPr/>
    </dgm:pt>
    <dgm:pt modelId="{094C4B22-E809-4954-A80F-C302B74AAD99}" type="pres">
      <dgm:prSet presAssocID="{03798945-7906-43BE-9782-39745CC999DD}" presName="hierChild2" presStyleCnt="0"/>
      <dgm:spPr/>
    </dgm:pt>
    <dgm:pt modelId="{571E4CC8-28B9-41DC-AAEC-68F807491550}" type="pres">
      <dgm:prSet presAssocID="{853D2544-2416-403D-BC16-73102AABF094}" presName="hierRoot1" presStyleCnt="0"/>
      <dgm:spPr/>
    </dgm:pt>
    <dgm:pt modelId="{60C0AEEF-A74E-4F4D-A2D0-434FCE813DEE}" type="pres">
      <dgm:prSet presAssocID="{853D2544-2416-403D-BC16-73102AABF094}" presName="composite" presStyleCnt="0"/>
      <dgm:spPr/>
    </dgm:pt>
    <dgm:pt modelId="{B971D484-EF2A-4FB1-8762-FA19538BC3F5}" type="pres">
      <dgm:prSet presAssocID="{853D2544-2416-403D-BC16-73102AABF094}" presName="background" presStyleLbl="node0" presStyleIdx="1" presStyleCnt="3"/>
      <dgm:spPr/>
    </dgm:pt>
    <dgm:pt modelId="{96725344-792D-4B6D-88EF-DCD8880059C2}" type="pres">
      <dgm:prSet presAssocID="{853D2544-2416-403D-BC16-73102AABF094}" presName="text" presStyleLbl="fgAcc0" presStyleIdx="1" presStyleCnt="3">
        <dgm:presLayoutVars>
          <dgm:chPref val="3"/>
        </dgm:presLayoutVars>
      </dgm:prSet>
      <dgm:spPr/>
    </dgm:pt>
    <dgm:pt modelId="{7F927449-5866-4ADB-A434-AC9127E2E949}" type="pres">
      <dgm:prSet presAssocID="{853D2544-2416-403D-BC16-73102AABF094}" presName="hierChild2" presStyleCnt="0"/>
      <dgm:spPr/>
    </dgm:pt>
    <dgm:pt modelId="{B961A5E8-784B-42C9-98C0-ABE9D1742249}" type="pres">
      <dgm:prSet presAssocID="{7BB953E7-6A10-43AE-9813-94FC5977F6C6}" presName="hierRoot1" presStyleCnt="0"/>
      <dgm:spPr/>
    </dgm:pt>
    <dgm:pt modelId="{8F31CBF4-B7ED-4FFD-8D59-DB305264D92F}" type="pres">
      <dgm:prSet presAssocID="{7BB953E7-6A10-43AE-9813-94FC5977F6C6}" presName="composite" presStyleCnt="0"/>
      <dgm:spPr/>
    </dgm:pt>
    <dgm:pt modelId="{1A6C2AF5-3A8E-4649-A77C-6FD57F7B09AF}" type="pres">
      <dgm:prSet presAssocID="{7BB953E7-6A10-43AE-9813-94FC5977F6C6}" presName="background" presStyleLbl="node0" presStyleIdx="2" presStyleCnt="3"/>
      <dgm:spPr/>
    </dgm:pt>
    <dgm:pt modelId="{322A75AD-226E-46F3-89A2-6152AB70AEA8}" type="pres">
      <dgm:prSet presAssocID="{7BB953E7-6A10-43AE-9813-94FC5977F6C6}" presName="text" presStyleLbl="fgAcc0" presStyleIdx="2" presStyleCnt="3">
        <dgm:presLayoutVars>
          <dgm:chPref val="3"/>
        </dgm:presLayoutVars>
      </dgm:prSet>
      <dgm:spPr/>
    </dgm:pt>
    <dgm:pt modelId="{5EDF5E19-AE09-409B-BCE7-42ECFB32409E}" type="pres">
      <dgm:prSet presAssocID="{7BB953E7-6A10-43AE-9813-94FC5977F6C6}" presName="hierChild2" presStyleCnt="0"/>
      <dgm:spPr/>
    </dgm:pt>
  </dgm:ptLst>
  <dgm:cxnLst>
    <dgm:cxn modelId="{12EE1514-EA36-4A89-BEED-0D9BA06FD317}" srcId="{A31A5D2F-6D35-4199-AE42-9894373F6D01}" destId="{03798945-7906-43BE-9782-39745CC999DD}" srcOrd="0" destOrd="0" parTransId="{F98B8DB7-B26F-4D81-8F72-14DF53D86B72}" sibTransId="{B15515A3-A8CF-4AA9-A0E4-3726354BB2D3}"/>
    <dgm:cxn modelId="{AE69041A-FB5F-4E04-8444-5772F8496918}" type="presOf" srcId="{A31A5D2F-6D35-4199-AE42-9894373F6D01}" destId="{6479AF83-B57A-4C3F-AEB7-4FED99348784}" srcOrd="0" destOrd="0" presId="urn:microsoft.com/office/officeart/2005/8/layout/hierarchy1"/>
    <dgm:cxn modelId="{62F16A2A-25F9-4D0F-AF7D-72D7616E572A}" type="presOf" srcId="{03798945-7906-43BE-9782-39745CC999DD}" destId="{CCCBD76F-E8F7-4AF4-BF45-72E9494EA69C}" srcOrd="0" destOrd="0" presId="urn:microsoft.com/office/officeart/2005/8/layout/hierarchy1"/>
    <dgm:cxn modelId="{05EEBF31-32C4-4E50-98CF-781CED39CB33}" srcId="{A31A5D2F-6D35-4199-AE42-9894373F6D01}" destId="{7BB953E7-6A10-43AE-9813-94FC5977F6C6}" srcOrd="2" destOrd="0" parTransId="{DF5D1F71-038D-4D98-8960-FC607BF6E3B0}" sibTransId="{CBC3E701-B27F-4454-B14A-81D9D0117353}"/>
    <dgm:cxn modelId="{BACBE17B-5E41-44C5-AC00-8598A1166664}" type="presOf" srcId="{7BB953E7-6A10-43AE-9813-94FC5977F6C6}" destId="{322A75AD-226E-46F3-89A2-6152AB70AEA8}" srcOrd="0" destOrd="0" presId="urn:microsoft.com/office/officeart/2005/8/layout/hierarchy1"/>
    <dgm:cxn modelId="{3C8D187D-46D8-450D-85D4-BBC3CCFF7A59}" srcId="{A31A5D2F-6D35-4199-AE42-9894373F6D01}" destId="{853D2544-2416-403D-BC16-73102AABF094}" srcOrd="1" destOrd="0" parTransId="{0680809D-1BEA-4F0A-B173-53261C5131F9}" sibTransId="{D54D1636-F6BA-4223-8298-C017E0BA518A}"/>
    <dgm:cxn modelId="{C6973E88-FD5C-415F-B69D-839486FD0287}" type="presOf" srcId="{853D2544-2416-403D-BC16-73102AABF094}" destId="{96725344-792D-4B6D-88EF-DCD8880059C2}" srcOrd="0" destOrd="0" presId="urn:microsoft.com/office/officeart/2005/8/layout/hierarchy1"/>
    <dgm:cxn modelId="{AB1F362D-FB1F-4289-9E13-A71778BA4E08}" type="presParOf" srcId="{6479AF83-B57A-4C3F-AEB7-4FED99348784}" destId="{E350C8A3-B535-49B4-A841-DDE33B60E5A6}" srcOrd="0" destOrd="0" presId="urn:microsoft.com/office/officeart/2005/8/layout/hierarchy1"/>
    <dgm:cxn modelId="{B143AE0B-8212-4ED5-BE20-8DC2B9EDF8B2}" type="presParOf" srcId="{E350C8A3-B535-49B4-A841-DDE33B60E5A6}" destId="{BC2FB5AB-61C8-4AD2-AD45-00CDB1954BC9}" srcOrd="0" destOrd="0" presId="urn:microsoft.com/office/officeart/2005/8/layout/hierarchy1"/>
    <dgm:cxn modelId="{E57032FF-8381-4452-B3BC-99C9F236A5E3}" type="presParOf" srcId="{BC2FB5AB-61C8-4AD2-AD45-00CDB1954BC9}" destId="{3F1039B5-882F-4C37-9722-CE3646ACA6A0}" srcOrd="0" destOrd="0" presId="urn:microsoft.com/office/officeart/2005/8/layout/hierarchy1"/>
    <dgm:cxn modelId="{D8AD7F79-0CC2-4132-BABE-AC6DD60A389E}" type="presParOf" srcId="{BC2FB5AB-61C8-4AD2-AD45-00CDB1954BC9}" destId="{CCCBD76F-E8F7-4AF4-BF45-72E9494EA69C}" srcOrd="1" destOrd="0" presId="urn:microsoft.com/office/officeart/2005/8/layout/hierarchy1"/>
    <dgm:cxn modelId="{8E2E5130-D281-42F3-8041-8C0E2CAB1007}" type="presParOf" srcId="{E350C8A3-B535-49B4-A841-DDE33B60E5A6}" destId="{094C4B22-E809-4954-A80F-C302B74AAD99}" srcOrd="1" destOrd="0" presId="urn:microsoft.com/office/officeart/2005/8/layout/hierarchy1"/>
    <dgm:cxn modelId="{F6861322-CA11-4C38-AE46-39C513327386}" type="presParOf" srcId="{6479AF83-B57A-4C3F-AEB7-4FED99348784}" destId="{571E4CC8-28B9-41DC-AAEC-68F807491550}" srcOrd="1" destOrd="0" presId="urn:microsoft.com/office/officeart/2005/8/layout/hierarchy1"/>
    <dgm:cxn modelId="{F9C5B3A1-058C-439C-9087-94DBDA209E27}" type="presParOf" srcId="{571E4CC8-28B9-41DC-AAEC-68F807491550}" destId="{60C0AEEF-A74E-4F4D-A2D0-434FCE813DEE}" srcOrd="0" destOrd="0" presId="urn:microsoft.com/office/officeart/2005/8/layout/hierarchy1"/>
    <dgm:cxn modelId="{7117AC2E-6088-44EE-97DC-B20FCED6B113}" type="presParOf" srcId="{60C0AEEF-A74E-4F4D-A2D0-434FCE813DEE}" destId="{B971D484-EF2A-4FB1-8762-FA19538BC3F5}" srcOrd="0" destOrd="0" presId="urn:microsoft.com/office/officeart/2005/8/layout/hierarchy1"/>
    <dgm:cxn modelId="{19B98308-BD18-4F42-A5BC-8F766B21B0BE}" type="presParOf" srcId="{60C0AEEF-A74E-4F4D-A2D0-434FCE813DEE}" destId="{96725344-792D-4B6D-88EF-DCD8880059C2}" srcOrd="1" destOrd="0" presId="urn:microsoft.com/office/officeart/2005/8/layout/hierarchy1"/>
    <dgm:cxn modelId="{87C0B4C1-19A7-4510-A306-15B6EC1BC84D}" type="presParOf" srcId="{571E4CC8-28B9-41DC-AAEC-68F807491550}" destId="{7F927449-5866-4ADB-A434-AC9127E2E949}" srcOrd="1" destOrd="0" presId="urn:microsoft.com/office/officeart/2005/8/layout/hierarchy1"/>
    <dgm:cxn modelId="{D2EB6DCE-F1C2-4A85-86AA-C47307040734}" type="presParOf" srcId="{6479AF83-B57A-4C3F-AEB7-4FED99348784}" destId="{B961A5E8-784B-42C9-98C0-ABE9D1742249}" srcOrd="2" destOrd="0" presId="urn:microsoft.com/office/officeart/2005/8/layout/hierarchy1"/>
    <dgm:cxn modelId="{3F018DB3-1EAE-49B0-B158-D777E9B45456}" type="presParOf" srcId="{B961A5E8-784B-42C9-98C0-ABE9D1742249}" destId="{8F31CBF4-B7ED-4FFD-8D59-DB305264D92F}" srcOrd="0" destOrd="0" presId="urn:microsoft.com/office/officeart/2005/8/layout/hierarchy1"/>
    <dgm:cxn modelId="{73252B82-CCFC-43A0-921B-3A5349B695F0}" type="presParOf" srcId="{8F31CBF4-B7ED-4FFD-8D59-DB305264D92F}" destId="{1A6C2AF5-3A8E-4649-A77C-6FD57F7B09AF}" srcOrd="0" destOrd="0" presId="urn:microsoft.com/office/officeart/2005/8/layout/hierarchy1"/>
    <dgm:cxn modelId="{4F01180E-C745-47F0-8C71-25EAA0EF3A4B}" type="presParOf" srcId="{8F31CBF4-B7ED-4FFD-8D59-DB305264D92F}" destId="{322A75AD-226E-46F3-89A2-6152AB70AEA8}" srcOrd="1" destOrd="0" presId="urn:microsoft.com/office/officeart/2005/8/layout/hierarchy1"/>
    <dgm:cxn modelId="{79393F67-7C59-4543-AF90-6C95FC139064}" type="presParOf" srcId="{B961A5E8-784B-42C9-98C0-ABE9D1742249}" destId="{5EDF5E19-AE09-409B-BCE7-42ECFB3240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CCEE4-BE17-46EA-9DC2-406772CEE16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7425BF-0735-4B9A-9D58-496E510375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 err="1"/>
            <a:t>Faster</a:t>
          </a:r>
          <a:r>
            <a:rPr lang="tr-TR" b="1" dirty="0"/>
            <a:t> R-CNN Algoritması</a:t>
          </a:r>
          <a:endParaRPr lang="en-US" dirty="0"/>
        </a:p>
      </dgm:t>
    </dgm:pt>
    <dgm:pt modelId="{AA9E7929-94DA-479A-A39C-E0BF62F122D5}" type="parTrans" cxnId="{3329C46C-780D-45D7-BB21-0D75C64F13B1}">
      <dgm:prSet/>
      <dgm:spPr/>
      <dgm:t>
        <a:bodyPr/>
        <a:lstStyle/>
        <a:p>
          <a:endParaRPr lang="en-US"/>
        </a:p>
      </dgm:t>
    </dgm:pt>
    <dgm:pt modelId="{FE1F9AF5-9E2B-4223-B036-2A16D9CEC518}" type="sibTrans" cxnId="{3329C46C-780D-45D7-BB21-0D75C64F13B1}">
      <dgm:prSet/>
      <dgm:spPr/>
      <dgm:t>
        <a:bodyPr/>
        <a:lstStyle/>
        <a:p>
          <a:endParaRPr lang="en-US"/>
        </a:p>
      </dgm:t>
    </dgm:pt>
    <dgm:pt modelId="{EA7F04AB-277B-4EC1-8070-16BDFF07E5F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Bölge Öneri Ağı (RPN) – Gemi olabilecek bölgeleri belirler.</a:t>
          </a:r>
          <a:endParaRPr lang="en-US" dirty="0"/>
        </a:p>
      </dgm:t>
    </dgm:pt>
    <dgm:pt modelId="{73580F11-2A7C-474D-962A-C14037AE538D}" type="parTrans" cxnId="{83E6A674-BE32-4B3F-8AEA-22BC681311C8}">
      <dgm:prSet/>
      <dgm:spPr/>
      <dgm:t>
        <a:bodyPr/>
        <a:lstStyle/>
        <a:p>
          <a:endParaRPr lang="en-US"/>
        </a:p>
      </dgm:t>
    </dgm:pt>
    <dgm:pt modelId="{4804FE7E-B84F-4F3B-BB81-C2A17B047CCE}" type="sibTrans" cxnId="{83E6A674-BE32-4B3F-8AEA-22BC681311C8}">
      <dgm:prSet/>
      <dgm:spPr/>
      <dgm:t>
        <a:bodyPr/>
        <a:lstStyle/>
        <a:p>
          <a:endParaRPr lang="en-US"/>
        </a:p>
      </dgm:t>
    </dgm:pt>
    <dgm:pt modelId="{C0F9D267-A8DF-4411-80B4-2E2F59B6A4A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Nesne Sınıflandırma Ağı – Önerilen bölgelerde gemi olup olmadığını değerlendirir.</a:t>
          </a:r>
          <a:endParaRPr lang="en-US" dirty="0"/>
        </a:p>
      </dgm:t>
    </dgm:pt>
    <dgm:pt modelId="{6680A6E1-B01A-4376-AB32-FB0EA0A4B9E8}" type="parTrans" cxnId="{54A579CF-9C74-44C9-9669-1C492F5A07E0}">
      <dgm:prSet/>
      <dgm:spPr/>
      <dgm:t>
        <a:bodyPr/>
        <a:lstStyle/>
        <a:p>
          <a:endParaRPr lang="en-US"/>
        </a:p>
      </dgm:t>
    </dgm:pt>
    <dgm:pt modelId="{4407A795-8FC9-403F-8D55-A8E7559DDA3D}" type="sibTrans" cxnId="{54A579CF-9C74-44C9-9669-1C492F5A07E0}">
      <dgm:prSet/>
      <dgm:spPr/>
      <dgm:t>
        <a:bodyPr/>
        <a:lstStyle/>
        <a:p>
          <a:endParaRPr lang="en-US"/>
        </a:p>
      </dgm:t>
    </dgm:pt>
    <dgm:pt modelId="{07C09AF5-8C60-4D99-8796-3CEC15C954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tr-TR" b="1" dirty="0" err="1"/>
            <a:t>SARfish</a:t>
          </a:r>
          <a:r>
            <a:rPr lang="tr-TR" b="1" dirty="0"/>
            <a:t> Modeli</a:t>
          </a:r>
          <a:endParaRPr lang="en-US" dirty="0"/>
        </a:p>
      </dgm:t>
    </dgm:pt>
    <dgm:pt modelId="{0ED5920B-B64C-4035-A211-055831523241}" type="parTrans" cxnId="{11ACB0F2-92C6-4938-9857-39A37FB93E3D}">
      <dgm:prSet/>
      <dgm:spPr/>
      <dgm:t>
        <a:bodyPr/>
        <a:lstStyle/>
        <a:p>
          <a:endParaRPr lang="en-US"/>
        </a:p>
      </dgm:t>
    </dgm:pt>
    <dgm:pt modelId="{9FD72C09-9E1D-4F5A-A33C-CC5927126306}" type="sibTrans" cxnId="{11ACB0F2-92C6-4938-9857-39A37FB93E3D}">
      <dgm:prSet/>
      <dgm:spPr/>
      <dgm:t>
        <a:bodyPr/>
        <a:lstStyle/>
        <a:p>
          <a:endParaRPr lang="en-US"/>
        </a:p>
      </dgm:t>
    </dgm:pt>
    <dgm:pt modelId="{3BAB6681-FC64-43D9-9471-F12B1E15B60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SAR görüntülerini ön işleyerek gürültüyü temizler.</a:t>
          </a:r>
          <a:endParaRPr lang="en-US" dirty="0"/>
        </a:p>
      </dgm:t>
    </dgm:pt>
    <dgm:pt modelId="{AC04BBDD-4A08-4A14-B664-BC11CAFAA7E2}" type="parTrans" cxnId="{B59F7250-672C-4DD3-8CDE-14AD3699E2E8}">
      <dgm:prSet/>
      <dgm:spPr/>
      <dgm:t>
        <a:bodyPr/>
        <a:lstStyle/>
        <a:p>
          <a:endParaRPr lang="en-US"/>
        </a:p>
      </dgm:t>
    </dgm:pt>
    <dgm:pt modelId="{D140ACEE-5FAD-4222-A6DE-D836D0752ABF}" type="sibTrans" cxnId="{B59F7250-672C-4DD3-8CDE-14AD3699E2E8}">
      <dgm:prSet/>
      <dgm:spPr/>
      <dgm:t>
        <a:bodyPr/>
        <a:lstStyle/>
        <a:p>
          <a:endParaRPr lang="en-US"/>
        </a:p>
      </dgm:t>
    </dgm:pt>
    <dgm:pt modelId="{7437AC5E-8F7E-4176-B3F3-71B3131C0CB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Faster</a:t>
          </a:r>
          <a:r>
            <a:rPr lang="tr-TR" dirty="0"/>
            <a:t> R-CNN ile gemi tespitini gerçekleştirir.</a:t>
          </a:r>
          <a:endParaRPr lang="en-US" dirty="0"/>
        </a:p>
      </dgm:t>
    </dgm:pt>
    <dgm:pt modelId="{F955F231-1C6F-47B2-9092-91E76606EF6F}" type="parTrans" cxnId="{1FDD8BE2-6047-4C2B-BC48-7EC1A7BF79AE}">
      <dgm:prSet/>
      <dgm:spPr/>
      <dgm:t>
        <a:bodyPr/>
        <a:lstStyle/>
        <a:p>
          <a:endParaRPr lang="en-US"/>
        </a:p>
      </dgm:t>
    </dgm:pt>
    <dgm:pt modelId="{BF8970B2-C451-4523-8FBB-3D1FCE2CBF87}" type="sibTrans" cxnId="{1FDD8BE2-6047-4C2B-BC48-7EC1A7BF79AE}">
      <dgm:prSet/>
      <dgm:spPr/>
      <dgm:t>
        <a:bodyPr/>
        <a:lstStyle/>
        <a:p>
          <a:endParaRPr lang="en-US"/>
        </a:p>
      </dgm:t>
    </dgm:pt>
    <dgm:pt modelId="{F6915A88-F9DE-4E72-9A3B-0419680C928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tr-TR" dirty="0"/>
            <a:t>Sınırlayıcı kutular</a:t>
          </a:r>
          <a:r>
            <a:rPr lang="tr-TR" dirty="0">
              <a:latin typeface="Aptos Display" panose="02110004020202020204"/>
            </a:rPr>
            <a:t> ,</a:t>
          </a:r>
          <a:r>
            <a:rPr lang="tr-TR" dirty="0"/>
            <a:t> koordinatlar belirler.</a:t>
          </a:r>
          <a:endParaRPr lang="en-US" dirty="0"/>
        </a:p>
      </dgm:t>
    </dgm:pt>
    <dgm:pt modelId="{6D8FEE64-F24B-4215-A516-ADBC8FA453E8}" type="parTrans" cxnId="{CD05CCF1-7EB1-4BAC-9437-651CCFB0525C}">
      <dgm:prSet/>
      <dgm:spPr/>
      <dgm:t>
        <a:bodyPr/>
        <a:lstStyle/>
        <a:p>
          <a:endParaRPr lang="en-US"/>
        </a:p>
      </dgm:t>
    </dgm:pt>
    <dgm:pt modelId="{853F8A48-6809-4DD8-A7FD-C085F33A3714}" type="sibTrans" cxnId="{CD05CCF1-7EB1-4BAC-9437-651CCFB0525C}">
      <dgm:prSet/>
      <dgm:spPr/>
      <dgm:t>
        <a:bodyPr/>
        <a:lstStyle/>
        <a:p>
          <a:endParaRPr lang="en-US"/>
        </a:p>
      </dgm:t>
    </dgm:pt>
    <dgm:pt modelId="{10CC5123-A489-4CFA-A8AD-0BC6FD82754C}" type="pres">
      <dgm:prSet presAssocID="{442CCEE4-BE17-46EA-9DC2-406772CEE166}" presName="root" presStyleCnt="0">
        <dgm:presLayoutVars>
          <dgm:dir/>
          <dgm:resizeHandles val="exact"/>
        </dgm:presLayoutVars>
      </dgm:prSet>
      <dgm:spPr/>
    </dgm:pt>
    <dgm:pt modelId="{D87442DF-B502-4E90-9324-552D074CD94E}" type="pres">
      <dgm:prSet presAssocID="{807425BF-0735-4B9A-9D58-496E510375CC}" presName="compNode" presStyleCnt="0"/>
      <dgm:spPr/>
    </dgm:pt>
    <dgm:pt modelId="{76EE3DEA-E382-44C5-919E-8F821F24380E}" type="pres">
      <dgm:prSet presAssocID="{807425BF-0735-4B9A-9D58-496E510375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C9C6468E-AB71-4DFE-B518-5815F95A28CD}" type="pres">
      <dgm:prSet presAssocID="{807425BF-0735-4B9A-9D58-496E510375CC}" presName="iconSpace" presStyleCnt="0"/>
      <dgm:spPr/>
    </dgm:pt>
    <dgm:pt modelId="{E9E9F813-DF87-432B-AFA3-E03BB5914BF9}" type="pres">
      <dgm:prSet presAssocID="{807425BF-0735-4B9A-9D58-496E510375CC}" presName="parTx" presStyleLbl="revTx" presStyleIdx="0" presStyleCnt="4">
        <dgm:presLayoutVars>
          <dgm:chMax val="0"/>
          <dgm:chPref val="0"/>
        </dgm:presLayoutVars>
      </dgm:prSet>
      <dgm:spPr/>
    </dgm:pt>
    <dgm:pt modelId="{3525B33F-3C32-4BE8-BC48-A86F559C2216}" type="pres">
      <dgm:prSet presAssocID="{807425BF-0735-4B9A-9D58-496E510375CC}" presName="txSpace" presStyleCnt="0"/>
      <dgm:spPr/>
    </dgm:pt>
    <dgm:pt modelId="{D8E1CE00-1119-4331-9F97-617CE7269D62}" type="pres">
      <dgm:prSet presAssocID="{807425BF-0735-4B9A-9D58-496E510375CC}" presName="desTx" presStyleLbl="revTx" presStyleIdx="1" presStyleCnt="4">
        <dgm:presLayoutVars/>
      </dgm:prSet>
      <dgm:spPr/>
    </dgm:pt>
    <dgm:pt modelId="{25F5F565-10E6-46D5-A45B-F69B4E3EFA0E}" type="pres">
      <dgm:prSet presAssocID="{FE1F9AF5-9E2B-4223-B036-2A16D9CEC518}" presName="sibTrans" presStyleCnt="0"/>
      <dgm:spPr/>
    </dgm:pt>
    <dgm:pt modelId="{9FE23227-7110-426B-A37D-75E1912A0CA8}" type="pres">
      <dgm:prSet presAssocID="{07C09AF5-8C60-4D99-8796-3CEC15C95463}" presName="compNode" presStyleCnt="0"/>
      <dgm:spPr/>
    </dgm:pt>
    <dgm:pt modelId="{D76C1B79-8BC8-4DFE-91B2-437223771E13}" type="pres">
      <dgm:prSet presAssocID="{07C09AF5-8C60-4D99-8796-3CEC15C95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E30A5799-7FEB-470B-A490-F105B4FCAED2}" type="pres">
      <dgm:prSet presAssocID="{07C09AF5-8C60-4D99-8796-3CEC15C95463}" presName="iconSpace" presStyleCnt="0"/>
      <dgm:spPr/>
    </dgm:pt>
    <dgm:pt modelId="{747ABDD7-7A9C-4ADD-9734-3D940D360B0C}" type="pres">
      <dgm:prSet presAssocID="{07C09AF5-8C60-4D99-8796-3CEC15C95463}" presName="parTx" presStyleLbl="revTx" presStyleIdx="2" presStyleCnt="4">
        <dgm:presLayoutVars>
          <dgm:chMax val="0"/>
          <dgm:chPref val="0"/>
        </dgm:presLayoutVars>
      </dgm:prSet>
      <dgm:spPr/>
    </dgm:pt>
    <dgm:pt modelId="{68ABA675-5230-415E-855E-9F066DA99EC0}" type="pres">
      <dgm:prSet presAssocID="{07C09AF5-8C60-4D99-8796-3CEC15C95463}" presName="txSpace" presStyleCnt="0"/>
      <dgm:spPr/>
    </dgm:pt>
    <dgm:pt modelId="{926F88FE-0813-4CBF-A54B-C099FA090B87}" type="pres">
      <dgm:prSet presAssocID="{07C09AF5-8C60-4D99-8796-3CEC15C95463}" presName="desTx" presStyleLbl="revTx" presStyleIdx="3" presStyleCnt="4">
        <dgm:presLayoutVars/>
      </dgm:prSet>
      <dgm:spPr/>
    </dgm:pt>
  </dgm:ptLst>
  <dgm:cxnLst>
    <dgm:cxn modelId="{9D641638-7AC8-4D49-B997-B0BB0896718A}" type="presOf" srcId="{07C09AF5-8C60-4D99-8796-3CEC15C95463}" destId="{747ABDD7-7A9C-4ADD-9734-3D940D360B0C}" srcOrd="0" destOrd="0" presId="urn:microsoft.com/office/officeart/2018/5/layout/CenteredIconLabelDescriptionList"/>
    <dgm:cxn modelId="{C181FF5E-DAC6-4BED-A30F-2931F57AB37F}" type="presOf" srcId="{C0F9D267-A8DF-4411-80B4-2E2F59B6A4AC}" destId="{D8E1CE00-1119-4331-9F97-617CE7269D62}" srcOrd="0" destOrd="1" presId="urn:microsoft.com/office/officeart/2018/5/layout/CenteredIconLabelDescriptionList"/>
    <dgm:cxn modelId="{FDA9D247-73AF-411D-8D03-CEE20F901045}" type="presOf" srcId="{807425BF-0735-4B9A-9D58-496E510375CC}" destId="{E9E9F813-DF87-432B-AFA3-E03BB5914BF9}" srcOrd="0" destOrd="0" presId="urn:microsoft.com/office/officeart/2018/5/layout/CenteredIconLabelDescriptionList"/>
    <dgm:cxn modelId="{C58EC94B-C187-4721-845C-530988EE6E2E}" type="presOf" srcId="{3BAB6681-FC64-43D9-9471-F12B1E15B60B}" destId="{926F88FE-0813-4CBF-A54B-C099FA090B87}" srcOrd="0" destOrd="0" presId="urn:microsoft.com/office/officeart/2018/5/layout/CenteredIconLabelDescriptionList"/>
    <dgm:cxn modelId="{3329C46C-780D-45D7-BB21-0D75C64F13B1}" srcId="{442CCEE4-BE17-46EA-9DC2-406772CEE166}" destId="{807425BF-0735-4B9A-9D58-496E510375CC}" srcOrd="0" destOrd="0" parTransId="{AA9E7929-94DA-479A-A39C-E0BF62F122D5}" sibTransId="{FE1F9AF5-9E2B-4223-B036-2A16D9CEC518}"/>
    <dgm:cxn modelId="{B59F7250-672C-4DD3-8CDE-14AD3699E2E8}" srcId="{07C09AF5-8C60-4D99-8796-3CEC15C95463}" destId="{3BAB6681-FC64-43D9-9471-F12B1E15B60B}" srcOrd="0" destOrd="0" parTransId="{AC04BBDD-4A08-4A14-B664-BC11CAFAA7E2}" sibTransId="{D140ACEE-5FAD-4222-A6DE-D836D0752ABF}"/>
    <dgm:cxn modelId="{83E6A674-BE32-4B3F-8AEA-22BC681311C8}" srcId="{807425BF-0735-4B9A-9D58-496E510375CC}" destId="{EA7F04AB-277B-4EC1-8070-16BDFF07E5F3}" srcOrd="0" destOrd="0" parTransId="{73580F11-2A7C-474D-962A-C14037AE538D}" sibTransId="{4804FE7E-B84F-4F3B-BB81-C2A17B047CCE}"/>
    <dgm:cxn modelId="{3C5A3099-83C0-44BE-8E53-450639EF1C03}" type="presOf" srcId="{442CCEE4-BE17-46EA-9DC2-406772CEE166}" destId="{10CC5123-A489-4CFA-A8AD-0BC6FD82754C}" srcOrd="0" destOrd="0" presId="urn:microsoft.com/office/officeart/2018/5/layout/CenteredIconLabelDescriptionList"/>
    <dgm:cxn modelId="{20A323A2-56AE-46DF-9543-66D56A7A6962}" type="presOf" srcId="{EA7F04AB-277B-4EC1-8070-16BDFF07E5F3}" destId="{D8E1CE00-1119-4331-9F97-617CE7269D62}" srcOrd="0" destOrd="0" presId="urn:microsoft.com/office/officeart/2018/5/layout/CenteredIconLabelDescriptionList"/>
    <dgm:cxn modelId="{ECF698BC-ABA4-43C9-9BDA-82E7893E8F2A}" type="presOf" srcId="{7437AC5E-8F7E-4176-B3F3-71B3131C0CB4}" destId="{926F88FE-0813-4CBF-A54B-C099FA090B87}" srcOrd="0" destOrd="1" presId="urn:microsoft.com/office/officeart/2018/5/layout/CenteredIconLabelDescriptionList"/>
    <dgm:cxn modelId="{54A579CF-9C74-44C9-9669-1C492F5A07E0}" srcId="{807425BF-0735-4B9A-9D58-496E510375CC}" destId="{C0F9D267-A8DF-4411-80B4-2E2F59B6A4AC}" srcOrd="1" destOrd="0" parTransId="{6680A6E1-B01A-4376-AB32-FB0EA0A4B9E8}" sibTransId="{4407A795-8FC9-403F-8D55-A8E7559DDA3D}"/>
    <dgm:cxn modelId="{1FDD8BE2-6047-4C2B-BC48-7EC1A7BF79AE}" srcId="{07C09AF5-8C60-4D99-8796-3CEC15C95463}" destId="{7437AC5E-8F7E-4176-B3F3-71B3131C0CB4}" srcOrd="1" destOrd="0" parTransId="{F955F231-1C6F-47B2-9092-91E76606EF6F}" sibTransId="{BF8970B2-C451-4523-8FBB-3D1FCE2CBF87}"/>
    <dgm:cxn modelId="{4551B1E6-F576-486F-AC07-6B2245FF3668}" type="presOf" srcId="{F6915A88-F9DE-4E72-9A3B-0419680C9288}" destId="{926F88FE-0813-4CBF-A54B-C099FA090B87}" srcOrd="0" destOrd="2" presId="urn:microsoft.com/office/officeart/2018/5/layout/CenteredIconLabelDescriptionList"/>
    <dgm:cxn modelId="{CD05CCF1-7EB1-4BAC-9437-651CCFB0525C}" srcId="{07C09AF5-8C60-4D99-8796-3CEC15C95463}" destId="{F6915A88-F9DE-4E72-9A3B-0419680C9288}" srcOrd="2" destOrd="0" parTransId="{6D8FEE64-F24B-4215-A516-ADBC8FA453E8}" sibTransId="{853F8A48-6809-4DD8-A7FD-C085F33A3714}"/>
    <dgm:cxn modelId="{11ACB0F2-92C6-4938-9857-39A37FB93E3D}" srcId="{442CCEE4-BE17-46EA-9DC2-406772CEE166}" destId="{07C09AF5-8C60-4D99-8796-3CEC15C95463}" srcOrd="1" destOrd="0" parTransId="{0ED5920B-B64C-4035-A211-055831523241}" sibTransId="{9FD72C09-9E1D-4F5A-A33C-CC5927126306}"/>
    <dgm:cxn modelId="{D5804C3A-52E3-4E16-9C84-9416AFAF5379}" type="presParOf" srcId="{10CC5123-A489-4CFA-A8AD-0BC6FD82754C}" destId="{D87442DF-B502-4E90-9324-552D074CD94E}" srcOrd="0" destOrd="0" presId="urn:microsoft.com/office/officeart/2018/5/layout/CenteredIconLabelDescriptionList"/>
    <dgm:cxn modelId="{91FEBE35-584B-4586-8C65-6A3A0DFE53CD}" type="presParOf" srcId="{D87442DF-B502-4E90-9324-552D074CD94E}" destId="{76EE3DEA-E382-44C5-919E-8F821F24380E}" srcOrd="0" destOrd="0" presId="urn:microsoft.com/office/officeart/2018/5/layout/CenteredIconLabelDescriptionList"/>
    <dgm:cxn modelId="{3B091379-EC93-4203-94A2-C020926039EE}" type="presParOf" srcId="{D87442DF-B502-4E90-9324-552D074CD94E}" destId="{C9C6468E-AB71-4DFE-B518-5815F95A28CD}" srcOrd="1" destOrd="0" presId="urn:microsoft.com/office/officeart/2018/5/layout/CenteredIconLabelDescriptionList"/>
    <dgm:cxn modelId="{9C9F145A-3653-458C-B5D2-D9299090CE79}" type="presParOf" srcId="{D87442DF-B502-4E90-9324-552D074CD94E}" destId="{E9E9F813-DF87-432B-AFA3-E03BB5914BF9}" srcOrd="2" destOrd="0" presId="urn:microsoft.com/office/officeart/2018/5/layout/CenteredIconLabelDescriptionList"/>
    <dgm:cxn modelId="{E01DD6E4-09CA-4068-BC4B-32E6A992FE05}" type="presParOf" srcId="{D87442DF-B502-4E90-9324-552D074CD94E}" destId="{3525B33F-3C32-4BE8-BC48-A86F559C2216}" srcOrd="3" destOrd="0" presId="urn:microsoft.com/office/officeart/2018/5/layout/CenteredIconLabelDescriptionList"/>
    <dgm:cxn modelId="{0B1C799C-C4A4-4F4F-9783-C0E56E925D45}" type="presParOf" srcId="{D87442DF-B502-4E90-9324-552D074CD94E}" destId="{D8E1CE00-1119-4331-9F97-617CE7269D62}" srcOrd="4" destOrd="0" presId="urn:microsoft.com/office/officeart/2018/5/layout/CenteredIconLabelDescriptionList"/>
    <dgm:cxn modelId="{77E0DDC1-17D5-418B-ADD5-CDB56CF80996}" type="presParOf" srcId="{10CC5123-A489-4CFA-A8AD-0BC6FD82754C}" destId="{25F5F565-10E6-46D5-A45B-F69B4E3EFA0E}" srcOrd="1" destOrd="0" presId="urn:microsoft.com/office/officeart/2018/5/layout/CenteredIconLabelDescriptionList"/>
    <dgm:cxn modelId="{86D89CBC-C58A-4819-A01D-40D93C482003}" type="presParOf" srcId="{10CC5123-A489-4CFA-A8AD-0BC6FD82754C}" destId="{9FE23227-7110-426B-A37D-75E1912A0CA8}" srcOrd="2" destOrd="0" presId="urn:microsoft.com/office/officeart/2018/5/layout/CenteredIconLabelDescriptionList"/>
    <dgm:cxn modelId="{37C95E5D-2965-4D89-BA43-FFE397E08D05}" type="presParOf" srcId="{9FE23227-7110-426B-A37D-75E1912A0CA8}" destId="{D76C1B79-8BC8-4DFE-91B2-437223771E13}" srcOrd="0" destOrd="0" presId="urn:microsoft.com/office/officeart/2018/5/layout/CenteredIconLabelDescriptionList"/>
    <dgm:cxn modelId="{5568B62F-D6DF-4066-9952-7B5A772679B3}" type="presParOf" srcId="{9FE23227-7110-426B-A37D-75E1912A0CA8}" destId="{E30A5799-7FEB-470B-A490-F105B4FCAED2}" srcOrd="1" destOrd="0" presId="urn:microsoft.com/office/officeart/2018/5/layout/CenteredIconLabelDescriptionList"/>
    <dgm:cxn modelId="{FD323DD2-AFD5-47AF-83B4-D1FAC7080E45}" type="presParOf" srcId="{9FE23227-7110-426B-A37D-75E1912A0CA8}" destId="{747ABDD7-7A9C-4ADD-9734-3D940D360B0C}" srcOrd="2" destOrd="0" presId="urn:microsoft.com/office/officeart/2018/5/layout/CenteredIconLabelDescriptionList"/>
    <dgm:cxn modelId="{2220F05B-3C83-4A80-9056-585C8982F768}" type="presParOf" srcId="{9FE23227-7110-426B-A37D-75E1912A0CA8}" destId="{68ABA675-5230-415E-855E-9F066DA99EC0}" srcOrd="3" destOrd="0" presId="urn:microsoft.com/office/officeart/2018/5/layout/CenteredIconLabelDescriptionList"/>
    <dgm:cxn modelId="{7B837EC2-CF52-43FA-AE3A-AA8B11DF1C69}" type="presParOf" srcId="{9FE23227-7110-426B-A37D-75E1912A0CA8}" destId="{926F88FE-0813-4CBF-A54B-C099FA090B8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D955D5-5D45-49CC-AB87-DFB52843FA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6BDC16-2D67-4D09-A44F-8EFC92AD3602}">
      <dgm:prSet/>
      <dgm:spPr/>
      <dgm:t>
        <a:bodyPr/>
        <a:lstStyle/>
        <a:p>
          <a:r>
            <a:rPr lang="tr-TR" dirty="0"/>
            <a:t>Başarı Oranı:</a:t>
          </a:r>
          <a:br>
            <a:rPr lang="tr-TR" dirty="0"/>
          </a:br>
          <a:r>
            <a:rPr lang="tr-TR" dirty="0"/>
            <a:t> %86.11 doğruluk oranı</a:t>
          </a:r>
          <a:br>
            <a:rPr lang="tr-TR" dirty="0"/>
          </a:br>
          <a:r>
            <a:rPr lang="tr-TR" dirty="0"/>
            <a:t> Farklı hava koşullarında yüksek doğruluk</a:t>
          </a:r>
          <a:br>
            <a:rPr lang="tr-TR" dirty="0"/>
          </a:br>
          <a:r>
            <a:rPr lang="tr-TR" dirty="0"/>
            <a:t> </a:t>
          </a:r>
          <a:endParaRPr lang="en-US" dirty="0"/>
        </a:p>
      </dgm:t>
    </dgm:pt>
    <dgm:pt modelId="{53C72C90-704E-43DD-9895-E8D9CE9C4F09}" type="parTrans" cxnId="{6DD34754-E8C5-438D-9941-B18457764C00}">
      <dgm:prSet/>
      <dgm:spPr/>
      <dgm:t>
        <a:bodyPr/>
        <a:lstStyle/>
        <a:p>
          <a:endParaRPr lang="en-US"/>
        </a:p>
      </dgm:t>
    </dgm:pt>
    <dgm:pt modelId="{875E9953-3975-4770-99A0-81E52E337859}" type="sibTrans" cxnId="{6DD34754-E8C5-438D-9941-B18457764C00}">
      <dgm:prSet/>
      <dgm:spPr/>
      <dgm:t>
        <a:bodyPr/>
        <a:lstStyle/>
        <a:p>
          <a:endParaRPr lang="en-US"/>
        </a:p>
      </dgm:t>
    </dgm:pt>
    <dgm:pt modelId="{B54AE50B-3532-4807-9E2D-6517D539444E}">
      <dgm:prSet/>
      <dgm:spPr/>
      <dgm:t>
        <a:bodyPr/>
        <a:lstStyle/>
        <a:p>
          <a:r>
            <a:rPr lang="tr-TR" dirty="0"/>
            <a:t>Hatalar ve Eksikler</a:t>
          </a:r>
          <a:br>
            <a:rPr lang="tr-TR" dirty="0"/>
          </a:br>
          <a:r>
            <a:rPr lang="tr-TR" dirty="0"/>
            <a:t> Yakın konumlu gemilerde model bazen hata yapmaktadır.</a:t>
          </a:r>
          <a:br>
            <a:rPr lang="tr-TR" dirty="0"/>
          </a:br>
          <a:r>
            <a:rPr lang="tr-TR" dirty="0"/>
            <a:t> </a:t>
          </a:r>
          <a:endParaRPr lang="en-US" dirty="0"/>
        </a:p>
      </dgm:t>
    </dgm:pt>
    <dgm:pt modelId="{8C0CE818-20D2-4FFC-BA43-447C2D831592}" type="parTrans" cxnId="{012BABE9-7CEA-41CF-9247-B3FD15D64E48}">
      <dgm:prSet/>
      <dgm:spPr/>
      <dgm:t>
        <a:bodyPr/>
        <a:lstStyle/>
        <a:p>
          <a:endParaRPr lang="en-US"/>
        </a:p>
      </dgm:t>
    </dgm:pt>
    <dgm:pt modelId="{D175CC78-F794-4E71-A0B6-1AC4DCD0DE8D}" type="sibTrans" cxnId="{012BABE9-7CEA-41CF-9247-B3FD15D64E48}">
      <dgm:prSet/>
      <dgm:spPr/>
      <dgm:t>
        <a:bodyPr/>
        <a:lstStyle/>
        <a:p>
          <a:endParaRPr lang="en-US"/>
        </a:p>
      </dgm:t>
    </dgm:pt>
    <dgm:pt modelId="{53ED9EF7-B1BD-4998-9E9C-E701A628CBB7}" type="pres">
      <dgm:prSet presAssocID="{73D955D5-5D45-49CC-AB87-DFB52843FA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D98FFCC-56F3-4935-ADB7-F3E97B19E225}" type="pres">
      <dgm:prSet presAssocID="{6C6BDC16-2D67-4D09-A44F-8EFC92AD3602}" presName="hierRoot1" presStyleCnt="0">
        <dgm:presLayoutVars>
          <dgm:hierBranch val="init"/>
        </dgm:presLayoutVars>
      </dgm:prSet>
      <dgm:spPr/>
    </dgm:pt>
    <dgm:pt modelId="{C26F9F13-C9DE-4B10-BE05-A64429246B74}" type="pres">
      <dgm:prSet presAssocID="{6C6BDC16-2D67-4D09-A44F-8EFC92AD3602}" presName="rootComposite1" presStyleCnt="0"/>
      <dgm:spPr/>
    </dgm:pt>
    <dgm:pt modelId="{436EAED1-956F-4E5D-A785-879D3DE01F97}" type="pres">
      <dgm:prSet presAssocID="{6C6BDC16-2D67-4D09-A44F-8EFC92AD3602}" presName="rootText1" presStyleLbl="node0" presStyleIdx="0" presStyleCnt="2">
        <dgm:presLayoutVars>
          <dgm:chPref val="3"/>
        </dgm:presLayoutVars>
      </dgm:prSet>
      <dgm:spPr/>
    </dgm:pt>
    <dgm:pt modelId="{A4C730EA-EF3E-49AC-B794-45CBE00EAD1F}" type="pres">
      <dgm:prSet presAssocID="{6C6BDC16-2D67-4D09-A44F-8EFC92AD3602}" presName="rootConnector1" presStyleLbl="node1" presStyleIdx="0" presStyleCnt="0"/>
      <dgm:spPr/>
    </dgm:pt>
    <dgm:pt modelId="{EA3E0204-545C-4797-BE4D-E2C4447D95B3}" type="pres">
      <dgm:prSet presAssocID="{6C6BDC16-2D67-4D09-A44F-8EFC92AD3602}" presName="hierChild2" presStyleCnt="0"/>
      <dgm:spPr/>
    </dgm:pt>
    <dgm:pt modelId="{ED568BDA-24E2-4104-B738-1798740D0089}" type="pres">
      <dgm:prSet presAssocID="{6C6BDC16-2D67-4D09-A44F-8EFC92AD3602}" presName="hierChild3" presStyleCnt="0"/>
      <dgm:spPr/>
    </dgm:pt>
    <dgm:pt modelId="{2652E6E6-7706-41B7-9F33-0E8B47DCA690}" type="pres">
      <dgm:prSet presAssocID="{B54AE50B-3532-4807-9E2D-6517D539444E}" presName="hierRoot1" presStyleCnt="0">
        <dgm:presLayoutVars>
          <dgm:hierBranch val="init"/>
        </dgm:presLayoutVars>
      </dgm:prSet>
      <dgm:spPr/>
    </dgm:pt>
    <dgm:pt modelId="{EEB443F6-6F9C-471C-A398-AF0F1B623015}" type="pres">
      <dgm:prSet presAssocID="{B54AE50B-3532-4807-9E2D-6517D539444E}" presName="rootComposite1" presStyleCnt="0"/>
      <dgm:spPr/>
    </dgm:pt>
    <dgm:pt modelId="{1318653A-DF89-4F95-8399-CA2BAA755855}" type="pres">
      <dgm:prSet presAssocID="{B54AE50B-3532-4807-9E2D-6517D539444E}" presName="rootText1" presStyleLbl="node0" presStyleIdx="1" presStyleCnt="2">
        <dgm:presLayoutVars>
          <dgm:chPref val="3"/>
        </dgm:presLayoutVars>
      </dgm:prSet>
      <dgm:spPr/>
    </dgm:pt>
    <dgm:pt modelId="{837A43FE-D0EE-4936-A7AF-9161AD3E6696}" type="pres">
      <dgm:prSet presAssocID="{B54AE50B-3532-4807-9E2D-6517D539444E}" presName="rootConnector1" presStyleLbl="node1" presStyleIdx="0" presStyleCnt="0"/>
      <dgm:spPr/>
    </dgm:pt>
    <dgm:pt modelId="{62ABEE98-FB21-4B25-B42A-921F0762F722}" type="pres">
      <dgm:prSet presAssocID="{B54AE50B-3532-4807-9E2D-6517D539444E}" presName="hierChild2" presStyleCnt="0"/>
      <dgm:spPr/>
    </dgm:pt>
    <dgm:pt modelId="{7F87D969-917C-4942-B5D9-3FD2AE355D13}" type="pres">
      <dgm:prSet presAssocID="{B54AE50B-3532-4807-9E2D-6517D539444E}" presName="hierChild3" presStyleCnt="0"/>
      <dgm:spPr/>
    </dgm:pt>
  </dgm:ptLst>
  <dgm:cxnLst>
    <dgm:cxn modelId="{6DD34754-E8C5-438D-9941-B18457764C00}" srcId="{73D955D5-5D45-49CC-AB87-DFB52843FA58}" destId="{6C6BDC16-2D67-4D09-A44F-8EFC92AD3602}" srcOrd="0" destOrd="0" parTransId="{53C72C90-704E-43DD-9895-E8D9CE9C4F09}" sibTransId="{875E9953-3975-4770-99A0-81E52E337859}"/>
    <dgm:cxn modelId="{02346E59-92F2-47A1-A4B4-F55BA643E170}" type="presOf" srcId="{6C6BDC16-2D67-4D09-A44F-8EFC92AD3602}" destId="{A4C730EA-EF3E-49AC-B794-45CBE00EAD1F}" srcOrd="1" destOrd="0" presId="urn:microsoft.com/office/officeart/2005/8/layout/orgChart1"/>
    <dgm:cxn modelId="{728AB1B1-A0F5-4CB1-B442-B5DD13F6D62D}" type="presOf" srcId="{73D955D5-5D45-49CC-AB87-DFB52843FA58}" destId="{53ED9EF7-B1BD-4998-9E9C-E701A628CBB7}" srcOrd="0" destOrd="0" presId="urn:microsoft.com/office/officeart/2005/8/layout/orgChart1"/>
    <dgm:cxn modelId="{045DB2C3-31E1-4077-8611-17D2781ADAD9}" type="presOf" srcId="{B54AE50B-3532-4807-9E2D-6517D539444E}" destId="{837A43FE-D0EE-4936-A7AF-9161AD3E6696}" srcOrd="1" destOrd="0" presId="urn:microsoft.com/office/officeart/2005/8/layout/orgChart1"/>
    <dgm:cxn modelId="{8985B2C8-B92F-4414-A371-CCE400B8CF83}" type="presOf" srcId="{B54AE50B-3532-4807-9E2D-6517D539444E}" destId="{1318653A-DF89-4F95-8399-CA2BAA755855}" srcOrd="0" destOrd="0" presId="urn:microsoft.com/office/officeart/2005/8/layout/orgChart1"/>
    <dgm:cxn modelId="{012BABE9-7CEA-41CF-9247-B3FD15D64E48}" srcId="{73D955D5-5D45-49CC-AB87-DFB52843FA58}" destId="{B54AE50B-3532-4807-9E2D-6517D539444E}" srcOrd="1" destOrd="0" parTransId="{8C0CE818-20D2-4FFC-BA43-447C2D831592}" sibTransId="{D175CC78-F794-4E71-A0B6-1AC4DCD0DE8D}"/>
    <dgm:cxn modelId="{4EFA2CFD-D405-4172-A436-ABF452F01A74}" type="presOf" srcId="{6C6BDC16-2D67-4D09-A44F-8EFC92AD3602}" destId="{436EAED1-956F-4E5D-A785-879D3DE01F97}" srcOrd="0" destOrd="0" presId="urn:microsoft.com/office/officeart/2005/8/layout/orgChart1"/>
    <dgm:cxn modelId="{4E24919B-25B9-4C1C-B01B-45A399A1E059}" type="presParOf" srcId="{53ED9EF7-B1BD-4998-9E9C-E701A628CBB7}" destId="{AD98FFCC-56F3-4935-ADB7-F3E97B19E225}" srcOrd="0" destOrd="0" presId="urn:microsoft.com/office/officeart/2005/8/layout/orgChart1"/>
    <dgm:cxn modelId="{CF49FB96-00E3-44B0-B774-6689FB240C9A}" type="presParOf" srcId="{AD98FFCC-56F3-4935-ADB7-F3E97B19E225}" destId="{C26F9F13-C9DE-4B10-BE05-A64429246B74}" srcOrd="0" destOrd="0" presId="urn:microsoft.com/office/officeart/2005/8/layout/orgChart1"/>
    <dgm:cxn modelId="{975C42AA-B634-422F-8C1B-55796DC08246}" type="presParOf" srcId="{C26F9F13-C9DE-4B10-BE05-A64429246B74}" destId="{436EAED1-956F-4E5D-A785-879D3DE01F97}" srcOrd="0" destOrd="0" presId="urn:microsoft.com/office/officeart/2005/8/layout/orgChart1"/>
    <dgm:cxn modelId="{623E11FF-6DDA-41FD-9934-319A70553443}" type="presParOf" srcId="{C26F9F13-C9DE-4B10-BE05-A64429246B74}" destId="{A4C730EA-EF3E-49AC-B794-45CBE00EAD1F}" srcOrd="1" destOrd="0" presId="urn:microsoft.com/office/officeart/2005/8/layout/orgChart1"/>
    <dgm:cxn modelId="{FE72FFA6-8E39-489C-A84B-97251074652F}" type="presParOf" srcId="{AD98FFCC-56F3-4935-ADB7-F3E97B19E225}" destId="{EA3E0204-545C-4797-BE4D-E2C4447D95B3}" srcOrd="1" destOrd="0" presId="urn:microsoft.com/office/officeart/2005/8/layout/orgChart1"/>
    <dgm:cxn modelId="{CC8FCEEB-2BBC-41A9-81FD-701255092680}" type="presParOf" srcId="{AD98FFCC-56F3-4935-ADB7-F3E97B19E225}" destId="{ED568BDA-24E2-4104-B738-1798740D0089}" srcOrd="2" destOrd="0" presId="urn:microsoft.com/office/officeart/2005/8/layout/orgChart1"/>
    <dgm:cxn modelId="{4B505A45-FA88-4503-83A8-52D13CC6DA3A}" type="presParOf" srcId="{53ED9EF7-B1BD-4998-9E9C-E701A628CBB7}" destId="{2652E6E6-7706-41B7-9F33-0E8B47DCA690}" srcOrd="1" destOrd="0" presId="urn:microsoft.com/office/officeart/2005/8/layout/orgChart1"/>
    <dgm:cxn modelId="{2381AED7-9FF4-4C0B-83BA-C433AB593AE1}" type="presParOf" srcId="{2652E6E6-7706-41B7-9F33-0E8B47DCA690}" destId="{EEB443F6-6F9C-471C-A398-AF0F1B623015}" srcOrd="0" destOrd="0" presId="urn:microsoft.com/office/officeart/2005/8/layout/orgChart1"/>
    <dgm:cxn modelId="{14A4085A-599B-4470-994F-166989C31505}" type="presParOf" srcId="{EEB443F6-6F9C-471C-A398-AF0F1B623015}" destId="{1318653A-DF89-4F95-8399-CA2BAA755855}" srcOrd="0" destOrd="0" presId="urn:microsoft.com/office/officeart/2005/8/layout/orgChart1"/>
    <dgm:cxn modelId="{950141E5-A47B-4FD7-B06C-BB9419ADED3B}" type="presParOf" srcId="{EEB443F6-6F9C-471C-A398-AF0F1B623015}" destId="{837A43FE-D0EE-4936-A7AF-9161AD3E6696}" srcOrd="1" destOrd="0" presId="urn:microsoft.com/office/officeart/2005/8/layout/orgChart1"/>
    <dgm:cxn modelId="{F0248C2E-B2CF-4DBC-B8CB-68197EB2D2CD}" type="presParOf" srcId="{2652E6E6-7706-41B7-9F33-0E8B47DCA690}" destId="{62ABEE98-FB21-4B25-B42A-921F0762F722}" srcOrd="1" destOrd="0" presId="urn:microsoft.com/office/officeart/2005/8/layout/orgChart1"/>
    <dgm:cxn modelId="{2521F8AF-CFFA-4AE9-BC90-CCEE954C140F}" type="presParOf" srcId="{2652E6E6-7706-41B7-9F33-0E8B47DCA690}" destId="{7F87D969-917C-4942-B5D9-3FD2AE355D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0C8A8B-2559-4290-B17C-4A518630E5B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31C2BB-BBA5-484F-A11C-DA244C71525C}">
      <dgm:prSet/>
      <dgm:spPr/>
      <dgm:t>
        <a:bodyPr/>
        <a:lstStyle/>
        <a:p>
          <a:r>
            <a:rPr lang="tr-TR"/>
            <a:t>Önceki yöntemlere göre daha yüksek doğruluk</a:t>
          </a:r>
          <a:endParaRPr lang="en-US"/>
        </a:p>
      </dgm:t>
    </dgm:pt>
    <dgm:pt modelId="{D7ED5B1E-0F34-4460-9499-471B9CE1911D}" type="parTrans" cxnId="{F47F2A2D-082D-4BEA-AA01-F809D7D7223F}">
      <dgm:prSet/>
      <dgm:spPr/>
      <dgm:t>
        <a:bodyPr/>
        <a:lstStyle/>
        <a:p>
          <a:endParaRPr lang="en-US"/>
        </a:p>
      </dgm:t>
    </dgm:pt>
    <dgm:pt modelId="{40F19827-ECAE-4497-BDA0-CD08837074A5}" type="sibTrans" cxnId="{F47F2A2D-082D-4BEA-AA01-F809D7D7223F}">
      <dgm:prSet/>
      <dgm:spPr/>
      <dgm:t>
        <a:bodyPr/>
        <a:lstStyle/>
        <a:p>
          <a:endParaRPr lang="en-US"/>
        </a:p>
      </dgm:t>
    </dgm:pt>
    <dgm:pt modelId="{DA3EBD35-2550-441A-9DF9-3B2C774F71D8}">
      <dgm:prSet/>
      <dgm:spPr/>
      <dgm:t>
        <a:bodyPr/>
        <a:lstStyle/>
        <a:p>
          <a:r>
            <a:rPr lang="tr-TR"/>
            <a:t>Bölge öneri ağı ile daha hassas tespit</a:t>
          </a:r>
          <a:endParaRPr lang="en-US"/>
        </a:p>
      </dgm:t>
    </dgm:pt>
    <dgm:pt modelId="{4F7A8FBB-0B11-4CA5-AA23-E3229A478C38}" type="parTrans" cxnId="{67F86F2C-4E5D-4E79-A8E4-DD40A8FA348E}">
      <dgm:prSet/>
      <dgm:spPr/>
      <dgm:t>
        <a:bodyPr/>
        <a:lstStyle/>
        <a:p>
          <a:endParaRPr lang="en-US"/>
        </a:p>
      </dgm:t>
    </dgm:pt>
    <dgm:pt modelId="{2DD493E4-EC18-42EC-AB6D-AD435A0FCDF2}" type="sibTrans" cxnId="{67F86F2C-4E5D-4E79-A8E4-DD40A8FA348E}">
      <dgm:prSet/>
      <dgm:spPr/>
      <dgm:t>
        <a:bodyPr/>
        <a:lstStyle/>
        <a:p>
          <a:endParaRPr lang="en-US"/>
        </a:p>
      </dgm:t>
    </dgm:pt>
    <dgm:pt modelId="{62F3CEF2-260F-4A6A-8781-9210C4BB5D9D}">
      <dgm:prSet/>
      <dgm:spPr/>
      <dgm:t>
        <a:bodyPr/>
        <a:lstStyle/>
        <a:p>
          <a:r>
            <a:rPr lang="tr-TR"/>
            <a:t>Yoğun trafiğe sahip limanlarda etkili performans</a:t>
          </a:r>
          <a:endParaRPr lang="en-US"/>
        </a:p>
      </dgm:t>
    </dgm:pt>
    <dgm:pt modelId="{6D05F2D6-620D-425A-8029-D34141A66CF1}" type="parTrans" cxnId="{CC3D8EFE-616A-4ED5-B182-16BA3A65A47D}">
      <dgm:prSet/>
      <dgm:spPr/>
      <dgm:t>
        <a:bodyPr/>
        <a:lstStyle/>
        <a:p>
          <a:endParaRPr lang="en-US"/>
        </a:p>
      </dgm:t>
    </dgm:pt>
    <dgm:pt modelId="{0F503FE2-24AB-4DC5-BF8C-8E77BB63B7E2}" type="sibTrans" cxnId="{CC3D8EFE-616A-4ED5-B182-16BA3A65A47D}">
      <dgm:prSet/>
      <dgm:spPr/>
      <dgm:t>
        <a:bodyPr/>
        <a:lstStyle/>
        <a:p>
          <a:endParaRPr lang="en-US"/>
        </a:p>
      </dgm:t>
    </dgm:pt>
    <dgm:pt modelId="{63FF8C89-DB6A-402F-8813-6C953DACC9F1}" type="pres">
      <dgm:prSet presAssocID="{9E0C8A8B-2559-4290-B17C-4A518630E5BD}" presName="diagram" presStyleCnt="0">
        <dgm:presLayoutVars>
          <dgm:dir/>
          <dgm:resizeHandles val="exact"/>
        </dgm:presLayoutVars>
      </dgm:prSet>
      <dgm:spPr/>
    </dgm:pt>
    <dgm:pt modelId="{0FAA8485-316B-4589-9F89-C2AF12EF95AE}" type="pres">
      <dgm:prSet presAssocID="{E231C2BB-BBA5-484F-A11C-DA244C71525C}" presName="node" presStyleLbl="node1" presStyleIdx="0" presStyleCnt="3">
        <dgm:presLayoutVars>
          <dgm:bulletEnabled val="1"/>
        </dgm:presLayoutVars>
      </dgm:prSet>
      <dgm:spPr/>
    </dgm:pt>
    <dgm:pt modelId="{7ED2F86D-021A-449E-B140-594CD93A4D16}" type="pres">
      <dgm:prSet presAssocID="{40F19827-ECAE-4497-BDA0-CD08837074A5}" presName="sibTrans" presStyleCnt="0"/>
      <dgm:spPr/>
    </dgm:pt>
    <dgm:pt modelId="{2102797E-2761-4152-B566-F629A1C5689C}" type="pres">
      <dgm:prSet presAssocID="{DA3EBD35-2550-441A-9DF9-3B2C774F71D8}" presName="node" presStyleLbl="node1" presStyleIdx="1" presStyleCnt="3">
        <dgm:presLayoutVars>
          <dgm:bulletEnabled val="1"/>
        </dgm:presLayoutVars>
      </dgm:prSet>
      <dgm:spPr/>
    </dgm:pt>
    <dgm:pt modelId="{6659B295-7C00-4AC7-B8FB-D57861A0EE41}" type="pres">
      <dgm:prSet presAssocID="{2DD493E4-EC18-42EC-AB6D-AD435A0FCDF2}" presName="sibTrans" presStyleCnt="0"/>
      <dgm:spPr/>
    </dgm:pt>
    <dgm:pt modelId="{404F7283-6DF6-4CFF-AFBD-076464B2AEB6}" type="pres">
      <dgm:prSet presAssocID="{62F3CEF2-260F-4A6A-8781-9210C4BB5D9D}" presName="node" presStyleLbl="node1" presStyleIdx="2" presStyleCnt="3">
        <dgm:presLayoutVars>
          <dgm:bulletEnabled val="1"/>
        </dgm:presLayoutVars>
      </dgm:prSet>
      <dgm:spPr/>
    </dgm:pt>
  </dgm:ptLst>
  <dgm:cxnLst>
    <dgm:cxn modelId="{67F86F2C-4E5D-4E79-A8E4-DD40A8FA348E}" srcId="{9E0C8A8B-2559-4290-B17C-4A518630E5BD}" destId="{DA3EBD35-2550-441A-9DF9-3B2C774F71D8}" srcOrd="1" destOrd="0" parTransId="{4F7A8FBB-0B11-4CA5-AA23-E3229A478C38}" sibTransId="{2DD493E4-EC18-42EC-AB6D-AD435A0FCDF2}"/>
    <dgm:cxn modelId="{F47F2A2D-082D-4BEA-AA01-F809D7D7223F}" srcId="{9E0C8A8B-2559-4290-B17C-4A518630E5BD}" destId="{E231C2BB-BBA5-484F-A11C-DA244C71525C}" srcOrd="0" destOrd="0" parTransId="{D7ED5B1E-0F34-4460-9499-471B9CE1911D}" sibTransId="{40F19827-ECAE-4497-BDA0-CD08837074A5}"/>
    <dgm:cxn modelId="{8756285D-20DC-4261-8FE0-3B9DDC1FE6A0}" type="presOf" srcId="{DA3EBD35-2550-441A-9DF9-3B2C774F71D8}" destId="{2102797E-2761-4152-B566-F629A1C5689C}" srcOrd="0" destOrd="0" presId="urn:microsoft.com/office/officeart/2005/8/layout/default"/>
    <dgm:cxn modelId="{D9318C7B-729A-4360-A544-0FEEF952E94F}" type="presOf" srcId="{9E0C8A8B-2559-4290-B17C-4A518630E5BD}" destId="{63FF8C89-DB6A-402F-8813-6C953DACC9F1}" srcOrd="0" destOrd="0" presId="urn:microsoft.com/office/officeart/2005/8/layout/default"/>
    <dgm:cxn modelId="{58C1A3AF-2896-49E3-88FD-D6F1B32AF719}" type="presOf" srcId="{E231C2BB-BBA5-484F-A11C-DA244C71525C}" destId="{0FAA8485-316B-4589-9F89-C2AF12EF95AE}" srcOrd="0" destOrd="0" presId="urn:microsoft.com/office/officeart/2005/8/layout/default"/>
    <dgm:cxn modelId="{F83E0BDC-CE3C-4C11-8100-8A75A239A2BD}" type="presOf" srcId="{62F3CEF2-260F-4A6A-8781-9210C4BB5D9D}" destId="{404F7283-6DF6-4CFF-AFBD-076464B2AEB6}" srcOrd="0" destOrd="0" presId="urn:microsoft.com/office/officeart/2005/8/layout/default"/>
    <dgm:cxn modelId="{CC3D8EFE-616A-4ED5-B182-16BA3A65A47D}" srcId="{9E0C8A8B-2559-4290-B17C-4A518630E5BD}" destId="{62F3CEF2-260F-4A6A-8781-9210C4BB5D9D}" srcOrd="2" destOrd="0" parTransId="{6D05F2D6-620D-425A-8029-D34141A66CF1}" sibTransId="{0F503FE2-24AB-4DC5-BF8C-8E77BB63B7E2}"/>
    <dgm:cxn modelId="{48DF5658-6020-4B0F-A936-D53C31A49A2B}" type="presParOf" srcId="{63FF8C89-DB6A-402F-8813-6C953DACC9F1}" destId="{0FAA8485-316B-4589-9F89-C2AF12EF95AE}" srcOrd="0" destOrd="0" presId="urn:microsoft.com/office/officeart/2005/8/layout/default"/>
    <dgm:cxn modelId="{5A0DE636-E1E8-44A2-974A-5C9A8F67495C}" type="presParOf" srcId="{63FF8C89-DB6A-402F-8813-6C953DACC9F1}" destId="{7ED2F86D-021A-449E-B140-594CD93A4D16}" srcOrd="1" destOrd="0" presId="urn:microsoft.com/office/officeart/2005/8/layout/default"/>
    <dgm:cxn modelId="{2D71B31A-7CF9-41F3-A6A1-2E3BB82B656E}" type="presParOf" srcId="{63FF8C89-DB6A-402F-8813-6C953DACC9F1}" destId="{2102797E-2761-4152-B566-F629A1C5689C}" srcOrd="2" destOrd="0" presId="urn:microsoft.com/office/officeart/2005/8/layout/default"/>
    <dgm:cxn modelId="{F093A746-1992-49DD-A293-FD4E93DD8233}" type="presParOf" srcId="{63FF8C89-DB6A-402F-8813-6C953DACC9F1}" destId="{6659B295-7C00-4AC7-B8FB-D57861A0EE41}" srcOrd="3" destOrd="0" presId="urn:microsoft.com/office/officeart/2005/8/layout/default"/>
    <dgm:cxn modelId="{72F19D69-FBA9-4E42-B99A-E417FE06A7A8}" type="presParOf" srcId="{63FF8C89-DB6A-402F-8813-6C953DACC9F1}" destId="{404F7283-6DF6-4CFF-AFBD-076464B2AEB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E1B084-13AE-4E7F-8611-D6F4C9CD631D}" type="doc">
      <dgm:prSet loTypeId="urn:microsoft.com/office/officeart/2005/8/layout/defaul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3AEF79-6FD2-4476-AE4C-C8F0AA7274A7}">
      <dgm:prSet/>
      <dgm:spPr/>
      <dgm:t>
        <a:bodyPr/>
        <a:lstStyle/>
        <a:p>
          <a:r>
            <a:rPr lang="tr-TR" b="1" dirty="0"/>
            <a:t>Sonuçlar:</a:t>
          </a:r>
          <a:br>
            <a:rPr lang="tr-TR" dirty="0"/>
          </a:br>
          <a:r>
            <a:rPr lang="tr-TR" dirty="0"/>
            <a:t>Sentinel-1 SAR görüntüleri, </a:t>
          </a:r>
          <a:r>
            <a:rPr lang="tr-TR" dirty="0" err="1"/>
            <a:t>Faster</a:t>
          </a:r>
          <a:r>
            <a:rPr lang="tr-TR" dirty="0"/>
            <a:t> R-CNN ile başarılı şekilde entegre edilmiştir.</a:t>
          </a:r>
          <a:br>
            <a:rPr lang="tr-TR" dirty="0"/>
          </a:br>
          <a:r>
            <a:rPr lang="tr-TR" dirty="0"/>
            <a:t>Model, yüksek doğruluk oranı ile gemi tespiti için uygundur.</a:t>
          </a:r>
        </a:p>
      </dgm:t>
    </dgm:pt>
    <dgm:pt modelId="{E4C4B59F-757B-41C5-9D86-F8AD667FB2DA}" type="parTrans" cxnId="{DA2060A0-AEC7-4FC5-A430-B472C812BD8D}">
      <dgm:prSet/>
      <dgm:spPr/>
      <dgm:t>
        <a:bodyPr/>
        <a:lstStyle/>
        <a:p>
          <a:endParaRPr lang="en-US"/>
        </a:p>
      </dgm:t>
    </dgm:pt>
    <dgm:pt modelId="{1C806EF3-9648-44EB-9126-C9E0448388ED}" type="sibTrans" cxnId="{DA2060A0-AEC7-4FC5-A430-B472C812BD8D}">
      <dgm:prSet/>
      <dgm:spPr/>
      <dgm:t>
        <a:bodyPr/>
        <a:lstStyle/>
        <a:p>
          <a:endParaRPr lang="en-US"/>
        </a:p>
      </dgm:t>
    </dgm:pt>
    <dgm:pt modelId="{012F61AE-23E5-47EE-9EEF-E44D22216CEA}">
      <dgm:prSet/>
      <dgm:spPr/>
      <dgm:t>
        <a:bodyPr/>
        <a:lstStyle/>
        <a:p>
          <a:r>
            <a:rPr lang="tr-TR" b="1" dirty="0"/>
            <a:t>Gelecek Çalışmalar İçin Öneriler:</a:t>
          </a:r>
          <a:br>
            <a:rPr lang="tr-TR" dirty="0"/>
          </a:br>
          <a:r>
            <a:rPr lang="tr-TR" dirty="0"/>
            <a:t>Daha büyük ve farklı veri setleriyle modelin eğitilmesi</a:t>
          </a:r>
          <a:br>
            <a:rPr lang="tr-TR" dirty="0"/>
          </a:br>
          <a:r>
            <a:rPr lang="tr-TR" dirty="0"/>
            <a:t>Yanlış pozitif oranını düşürmek için ek düzenleme yöntemleri</a:t>
          </a:r>
          <a:br>
            <a:rPr lang="tr-TR" dirty="0"/>
          </a:br>
          <a:endParaRPr lang="tr-TR" dirty="0"/>
        </a:p>
      </dgm:t>
    </dgm:pt>
    <dgm:pt modelId="{FD6090C3-705E-4104-9B57-81FD24AF635F}" type="parTrans" cxnId="{660CE4B7-AC74-4741-9F9F-AB7BD1AF1541}">
      <dgm:prSet/>
      <dgm:spPr/>
      <dgm:t>
        <a:bodyPr/>
        <a:lstStyle/>
        <a:p>
          <a:endParaRPr lang="en-US"/>
        </a:p>
      </dgm:t>
    </dgm:pt>
    <dgm:pt modelId="{9C5217E1-8429-4562-8C94-5FBE30FF5517}" type="sibTrans" cxnId="{660CE4B7-AC74-4741-9F9F-AB7BD1AF1541}">
      <dgm:prSet/>
      <dgm:spPr/>
      <dgm:t>
        <a:bodyPr/>
        <a:lstStyle/>
        <a:p>
          <a:endParaRPr lang="en-US"/>
        </a:p>
      </dgm:t>
    </dgm:pt>
    <dgm:pt modelId="{20BFA25C-D5BC-4721-8D16-773597721780}" type="pres">
      <dgm:prSet presAssocID="{F7E1B084-13AE-4E7F-8611-D6F4C9CD631D}" presName="diagram" presStyleCnt="0">
        <dgm:presLayoutVars>
          <dgm:dir/>
          <dgm:resizeHandles val="exact"/>
        </dgm:presLayoutVars>
      </dgm:prSet>
      <dgm:spPr/>
    </dgm:pt>
    <dgm:pt modelId="{94852401-4E1E-4286-AC56-EB3FB4FF03CC}" type="pres">
      <dgm:prSet presAssocID="{CF3AEF79-6FD2-4476-AE4C-C8F0AA7274A7}" presName="node" presStyleLbl="node1" presStyleIdx="0" presStyleCnt="2">
        <dgm:presLayoutVars>
          <dgm:bulletEnabled val="1"/>
        </dgm:presLayoutVars>
      </dgm:prSet>
      <dgm:spPr/>
    </dgm:pt>
    <dgm:pt modelId="{87313934-60C0-42EE-A877-8897CB544DDB}" type="pres">
      <dgm:prSet presAssocID="{1C806EF3-9648-44EB-9126-C9E0448388ED}" presName="sibTrans" presStyleCnt="0"/>
      <dgm:spPr/>
    </dgm:pt>
    <dgm:pt modelId="{A5E0A66E-2B9F-4BDF-ABF0-9D7E27F4BC8A}" type="pres">
      <dgm:prSet presAssocID="{012F61AE-23E5-47EE-9EEF-E44D22216CEA}" presName="node" presStyleLbl="node1" presStyleIdx="1" presStyleCnt="2">
        <dgm:presLayoutVars>
          <dgm:bulletEnabled val="1"/>
        </dgm:presLayoutVars>
      </dgm:prSet>
      <dgm:spPr/>
    </dgm:pt>
  </dgm:ptLst>
  <dgm:cxnLst>
    <dgm:cxn modelId="{BF519F7D-2067-4473-8AF0-E1D2EFB08653}" type="presOf" srcId="{F7E1B084-13AE-4E7F-8611-D6F4C9CD631D}" destId="{20BFA25C-D5BC-4721-8D16-773597721780}" srcOrd="0" destOrd="0" presId="urn:microsoft.com/office/officeart/2005/8/layout/default"/>
    <dgm:cxn modelId="{9D638993-61B8-4D10-B697-A4D37B12CBE0}" type="presOf" srcId="{012F61AE-23E5-47EE-9EEF-E44D22216CEA}" destId="{A5E0A66E-2B9F-4BDF-ABF0-9D7E27F4BC8A}" srcOrd="0" destOrd="0" presId="urn:microsoft.com/office/officeart/2005/8/layout/default"/>
    <dgm:cxn modelId="{DA2060A0-AEC7-4FC5-A430-B472C812BD8D}" srcId="{F7E1B084-13AE-4E7F-8611-D6F4C9CD631D}" destId="{CF3AEF79-6FD2-4476-AE4C-C8F0AA7274A7}" srcOrd="0" destOrd="0" parTransId="{E4C4B59F-757B-41C5-9D86-F8AD667FB2DA}" sibTransId="{1C806EF3-9648-44EB-9126-C9E0448388ED}"/>
    <dgm:cxn modelId="{35FE80A9-6ABD-46EC-B809-FDBF43CF0022}" type="presOf" srcId="{CF3AEF79-6FD2-4476-AE4C-C8F0AA7274A7}" destId="{94852401-4E1E-4286-AC56-EB3FB4FF03CC}" srcOrd="0" destOrd="0" presId="urn:microsoft.com/office/officeart/2005/8/layout/default"/>
    <dgm:cxn modelId="{660CE4B7-AC74-4741-9F9F-AB7BD1AF1541}" srcId="{F7E1B084-13AE-4E7F-8611-D6F4C9CD631D}" destId="{012F61AE-23E5-47EE-9EEF-E44D22216CEA}" srcOrd="1" destOrd="0" parTransId="{FD6090C3-705E-4104-9B57-81FD24AF635F}" sibTransId="{9C5217E1-8429-4562-8C94-5FBE30FF5517}"/>
    <dgm:cxn modelId="{CD3BEFA3-6727-4A94-8B29-42CEC20031F1}" type="presParOf" srcId="{20BFA25C-D5BC-4721-8D16-773597721780}" destId="{94852401-4E1E-4286-AC56-EB3FB4FF03CC}" srcOrd="0" destOrd="0" presId="urn:microsoft.com/office/officeart/2005/8/layout/default"/>
    <dgm:cxn modelId="{AE36D454-2CFA-4188-85EF-B19C1C36CABC}" type="presParOf" srcId="{20BFA25C-D5BC-4721-8D16-773597721780}" destId="{87313934-60C0-42EE-A877-8897CB544DDB}" srcOrd="1" destOrd="0" presId="urn:microsoft.com/office/officeart/2005/8/layout/default"/>
    <dgm:cxn modelId="{AA57A430-A272-41C2-A4AF-F2022AEADA2C}" type="presParOf" srcId="{20BFA25C-D5BC-4721-8D16-773597721780}" destId="{A5E0A66E-2B9F-4BDF-ABF0-9D7E27F4BC8A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77305D-58C4-45E1-82B9-8AE873A8B1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4FE925A-01E8-4D23-A9A2-9F34B9A72202}">
      <dgm:prSet/>
      <dgm:spPr/>
      <dgm:t>
        <a:bodyPr/>
        <a:lstStyle/>
        <a:p>
          <a:r>
            <a:rPr lang="tr-TR" b="1"/>
            <a:t>Sonuçlar:</a:t>
          </a:r>
          <a:br>
            <a:rPr lang="tr-TR"/>
          </a:br>
          <a:r>
            <a:rPr lang="tr-TR"/>
            <a:t>Mask R-CNN, uydu görüntülerinde gemi tespiti için etkili bir yöntemdir.</a:t>
          </a:r>
          <a:br>
            <a:rPr lang="tr-TR"/>
          </a:br>
          <a:r>
            <a:rPr lang="tr-TR"/>
            <a:t>Yoğun trafiğe sahip deniz bölgelerinde yüksek doğruluk sağlamaktadır.</a:t>
          </a:r>
          <a:br>
            <a:rPr lang="tr-TR"/>
          </a:br>
          <a:r>
            <a:rPr lang="tr-TR"/>
            <a:t>Küçük nesneleri tespit etme konusunda geleneksel R-CNN modellerinden daha başarılıdır.</a:t>
          </a:r>
          <a:endParaRPr lang="en-US"/>
        </a:p>
      </dgm:t>
    </dgm:pt>
    <dgm:pt modelId="{A93AB8FD-9D0E-465B-BC95-985554B65F7F}" type="parTrans" cxnId="{74DE40B4-911B-4296-B5FF-840F983E42EC}">
      <dgm:prSet/>
      <dgm:spPr/>
      <dgm:t>
        <a:bodyPr/>
        <a:lstStyle/>
        <a:p>
          <a:endParaRPr lang="en-US"/>
        </a:p>
      </dgm:t>
    </dgm:pt>
    <dgm:pt modelId="{C1404343-2224-4169-93CB-B28D012904AE}" type="sibTrans" cxnId="{74DE40B4-911B-4296-B5FF-840F983E42EC}">
      <dgm:prSet/>
      <dgm:spPr/>
      <dgm:t>
        <a:bodyPr/>
        <a:lstStyle/>
        <a:p>
          <a:endParaRPr lang="en-US"/>
        </a:p>
      </dgm:t>
    </dgm:pt>
    <dgm:pt modelId="{03925D64-D8FC-4317-982A-F871D548F944}">
      <dgm:prSet/>
      <dgm:spPr/>
      <dgm:t>
        <a:bodyPr/>
        <a:lstStyle/>
        <a:p>
          <a:r>
            <a:rPr lang="tr-TR" b="1"/>
            <a:t>Gelecek Çalışmalar İçin Öneriler:</a:t>
          </a:r>
          <a:br>
            <a:rPr lang="tr-TR"/>
          </a:br>
          <a:r>
            <a:rPr lang="tr-TR"/>
            <a:t>Daha büyük ve çeşitli veri setleriyle modelin eğitilmesi</a:t>
          </a:r>
          <a:br>
            <a:rPr lang="tr-TR"/>
          </a:br>
          <a:r>
            <a:rPr lang="tr-TR"/>
            <a:t>Yakın konumlanmış gemileri daha iyi ayırt edebilen yeni teknikler geliştirilmesi</a:t>
          </a:r>
          <a:br>
            <a:rPr lang="tr-TR"/>
          </a:br>
          <a:r>
            <a:rPr lang="tr-TR"/>
            <a:t>Gerçek zamanlı gemi tespiti için modelin optimizasyonu</a:t>
          </a:r>
          <a:endParaRPr lang="en-US"/>
        </a:p>
      </dgm:t>
    </dgm:pt>
    <dgm:pt modelId="{59F749BC-6BFA-41A3-9AC4-D355CC0CDD5F}" type="parTrans" cxnId="{2050919B-F201-4629-9AC6-D4E3ACA2039E}">
      <dgm:prSet/>
      <dgm:spPr/>
      <dgm:t>
        <a:bodyPr/>
        <a:lstStyle/>
        <a:p>
          <a:endParaRPr lang="en-US"/>
        </a:p>
      </dgm:t>
    </dgm:pt>
    <dgm:pt modelId="{CBBB4888-B387-40B9-A567-C847E1C089AF}" type="sibTrans" cxnId="{2050919B-F201-4629-9AC6-D4E3ACA2039E}">
      <dgm:prSet/>
      <dgm:spPr/>
      <dgm:t>
        <a:bodyPr/>
        <a:lstStyle/>
        <a:p>
          <a:endParaRPr lang="en-US"/>
        </a:p>
      </dgm:t>
    </dgm:pt>
    <dgm:pt modelId="{AA828A3C-69B6-4488-BDDF-3A5B45D6E24F}" type="pres">
      <dgm:prSet presAssocID="{8577305D-58C4-45E1-82B9-8AE873A8B16A}" presName="root" presStyleCnt="0">
        <dgm:presLayoutVars>
          <dgm:dir/>
          <dgm:resizeHandles val="exact"/>
        </dgm:presLayoutVars>
      </dgm:prSet>
      <dgm:spPr/>
    </dgm:pt>
    <dgm:pt modelId="{15F703CF-7C68-4E8E-9CFF-26146020F21B}" type="pres">
      <dgm:prSet presAssocID="{24FE925A-01E8-4D23-A9A2-9F34B9A72202}" presName="compNode" presStyleCnt="0"/>
      <dgm:spPr/>
    </dgm:pt>
    <dgm:pt modelId="{5A65AA8F-C158-4A95-8863-0F34B38D846A}" type="pres">
      <dgm:prSet presAssocID="{24FE925A-01E8-4D23-A9A2-9F34B9A72202}" presName="bgRect" presStyleLbl="bgShp" presStyleIdx="0" presStyleCnt="2"/>
      <dgm:spPr/>
    </dgm:pt>
    <dgm:pt modelId="{471B76B3-71EB-4F62-BD60-236278C34F51}" type="pres">
      <dgm:prSet presAssocID="{24FE925A-01E8-4D23-A9A2-9F34B9A722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8E9FBE14-3001-4D55-8A70-1F6E12C2EDF4}" type="pres">
      <dgm:prSet presAssocID="{24FE925A-01E8-4D23-A9A2-9F34B9A72202}" presName="spaceRect" presStyleCnt="0"/>
      <dgm:spPr/>
    </dgm:pt>
    <dgm:pt modelId="{990D56C1-0E8F-43D1-9967-BD8C8C784062}" type="pres">
      <dgm:prSet presAssocID="{24FE925A-01E8-4D23-A9A2-9F34B9A72202}" presName="parTx" presStyleLbl="revTx" presStyleIdx="0" presStyleCnt="2">
        <dgm:presLayoutVars>
          <dgm:chMax val="0"/>
          <dgm:chPref val="0"/>
        </dgm:presLayoutVars>
      </dgm:prSet>
      <dgm:spPr/>
    </dgm:pt>
    <dgm:pt modelId="{BF108D96-BFD4-44B7-BA98-650DE90160ED}" type="pres">
      <dgm:prSet presAssocID="{C1404343-2224-4169-93CB-B28D012904AE}" presName="sibTrans" presStyleCnt="0"/>
      <dgm:spPr/>
    </dgm:pt>
    <dgm:pt modelId="{AFDC39A1-9D37-4DE5-8617-C4DFB9C03EEE}" type="pres">
      <dgm:prSet presAssocID="{03925D64-D8FC-4317-982A-F871D548F944}" presName="compNode" presStyleCnt="0"/>
      <dgm:spPr/>
    </dgm:pt>
    <dgm:pt modelId="{66DB2228-CDCA-4842-B0D7-2B1CFD448579}" type="pres">
      <dgm:prSet presAssocID="{03925D64-D8FC-4317-982A-F871D548F944}" presName="bgRect" presStyleLbl="bgShp" presStyleIdx="1" presStyleCnt="2"/>
      <dgm:spPr/>
    </dgm:pt>
    <dgm:pt modelId="{C9FAAF70-FE85-4C52-B2A4-A0D3F17B7E97}" type="pres">
      <dgm:prSet presAssocID="{03925D64-D8FC-4317-982A-F871D548F9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D37A5A53-5197-4B3C-A84F-382CA8761D2F}" type="pres">
      <dgm:prSet presAssocID="{03925D64-D8FC-4317-982A-F871D548F944}" presName="spaceRect" presStyleCnt="0"/>
      <dgm:spPr/>
    </dgm:pt>
    <dgm:pt modelId="{7D8788CE-B958-459E-A74D-07CE9F3BE7D8}" type="pres">
      <dgm:prSet presAssocID="{03925D64-D8FC-4317-982A-F871D548F94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22317C-0020-4994-B502-80126A97F6CC}" type="presOf" srcId="{8577305D-58C4-45E1-82B9-8AE873A8B16A}" destId="{AA828A3C-69B6-4488-BDDF-3A5B45D6E24F}" srcOrd="0" destOrd="0" presId="urn:microsoft.com/office/officeart/2018/2/layout/IconVerticalSolidList"/>
    <dgm:cxn modelId="{43AC9B8F-5873-4B22-A03E-A2B27A173E48}" type="presOf" srcId="{03925D64-D8FC-4317-982A-F871D548F944}" destId="{7D8788CE-B958-459E-A74D-07CE9F3BE7D8}" srcOrd="0" destOrd="0" presId="urn:microsoft.com/office/officeart/2018/2/layout/IconVerticalSolidList"/>
    <dgm:cxn modelId="{2050919B-F201-4629-9AC6-D4E3ACA2039E}" srcId="{8577305D-58C4-45E1-82B9-8AE873A8B16A}" destId="{03925D64-D8FC-4317-982A-F871D548F944}" srcOrd="1" destOrd="0" parTransId="{59F749BC-6BFA-41A3-9AC4-D355CC0CDD5F}" sibTransId="{CBBB4888-B387-40B9-A567-C847E1C089AF}"/>
    <dgm:cxn modelId="{C81144A0-98A0-4A99-BAD3-F188E7D77CD1}" type="presOf" srcId="{24FE925A-01E8-4D23-A9A2-9F34B9A72202}" destId="{990D56C1-0E8F-43D1-9967-BD8C8C784062}" srcOrd="0" destOrd="0" presId="urn:microsoft.com/office/officeart/2018/2/layout/IconVerticalSolidList"/>
    <dgm:cxn modelId="{74DE40B4-911B-4296-B5FF-840F983E42EC}" srcId="{8577305D-58C4-45E1-82B9-8AE873A8B16A}" destId="{24FE925A-01E8-4D23-A9A2-9F34B9A72202}" srcOrd="0" destOrd="0" parTransId="{A93AB8FD-9D0E-465B-BC95-985554B65F7F}" sibTransId="{C1404343-2224-4169-93CB-B28D012904AE}"/>
    <dgm:cxn modelId="{73972A4A-0669-49DC-BE5E-1CE64ADB4E99}" type="presParOf" srcId="{AA828A3C-69B6-4488-BDDF-3A5B45D6E24F}" destId="{15F703CF-7C68-4E8E-9CFF-26146020F21B}" srcOrd="0" destOrd="0" presId="urn:microsoft.com/office/officeart/2018/2/layout/IconVerticalSolidList"/>
    <dgm:cxn modelId="{71537666-E1D4-488D-AAE4-BF508825F959}" type="presParOf" srcId="{15F703CF-7C68-4E8E-9CFF-26146020F21B}" destId="{5A65AA8F-C158-4A95-8863-0F34B38D846A}" srcOrd="0" destOrd="0" presId="urn:microsoft.com/office/officeart/2018/2/layout/IconVerticalSolidList"/>
    <dgm:cxn modelId="{BA23D498-099B-4E61-87C6-2462F136AD55}" type="presParOf" srcId="{15F703CF-7C68-4E8E-9CFF-26146020F21B}" destId="{471B76B3-71EB-4F62-BD60-236278C34F51}" srcOrd="1" destOrd="0" presId="urn:microsoft.com/office/officeart/2018/2/layout/IconVerticalSolidList"/>
    <dgm:cxn modelId="{158A6A75-3238-49BB-B1A2-912C1E1E5AFA}" type="presParOf" srcId="{15F703CF-7C68-4E8E-9CFF-26146020F21B}" destId="{8E9FBE14-3001-4D55-8A70-1F6E12C2EDF4}" srcOrd="2" destOrd="0" presId="urn:microsoft.com/office/officeart/2018/2/layout/IconVerticalSolidList"/>
    <dgm:cxn modelId="{7EAF238B-5E3D-407A-AAA6-B0936838F982}" type="presParOf" srcId="{15F703CF-7C68-4E8E-9CFF-26146020F21B}" destId="{990D56C1-0E8F-43D1-9967-BD8C8C784062}" srcOrd="3" destOrd="0" presId="urn:microsoft.com/office/officeart/2018/2/layout/IconVerticalSolidList"/>
    <dgm:cxn modelId="{C4540ECE-1EAD-44BF-8DEC-CDBA40A2B859}" type="presParOf" srcId="{AA828A3C-69B6-4488-BDDF-3A5B45D6E24F}" destId="{BF108D96-BFD4-44B7-BA98-650DE90160ED}" srcOrd="1" destOrd="0" presId="urn:microsoft.com/office/officeart/2018/2/layout/IconVerticalSolidList"/>
    <dgm:cxn modelId="{2D156E47-406E-4B56-B8A9-DA60B2F73D91}" type="presParOf" srcId="{AA828A3C-69B6-4488-BDDF-3A5B45D6E24F}" destId="{AFDC39A1-9D37-4DE5-8617-C4DFB9C03EEE}" srcOrd="2" destOrd="0" presId="urn:microsoft.com/office/officeart/2018/2/layout/IconVerticalSolidList"/>
    <dgm:cxn modelId="{35E93BA1-F2CE-4986-A9DA-C84FEF3C26C7}" type="presParOf" srcId="{AFDC39A1-9D37-4DE5-8617-C4DFB9C03EEE}" destId="{66DB2228-CDCA-4842-B0D7-2B1CFD448579}" srcOrd="0" destOrd="0" presId="urn:microsoft.com/office/officeart/2018/2/layout/IconVerticalSolidList"/>
    <dgm:cxn modelId="{BA950A44-9A40-4327-B1CF-368A25BC2C25}" type="presParOf" srcId="{AFDC39A1-9D37-4DE5-8617-C4DFB9C03EEE}" destId="{C9FAAF70-FE85-4C52-B2A4-A0D3F17B7E97}" srcOrd="1" destOrd="0" presId="urn:microsoft.com/office/officeart/2018/2/layout/IconVerticalSolidList"/>
    <dgm:cxn modelId="{AC0EF657-5A1E-4CCD-A859-D3A93E95637B}" type="presParOf" srcId="{AFDC39A1-9D37-4DE5-8617-C4DFB9C03EEE}" destId="{D37A5A53-5197-4B3C-A84F-382CA8761D2F}" srcOrd="2" destOrd="0" presId="urn:microsoft.com/office/officeart/2018/2/layout/IconVerticalSolidList"/>
    <dgm:cxn modelId="{4A3AB7F6-E3CB-48ED-81D2-667E942C2480}" type="presParOf" srcId="{AFDC39A1-9D37-4DE5-8617-C4DFB9C03EEE}" destId="{7D8788CE-B958-459E-A74D-07CE9F3BE7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63866B-AC5E-47C2-A1EC-A38873507A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BB4CE14-1062-40C8-8648-7E41A77DE39D}">
      <dgm:prSet/>
      <dgm:spPr/>
      <dgm:t>
        <a:bodyPr/>
        <a:lstStyle/>
        <a:p>
          <a:pPr>
            <a:defRPr cap="all"/>
          </a:pPr>
          <a:r>
            <a:rPr lang="tr-TR"/>
            <a:t>YOLO (You Only Look Once) Nedir?</a:t>
          </a:r>
          <a:br>
            <a:rPr lang="tr-TR"/>
          </a:br>
          <a:r>
            <a:rPr lang="tr-TR"/>
            <a:t>Nesne tespiti için geliştirilen hızlı ve güçlü bir algoritmadır.</a:t>
          </a:r>
          <a:br>
            <a:rPr lang="tr-TR"/>
          </a:br>
          <a:r>
            <a:rPr lang="tr-TR"/>
            <a:t>YOLO mimarileri üç ana bölümden oluşur:</a:t>
          </a:r>
          <a:br>
            <a:rPr lang="tr-TR"/>
          </a:br>
          <a:r>
            <a:rPr lang="tr-TR"/>
            <a:t>Omurga (Backbone) – Görüntüden öznitelik çıkarımı yapar.</a:t>
          </a:r>
          <a:br>
            <a:rPr lang="tr-TR"/>
          </a:br>
          <a:r>
            <a:rPr lang="tr-TR"/>
            <a:t>Boyun (Neck) – Öznitelikleri birleştirir ve optimize eder.</a:t>
          </a:r>
          <a:br>
            <a:rPr lang="tr-TR"/>
          </a:br>
          <a:r>
            <a:rPr lang="tr-TR"/>
            <a:t>Baş (Head) – Sınıflandırma ve konum tahminleme yapar.</a:t>
          </a:r>
          <a:endParaRPr lang="en-US"/>
        </a:p>
      </dgm:t>
    </dgm:pt>
    <dgm:pt modelId="{84F8D7B2-49B9-4FB4-8C9B-78F6715B05A2}" type="parTrans" cxnId="{565FE068-DF74-4A6E-9442-A9CCC3405CF7}">
      <dgm:prSet/>
      <dgm:spPr/>
      <dgm:t>
        <a:bodyPr/>
        <a:lstStyle/>
        <a:p>
          <a:endParaRPr lang="en-US"/>
        </a:p>
      </dgm:t>
    </dgm:pt>
    <dgm:pt modelId="{4D023ADE-BCE2-4471-ADA3-31D1DBA654E3}" type="sibTrans" cxnId="{565FE068-DF74-4A6E-9442-A9CCC3405CF7}">
      <dgm:prSet/>
      <dgm:spPr/>
      <dgm:t>
        <a:bodyPr/>
        <a:lstStyle/>
        <a:p>
          <a:endParaRPr lang="en-US"/>
        </a:p>
      </dgm:t>
    </dgm:pt>
    <dgm:pt modelId="{8C66D79E-07D7-449D-A861-34FD9AC3AAA2}">
      <dgm:prSet/>
      <dgm:spPr/>
      <dgm:t>
        <a:bodyPr/>
        <a:lstStyle/>
        <a:p>
          <a:pPr>
            <a:defRPr cap="all"/>
          </a:pPr>
          <a:r>
            <a:rPr lang="tr-TR"/>
            <a:t>YOLOv8 ve YOLOv9’un Temel Farkları</a:t>
          </a:r>
          <a:br>
            <a:rPr lang="tr-TR"/>
          </a:br>
          <a:r>
            <a:rPr lang="tr-TR"/>
            <a:t>YOLOv9, daha derin sinir ağı yapıları kullanarak daha hızlı yakınsama sağlar.</a:t>
          </a:r>
          <a:br>
            <a:rPr lang="tr-TR"/>
          </a:br>
          <a:r>
            <a:rPr lang="tr-TR"/>
            <a:t> YOLOv9’un öğrenme hızı ve hassasiyeti, YOLOv8’den daha yüksektir.</a:t>
          </a:r>
          <a:br>
            <a:rPr lang="tr-TR"/>
          </a:br>
          <a:r>
            <a:rPr lang="tr-TR"/>
            <a:t>YOLOv9, küçük nesneleri daha iyi tespit eder.</a:t>
          </a:r>
          <a:endParaRPr lang="en-US"/>
        </a:p>
      </dgm:t>
    </dgm:pt>
    <dgm:pt modelId="{53B1A785-C2BA-463C-AC65-2FE0C2DCC8CC}" type="parTrans" cxnId="{53F30D45-9861-443B-9CB6-01688BA75AC9}">
      <dgm:prSet/>
      <dgm:spPr/>
      <dgm:t>
        <a:bodyPr/>
        <a:lstStyle/>
        <a:p>
          <a:endParaRPr lang="en-US"/>
        </a:p>
      </dgm:t>
    </dgm:pt>
    <dgm:pt modelId="{0D0983BE-8759-4046-8B68-4211E4B41116}" type="sibTrans" cxnId="{53F30D45-9861-443B-9CB6-01688BA75AC9}">
      <dgm:prSet/>
      <dgm:spPr/>
      <dgm:t>
        <a:bodyPr/>
        <a:lstStyle/>
        <a:p>
          <a:endParaRPr lang="en-US"/>
        </a:p>
      </dgm:t>
    </dgm:pt>
    <dgm:pt modelId="{50B60E66-864A-4336-8A34-096C2189CB9F}" type="pres">
      <dgm:prSet presAssocID="{6163866B-AC5E-47C2-A1EC-A38873507AEA}" presName="root" presStyleCnt="0">
        <dgm:presLayoutVars>
          <dgm:dir/>
          <dgm:resizeHandles val="exact"/>
        </dgm:presLayoutVars>
      </dgm:prSet>
      <dgm:spPr/>
    </dgm:pt>
    <dgm:pt modelId="{31D9CF20-8E6A-4021-96A9-F42BE182B639}" type="pres">
      <dgm:prSet presAssocID="{6BB4CE14-1062-40C8-8648-7E41A77DE39D}" presName="compNode" presStyleCnt="0"/>
      <dgm:spPr/>
    </dgm:pt>
    <dgm:pt modelId="{30474D1D-9AAC-4431-AAB3-6375FC876795}" type="pres">
      <dgm:prSet presAssocID="{6BB4CE14-1062-40C8-8648-7E41A77DE39D}" presName="iconBgRect" presStyleLbl="bgShp" presStyleIdx="0" presStyleCnt="2"/>
      <dgm:spPr/>
    </dgm:pt>
    <dgm:pt modelId="{A572AC50-70FA-4A32-AED6-AD26DAAE34EB}" type="pres">
      <dgm:prSet presAssocID="{6BB4CE14-1062-40C8-8648-7E41A77DE3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285CC00-9B8B-49FC-B990-D663D6FAAB9B}" type="pres">
      <dgm:prSet presAssocID="{6BB4CE14-1062-40C8-8648-7E41A77DE39D}" presName="spaceRect" presStyleCnt="0"/>
      <dgm:spPr/>
    </dgm:pt>
    <dgm:pt modelId="{7AD84EB3-0213-4308-AE09-1D224D733945}" type="pres">
      <dgm:prSet presAssocID="{6BB4CE14-1062-40C8-8648-7E41A77DE39D}" presName="textRect" presStyleLbl="revTx" presStyleIdx="0" presStyleCnt="2">
        <dgm:presLayoutVars>
          <dgm:chMax val="1"/>
          <dgm:chPref val="1"/>
        </dgm:presLayoutVars>
      </dgm:prSet>
      <dgm:spPr/>
    </dgm:pt>
    <dgm:pt modelId="{90054947-6A8C-406B-BD14-B9A2EC9968B1}" type="pres">
      <dgm:prSet presAssocID="{4D023ADE-BCE2-4471-ADA3-31D1DBA654E3}" presName="sibTrans" presStyleCnt="0"/>
      <dgm:spPr/>
    </dgm:pt>
    <dgm:pt modelId="{FF91E321-69A0-454E-84C5-11E73866E2BF}" type="pres">
      <dgm:prSet presAssocID="{8C66D79E-07D7-449D-A861-34FD9AC3AAA2}" presName="compNode" presStyleCnt="0"/>
      <dgm:spPr/>
    </dgm:pt>
    <dgm:pt modelId="{1F98E55B-70DB-488B-A145-006EC48A4967}" type="pres">
      <dgm:prSet presAssocID="{8C66D79E-07D7-449D-A861-34FD9AC3AAA2}" presName="iconBgRect" presStyleLbl="bgShp" presStyleIdx="1" presStyleCnt="2"/>
      <dgm:spPr/>
    </dgm:pt>
    <dgm:pt modelId="{62397322-AE8D-40F6-9911-C02D277D0E80}" type="pres">
      <dgm:prSet presAssocID="{8C66D79E-07D7-449D-A861-34FD9AC3AA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668AE82B-648F-44DE-ACEC-94DDA817D991}" type="pres">
      <dgm:prSet presAssocID="{8C66D79E-07D7-449D-A861-34FD9AC3AAA2}" presName="spaceRect" presStyleCnt="0"/>
      <dgm:spPr/>
    </dgm:pt>
    <dgm:pt modelId="{AD578EBA-6EE2-422D-A20A-C124F3C62586}" type="pres">
      <dgm:prSet presAssocID="{8C66D79E-07D7-449D-A861-34FD9AC3AA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F6EA423-F2EC-4E56-BF00-42F0403F3FE4}" type="presOf" srcId="{6BB4CE14-1062-40C8-8648-7E41A77DE39D}" destId="{7AD84EB3-0213-4308-AE09-1D224D733945}" srcOrd="0" destOrd="0" presId="urn:microsoft.com/office/officeart/2018/5/layout/IconCircleLabelList"/>
    <dgm:cxn modelId="{53F30D45-9861-443B-9CB6-01688BA75AC9}" srcId="{6163866B-AC5E-47C2-A1EC-A38873507AEA}" destId="{8C66D79E-07D7-449D-A861-34FD9AC3AAA2}" srcOrd="1" destOrd="0" parTransId="{53B1A785-C2BA-463C-AC65-2FE0C2DCC8CC}" sibTransId="{0D0983BE-8759-4046-8B68-4211E4B41116}"/>
    <dgm:cxn modelId="{565FE068-DF74-4A6E-9442-A9CCC3405CF7}" srcId="{6163866B-AC5E-47C2-A1EC-A38873507AEA}" destId="{6BB4CE14-1062-40C8-8648-7E41A77DE39D}" srcOrd="0" destOrd="0" parTransId="{84F8D7B2-49B9-4FB4-8C9B-78F6715B05A2}" sibTransId="{4D023ADE-BCE2-4471-ADA3-31D1DBA654E3}"/>
    <dgm:cxn modelId="{68482CB2-E72F-485E-A6D5-59859831EE9A}" type="presOf" srcId="{8C66D79E-07D7-449D-A861-34FD9AC3AAA2}" destId="{AD578EBA-6EE2-422D-A20A-C124F3C62586}" srcOrd="0" destOrd="0" presId="urn:microsoft.com/office/officeart/2018/5/layout/IconCircleLabelList"/>
    <dgm:cxn modelId="{9E763FF4-077B-4BC2-915C-7DA1D7803F1F}" type="presOf" srcId="{6163866B-AC5E-47C2-A1EC-A38873507AEA}" destId="{50B60E66-864A-4336-8A34-096C2189CB9F}" srcOrd="0" destOrd="0" presId="urn:microsoft.com/office/officeart/2018/5/layout/IconCircleLabelList"/>
    <dgm:cxn modelId="{CC8A3C2C-A2D5-4710-A726-7BBDF2607AFD}" type="presParOf" srcId="{50B60E66-864A-4336-8A34-096C2189CB9F}" destId="{31D9CF20-8E6A-4021-96A9-F42BE182B639}" srcOrd="0" destOrd="0" presId="urn:microsoft.com/office/officeart/2018/5/layout/IconCircleLabelList"/>
    <dgm:cxn modelId="{7B302E9D-D2D8-4444-807B-79167168212A}" type="presParOf" srcId="{31D9CF20-8E6A-4021-96A9-F42BE182B639}" destId="{30474D1D-9AAC-4431-AAB3-6375FC876795}" srcOrd="0" destOrd="0" presId="urn:microsoft.com/office/officeart/2018/5/layout/IconCircleLabelList"/>
    <dgm:cxn modelId="{E9320340-0EA6-47BD-B3C1-57EA81C45FCF}" type="presParOf" srcId="{31D9CF20-8E6A-4021-96A9-F42BE182B639}" destId="{A572AC50-70FA-4A32-AED6-AD26DAAE34EB}" srcOrd="1" destOrd="0" presId="urn:microsoft.com/office/officeart/2018/5/layout/IconCircleLabelList"/>
    <dgm:cxn modelId="{B0F942A2-21F3-4FEF-9DDE-789E3BF43D52}" type="presParOf" srcId="{31D9CF20-8E6A-4021-96A9-F42BE182B639}" destId="{E285CC00-9B8B-49FC-B990-D663D6FAAB9B}" srcOrd="2" destOrd="0" presId="urn:microsoft.com/office/officeart/2018/5/layout/IconCircleLabelList"/>
    <dgm:cxn modelId="{A363ACB3-F3B8-47F8-878C-0A937F4471BD}" type="presParOf" srcId="{31D9CF20-8E6A-4021-96A9-F42BE182B639}" destId="{7AD84EB3-0213-4308-AE09-1D224D733945}" srcOrd="3" destOrd="0" presId="urn:microsoft.com/office/officeart/2018/5/layout/IconCircleLabelList"/>
    <dgm:cxn modelId="{EEBE4898-55EA-4D3D-BDEB-32F667167A9A}" type="presParOf" srcId="{50B60E66-864A-4336-8A34-096C2189CB9F}" destId="{90054947-6A8C-406B-BD14-B9A2EC9968B1}" srcOrd="1" destOrd="0" presId="urn:microsoft.com/office/officeart/2018/5/layout/IconCircleLabelList"/>
    <dgm:cxn modelId="{E9F9B48C-5E66-4FCE-8EE9-069C691C64E7}" type="presParOf" srcId="{50B60E66-864A-4336-8A34-096C2189CB9F}" destId="{FF91E321-69A0-454E-84C5-11E73866E2BF}" srcOrd="2" destOrd="0" presId="urn:microsoft.com/office/officeart/2018/5/layout/IconCircleLabelList"/>
    <dgm:cxn modelId="{22FB5867-B7CF-4A8C-A9D3-FF23E07B2808}" type="presParOf" srcId="{FF91E321-69A0-454E-84C5-11E73866E2BF}" destId="{1F98E55B-70DB-488B-A145-006EC48A4967}" srcOrd="0" destOrd="0" presId="urn:microsoft.com/office/officeart/2018/5/layout/IconCircleLabelList"/>
    <dgm:cxn modelId="{0B61CBF6-69D5-4370-91AD-BC9E6C97DFF3}" type="presParOf" srcId="{FF91E321-69A0-454E-84C5-11E73866E2BF}" destId="{62397322-AE8D-40F6-9911-C02D277D0E80}" srcOrd="1" destOrd="0" presId="urn:microsoft.com/office/officeart/2018/5/layout/IconCircleLabelList"/>
    <dgm:cxn modelId="{4A832FA6-4B5B-4B43-AEE2-6C413248E607}" type="presParOf" srcId="{FF91E321-69A0-454E-84C5-11E73866E2BF}" destId="{668AE82B-648F-44DE-ACEC-94DDA817D991}" srcOrd="2" destOrd="0" presId="urn:microsoft.com/office/officeart/2018/5/layout/IconCircleLabelList"/>
    <dgm:cxn modelId="{8639B793-C985-4B18-94EF-A5C3B1FBC325}" type="presParOf" srcId="{FF91E321-69A0-454E-84C5-11E73866E2BF}" destId="{AD578EBA-6EE2-422D-A20A-C124F3C6258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75C6F-F865-40B9-875B-8EFA2F965C4A}">
      <dsp:nvSpPr>
        <dsp:cNvPr id="0" name=""/>
        <dsp:cNvSpPr/>
      </dsp:nvSpPr>
      <dsp:spPr>
        <a:xfrm>
          <a:off x="3496905" y="2047"/>
          <a:ext cx="3934018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Gelişmiş Deniz Gözlemi: SAR Tabanlı Gemi Tespiti için CNN Algoritmalarının Kullanımı</a:t>
          </a:r>
          <a:endParaRPr lang="en-US" sz="2200" kern="1200"/>
        </a:p>
      </dsp:txBody>
      <dsp:txXfrm>
        <a:off x="3562865" y="68007"/>
        <a:ext cx="3802098" cy="1219276"/>
      </dsp:txXfrm>
    </dsp:sp>
    <dsp:sp modelId="{A4A51EE0-871A-4F43-AD44-35C9E9B845E8}">
      <dsp:nvSpPr>
        <dsp:cNvPr id="0" name=""/>
        <dsp:cNvSpPr/>
      </dsp:nvSpPr>
      <dsp:spPr>
        <a:xfrm>
          <a:off x="3496905" y="1420804"/>
          <a:ext cx="3934018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/>
            <a:t>Yazar</a:t>
          </a:r>
          <a:br>
            <a:rPr lang="tr-TR" sz="2200" kern="1200"/>
          </a:br>
          <a:r>
            <a:rPr lang="tr-TR" sz="2200" kern="1200"/>
            <a:t>Halil İbrahim Şenol – Harran Üniversitesi</a:t>
          </a:r>
          <a:endParaRPr lang="en-US" sz="2200" kern="1200"/>
        </a:p>
      </dsp:txBody>
      <dsp:txXfrm>
        <a:off x="3562865" y="1486764"/>
        <a:ext cx="3802098" cy="1219276"/>
      </dsp:txXfrm>
    </dsp:sp>
    <dsp:sp modelId="{3C4DA20A-F2E5-4C28-979A-34A8220F4BC5}">
      <dsp:nvSpPr>
        <dsp:cNvPr id="0" name=""/>
        <dsp:cNvSpPr/>
      </dsp:nvSpPr>
      <dsp:spPr>
        <a:xfrm>
          <a:off x="3496905" y="2839560"/>
          <a:ext cx="3934018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b="1" kern="1200"/>
            <a:t>Yayın Bilgisi</a:t>
          </a:r>
          <a:br>
            <a:rPr lang="tr-TR" sz="2200" kern="1200"/>
          </a:br>
          <a:r>
            <a:rPr lang="tr-TR" sz="2200" kern="1200"/>
            <a:t>Türkiye LiDAR Dergisi, 2023</a:t>
          </a:r>
          <a:endParaRPr lang="en-US" sz="2200" kern="1200"/>
        </a:p>
      </dsp:txBody>
      <dsp:txXfrm>
        <a:off x="3562865" y="2905520"/>
        <a:ext cx="3802098" cy="1219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039B5-882F-4C37-9722-CE3646ACA6A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BD76F-E8F7-4AF4-BF45-72E9494EA69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Gemi tespiti, deniz güvenliği, gemi trafiği yönetimi, çevresel izleme ve arama-kurtarma operasyonları için kritik bir konudur.</a:t>
          </a:r>
          <a:endParaRPr lang="en-US" sz="1600" kern="1200" dirty="0"/>
        </a:p>
      </dsp:txBody>
      <dsp:txXfrm>
        <a:off x="398656" y="1088253"/>
        <a:ext cx="2959127" cy="1837317"/>
      </dsp:txXfrm>
    </dsp:sp>
    <dsp:sp modelId="{B971D484-EF2A-4FB1-8762-FA19538BC3F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25344-792D-4B6D-88EF-DCD8880059C2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Uydu görüntüleme</a:t>
          </a:r>
          <a:r>
            <a:rPr lang="tr-TR" sz="1600" kern="1200" dirty="0">
              <a:latin typeface="Aptos Display" panose="02110004020202020204"/>
            </a:rPr>
            <a:t> </a:t>
          </a:r>
          <a:r>
            <a:rPr lang="tr-TR" sz="1600" kern="1200" dirty="0"/>
            <a:t> teknolojilerindeki gelişmeler, gemi tespitinde derin öğrenme algoritmalarının kullanımını artırmıştır.</a:t>
          </a:r>
          <a:br>
            <a:rPr lang="tr-TR" sz="1600" kern="1200" dirty="0"/>
          </a:br>
          <a:endParaRPr lang="en-US" sz="1600" kern="1200" dirty="0"/>
        </a:p>
      </dsp:txBody>
      <dsp:txXfrm>
        <a:off x="4155097" y="1088253"/>
        <a:ext cx="2959127" cy="1837317"/>
      </dsp:txXfrm>
    </dsp:sp>
    <dsp:sp modelId="{1A6C2AF5-3A8E-4649-A77C-6FD57F7B09AF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A75AD-226E-46F3-89A2-6152AB70AEA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Bu çalışma, Sentinel-1 SAR (Sentetik Açıklıklı Radar) görüntüleri kullanılarak </a:t>
          </a:r>
          <a:r>
            <a:rPr lang="tr-TR" sz="1600" kern="1200" dirty="0" err="1"/>
            <a:t>Faster</a:t>
          </a:r>
          <a:r>
            <a:rPr lang="tr-TR" sz="1600" kern="1200" dirty="0"/>
            <a:t> R-CNN algoritmasıyla gemi tespiti gerçekleştirmektedir.</a:t>
          </a:r>
          <a:endParaRPr lang="en-US" sz="1600" kern="1200" dirty="0"/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E3DEA-E382-44C5-919E-8F821F24380E}">
      <dsp:nvSpPr>
        <dsp:cNvPr id="0" name=""/>
        <dsp:cNvSpPr/>
      </dsp:nvSpPr>
      <dsp:spPr>
        <a:xfrm>
          <a:off x="2169914" y="28262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9F813-DF87-432B-AFA3-E03BB5914BF9}">
      <dsp:nvSpPr>
        <dsp:cNvPr id="0" name=""/>
        <dsp:cNvSpPr/>
      </dsp:nvSpPr>
      <dsp:spPr>
        <a:xfrm>
          <a:off x="765914" y="19506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900" b="1" kern="1200" dirty="0" err="1"/>
            <a:t>Faster</a:t>
          </a:r>
          <a:r>
            <a:rPr lang="tr-TR" sz="2900" b="1" kern="1200" dirty="0"/>
            <a:t> R-CNN Algoritması</a:t>
          </a:r>
          <a:endParaRPr lang="en-US" sz="2900" kern="1200" dirty="0"/>
        </a:p>
      </dsp:txBody>
      <dsp:txXfrm>
        <a:off x="765914" y="1950609"/>
        <a:ext cx="4320000" cy="648000"/>
      </dsp:txXfrm>
    </dsp:sp>
    <dsp:sp modelId="{D8E1CE00-1119-4331-9F97-617CE7269D62}">
      <dsp:nvSpPr>
        <dsp:cNvPr id="0" name=""/>
        <dsp:cNvSpPr/>
      </dsp:nvSpPr>
      <dsp:spPr>
        <a:xfrm>
          <a:off x="765914" y="2671160"/>
          <a:ext cx="4320000" cy="12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Bölge Öneri Ağı (RPN) – Gemi olabilecek bölgeleri belirler.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Nesne Sınıflandırma Ağı – Önerilen bölgelerde gemi olup olmadığını değerlendirir.</a:t>
          </a:r>
          <a:endParaRPr lang="en-US" sz="1700" kern="1200" dirty="0"/>
        </a:p>
      </dsp:txBody>
      <dsp:txXfrm>
        <a:off x="765914" y="2671160"/>
        <a:ext cx="4320000" cy="1239020"/>
      </dsp:txXfrm>
    </dsp:sp>
    <dsp:sp modelId="{D76C1B79-8BC8-4DFE-91B2-437223771E13}">
      <dsp:nvSpPr>
        <dsp:cNvPr id="0" name=""/>
        <dsp:cNvSpPr/>
      </dsp:nvSpPr>
      <dsp:spPr>
        <a:xfrm>
          <a:off x="7245914" y="28262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ABDD7-7A9C-4ADD-9734-3D940D360B0C}">
      <dsp:nvSpPr>
        <dsp:cNvPr id="0" name=""/>
        <dsp:cNvSpPr/>
      </dsp:nvSpPr>
      <dsp:spPr>
        <a:xfrm>
          <a:off x="5841914" y="19506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2900" b="1" kern="1200" dirty="0" err="1"/>
            <a:t>SARfish</a:t>
          </a:r>
          <a:r>
            <a:rPr lang="tr-TR" sz="2900" b="1" kern="1200" dirty="0"/>
            <a:t> Modeli</a:t>
          </a:r>
          <a:endParaRPr lang="en-US" sz="2900" kern="1200" dirty="0"/>
        </a:p>
      </dsp:txBody>
      <dsp:txXfrm>
        <a:off x="5841914" y="1950609"/>
        <a:ext cx="4320000" cy="648000"/>
      </dsp:txXfrm>
    </dsp:sp>
    <dsp:sp modelId="{926F88FE-0813-4CBF-A54B-C099FA090B87}">
      <dsp:nvSpPr>
        <dsp:cNvPr id="0" name=""/>
        <dsp:cNvSpPr/>
      </dsp:nvSpPr>
      <dsp:spPr>
        <a:xfrm>
          <a:off x="5841914" y="2671160"/>
          <a:ext cx="4320000" cy="1239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SAR görüntülerini ön işleyerek gürültüyü temizler.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Faster</a:t>
          </a:r>
          <a:r>
            <a:rPr lang="tr-TR" sz="1700" kern="1200" dirty="0"/>
            <a:t> R-CNN ile gemi tespitini gerçekleştirir.</a:t>
          </a:r>
          <a:endParaRPr lang="en-US" sz="1700" kern="1200" dirty="0"/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Sınırlayıcı kutular</a:t>
          </a:r>
          <a:r>
            <a:rPr lang="tr-TR" sz="1700" kern="1200" dirty="0">
              <a:latin typeface="Aptos Display" panose="02110004020202020204"/>
            </a:rPr>
            <a:t> ,</a:t>
          </a:r>
          <a:r>
            <a:rPr lang="tr-TR" sz="1700" kern="1200" dirty="0"/>
            <a:t> koordinatlar belirler.</a:t>
          </a:r>
          <a:endParaRPr lang="en-US" sz="1700" kern="1200" dirty="0"/>
        </a:p>
      </dsp:txBody>
      <dsp:txXfrm>
        <a:off x="5841914" y="2671160"/>
        <a:ext cx="4320000" cy="12390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EAED1-956F-4E5D-A785-879D3DE01F97}">
      <dsp:nvSpPr>
        <dsp:cNvPr id="0" name=""/>
        <dsp:cNvSpPr/>
      </dsp:nvSpPr>
      <dsp:spPr>
        <a:xfrm>
          <a:off x="2634" y="860818"/>
          <a:ext cx="4942334" cy="2471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Başarı Oranı:</a:t>
          </a:r>
          <a:br>
            <a:rPr lang="tr-TR" sz="3400" kern="1200" dirty="0"/>
          </a:br>
          <a:r>
            <a:rPr lang="tr-TR" sz="3400" kern="1200" dirty="0"/>
            <a:t> %86.11 doğruluk oranı</a:t>
          </a:r>
          <a:br>
            <a:rPr lang="tr-TR" sz="3400" kern="1200" dirty="0"/>
          </a:br>
          <a:r>
            <a:rPr lang="tr-TR" sz="3400" kern="1200" dirty="0"/>
            <a:t> Farklı hava koşullarında yüksek doğruluk</a:t>
          </a:r>
          <a:br>
            <a:rPr lang="tr-TR" sz="3400" kern="1200" dirty="0"/>
          </a:br>
          <a:r>
            <a:rPr lang="tr-TR" sz="3400" kern="1200" dirty="0"/>
            <a:t> </a:t>
          </a:r>
          <a:endParaRPr lang="en-US" sz="3400" kern="1200" dirty="0"/>
        </a:p>
      </dsp:txBody>
      <dsp:txXfrm>
        <a:off x="2634" y="860818"/>
        <a:ext cx="4942334" cy="2471167"/>
      </dsp:txXfrm>
    </dsp:sp>
    <dsp:sp modelId="{1318653A-DF89-4F95-8399-CA2BAA755855}">
      <dsp:nvSpPr>
        <dsp:cNvPr id="0" name=""/>
        <dsp:cNvSpPr/>
      </dsp:nvSpPr>
      <dsp:spPr>
        <a:xfrm>
          <a:off x="5982859" y="860818"/>
          <a:ext cx="4942334" cy="2471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Hatalar ve Eksikler</a:t>
          </a:r>
          <a:br>
            <a:rPr lang="tr-TR" sz="3400" kern="1200" dirty="0"/>
          </a:br>
          <a:r>
            <a:rPr lang="tr-TR" sz="3400" kern="1200" dirty="0"/>
            <a:t> Yakın konumlu gemilerde model bazen hata yapmaktadır.</a:t>
          </a:r>
          <a:br>
            <a:rPr lang="tr-TR" sz="3400" kern="1200" dirty="0"/>
          </a:br>
          <a:r>
            <a:rPr lang="tr-TR" sz="3400" kern="1200" dirty="0"/>
            <a:t> </a:t>
          </a:r>
          <a:endParaRPr lang="en-US" sz="3400" kern="1200" dirty="0"/>
        </a:p>
      </dsp:txBody>
      <dsp:txXfrm>
        <a:off x="5982859" y="860818"/>
        <a:ext cx="4942334" cy="2471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A8485-316B-4589-9F89-C2AF12EF95AE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Önceki yöntemlere göre daha yüksek doğruluk</a:t>
          </a:r>
          <a:endParaRPr lang="en-US" sz="3100" kern="1200"/>
        </a:p>
      </dsp:txBody>
      <dsp:txXfrm>
        <a:off x="1748064" y="2975"/>
        <a:ext cx="3342605" cy="2005563"/>
      </dsp:txXfrm>
    </dsp:sp>
    <dsp:sp modelId="{2102797E-2761-4152-B566-F629A1C5689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Bölge öneri ağı ile daha hassas tespit</a:t>
          </a:r>
          <a:endParaRPr lang="en-US" sz="3100" kern="1200"/>
        </a:p>
      </dsp:txBody>
      <dsp:txXfrm>
        <a:off x="5424930" y="2975"/>
        <a:ext cx="3342605" cy="2005563"/>
      </dsp:txXfrm>
    </dsp:sp>
    <dsp:sp modelId="{404F7283-6DF6-4CFF-AFBD-076464B2AEB6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kern="1200"/>
            <a:t>Yoğun trafiğe sahip limanlarda etkili performans</a:t>
          </a:r>
          <a:endParaRPr lang="en-US" sz="3100" kern="1200"/>
        </a:p>
      </dsp:txBody>
      <dsp:txXfrm>
        <a:off x="3586497" y="2342799"/>
        <a:ext cx="3342605" cy="20055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52401-4E1E-4286-AC56-EB3FB4FF03CC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Sonuçlar:</a:t>
          </a:r>
          <a:br>
            <a:rPr lang="tr-TR" sz="2800" kern="1200" dirty="0"/>
          </a:br>
          <a:r>
            <a:rPr lang="tr-TR" sz="2800" kern="1200" dirty="0"/>
            <a:t>Sentinel-1 SAR görüntüleri, </a:t>
          </a:r>
          <a:r>
            <a:rPr lang="tr-TR" sz="2800" kern="1200" dirty="0" err="1"/>
            <a:t>Faster</a:t>
          </a:r>
          <a:r>
            <a:rPr lang="tr-TR" sz="2800" kern="1200" dirty="0"/>
            <a:t> R-CNN ile başarılı şekilde entegre edilmiştir.</a:t>
          </a:r>
          <a:br>
            <a:rPr lang="tr-TR" sz="2800" kern="1200" dirty="0"/>
          </a:br>
          <a:r>
            <a:rPr lang="tr-TR" sz="2800" kern="1200" dirty="0"/>
            <a:t>Model, yüksek doğruluk oranı ile gemi tespiti için uygundur.</a:t>
          </a:r>
        </a:p>
      </dsp:txBody>
      <dsp:txXfrm>
        <a:off x="1283" y="673807"/>
        <a:ext cx="5006206" cy="3003723"/>
      </dsp:txXfrm>
    </dsp:sp>
    <dsp:sp modelId="{A5E0A66E-2B9F-4BDF-ABF0-9D7E27F4BC8A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1" kern="1200" dirty="0"/>
            <a:t>Gelecek Çalışmalar İçin Öneriler:</a:t>
          </a:r>
          <a:br>
            <a:rPr lang="tr-TR" sz="2800" kern="1200" dirty="0"/>
          </a:br>
          <a:r>
            <a:rPr lang="tr-TR" sz="2800" kern="1200" dirty="0"/>
            <a:t>Daha büyük ve farklı veri setleriyle modelin eğitilmesi</a:t>
          </a:r>
          <a:br>
            <a:rPr lang="tr-TR" sz="2800" kern="1200" dirty="0"/>
          </a:br>
          <a:r>
            <a:rPr lang="tr-TR" sz="2800" kern="1200" dirty="0"/>
            <a:t>Yanlış pozitif oranını düşürmek için ek düzenleme yöntemleri</a:t>
          </a:r>
          <a:br>
            <a:rPr lang="tr-TR" sz="2800" kern="1200" dirty="0"/>
          </a:br>
          <a:endParaRPr lang="tr-TR" sz="2800" kern="1200" dirty="0"/>
        </a:p>
      </dsp:txBody>
      <dsp:txXfrm>
        <a:off x="5508110" y="673807"/>
        <a:ext cx="5006206" cy="30037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5AA8F-C158-4A95-8863-0F34B38D846A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B76B3-71EB-4F62-BD60-236278C34F51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D56C1-0E8F-43D1-9967-BD8C8C784062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/>
            <a:t>Sonuçlar:</a:t>
          </a:r>
          <a:br>
            <a:rPr lang="tr-TR" sz="1700" kern="1200"/>
          </a:br>
          <a:r>
            <a:rPr lang="tr-TR" sz="1700" kern="1200"/>
            <a:t>Mask R-CNN, uydu görüntülerinde gemi tespiti için etkili bir yöntemdir.</a:t>
          </a:r>
          <a:br>
            <a:rPr lang="tr-TR" sz="1700" kern="1200"/>
          </a:br>
          <a:r>
            <a:rPr lang="tr-TR" sz="1700" kern="1200"/>
            <a:t>Yoğun trafiğe sahip deniz bölgelerinde yüksek doğruluk sağlamaktadır.</a:t>
          </a:r>
          <a:br>
            <a:rPr lang="tr-TR" sz="1700" kern="1200"/>
          </a:br>
          <a:r>
            <a:rPr lang="tr-TR" sz="1700" kern="1200"/>
            <a:t>Küçük nesneleri tespit etme konusunda geleneksel R-CNN modellerinden daha başarılıdır.</a:t>
          </a:r>
          <a:endParaRPr lang="en-US" sz="1700" kern="1200"/>
        </a:p>
      </dsp:txBody>
      <dsp:txXfrm>
        <a:off x="1509882" y="708097"/>
        <a:ext cx="9005717" cy="1307257"/>
      </dsp:txXfrm>
    </dsp:sp>
    <dsp:sp modelId="{66DB2228-CDCA-4842-B0D7-2B1CFD448579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AAF70-FE85-4C52-B2A4-A0D3F17B7E9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788CE-B958-459E-A74D-07CE9F3BE7D8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/>
            <a:t>Gelecek Çalışmalar İçin Öneriler:</a:t>
          </a:r>
          <a:br>
            <a:rPr lang="tr-TR" sz="1700" kern="1200"/>
          </a:br>
          <a:r>
            <a:rPr lang="tr-TR" sz="1700" kern="1200"/>
            <a:t>Daha büyük ve çeşitli veri setleriyle modelin eğitilmesi</a:t>
          </a:r>
          <a:br>
            <a:rPr lang="tr-TR" sz="1700" kern="1200"/>
          </a:br>
          <a:r>
            <a:rPr lang="tr-TR" sz="1700" kern="1200"/>
            <a:t>Yakın konumlanmış gemileri daha iyi ayırt edebilen yeni teknikler geliştirilmesi</a:t>
          </a:r>
          <a:br>
            <a:rPr lang="tr-TR" sz="1700" kern="1200"/>
          </a:br>
          <a:r>
            <a:rPr lang="tr-TR" sz="1700" kern="1200"/>
            <a:t>Gerçek zamanlı gemi tespiti için modelin optimizasyonu</a:t>
          </a:r>
          <a:endParaRPr lang="en-US" sz="1700" kern="1200"/>
        </a:p>
      </dsp:txBody>
      <dsp:txXfrm>
        <a:off x="1509882" y="2342169"/>
        <a:ext cx="9005717" cy="13072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74D1D-9AAC-4431-AAB3-6375FC876795}">
      <dsp:nvSpPr>
        <dsp:cNvPr id="0" name=""/>
        <dsp:cNvSpPr/>
      </dsp:nvSpPr>
      <dsp:spPr>
        <a:xfrm>
          <a:off x="551398" y="285669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AC50-70FA-4A32-AED6-AD26DAAE34EB}">
      <dsp:nvSpPr>
        <dsp:cNvPr id="0" name=""/>
        <dsp:cNvSpPr/>
      </dsp:nvSpPr>
      <dsp:spPr>
        <a:xfrm>
          <a:off x="887773" y="622044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84EB3-0213-4308-AE09-1D224D733945}">
      <dsp:nvSpPr>
        <dsp:cNvPr id="0" name=""/>
        <dsp:cNvSpPr/>
      </dsp:nvSpPr>
      <dsp:spPr>
        <a:xfrm>
          <a:off x="46835" y="2355669"/>
          <a:ext cx="2587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YOLO (You Only Look Once) Nedir?</a:t>
          </a:r>
          <a:br>
            <a:rPr lang="tr-TR" sz="1100" kern="1200"/>
          </a:br>
          <a:r>
            <a:rPr lang="tr-TR" sz="1100" kern="1200"/>
            <a:t>Nesne tespiti için geliştirilen hızlı ve güçlü bir algoritmadır.</a:t>
          </a:r>
          <a:br>
            <a:rPr lang="tr-TR" sz="1100" kern="1200"/>
          </a:br>
          <a:r>
            <a:rPr lang="tr-TR" sz="1100" kern="1200"/>
            <a:t>YOLO mimarileri üç ana bölümden oluşur:</a:t>
          </a:r>
          <a:br>
            <a:rPr lang="tr-TR" sz="1100" kern="1200"/>
          </a:br>
          <a:r>
            <a:rPr lang="tr-TR" sz="1100" kern="1200"/>
            <a:t>Omurga (Backbone) – Görüntüden öznitelik çıkarımı yapar.</a:t>
          </a:r>
          <a:br>
            <a:rPr lang="tr-TR" sz="1100" kern="1200"/>
          </a:br>
          <a:r>
            <a:rPr lang="tr-TR" sz="1100" kern="1200"/>
            <a:t>Boyun (Neck) – Öznitelikleri birleştirir ve optimize eder.</a:t>
          </a:r>
          <a:br>
            <a:rPr lang="tr-TR" sz="1100" kern="1200"/>
          </a:br>
          <a:r>
            <a:rPr lang="tr-TR" sz="1100" kern="1200"/>
            <a:t>Baş (Head) – Sınıflandırma ve konum tahminleme yapar.</a:t>
          </a:r>
          <a:endParaRPr lang="en-US" sz="1100" kern="1200"/>
        </a:p>
      </dsp:txBody>
      <dsp:txXfrm>
        <a:off x="46835" y="2355669"/>
        <a:ext cx="2587500" cy="1710000"/>
      </dsp:txXfrm>
    </dsp:sp>
    <dsp:sp modelId="{1F98E55B-70DB-488B-A145-006EC48A4967}">
      <dsp:nvSpPr>
        <dsp:cNvPr id="0" name=""/>
        <dsp:cNvSpPr/>
      </dsp:nvSpPr>
      <dsp:spPr>
        <a:xfrm>
          <a:off x="3591710" y="285669"/>
          <a:ext cx="1578375" cy="15783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97322-AE8D-40F6-9911-C02D277D0E80}">
      <dsp:nvSpPr>
        <dsp:cNvPr id="0" name=""/>
        <dsp:cNvSpPr/>
      </dsp:nvSpPr>
      <dsp:spPr>
        <a:xfrm>
          <a:off x="3928085" y="622044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78EBA-6EE2-422D-A20A-C124F3C62586}">
      <dsp:nvSpPr>
        <dsp:cNvPr id="0" name=""/>
        <dsp:cNvSpPr/>
      </dsp:nvSpPr>
      <dsp:spPr>
        <a:xfrm>
          <a:off x="3087148" y="2355669"/>
          <a:ext cx="2587500" cy="17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100" kern="1200"/>
            <a:t>YOLOv8 ve YOLOv9’un Temel Farkları</a:t>
          </a:r>
          <a:br>
            <a:rPr lang="tr-TR" sz="1100" kern="1200"/>
          </a:br>
          <a:r>
            <a:rPr lang="tr-TR" sz="1100" kern="1200"/>
            <a:t>YOLOv9, daha derin sinir ağı yapıları kullanarak daha hızlı yakınsama sağlar.</a:t>
          </a:r>
          <a:br>
            <a:rPr lang="tr-TR" sz="1100" kern="1200"/>
          </a:br>
          <a:r>
            <a:rPr lang="tr-TR" sz="1100" kern="1200"/>
            <a:t> YOLOv9’un öğrenme hızı ve hassasiyeti, YOLOv8’den daha yüksektir.</a:t>
          </a:r>
          <a:br>
            <a:rPr lang="tr-TR" sz="1100" kern="1200"/>
          </a:br>
          <a:r>
            <a:rPr lang="tr-TR" sz="1100" kern="1200"/>
            <a:t>YOLOv9, küçük nesneleri daha iyi tespit eder.</a:t>
          </a:r>
          <a:endParaRPr lang="en-US" sz="1100" kern="1200"/>
        </a:p>
      </dsp:txBody>
      <dsp:txXfrm>
        <a:off x="3087148" y="2355669"/>
        <a:ext cx="2587500" cy="171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760EAA-F86C-F995-B5F4-62C4B7DE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BD6582-4C77-EC55-6CA1-1CF389DA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1A87F6-31D6-37F5-3823-EE66CFF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9B22E-A5D3-146B-A4E8-DA97CD1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AE215-EC0F-A2F3-854D-E6B17E7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C0EABE-A8D3-DD87-1FF0-BAC4AEB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16E5AC-1269-7862-715C-D86498DB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160649-B11B-E2EA-9A14-2641988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F7F5D5-1407-338E-D3E0-E3BDE60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59A76-B615-F699-6586-0A0FA55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6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F8BDA47-196D-1C64-EF1E-E328144F0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BC9282-D953-8F2E-1714-196D294C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A4E94C-E6C0-83B1-65A7-05DEED9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2DCB4-DCF6-3876-78F4-F256548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CB759-3C25-BB3D-CD3E-8C7E5BF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79596-C0E3-6CCB-444A-93C1BA0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71F6E-1BDB-5533-9305-0226D05C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89DEE7-73E3-9A31-34C5-24CB616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606E2-05B1-1D4C-39E3-E220F9BD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8D71A1-73D3-6E5E-C436-D01F3D0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9CC22-5A62-5DD3-20BC-7F03F848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150EB0-AECF-BAB4-407F-9BCE3454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43D26-FA44-A397-E6D9-69296EBD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CCDF1D-AFC3-047D-3DD7-EE331AE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0BFE52-3F0F-D2D6-0DFC-324DE24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8C0FB-EE43-1E91-9BF5-D171A0F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D1D1B-A13B-247D-253F-EAF250EF7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D0A2D12-3ECF-6571-8789-98FC18A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63EA06-DD39-9D7C-79A0-F0562A32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8F3D84-0CD0-6166-09AD-83D0F3C5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9181E2-45D9-1397-37CD-BD14D37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6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2E77A-92D7-F3AD-9A13-8EA32E37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0E5A2A-48EB-C400-8298-D5AAC903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217F30-A78B-0307-26F0-4709A1C3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388FB25-2239-CDE0-A46C-CA7D6E882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BD9945-E376-F9CA-DA40-B1D08EAC2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0AE1DA-96E3-29B0-8A88-5EAFDCC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8BB2775-DC00-0300-32C4-2CAFD8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7CFE949-9A54-2BF2-DA81-B0F0C4F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2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7259A-DF77-9050-6AB0-B4FE29B9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0B6BD-1E7A-E081-017D-46C94FF3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138C1E2-D73F-5514-E4B1-436EBD5D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1EACA3-403E-4431-79CE-61F1D33E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8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9AE8A1-FC6A-A3FE-E321-5262383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6A2F45-4A48-7CBD-84E2-027E5FCD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8B386E-B3FB-6F35-5410-C7D91CF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C9335-B911-E8AC-E3F4-A81F377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F5F8D-04DA-8FE4-8604-C75C5A70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23D1F1-08B1-E0D2-EEA7-543B573F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7ADB40-93CC-10FF-25D4-105DA80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37C960-B5CA-8A99-A4DF-DAA6F8B6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5271CA-5637-CC56-6409-3D304AEC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8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C7896-E617-7D44-57BA-0DDC4ECC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27ACC8-B280-27D1-0C49-0E5690D1D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C6E540-1440-38FF-3E5A-B126E4E0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1A5E18-FD56-CF14-3BA0-E0EDA263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4CA1C8-0A0B-BBE1-4C71-3807FC99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65C2B5-6CB7-474E-CBCB-66639AB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0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C150E3-B6FB-9184-4560-D252848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5DA35F-CE92-076B-DD77-BECDB1FF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D062C-B5B3-D488-8E07-DA6E03F2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AD781-5B69-6109-0C5E-FBEA973BF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F6A6C-AB21-BA3D-6B02-FAEEB2E5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7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azete yığını">
            <a:extLst>
              <a:ext uri="{FF2B5EF4-FFF2-40B4-BE49-F238E27FC236}">
                <a16:creationId xmlns:a16="http://schemas.microsoft.com/office/drawing/2014/main" id="{1F6A2309-8D94-16B8-CCAF-09F9BCFC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8839" r="-2" b="2417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35D1A7A-4679-AB16-7884-52FFE6C2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tr-TR" sz="8200" dirty="0">
                <a:solidFill>
                  <a:srgbClr val="FFFFFF"/>
                </a:solidFill>
              </a:rPr>
              <a:t>Özet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86D3B67-274D-7DB1-4B2B-E88FBA628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tr-TR">
                <a:solidFill>
                  <a:srgbClr val="FFFFFF"/>
                </a:solidFill>
              </a:rPr>
              <a:t>Hazırlayan 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Serkan Can Eyvaz</a:t>
            </a:r>
          </a:p>
          <a:p>
            <a:pPr algn="l"/>
            <a:r>
              <a:rPr lang="tr-TR">
                <a:solidFill>
                  <a:srgbClr val="FFFFFF"/>
                </a:solidFill>
              </a:rPr>
              <a:t>02210224021</a:t>
            </a:r>
          </a:p>
        </p:txBody>
      </p:sp>
    </p:spTree>
    <p:extLst>
      <p:ext uri="{BB962C8B-B14F-4D97-AF65-F5344CB8AC3E}">
        <p14:creationId xmlns:p14="http://schemas.microsoft.com/office/powerpoint/2010/main" val="389855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CC6347D-6B13-2116-2FEC-BF6374C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 dirty="0">
                <a:solidFill>
                  <a:srgbClr val="FFFFFF"/>
                </a:solidFill>
              </a:rPr>
              <a:t> Mask R-CNN ile Gemi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6767C-B99E-BE49-852F-CFD0C76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tr-TR" sz="1700"/>
              <a:t>Mask R-CNN Nedir?</a:t>
            </a:r>
            <a:br>
              <a:rPr lang="tr-TR" sz="1700"/>
            </a:br>
            <a:r>
              <a:rPr lang="tr-TR" sz="1700"/>
              <a:t>Bölge-tabanlı konvolüsyonel sinir ağı (R-CNN) modelidir.</a:t>
            </a:r>
            <a:br>
              <a:rPr lang="tr-TR" sz="1700"/>
            </a:br>
            <a:r>
              <a:rPr lang="tr-TR" sz="1700"/>
              <a:t>Görüntüdeki nesnelerin tespiti, sınıflandırılması ve maskelenmesi için geliştirilmiştir.</a:t>
            </a:r>
            <a:br>
              <a:rPr lang="tr-TR" sz="1700"/>
            </a:br>
            <a:r>
              <a:rPr lang="tr-TR" sz="1700"/>
              <a:t>Faster R-CNN'in gelişmiş bir sürümü olup, nesne konumlarını belirlemek için maskeler kullanır.</a:t>
            </a:r>
          </a:p>
          <a:p>
            <a:r>
              <a:rPr lang="tr-TR" sz="1700"/>
              <a:t>Çalışmada Kullanılan İş Akışı:</a:t>
            </a:r>
            <a:br>
              <a:rPr lang="tr-TR" sz="1700"/>
            </a:br>
            <a:r>
              <a:rPr lang="tr-TR" sz="1700"/>
              <a:t>Özellik Çıkarma Ağı (FPN - Feature Pyramid Network)</a:t>
            </a:r>
            <a:br>
              <a:rPr lang="tr-TR" sz="1700"/>
            </a:br>
            <a:r>
              <a:rPr lang="tr-TR" sz="1700"/>
              <a:t>Bölge Öneri Ağı (RPN - Region Proposal Network)</a:t>
            </a:r>
            <a:br>
              <a:rPr lang="tr-TR" sz="1700"/>
            </a:br>
            <a:endParaRPr lang="tr-TR" sz="1700"/>
          </a:p>
          <a:p>
            <a:r>
              <a:rPr lang="tr-TR" sz="1700"/>
              <a:t>Modelin Eğitimi: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/>
              <a:t>ResNet-101 tabanlı ön-eğitimli model kullanıldı.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/>
              <a:t>TensorFlow ve Keras derin öğrenme çerçeveleri ile uygulandı.</a:t>
            </a:r>
          </a:p>
          <a:p>
            <a:pPr marL="0" indent="0">
              <a:buNone/>
            </a:pPr>
            <a:endParaRPr lang="tr-TR" sz="1700"/>
          </a:p>
          <a:p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386435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DE5755-5F7C-C2EF-251D-39300895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tr-TR" sz="4000">
                <a:solidFill>
                  <a:schemeClr val="bg1"/>
                </a:solidFill>
              </a:rPr>
              <a:t>Deneysel Sonuçlar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58EE50-DDCC-1DFD-6F83-0BBABB04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tr-TR" sz="2200"/>
              <a:t>Başarı Oranı:</a:t>
            </a:r>
            <a:br>
              <a:rPr lang="tr-TR" sz="2200"/>
            </a:br>
            <a:r>
              <a:rPr lang="tr-TR" sz="2200"/>
              <a:t>Model yüksek doğrulukla gemileri tespit edebilmiştir.</a:t>
            </a:r>
            <a:br>
              <a:rPr lang="tr-TR" sz="2200"/>
            </a:br>
            <a:r>
              <a:rPr lang="tr-TR" sz="2200"/>
              <a:t>Farklı hava ve ışık koşullarında başarılı sonuçlar elde edilmiştir.</a:t>
            </a:r>
            <a:br>
              <a:rPr lang="tr-TR" sz="2200"/>
            </a:br>
            <a:r>
              <a:rPr lang="tr-TR" sz="2200"/>
              <a:t>Kıyıya yakın gemilerin tespitinde bazı zorluklar yaşanmıştır.</a:t>
            </a:r>
          </a:p>
          <a:p>
            <a:r>
              <a:rPr lang="tr-TR" sz="2200"/>
              <a:t>Mask R-CNN ile Gemi Tespitinin Avantajları:</a:t>
            </a:r>
            <a:br>
              <a:rPr lang="tr-TR" sz="2200"/>
            </a:br>
            <a:r>
              <a:rPr lang="tr-TR" sz="2200"/>
              <a:t>Nesneleri sadece sınırlayıcı kutularla değil, maskelerle de belirler.</a:t>
            </a:r>
            <a:br>
              <a:rPr lang="tr-TR" sz="2200"/>
            </a:br>
            <a:r>
              <a:rPr lang="tr-TR" sz="2200"/>
              <a:t>Yoğun gemi trafiği olan bölgelerde başarılı tespit sağlar.</a:t>
            </a:r>
            <a:br>
              <a:rPr lang="tr-TR" sz="2200"/>
            </a:br>
            <a:r>
              <a:rPr lang="tr-TR" sz="2200"/>
              <a:t>Küçük ölçekli nesneleri diğer yöntemlere kıyasla daha iyi tanımlar.</a:t>
            </a:r>
          </a:p>
          <a:p>
            <a:r>
              <a:rPr lang="tr-TR" sz="2200"/>
              <a:t>Tespit Zorlukları:</a:t>
            </a:r>
            <a:br>
              <a:rPr lang="tr-TR" sz="2200"/>
            </a:br>
            <a:r>
              <a:rPr lang="tr-TR" sz="2200"/>
              <a:t>Birbirine çok yakın konumlanmış gemilerde hata oranı artmıştır.</a:t>
            </a:r>
            <a:br>
              <a:rPr lang="tr-TR" sz="2200"/>
            </a:br>
            <a:r>
              <a:rPr lang="tr-TR" sz="2200"/>
              <a:t>Küçük ve bulanık nesnelerde model performansı düşmüştür.</a:t>
            </a:r>
          </a:p>
          <a:p>
            <a:endParaRPr lang="tr-TR" sz="2200"/>
          </a:p>
        </p:txBody>
      </p:sp>
    </p:spTree>
    <p:extLst>
      <p:ext uri="{BB962C8B-B14F-4D97-AF65-F5344CB8AC3E}">
        <p14:creationId xmlns:p14="http://schemas.microsoft.com/office/powerpoint/2010/main" val="135828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599D9-F4B5-DF3F-BB49-6E483C5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tr-TR"/>
              <a:t>Sonuç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CE766EEC-9D33-E885-C344-76127C901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68583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12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A284D0-5660-9662-ABA2-F012C92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Genel Sonuçlar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FEE2D-139E-425F-47C2-A57BC9FA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tr-TR" sz="2000" b="1"/>
              <a:t>Çalışmanın Katkıları:</a:t>
            </a:r>
            <a:br>
              <a:rPr lang="tr-TR" sz="2000"/>
            </a:br>
            <a:r>
              <a:rPr lang="tr-TR" sz="2000"/>
              <a:t>Derin öğrenme ile uydu görüntülerinde gemi tespitinin etkinliği gösterildi.</a:t>
            </a:r>
            <a:br>
              <a:rPr lang="tr-TR" sz="2000"/>
            </a:br>
            <a:r>
              <a:rPr lang="tr-TR" sz="2000"/>
              <a:t>Mask R-CNN’in optik uydu görüntülerinde yüksek doğruluk sunduğu tespit edildi.</a:t>
            </a:r>
            <a:br>
              <a:rPr lang="tr-TR" sz="2000"/>
            </a:br>
            <a:r>
              <a:rPr lang="tr-TR" sz="2000"/>
              <a:t>Denizcilik, güvenlik ve çevresel izleme gibi alanlara katkı sağladı.</a:t>
            </a:r>
          </a:p>
          <a:p>
            <a:r>
              <a:rPr lang="tr-TR" sz="2000" b="1"/>
              <a:t>Çalışmanın Sınırlamaları:</a:t>
            </a:r>
            <a:br>
              <a:rPr lang="tr-TR" sz="2000"/>
            </a:br>
            <a:r>
              <a:rPr lang="tr-TR" sz="2000"/>
              <a:t>Birbirine yakın gemileri ayırt etme konusunda sınırlamalar bulunmaktadır.</a:t>
            </a:r>
            <a:br>
              <a:rPr lang="tr-TR" sz="2000"/>
            </a:br>
            <a:r>
              <a:rPr lang="tr-TR" sz="2000"/>
              <a:t>Daha fazla veri artırımı (augmentation) teknikleri ile modelin geliştirilmesi gerekmektedir.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406995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43B6A-CE30-D747-5C1F-31485047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Uluslararası Sürdürülebilir Mühendislik ve Teknoloji Dergisi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13E860-0972-34FD-FDB0-5FF4A718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tr-TR" sz="2000" b="1" dirty="0"/>
              <a:t>Çalışma</a:t>
            </a:r>
            <a:br>
              <a:rPr lang="tr-TR" sz="2000" dirty="0"/>
            </a:br>
            <a:r>
              <a:rPr lang="tr-TR" sz="2000" dirty="0"/>
              <a:t>Gemi Tespiti Uygulamasında YOLOv8 ve YOLOv9 Algoritmalarının Performans Değerlendirmesi</a:t>
            </a:r>
          </a:p>
          <a:p>
            <a:r>
              <a:rPr lang="tr-TR" sz="2000" b="1" dirty="0"/>
              <a:t>Yazarlar</a:t>
            </a:r>
            <a:br>
              <a:rPr lang="tr-TR" sz="2000" dirty="0"/>
            </a:br>
            <a:r>
              <a:rPr lang="tr-TR" sz="2000" dirty="0"/>
              <a:t>Beyzanur </a:t>
            </a:r>
            <a:r>
              <a:rPr lang="tr-TR" sz="2000" dirty="0" err="1"/>
              <a:t>Tekindemir</a:t>
            </a:r>
            <a:r>
              <a:rPr lang="tr-TR" sz="2000" dirty="0"/>
              <a:t>, Fatih Ahmet Şenel – Süleyman Demirel Üniversitesi</a:t>
            </a:r>
          </a:p>
          <a:p>
            <a:r>
              <a:rPr lang="tr-TR" sz="2000" b="1" dirty="0"/>
              <a:t>Yayın Bilgisi</a:t>
            </a:r>
            <a:br>
              <a:rPr lang="tr-TR" sz="2000" dirty="0"/>
            </a:br>
            <a:r>
              <a:rPr lang="tr-TR" sz="2000" dirty="0"/>
              <a:t>Uluslararası Sürdürülebilir Mühendislik ve Teknoloji Dergisi, 2024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2277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F259F8-5415-5872-EE38-A9DC9245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Giriş</a:t>
            </a:r>
          </a:p>
        </p:txBody>
      </p:sp>
      <p:sp>
        <p:nvSpPr>
          <p:cNvPr id="21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D0ED0B-9D97-D827-B197-28FEB7CC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sz="2400"/>
              <a:t>Gemi tespiti, deniz gözetimi, yasa dışı göç izleme, balıkçılık yönetimi, deniz savaşları gibi birçok alanda kritik öneme sahiptir.</a:t>
            </a:r>
            <a:br>
              <a:rPr lang="tr-TR" sz="2400"/>
            </a:br>
            <a:r>
              <a:rPr lang="tr-TR" sz="2400"/>
              <a:t>Uzaktan algılama teknolojileri, geniş kapsama alanı ve düşük maliyetli erişim sunduğundan gemi izleme için yaygın olarak kullanılmaktadır.</a:t>
            </a:r>
            <a:br>
              <a:rPr lang="tr-TR" sz="2400"/>
            </a:br>
            <a:r>
              <a:rPr lang="tr-TR" sz="2400"/>
              <a:t>Bu çalışmada, YOLO mimarileri (YOLOv8 ve YOLOv9) kullanılarak uzaktan algılama görüntülerinde gemi tespiti gerçekleştirilmiştir.</a:t>
            </a:r>
            <a:br>
              <a:rPr lang="tr-TR" sz="2400"/>
            </a:br>
            <a:r>
              <a:rPr lang="tr-TR" sz="2400"/>
              <a:t>Çalışmanın amacı:</a:t>
            </a:r>
            <a:br>
              <a:rPr lang="tr-TR" sz="2400"/>
            </a:br>
            <a:r>
              <a:rPr lang="tr-TR" sz="2400"/>
              <a:t>YOLOv8 ve YOLOv9 modellerinin performanslarını karşılaştırmak</a:t>
            </a:r>
            <a:br>
              <a:rPr lang="tr-TR" sz="2400"/>
            </a:br>
            <a:r>
              <a:rPr lang="tr-TR" sz="2400"/>
              <a:t>Gemi tespiti doğruluğunu artırmak ve hızlı tespit yöntemlerini değerlendirmek</a:t>
            </a:r>
          </a:p>
        </p:txBody>
      </p:sp>
    </p:spTree>
    <p:extLst>
      <p:ext uri="{BB962C8B-B14F-4D97-AF65-F5344CB8AC3E}">
        <p14:creationId xmlns:p14="http://schemas.microsoft.com/office/powerpoint/2010/main" val="114996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5D27B2-0890-A72A-89A1-8BEFBB2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 Çalışma Alanı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1EBE6A-5605-3BEE-4718-1452B8D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tr-TR" sz="2000"/>
              <a:t>Kullanılan Veri Seti: "</a:t>
            </a:r>
            <a:r>
              <a:rPr lang="tr-TR" sz="2000" err="1"/>
              <a:t>Ships</a:t>
            </a:r>
            <a:r>
              <a:rPr lang="tr-TR" sz="2000"/>
              <a:t> in Google Earth"</a:t>
            </a:r>
            <a:br>
              <a:rPr lang="tr-TR" sz="2000"/>
            </a:br>
            <a:r>
              <a:rPr lang="tr-TR" sz="2000"/>
              <a:t>Toplam 1658 uydu görüntüsü içerir.</a:t>
            </a:r>
            <a:br>
              <a:rPr lang="tr-TR" sz="2000"/>
            </a:br>
            <a:r>
              <a:rPr lang="tr-TR" sz="2000"/>
              <a:t>Görüntüler farklı hava şartlarında ve ışık koşullarında çekilmiştir.</a:t>
            </a:r>
          </a:p>
          <a:p>
            <a:r>
              <a:rPr lang="tr-TR" sz="2000"/>
              <a:t>Veri işleme adımları:</a:t>
            </a:r>
          </a:p>
          <a:p>
            <a:pPr marL="0" indent="0">
              <a:buNone/>
            </a:pPr>
            <a:r>
              <a:rPr lang="tr-TR" sz="2000"/>
              <a:t>Görüntü yönlendirme ve yeniden boyutlandırma (640x640 px)</a:t>
            </a:r>
          </a:p>
          <a:p>
            <a:pPr marL="0" indent="0">
              <a:buNone/>
            </a:pPr>
            <a:r>
              <a:rPr lang="tr-TR" sz="2000"/>
              <a:t>Veri artırma teknikleri (çevirme, döndürme, parlaklık değişimi)</a:t>
            </a:r>
          </a:p>
          <a:p>
            <a:pPr marL="0" indent="0">
              <a:buNone/>
            </a:pPr>
            <a:r>
              <a:rPr lang="tr-TR" sz="2000"/>
              <a:t>Gemi konumlarının sınırlayıcı kutularla etiketlenmesi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387175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AC1021-CDC4-5CBB-3EC6-7A4408C7C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" r="15" b="15"/>
          <a:stretch/>
        </p:blipFill>
        <p:spPr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6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DF84BD-41C8-1583-C4F2-99FBD3D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48" y="444272"/>
            <a:ext cx="5721484" cy="1325563"/>
          </a:xfrm>
        </p:spPr>
        <p:txBody>
          <a:bodyPr>
            <a:normAutofit/>
          </a:bodyPr>
          <a:lstStyle/>
          <a:p>
            <a:r>
              <a:rPr lang="tr-TR"/>
              <a:t>YOLOv8 ve YOLOv9 </a:t>
            </a: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58342720-E7D3-102A-05DC-946F7C215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74850"/>
              </p:ext>
            </p:extLst>
          </p:nvPr>
        </p:nvGraphicFramePr>
        <p:xfrm>
          <a:off x="5827048" y="1904772"/>
          <a:ext cx="57214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9186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079003-6F03-51FC-F3C5-2F02F46F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tr-TR"/>
              <a:t>Sonuç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C8E4DE-DDC6-8B80-184D-F26F853BE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28" r="29739" b="625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7572B3-2552-9705-588C-6C2B14F5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tr-TR" sz="1700"/>
              <a:t>Sonuçlar:</a:t>
            </a:r>
            <a:br>
              <a:rPr lang="tr-TR" sz="1700"/>
            </a:br>
            <a:r>
              <a:rPr lang="tr-TR" sz="1700"/>
              <a:t>YOLOv8 ve YOLOv9 gemi tespitinde yüksek başarı göstermiştir.</a:t>
            </a:r>
            <a:br>
              <a:rPr lang="tr-TR" sz="1700"/>
            </a:br>
            <a:r>
              <a:rPr lang="tr-TR" sz="1700"/>
              <a:t>YOLOv9, hızlı yakınsama ve yüksek hassasiyet açısından üstün olmuştur.</a:t>
            </a:r>
            <a:br>
              <a:rPr lang="tr-TR" sz="1700"/>
            </a:br>
            <a:r>
              <a:rPr lang="tr-TR" sz="1700"/>
              <a:t>Her iki model de uzaktan algılama verileri ile etkili sonuçlar üretmiştir.</a:t>
            </a:r>
          </a:p>
          <a:p>
            <a:r>
              <a:rPr lang="tr-TR" sz="1700"/>
              <a:t> Gelecek Çalışmalar İçin Öneriler:</a:t>
            </a:r>
            <a:br>
              <a:rPr lang="tr-TR" sz="1700"/>
            </a:br>
            <a:r>
              <a:rPr lang="tr-TR" sz="1700"/>
              <a:t> YOLOv9’un optimize edilerek gerçek zamanlı gemi takibinde kullanılması</a:t>
            </a:r>
            <a:br>
              <a:rPr lang="tr-TR" sz="1700"/>
            </a:br>
            <a:r>
              <a:rPr lang="tr-TR" sz="1700"/>
              <a:t> Modelin büyük ölçekli veri setleri ile eğitilerek daha kapsamlı hale getirilmesi</a:t>
            </a:r>
            <a:br>
              <a:rPr lang="tr-TR" sz="1700"/>
            </a:br>
            <a:r>
              <a:rPr lang="tr-TR" sz="1700"/>
              <a:t> Daha farklı uydu görüntüleri ile test edilmesi</a:t>
            </a:r>
          </a:p>
        </p:txBody>
      </p:sp>
    </p:spTree>
    <p:extLst>
      <p:ext uri="{BB962C8B-B14F-4D97-AF65-F5344CB8AC3E}">
        <p14:creationId xmlns:p14="http://schemas.microsoft.com/office/powerpoint/2010/main" val="26433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2E5EA1-66B1-2D5B-9549-2779519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tr-TR"/>
              <a:t>Genel Değerlendirme</a:t>
            </a:r>
          </a:p>
        </p:txBody>
      </p:sp>
      <p:pic>
        <p:nvPicPr>
          <p:cNvPr id="19" name="Picture 18" descr="Deniz içinde sarıtan meren yakından fotoğrafı">
            <a:extLst>
              <a:ext uri="{FF2B5EF4-FFF2-40B4-BE49-F238E27FC236}">
                <a16:creationId xmlns:a16="http://schemas.microsoft.com/office/drawing/2014/main" id="{369C7F76-B5DD-8E78-83D0-ACF3F7CC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63" r="28843" b="-1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239F1-286B-BDC2-3E8D-E0A5BF33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tr-TR" sz="2000"/>
              <a:t>Çalışmanın Katkıları ve Bulgular:</a:t>
            </a:r>
            <a:br>
              <a:rPr lang="tr-TR" sz="2000"/>
            </a:br>
            <a:r>
              <a:rPr lang="tr-TR" sz="2000"/>
              <a:t>YOLO algoritmalarının denizcilik alanında etkinliği gösterildi.</a:t>
            </a:r>
            <a:br>
              <a:rPr lang="tr-TR" sz="2000"/>
            </a:br>
            <a:r>
              <a:rPr lang="tr-TR" sz="2000"/>
              <a:t>Uzaktan algılama teknolojileri ile hızlı ve düşük maliyetli gemi tespiti sağlandı.</a:t>
            </a:r>
            <a:br>
              <a:rPr lang="tr-TR" sz="2000"/>
            </a:br>
            <a:r>
              <a:rPr lang="tr-TR" sz="2000"/>
              <a:t>Gemi sınıflandırma ve takibi için derin öğrenme yöntemlerinin önemi açıkça vurgulandı.</a:t>
            </a:r>
          </a:p>
          <a:p>
            <a:r>
              <a:rPr lang="tr-TR" sz="2000"/>
              <a:t>Çalışmanın Sınırları:</a:t>
            </a:r>
            <a:br>
              <a:rPr lang="tr-TR" sz="2000"/>
            </a:br>
            <a:r>
              <a:rPr lang="tr-TR" sz="2000"/>
              <a:t>YOLOv9’un hesaplama maliyeti YOLOv8’e göre daha yüksektir.</a:t>
            </a:r>
            <a:br>
              <a:rPr lang="tr-TR" sz="2000"/>
            </a:br>
            <a:r>
              <a:rPr lang="tr-TR" sz="2000"/>
              <a:t>Gerçek zamanlı uygulamalar için model optimizasyonu gerekmektedir.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33172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404198B-2100-785E-14D5-20EB1312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Türkiye LiDAR Dergisi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0FF1A81-A25E-8452-C63F-8383765D1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0252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677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CE7612-8E9F-A2B9-749A-3EE5F304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Giriş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8D052FA-89B0-DE81-A723-D89FA8B8C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9592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3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1BB459-A783-5903-D30B-6E5195E3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fi-FI" dirty="0"/>
              <a:t> </a:t>
            </a:r>
            <a:r>
              <a:rPr lang="fi-FI" dirty="0" err="1"/>
              <a:t>Kullanılan</a:t>
            </a:r>
            <a:r>
              <a:rPr lang="fi-FI" dirty="0"/>
              <a:t> Veri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4C568-D8D2-A7AC-4C23-701CE28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700" b="1" dirty="0"/>
              <a:t>Çalışma Alanı:</a:t>
            </a:r>
            <a:r>
              <a:rPr lang="tr-TR" sz="1700" dirty="0"/>
              <a:t> Mersin Limanı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/>
              <a:t>Türkiye’nin en büyük ve en yoğun limanlarından biri</a:t>
            </a:r>
          </a:p>
          <a:p>
            <a:r>
              <a:rPr lang="tr-TR" sz="1700" b="1" dirty="0"/>
              <a:t>Kullanılan Veri:</a:t>
            </a:r>
            <a:endParaRPr lang="tr-TR" sz="1700" dirty="0"/>
          </a:p>
          <a:p>
            <a:pPr lvl="1"/>
            <a:r>
              <a:rPr lang="tr-TR" sz="1700" dirty="0"/>
              <a:t>Sentinel-1 SAR görüntüleri</a:t>
            </a:r>
          </a:p>
          <a:p>
            <a:pPr lvl="1"/>
            <a:r>
              <a:rPr lang="tr-TR" sz="1700" dirty="0"/>
              <a:t>VH </a:t>
            </a:r>
            <a:r>
              <a:rPr lang="tr-TR" sz="1700" dirty="0" err="1"/>
              <a:t>polarizasyonlu</a:t>
            </a:r>
            <a:r>
              <a:rPr lang="tr-TR" sz="1700" dirty="0"/>
              <a:t> radar verileri</a:t>
            </a:r>
          </a:p>
          <a:p>
            <a:pPr lvl="1"/>
            <a:r>
              <a:rPr lang="tr-TR" sz="1700" dirty="0"/>
              <a:t>6-12 günlük yeniden ziyaret süresi</a:t>
            </a:r>
          </a:p>
          <a:p>
            <a:pPr lvl="1"/>
            <a:r>
              <a:rPr lang="tr-TR" sz="1700" dirty="0"/>
              <a:t>Hava koşullarından bağımsız gece/gündüz tespit</a:t>
            </a:r>
          </a:p>
          <a:p>
            <a:endParaRPr lang="tr-TR" sz="1700"/>
          </a:p>
        </p:txBody>
      </p:sp>
      <p:pic>
        <p:nvPicPr>
          <p:cNvPr id="13" name="Picture 4" descr="Okyanusta konteyner gemisinin üst kısmına havadan bakış">
            <a:extLst>
              <a:ext uri="{FF2B5EF4-FFF2-40B4-BE49-F238E27FC236}">
                <a16:creationId xmlns:a16="http://schemas.microsoft.com/office/drawing/2014/main" id="{926F2F36-3159-4BFA-C520-674C447AC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69" r="21333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1385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4FF2B4-F68E-9059-4F85-56A7005D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 err="1">
                <a:solidFill>
                  <a:srgbClr val="FFFFFF"/>
                </a:solidFill>
              </a:rPr>
              <a:t>Faster</a:t>
            </a:r>
            <a:r>
              <a:rPr lang="tr-TR" sz="4000" dirty="0">
                <a:solidFill>
                  <a:srgbClr val="FFFFFF"/>
                </a:solidFill>
              </a:rPr>
              <a:t> R-CNN ile Gemi Tespiti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E94E0D1-E1A8-FAD1-23EE-50BC59DB8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45794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3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96D45E-FCCE-16F9-3393-DE65D37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Deneysel Sonuçların Tespiti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09D5C7-33E1-5D04-62A5-95350923A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6432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1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6F9BA-19A5-50DA-0B74-A6122C1779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84" r="-2" b="5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706338-6424-C87C-D148-3038A3D0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 R-CNN'in Avantajları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18FB039-5762-E445-B958-CC2F4F233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8751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298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2904BFD-2EB7-309F-11A2-667C42AB22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56CC369-75D4-BDC4-9B07-BDC9DD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</a:rPr>
              <a:t>Sonuç </a:t>
            </a:r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2E82F60D-3CF8-9E7D-1C75-96094F1EF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133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3058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Konteyner gemisinin havadan görünümü">
            <a:extLst>
              <a:ext uri="{FF2B5EF4-FFF2-40B4-BE49-F238E27FC236}">
                <a16:creationId xmlns:a16="http://schemas.microsoft.com/office/drawing/2014/main" id="{4D0831E5-3F55-22B9-849E-75E4FE5D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7" r="36767" b="-5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D12581-E761-38B3-B7C4-826BAEF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tr-TR" sz="1400" b="1"/>
              <a:t>Gemi tespiti</a:t>
            </a:r>
            <a:r>
              <a:rPr lang="tr-TR" sz="1400"/>
              <a:t>, deniz taşımacılığı, güvenlik ve çevresel izleme için kritik bir konudur.</a:t>
            </a:r>
            <a:br>
              <a:rPr lang="tr-TR" sz="1400"/>
            </a:br>
            <a:r>
              <a:rPr lang="tr-TR" sz="1400"/>
              <a:t>Uydu görüntüleme teknikleri ile yüksek doğrulukta otomatik gemi tespiti mümkündür.</a:t>
            </a:r>
            <a:br>
              <a:rPr lang="tr-TR" sz="1400"/>
            </a:br>
            <a:r>
              <a:rPr lang="tr-TR" sz="1400"/>
              <a:t> u çalışmada, optik uydu görüntülerinde gemi tespiti için Mask R-CNN yöntemi kullanılmıştır.</a:t>
            </a:r>
            <a:br>
              <a:rPr lang="tr-TR" sz="1400"/>
            </a:br>
            <a:r>
              <a:rPr lang="tr-TR" sz="1400" b="1"/>
              <a:t>Çalışmanın amacı:</a:t>
            </a:r>
            <a:br>
              <a:rPr lang="tr-TR" sz="1400"/>
            </a:br>
            <a:r>
              <a:rPr lang="tr-TR" sz="1400"/>
              <a:t>Mask R-CNN algoritmasının gemi tespit performansını ve sınırlarını incelemek</a:t>
            </a:r>
            <a:br>
              <a:rPr lang="tr-TR" sz="1400"/>
            </a:br>
            <a:r>
              <a:rPr lang="tr-TR" sz="1400"/>
              <a:t>Uydu görüntülerinde gemilerin tespit doğruluğunu artırmak</a:t>
            </a:r>
          </a:p>
        </p:txBody>
      </p:sp>
    </p:spTree>
    <p:extLst>
      <p:ext uri="{BB962C8B-B14F-4D97-AF65-F5344CB8AC3E}">
        <p14:creationId xmlns:p14="http://schemas.microsoft.com/office/powerpoint/2010/main" val="324346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1311</Words>
  <Application>Microsoft Office PowerPoint</Application>
  <PresentationFormat>Geniş ekran</PresentationFormat>
  <Paragraphs>89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Office Teması</vt:lpstr>
      <vt:lpstr>Özet</vt:lpstr>
      <vt:lpstr>Türkiye LiDAR Dergisi</vt:lpstr>
      <vt:lpstr>Giriş</vt:lpstr>
      <vt:lpstr> Kullanılan Veri</vt:lpstr>
      <vt:lpstr>Faster R-CNN ile Gemi Tespiti</vt:lpstr>
      <vt:lpstr>Deneysel Sonuçların Tespiti</vt:lpstr>
      <vt:lpstr> R-CNN'in Avantajları</vt:lpstr>
      <vt:lpstr>Sonuç </vt:lpstr>
      <vt:lpstr>PowerPoint Sunusu</vt:lpstr>
      <vt:lpstr> Mask R-CNN ile Gemi Tespiti</vt:lpstr>
      <vt:lpstr>Deneysel Sonuçlar</vt:lpstr>
      <vt:lpstr>Sonuç </vt:lpstr>
      <vt:lpstr>Genel Sonuçlar</vt:lpstr>
      <vt:lpstr>Uluslararası Sürdürülebilir Mühendislik ve Teknoloji Dergisi</vt:lpstr>
      <vt:lpstr>Giriş</vt:lpstr>
      <vt:lpstr> Çalışma Alanı</vt:lpstr>
      <vt:lpstr>YOLOv8 ve YOLOv9 </vt:lpstr>
      <vt:lpstr>Sonuç </vt:lpstr>
      <vt:lpstr>Genel 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SEZER DEMIR</dc:creator>
  <cp:lastModifiedBy>SEZER DEMIR</cp:lastModifiedBy>
  <cp:revision>60</cp:revision>
  <dcterms:created xsi:type="dcterms:W3CDTF">2025-03-01T18:33:04Z</dcterms:created>
  <dcterms:modified xsi:type="dcterms:W3CDTF">2025-03-02T23:12:15Z</dcterms:modified>
</cp:coreProperties>
</file>