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10" r:id="rId4"/>
    <p:sldId id="326" r:id="rId5"/>
    <p:sldId id="327" r:id="rId6"/>
    <p:sldId id="317" r:id="rId7"/>
    <p:sldId id="328" r:id="rId8"/>
    <p:sldId id="319" r:id="rId9"/>
    <p:sldId id="320" r:id="rId10"/>
    <p:sldId id="321" r:id="rId11"/>
    <p:sldId id="322" r:id="rId12"/>
    <p:sldId id="323" r:id="rId13"/>
    <p:sldId id="324" r:id="rId14"/>
    <p:sldId id="329" r:id="rId15"/>
    <p:sldId id="262" r:id="rId16"/>
    <p:sldId id="264" r:id="rId17"/>
    <p:sldId id="265" r:id="rId18"/>
    <p:sldId id="267" r:id="rId19"/>
    <p:sldId id="268" r:id="rId20"/>
    <p:sldId id="273" r:id="rId21"/>
    <p:sldId id="270" r:id="rId22"/>
    <p:sldId id="272" r:id="rId23"/>
    <p:sldId id="331" r:id="rId24"/>
    <p:sldId id="276" r:id="rId25"/>
    <p:sldId id="334" r:id="rId26"/>
    <p:sldId id="332" r:id="rId27"/>
    <p:sldId id="333" r:id="rId28"/>
    <p:sldId id="330" r:id="rId29"/>
    <p:sldId id="311" r:id="rId30"/>
    <p:sldId id="314" r:id="rId31"/>
    <p:sldId id="315" r:id="rId32"/>
    <p:sldId id="313" r:id="rId33"/>
    <p:sldId id="312" r:id="rId34"/>
    <p:sldId id="309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8" autoAdjust="0"/>
  </p:normalViewPr>
  <p:slideViewPr>
    <p:cSldViewPr>
      <p:cViewPr varScale="1">
        <p:scale>
          <a:sx n="58" d="100"/>
          <a:sy n="58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72A65-9B72-4DE4-9CFB-F792004CEEA1}" type="datetimeFigureOut">
              <a:rPr lang="tr-TR" smtClean="0"/>
              <a:t>28.10.2013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650C0-F8BD-49FA-9E07-094A0A1195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tr-TR" dirty="0" smtClean="0"/>
              <a:t>A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runs</a:t>
            </a:r>
            <a:r>
              <a:rPr lang="tr-TR" dirty="0" smtClean="0"/>
              <a:t> a </a:t>
            </a:r>
            <a:r>
              <a:rPr lang="tr-TR" dirty="0" err="1" smtClean="0"/>
              <a:t>client</a:t>
            </a:r>
            <a:r>
              <a:rPr lang="tr-TR" dirty="0" smtClean="0"/>
              <a:t> program on a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program </a:t>
            </a:r>
            <a:r>
              <a:rPr lang="tr-TR" dirty="0" err="1" smtClean="0"/>
              <a:t>submits</a:t>
            </a:r>
            <a:r>
              <a:rPr lang="tr-TR" dirty="0" smtClean="0"/>
              <a:t> a </a:t>
            </a:r>
            <a:r>
              <a:rPr lang="tr-TR" dirty="0" err="1" smtClean="0"/>
              <a:t>job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Hadoop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job</a:t>
            </a:r>
            <a:r>
              <a:rPr lang="tr-TR" dirty="0" smtClean="0"/>
              <a:t> is sent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JobTracker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Master </a:t>
            </a:r>
            <a:r>
              <a:rPr lang="tr-TR" dirty="0" err="1" smtClean="0"/>
              <a:t>Node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Slave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 err="1" smtClean="0"/>
              <a:t>runs</a:t>
            </a:r>
            <a:r>
              <a:rPr lang="tr-TR" dirty="0" smtClean="0"/>
              <a:t> a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TaskTracker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job</a:t>
            </a:r>
            <a:r>
              <a:rPr lang="tr-TR" dirty="0" smtClean="0"/>
              <a:t> </a:t>
            </a:r>
            <a:r>
              <a:rPr lang="tr-TR" dirty="0" err="1" smtClean="0"/>
              <a:t>tracker</a:t>
            </a:r>
            <a:r>
              <a:rPr lang="tr-TR" dirty="0" smtClean="0"/>
              <a:t> </a:t>
            </a:r>
            <a:r>
              <a:rPr lang="tr-TR" dirty="0" err="1" smtClean="0"/>
              <a:t>instructs</a:t>
            </a:r>
            <a:r>
              <a:rPr lang="tr-TR" dirty="0" smtClean="0"/>
              <a:t> </a:t>
            </a:r>
            <a:r>
              <a:rPr lang="tr-TR" dirty="0" err="1" smtClean="0"/>
              <a:t>TaskTrackers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monitor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r>
              <a:rPr lang="tr-TR" dirty="0" smtClean="0"/>
              <a:t>A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attempt</a:t>
            </a:r>
            <a:r>
              <a:rPr lang="tr-TR" dirty="0" smtClean="0"/>
              <a:t> is an </a:t>
            </a:r>
            <a:r>
              <a:rPr lang="tr-TR" dirty="0" err="1" smtClean="0"/>
              <a:t>instance</a:t>
            </a:r>
            <a:r>
              <a:rPr lang="tr-TR" dirty="0" smtClean="0"/>
              <a:t> of a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running</a:t>
            </a:r>
            <a:r>
              <a:rPr lang="tr-TR" dirty="0" smtClean="0"/>
              <a:t> on a </a:t>
            </a:r>
            <a:r>
              <a:rPr lang="tr-TR" dirty="0" err="1" smtClean="0"/>
              <a:t>slave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endParaRPr lang="tr-TR" dirty="0" smtClean="0"/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Mapper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split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HDFS</a:t>
            </a:r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Hadoop</a:t>
            </a:r>
            <a:r>
              <a:rPr lang="tr-TR" dirty="0" smtClean="0"/>
              <a:t> </a:t>
            </a:r>
            <a:r>
              <a:rPr lang="tr-TR" dirty="0" err="1" smtClean="0"/>
              <a:t>passes</a:t>
            </a:r>
            <a:r>
              <a:rPr lang="tr-TR" dirty="0" smtClean="0"/>
              <a:t> </a:t>
            </a:r>
            <a:r>
              <a:rPr lang="tr-TR" dirty="0" err="1" smtClean="0"/>
              <a:t>developer’s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 at a time</a:t>
            </a:r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 has a </a:t>
            </a:r>
            <a:r>
              <a:rPr lang="tr-TR" b="1" i="1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a </a:t>
            </a:r>
            <a:r>
              <a:rPr lang="tr-TR" b="1" i="1" dirty="0" err="1" smtClean="0"/>
              <a:t>value</a:t>
            </a:r>
            <a:endParaRPr lang="tr-TR" b="1" i="1" dirty="0" smtClean="0"/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Intermediate</a:t>
            </a:r>
            <a:r>
              <a:rPr lang="tr-TR" dirty="0" smtClean="0"/>
              <a:t> data is </a:t>
            </a:r>
            <a:r>
              <a:rPr lang="tr-TR" dirty="0" err="1" smtClean="0"/>
              <a:t>written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Mapper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disk</a:t>
            </a:r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b="1" i="1" dirty="0" err="1" smtClean="0"/>
              <a:t>shuffle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i="1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,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intermediate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transferred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Reducer</a:t>
            </a:r>
            <a:endParaRPr lang="tr-TR" dirty="0" smtClean="0"/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Reducer</a:t>
            </a:r>
            <a:r>
              <a:rPr lang="tr-TR" dirty="0" smtClean="0"/>
              <a:t> is </a:t>
            </a:r>
            <a:r>
              <a:rPr lang="tr-TR" dirty="0" err="1" smtClean="0"/>
              <a:t>passed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a </a:t>
            </a:r>
            <a:r>
              <a:rPr lang="tr-TR" dirty="0" err="1" smtClean="0"/>
              <a:t>list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endParaRPr lang="tr-TR" dirty="0" smtClean="0"/>
          </a:p>
          <a:p>
            <a:pPr marL="685800" lvl="1" indent="-228600">
              <a:buFont typeface="+mj-lt"/>
              <a:buAutoNum type="alphaLcPeriod"/>
            </a:pP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Reducers</a:t>
            </a:r>
            <a:r>
              <a:rPr lang="tr-TR" dirty="0" smtClean="0"/>
              <a:t> is </a:t>
            </a:r>
            <a:r>
              <a:rPr lang="tr-TR" dirty="0" err="1" smtClean="0"/>
              <a:t>written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HDFS</a:t>
            </a:r>
          </a:p>
          <a:p>
            <a:pPr marL="228600" indent="-228600">
              <a:buFont typeface="+mj-lt"/>
              <a:buAutoNum type="arabicPeriod"/>
            </a:pPr>
            <a:endParaRPr lang="tr-TR" dirty="0" smtClean="0"/>
          </a:p>
          <a:p>
            <a:pPr marL="171450" indent="-171450">
              <a:buFont typeface="Arial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50C0-F8BD-49FA-9E07-094A0A1195D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8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50C0-F8BD-49FA-9E07-094A0A1195D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76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50C0-F8BD-49FA-9E07-094A0A1195D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12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7A-80CC-4C2C-9E3D-56EA71913041}" type="datetime1">
              <a:rPr lang="tr-TR" smtClean="0"/>
              <a:t>28.10.2013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9C1B-B169-4B47-9F4B-3D56A5D65EB7}" type="datetime1">
              <a:rPr lang="tr-TR" smtClean="0"/>
              <a:t>28.10.2013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176-027A-4947-A35D-895FA7707552}" type="datetime1">
              <a:rPr lang="tr-TR" smtClean="0"/>
              <a:t>28.10.2013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8745-D5BA-4D4F-8CA4-1BA226EF690A}" type="datetime1">
              <a:rPr lang="tr-TR" smtClean="0"/>
              <a:t>28.10.2013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129E-7B27-4A22-BE24-66D7A285A153}" type="datetime1">
              <a:rPr lang="tr-TR" smtClean="0"/>
              <a:t>28.10.2013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681F-727A-438A-9250-6BB355F75B7C}" type="datetime1">
              <a:rPr lang="tr-TR" smtClean="0"/>
              <a:t>28.10.2013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0DC-C035-4C6A-81EC-91E7A1F30A48}" type="datetime1">
              <a:rPr lang="tr-TR" smtClean="0"/>
              <a:t>28.10.2013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D6DD-C9F3-4C05-818F-31AA1D1953FF}" type="datetime1">
              <a:rPr lang="tr-TR" smtClean="0"/>
              <a:t>28.10.2013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58DD-38B6-4C86-AA41-F22F6B902536}" type="datetime1">
              <a:rPr lang="tr-TR" smtClean="0"/>
              <a:t>28.10.2013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86-29ED-4CD6-96F6-F528BB98B666}" type="datetime1">
              <a:rPr lang="tr-TR" smtClean="0"/>
              <a:t>28.10.2013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050-4260-4226-93CD-088416ED37A5}" type="datetime1">
              <a:rPr lang="tr-TR" smtClean="0"/>
              <a:t>28.10.2013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AC546-4FB2-4B8D-92B5-14E7A1A36FD5}" type="datetime1">
              <a:rPr lang="tr-TR" smtClean="0"/>
              <a:t>28.10.2013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28192"/>
          </a:xfrm>
        </p:spPr>
        <p:txBody>
          <a:bodyPr>
            <a:normAutofit fontScale="92500" lnSpcReduction="10000"/>
          </a:bodyPr>
          <a:lstStyle/>
          <a:p>
            <a:pPr marL="26988"/>
            <a:r>
              <a:rPr lang="tr-TR" sz="2800" b="1" smtClean="0">
                <a:solidFill>
                  <a:schemeClr val="accent1"/>
                </a:solidFill>
              </a:rPr>
              <a:t>Serkan ÖZAL</a:t>
            </a:r>
            <a:endParaRPr lang="tr-TR" sz="2800" b="1" dirty="0">
              <a:solidFill>
                <a:schemeClr val="accent1"/>
              </a:solidFill>
            </a:endParaRPr>
          </a:p>
          <a:p>
            <a:pPr marL="26988"/>
            <a:r>
              <a:rPr lang="tr-TR" sz="2800" b="1" dirty="0" err="1">
                <a:solidFill>
                  <a:schemeClr val="accent1"/>
                </a:solidFill>
              </a:rPr>
              <a:t>Middle</a:t>
            </a:r>
            <a:r>
              <a:rPr lang="tr-TR" sz="2800" b="1" dirty="0">
                <a:solidFill>
                  <a:schemeClr val="accent1"/>
                </a:solidFill>
              </a:rPr>
              <a:t> East Technical </a:t>
            </a:r>
            <a:r>
              <a:rPr lang="tr-TR" sz="2800" b="1" dirty="0" err="1">
                <a:solidFill>
                  <a:schemeClr val="accent1"/>
                </a:solidFill>
              </a:rPr>
              <a:t>University</a:t>
            </a:r>
            <a:r>
              <a:rPr lang="tr-TR" sz="2800" b="1" dirty="0">
                <a:solidFill>
                  <a:schemeClr val="accent1"/>
                </a:solidFill>
              </a:rPr>
              <a:t> Ankara/TURKEY</a:t>
            </a:r>
          </a:p>
          <a:p>
            <a:pPr marL="26988"/>
            <a:r>
              <a:rPr lang="tr-TR" sz="2800" b="1" dirty="0" err="1" smtClean="0">
                <a:solidFill>
                  <a:schemeClr val="accent1"/>
                </a:solidFill>
              </a:rPr>
              <a:t>October</a:t>
            </a:r>
            <a:r>
              <a:rPr lang="tr-TR" sz="2800" b="1" dirty="0" smtClean="0">
                <a:solidFill>
                  <a:schemeClr val="accent1"/>
                </a:solidFill>
              </a:rPr>
              <a:t>  </a:t>
            </a:r>
            <a:r>
              <a:rPr lang="tr-TR" sz="2800" b="1" dirty="0">
                <a:solidFill>
                  <a:schemeClr val="accent1"/>
                </a:solidFill>
              </a:rPr>
              <a:t>2013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229600" cy="1563179"/>
          </a:xfrm>
        </p:spPr>
        <p:txBody>
          <a:bodyPr>
            <a:noAutofit/>
          </a:bodyPr>
          <a:lstStyle/>
          <a:p>
            <a:r>
              <a:rPr lang="tr-TR" sz="3200" b="1" dirty="0" smtClean="0"/>
              <a:t>BIG DATA CONCEPTS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855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Column</a:t>
            </a:r>
            <a:r>
              <a:rPr lang="tr-TR" b="1" dirty="0" smtClean="0"/>
              <a:t> </a:t>
            </a:r>
            <a:r>
              <a:rPr lang="tr-TR" b="1" dirty="0" err="1" smtClean="0"/>
              <a:t>Stores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storage block contains data from only one column</a:t>
            </a:r>
          </a:p>
          <a:p>
            <a:pPr>
              <a:defRPr/>
            </a:pPr>
            <a:r>
              <a:rPr lang="en-US" dirty="0" smtClean="0"/>
              <a:t>More </a:t>
            </a:r>
            <a:r>
              <a:rPr lang="en-US" dirty="0"/>
              <a:t>efficient than row (or document) store if:</a:t>
            </a:r>
          </a:p>
          <a:p>
            <a:pPr lvl="1">
              <a:defRPr/>
            </a:pPr>
            <a:r>
              <a:rPr lang="en-US" dirty="0"/>
              <a:t>Multiple row/record/documents are inserted at the same time so updates of column blocks can be aggregated</a:t>
            </a:r>
          </a:p>
          <a:p>
            <a:pPr lvl="1">
              <a:defRPr/>
            </a:pPr>
            <a:r>
              <a:rPr lang="en-US" dirty="0"/>
              <a:t>Retrievals access only some of the columns in a </a:t>
            </a:r>
            <a:r>
              <a:rPr lang="en-US" dirty="0" smtClean="0"/>
              <a:t>row/record/document</a:t>
            </a:r>
            <a:endParaRPr lang="tr-TR" dirty="0" smtClean="0"/>
          </a:p>
          <a:p>
            <a:pPr>
              <a:defRPr/>
            </a:pP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endParaRPr lang="tr-TR" dirty="0" smtClean="0"/>
          </a:p>
          <a:p>
            <a:pPr lvl="1">
              <a:defRPr/>
            </a:pPr>
            <a:r>
              <a:rPr lang="tr-TR" dirty="0" err="1" smtClean="0"/>
              <a:t>HBase</a:t>
            </a:r>
            <a:endParaRPr lang="tr-TR" dirty="0"/>
          </a:p>
          <a:p>
            <a:pPr lvl="1">
              <a:defRPr/>
            </a:pP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7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Key</a:t>
            </a:r>
            <a:r>
              <a:rPr lang="tr-TR" b="1" dirty="0"/>
              <a:t>-</a:t>
            </a:r>
            <a:r>
              <a:rPr lang="tr-TR" b="1" dirty="0" smtClean="0"/>
              <a:t>Value </a:t>
            </a:r>
            <a:r>
              <a:rPr lang="tr-TR" b="1" dirty="0" err="1" smtClean="0"/>
              <a:t>Stores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48640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ym typeface="Symbol"/>
              </a:rPr>
              <a:t>Extremely simple </a:t>
            </a:r>
            <a:r>
              <a:rPr lang="en-US" sz="2800" dirty="0" smtClean="0">
                <a:sym typeface="Symbol"/>
              </a:rPr>
              <a:t>interface</a:t>
            </a:r>
            <a:endParaRPr lang="tr-TR" sz="2800" dirty="0" smtClean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Data </a:t>
            </a:r>
            <a:r>
              <a:rPr lang="en-US" dirty="0">
                <a:sym typeface="Symbol"/>
              </a:rPr>
              <a:t>model: (key, value) </a:t>
            </a:r>
            <a:r>
              <a:rPr lang="en-US" dirty="0" smtClean="0">
                <a:sym typeface="Symbol"/>
              </a:rPr>
              <a:t>pairs</a:t>
            </a:r>
            <a:endParaRPr lang="tr-TR" dirty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Operations</a:t>
            </a:r>
            <a:r>
              <a:rPr lang="en-US" dirty="0">
                <a:sym typeface="Symbol"/>
              </a:rPr>
              <a:t>: </a:t>
            </a:r>
            <a:endParaRPr lang="tr-TR" dirty="0" smtClean="0">
              <a:sym typeface="Symbol"/>
            </a:endParaRPr>
          </a:p>
          <a:p>
            <a:pPr marL="1097280" lvl="2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Insert(</a:t>
            </a:r>
            <a:r>
              <a:rPr lang="en-US" dirty="0" err="1" smtClean="0">
                <a:sym typeface="Symbol"/>
              </a:rPr>
              <a:t>key,value</a:t>
            </a:r>
            <a:r>
              <a:rPr lang="en-US" dirty="0">
                <a:sym typeface="Symbol"/>
              </a:rPr>
              <a:t>), Fetch(key</a:t>
            </a:r>
            <a:r>
              <a:rPr lang="en-US" dirty="0" smtClean="0">
                <a:sym typeface="Symbol"/>
              </a:rPr>
              <a:t>),Update(key</a:t>
            </a:r>
            <a:r>
              <a:rPr lang="en-US" dirty="0">
                <a:sym typeface="Symbol"/>
              </a:rPr>
              <a:t>), Delete(key)</a:t>
            </a:r>
          </a:p>
          <a:p>
            <a:pPr marL="54864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ym typeface="Symbol"/>
              </a:rPr>
              <a:t>Implementation: efficiency, scalability, </a:t>
            </a:r>
            <a:r>
              <a:rPr lang="en-US" sz="2800" dirty="0" smtClean="0">
                <a:sym typeface="Symbol"/>
              </a:rPr>
              <a:t>fault-tolerance</a:t>
            </a:r>
            <a:endParaRPr lang="tr-TR" sz="2800" dirty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Records </a:t>
            </a:r>
            <a:r>
              <a:rPr lang="en-US" dirty="0">
                <a:sym typeface="Symbol"/>
              </a:rPr>
              <a:t>distributed to nodes based on </a:t>
            </a:r>
            <a:r>
              <a:rPr lang="en-US" dirty="0" smtClean="0">
                <a:sym typeface="Symbol"/>
              </a:rPr>
              <a:t>key</a:t>
            </a:r>
            <a:endParaRPr lang="tr-TR" dirty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Replication</a:t>
            </a:r>
            <a:endParaRPr lang="tr-TR" dirty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Single-record </a:t>
            </a:r>
            <a:r>
              <a:rPr lang="en-US" dirty="0">
                <a:sym typeface="Symbol"/>
              </a:rPr>
              <a:t>transactions, “eventual consistency”</a:t>
            </a:r>
          </a:p>
          <a:p>
            <a:pPr marL="54864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ym typeface="Symbol"/>
              </a:rPr>
              <a:t>Example </a:t>
            </a:r>
            <a:r>
              <a:rPr lang="en-US" sz="2800" dirty="0" smtClean="0">
                <a:sym typeface="Symbol"/>
              </a:rPr>
              <a:t>systems</a:t>
            </a:r>
            <a:endParaRPr lang="tr-TR" sz="2800" dirty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Google </a:t>
            </a:r>
            <a:r>
              <a:rPr lang="en-US" dirty="0" err="1">
                <a:sym typeface="Symbol"/>
              </a:rPr>
              <a:t>BigTable</a:t>
            </a:r>
            <a:r>
              <a:rPr lang="en-US" dirty="0">
                <a:sym typeface="Symbol"/>
              </a:rPr>
              <a:t>, Amazon Dynamo, </a:t>
            </a:r>
            <a:r>
              <a:rPr lang="en-US" dirty="0" smtClean="0">
                <a:sym typeface="Symbol"/>
              </a:rPr>
              <a:t>Cassandra,</a:t>
            </a:r>
            <a:r>
              <a:rPr lang="tr-TR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Voldemort</a:t>
            </a:r>
            <a:r>
              <a:rPr lang="tr-TR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…</a:t>
            </a:r>
            <a:endParaRPr lang="en-US" dirty="0">
              <a:sym typeface="Symbo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38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Document</a:t>
            </a:r>
            <a:r>
              <a:rPr lang="tr-TR" b="1" dirty="0" smtClean="0"/>
              <a:t> </a:t>
            </a:r>
            <a:r>
              <a:rPr lang="tr-TR" b="1" dirty="0" err="1" smtClean="0"/>
              <a:t>Stores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ym typeface="Symbol"/>
              </a:rPr>
              <a:t>Like Key-Value Stores except value is </a:t>
            </a:r>
            <a:r>
              <a:rPr lang="en-US" sz="2800" dirty="0" smtClean="0">
                <a:sym typeface="Symbol"/>
              </a:rPr>
              <a:t>document</a:t>
            </a:r>
            <a:endParaRPr lang="tr-TR" sz="2800" dirty="0" smtClean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Data </a:t>
            </a:r>
            <a:r>
              <a:rPr lang="en-US" dirty="0">
                <a:sym typeface="Symbol"/>
              </a:rPr>
              <a:t>model: (key, document) </a:t>
            </a:r>
            <a:r>
              <a:rPr lang="en-US" dirty="0" smtClean="0">
                <a:sym typeface="Symbol"/>
              </a:rPr>
              <a:t>pairs</a:t>
            </a:r>
            <a:endParaRPr lang="tr-TR" dirty="0" smtClean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Document</a:t>
            </a:r>
            <a:r>
              <a:rPr lang="en-US" dirty="0">
                <a:sym typeface="Symbol"/>
              </a:rPr>
              <a:t>: JSON, XML, other </a:t>
            </a:r>
            <a:r>
              <a:rPr lang="en-US" dirty="0" err="1">
                <a:sym typeface="Symbol"/>
              </a:rPr>
              <a:t>semistructured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formats</a:t>
            </a:r>
            <a:endParaRPr lang="tr-TR" dirty="0" smtClean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Basic </a:t>
            </a:r>
            <a:r>
              <a:rPr lang="en-US" dirty="0">
                <a:sym typeface="Symbol"/>
              </a:rPr>
              <a:t>operations: </a:t>
            </a:r>
            <a:endParaRPr lang="tr-TR" dirty="0">
              <a:sym typeface="Symbol"/>
            </a:endParaRPr>
          </a:p>
          <a:p>
            <a:pPr marL="1097280" lvl="2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ym typeface="Symbol"/>
              </a:rPr>
              <a:t>Insert(</a:t>
            </a:r>
            <a:r>
              <a:rPr lang="en-US" dirty="0" err="1" smtClean="0">
                <a:sym typeface="Symbol"/>
              </a:rPr>
              <a:t>key,document</a:t>
            </a:r>
            <a:r>
              <a:rPr lang="en-US" dirty="0" smtClean="0">
                <a:sym typeface="Symbol"/>
              </a:rPr>
              <a:t>), Fetch(key),Update(key), Delete(key)</a:t>
            </a:r>
            <a:endParaRPr lang="tr-TR" dirty="0" smtClean="0">
              <a:sym typeface="Symbol"/>
            </a:endParaRP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 err="1" smtClean="0">
                <a:sym typeface="Symbol"/>
              </a:rPr>
              <a:t>Also</a:t>
            </a:r>
            <a:r>
              <a:rPr lang="tr-TR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Fetch based on document contents</a:t>
            </a:r>
          </a:p>
          <a:p>
            <a:pPr marL="54864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ym typeface="Symbol"/>
              </a:rPr>
              <a:t>Example </a:t>
            </a:r>
            <a:r>
              <a:rPr lang="en-US" sz="2800" dirty="0">
                <a:sym typeface="Symbol"/>
              </a:rPr>
              <a:t>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CouchDB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MongoDB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SimpleDB</a:t>
            </a:r>
            <a:r>
              <a:rPr lang="en-US" dirty="0">
                <a:sym typeface="Symbol"/>
              </a:rPr>
              <a:t>, 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5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Graph</a:t>
            </a:r>
            <a:r>
              <a:rPr lang="tr-TR" b="1" dirty="0" smtClean="0"/>
              <a:t> Database </a:t>
            </a:r>
            <a:r>
              <a:rPr lang="tr-TR" b="1" dirty="0" err="1" smtClean="0"/>
              <a:t>Systems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A graph is a collection nodes (things) and edges (relationships) that connect </a:t>
            </a: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pairs </a:t>
            </a: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of nodes.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Attach </a:t>
            </a: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properties (key-value pairs) on nodes and relationships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Relationships  connect two nodes and both nodes and relationships can hold </a:t>
            </a: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an</a:t>
            </a:r>
            <a:r>
              <a:rPr lang="tr-TR" sz="74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arbitrary </a:t>
            </a: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amount of key-value pairs.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sz="7400" dirty="0">
                <a:solidFill>
                  <a:srgbClr val="000000"/>
                </a:solidFill>
                <a:cs typeface="Times New Roman" pitchFamily="18" charset="0"/>
              </a:rPr>
              <a:t>graph database can be thought of as a key-value store, with full support </a:t>
            </a:r>
            <a:r>
              <a:rPr lang="en-US" sz="7400" dirty="0" err="1" smtClean="0">
                <a:solidFill>
                  <a:srgbClr val="000000"/>
                </a:solidFill>
                <a:cs typeface="Times New Roman" pitchFamily="18" charset="0"/>
              </a:rPr>
              <a:t>fo</a:t>
            </a:r>
            <a:r>
              <a:rPr lang="tr-TR" sz="7400" dirty="0" smtClean="0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sz="7400" dirty="0" smtClean="0">
                <a:solidFill>
                  <a:srgbClr val="000000"/>
                </a:solidFill>
                <a:cs typeface="Times New Roman" pitchFamily="18" charset="0"/>
              </a:rPr>
              <a:t>relationships.</a:t>
            </a:r>
            <a:endParaRPr lang="tr-TR" sz="7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7400" dirty="0" smtClean="0">
                <a:sym typeface="Symbol"/>
              </a:rPr>
              <a:t>Example system</a:t>
            </a:r>
            <a:r>
              <a:rPr lang="tr-TR" sz="7400" dirty="0" smtClean="0">
                <a:sym typeface="Symbol"/>
              </a:rPr>
              <a:t>s</a:t>
            </a:r>
          </a:p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dirty="0" smtClean="0">
                <a:sym typeface="Symbol"/>
              </a:rPr>
              <a:t>Neo4j</a:t>
            </a:r>
            <a:r>
              <a:rPr lang="en-US" sz="6000" dirty="0">
                <a:sym typeface="Symbol"/>
              </a:rPr>
              <a:t>, </a:t>
            </a:r>
            <a:r>
              <a:rPr lang="en-US" sz="6000" dirty="0" err="1">
                <a:sym typeface="Symbol"/>
              </a:rPr>
              <a:t>FlockDB</a:t>
            </a:r>
            <a:r>
              <a:rPr lang="en-US" sz="6000" dirty="0">
                <a:sym typeface="Symbol"/>
              </a:rPr>
              <a:t>, </a:t>
            </a:r>
            <a:r>
              <a:rPr lang="en-US" sz="6000" dirty="0" err="1">
                <a:sym typeface="Symbol"/>
              </a:rPr>
              <a:t>Pregel</a:t>
            </a:r>
            <a:r>
              <a:rPr lang="en-US" sz="6000" dirty="0">
                <a:sym typeface="Symbol"/>
              </a:rPr>
              <a:t>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482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 err="1" smtClean="0"/>
              <a:t>Batch</a:t>
            </a:r>
            <a:r>
              <a:rPr lang="tr-TR" b="1" dirty="0" smtClean="0"/>
              <a:t> Data </a:t>
            </a:r>
            <a:r>
              <a:rPr lang="tr-TR" b="1" dirty="0" err="1" smtClean="0"/>
              <a:t>Processing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Batch data processing is an efficient way of processing high volumes of data is where a group of transactions is collected over a period of time. </a:t>
            </a:r>
            <a:endParaRPr lang="tr-TR" dirty="0" smtClean="0"/>
          </a:p>
          <a:p>
            <a:r>
              <a:rPr lang="en-US" dirty="0"/>
              <a:t>Data is collected, entered, processed and then the batch results are produced </a:t>
            </a:r>
            <a:endParaRPr lang="tr-TR" dirty="0" smtClean="0"/>
          </a:p>
          <a:p>
            <a:r>
              <a:rPr lang="tr-TR" dirty="0" smtClean="0"/>
              <a:t>Data is </a:t>
            </a:r>
            <a:r>
              <a:rPr lang="tr-TR" dirty="0" err="1" smtClean="0"/>
              <a:t>processed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worker</a:t>
            </a:r>
            <a:r>
              <a:rPr lang="tr-TR" dirty="0" smtClean="0"/>
              <a:t> </a:t>
            </a:r>
            <a:r>
              <a:rPr lang="tr-TR" dirty="0" err="1" smtClean="0"/>
              <a:t>nodes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managed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queries</a:t>
            </a:r>
            <a:r>
              <a:rPr lang="tr-TR" dirty="0"/>
              <a:t> can be </a:t>
            </a:r>
            <a:r>
              <a:rPr lang="tr-TR" dirty="0" err="1"/>
              <a:t>executed</a:t>
            </a:r>
            <a:r>
              <a:rPr lang="tr-TR" dirty="0"/>
              <a:t> as </a:t>
            </a:r>
            <a:r>
              <a:rPr lang="tr-TR" dirty="0" err="1"/>
              <a:t>distributed</a:t>
            </a:r>
            <a:r>
              <a:rPr lang="tr-TR" dirty="0"/>
              <a:t> on offline </a:t>
            </a:r>
            <a:r>
              <a:rPr lang="tr-TR" dirty="0" err="1"/>
              <a:t>big</a:t>
            </a:r>
            <a:r>
              <a:rPr lang="tr-TR" dirty="0"/>
              <a:t> data. User </a:t>
            </a:r>
            <a:r>
              <a:rPr lang="tr-TR" dirty="0" err="1"/>
              <a:t>queries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Map-Reduce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 on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data. </a:t>
            </a:r>
          </a:p>
          <a:p>
            <a:pPr lvl="1"/>
            <a:r>
              <a:rPr lang="tr-TR" dirty="0" err="1" smtClean="0"/>
              <a:t>Hive</a:t>
            </a:r>
            <a:r>
              <a:rPr lang="tr-TR" dirty="0" smtClean="0"/>
              <a:t>: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/>
              <a:t>SQL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query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  <a:p>
            <a:pPr lvl="1"/>
            <a:r>
              <a:rPr lang="tr-TR" dirty="0" err="1" smtClean="0"/>
              <a:t>Pig</a:t>
            </a:r>
            <a:r>
              <a:rPr lang="tr-TR" dirty="0" smtClean="0"/>
              <a:t>: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/>
              <a:t>likely</a:t>
            </a:r>
            <a:r>
              <a:rPr lang="tr-TR" dirty="0"/>
              <a:t> a </a:t>
            </a:r>
            <a:r>
              <a:rPr lang="tr-TR" dirty="0" err="1"/>
              <a:t>scripting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  <a:p>
            <a:pPr marL="32004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18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Map-Reduce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MapReduce</a:t>
            </a:r>
            <a:r>
              <a:rPr lang="en-US" dirty="0"/>
              <a:t> is a programming model and software </a:t>
            </a:r>
            <a:r>
              <a:rPr lang="en-US" dirty="0" smtClean="0"/>
              <a:t>framework </a:t>
            </a:r>
            <a:r>
              <a:rPr lang="en-US" dirty="0"/>
              <a:t>first developed by Google (Google’s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paper </a:t>
            </a:r>
            <a:r>
              <a:rPr lang="en-US" dirty="0" smtClean="0"/>
              <a:t>was submitted </a:t>
            </a:r>
            <a:r>
              <a:rPr lang="en-US" dirty="0"/>
              <a:t>in 2004) </a:t>
            </a:r>
          </a:p>
          <a:p>
            <a:pPr algn="just"/>
            <a:r>
              <a:rPr lang="tr-TR" dirty="0" smtClean="0"/>
              <a:t>A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distributing</a:t>
            </a:r>
            <a:r>
              <a:rPr lang="tr-TR" dirty="0" smtClean="0"/>
              <a:t> a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across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nodes</a:t>
            </a:r>
            <a:endParaRPr lang="tr-TR" dirty="0" smtClean="0"/>
          </a:p>
          <a:p>
            <a:pPr algn="just"/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data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endParaRPr lang="tr-TR" dirty="0" smtClean="0"/>
          </a:p>
          <a:p>
            <a:pPr algn="just"/>
            <a:r>
              <a:rPr lang="tr-TR" dirty="0" err="1" smtClean="0"/>
              <a:t>Consists</a:t>
            </a:r>
            <a:r>
              <a:rPr lang="tr-TR" dirty="0" smtClean="0"/>
              <a:t> of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developer-created</a:t>
            </a:r>
            <a:r>
              <a:rPr lang="tr-TR" dirty="0" smtClean="0"/>
              <a:t> </a:t>
            </a:r>
            <a:r>
              <a:rPr lang="tr-TR" dirty="0" err="1" smtClean="0"/>
              <a:t>phases</a:t>
            </a:r>
            <a:endParaRPr lang="tr-TR" dirty="0" smtClean="0"/>
          </a:p>
          <a:p>
            <a:pPr lvl="1" algn="just">
              <a:buFont typeface="Wingdings" pitchFamily="2" charset="2"/>
              <a:buChar char="§"/>
            </a:pPr>
            <a:r>
              <a:rPr lang="tr-TR" dirty="0" err="1" smtClean="0"/>
              <a:t>Map</a:t>
            </a:r>
            <a:endParaRPr lang="tr-TR" dirty="0" smtClean="0"/>
          </a:p>
          <a:p>
            <a:pPr lvl="1" algn="just">
              <a:buFont typeface="Wingdings" pitchFamily="2" charset="2"/>
              <a:buChar char="§"/>
            </a:pPr>
            <a:r>
              <a:rPr lang="tr-TR" dirty="0" err="1" smtClean="0"/>
              <a:t>Reduce</a:t>
            </a:r>
            <a:endParaRPr lang="tr-TR" dirty="0" smtClean="0"/>
          </a:p>
          <a:p>
            <a:pPr algn="just"/>
            <a:r>
              <a:rPr lang="en-US" dirty="0"/>
              <a:t>Nice features of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systems include:</a:t>
            </a:r>
            <a:endParaRPr lang="tr-TR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reliably processing </a:t>
            </a:r>
            <a:r>
              <a:rPr lang="en-US" dirty="0" smtClean="0"/>
              <a:t>a job </a:t>
            </a:r>
            <a:r>
              <a:rPr lang="en-US" dirty="0"/>
              <a:t>even </a:t>
            </a:r>
            <a:r>
              <a:rPr lang="en-US" dirty="0" smtClean="0"/>
              <a:t>when </a:t>
            </a:r>
            <a:r>
              <a:rPr lang="en-US" dirty="0"/>
              <a:t>machines die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err="1" smtClean="0"/>
              <a:t>paralellization</a:t>
            </a:r>
            <a:r>
              <a:rPr lang="en-US" dirty="0" smtClean="0"/>
              <a:t> </a:t>
            </a:r>
            <a:r>
              <a:rPr lang="tr-TR" dirty="0" smtClean="0"/>
              <a:t>on </a:t>
            </a:r>
            <a:r>
              <a:rPr lang="en-US" dirty="0" smtClean="0"/>
              <a:t>thousands </a:t>
            </a:r>
            <a:r>
              <a:rPr lang="en-US" dirty="0"/>
              <a:t>of </a:t>
            </a:r>
            <a:r>
              <a:rPr lang="en-US" dirty="0" smtClean="0"/>
              <a:t>machines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9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"Map" step:</a:t>
            </a:r>
            <a:r>
              <a:rPr lang="en-US" dirty="0"/>
              <a:t> 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master node takes the input, divides it into smaller sub-problems, and distributes them to worker nodes. A worker node may do this again in turn, leading to a </a:t>
            </a:r>
            <a:r>
              <a:rPr lang="en-US" dirty="0" smtClean="0"/>
              <a:t>multi-level</a:t>
            </a:r>
            <a:r>
              <a:rPr lang="tr-TR" dirty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structure</a:t>
            </a:r>
            <a:r>
              <a:rPr lang="en-US" dirty="0"/>
              <a:t>. The worker node processes the smaller problem, and passes the answer back to its master node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61112"/>
              </p:ext>
            </p:extLst>
          </p:nvPr>
        </p:nvGraphicFramePr>
        <p:xfrm>
          <a:off x="1259632" y="4149080"/>
          <a:ext cx="7344816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2016224">
                <a:tc>
                  <a:txBody>
                    <a:bodyPr/>
                    <a:lstStyle/>
                    <a:p>
                      <a:r>
                        <a:rPr kumimoji="0" lang="tr-TR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kumimoji="0" lang="tr-TR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// name: </a:t>
                      </a:r>
                      <a:r>
                        <a:rPr kumimoji="0" lang="tr-TR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0" lang="tr-TR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kumimoji="0" lang="tr-TR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kumimoji="0" lang="tr-TR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0" lang="tr-TR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tr-TR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0" lang="tr-TR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r-TR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tr-TR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each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w in 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tr-TR" sz="2400" dirty="0" err="1" smtClean="0">
                          <a:solidFill>
                            <a:schemeClr val="tx1"/>
                          </a:solidFill>
                        </a:rPr>
                        <a:t>emit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emit(key, value)</a:t>
                      </a:r>
                      <a:endParaRPr lang="tr-T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Reduce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pPr algn="just"/>
            <a:r>
              <a:rPr lang="en-US" b="1" dirty="0"/>
              <a:t>"Reduce" step:</a:t>
            </a:r>
            <a:r>
              <a:rPr lang="en-US" dirty="0"/>
              <a:t> 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step, </a:t>
            </a:r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master </a:t>
            </a:r>
            <a:r>
              <a:rPr lang="en-US" dirty="0" smtClean="0"/>
              <a:t>node </a:t>
            </a:r>
            <a:r>
              <a:rPr lang="en-US" dirty="0"/>
              <a:t>collects the answers </a:t>
            </a:r>
            <a:r>
              <a:rPr lang="tr-TR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all the sub-problems and </a:t>
            </a:r>
            <a:r>
              <a:rPr lang="tr-TR" dirty="0" err="1" smtClean="0"/>
              <a:t>classifies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keys</a:t>
            </a:r>
            <a:r>
              <a:rPr lang="tr-TR" dirty="0" smtClean="0"/>
              <a:t>.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unique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sent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distinct</a:t>
            </a:r>
            <a:r>
              <a:rPr lang="tr-TR" dirty="0" smtClean="0"/>
              <a:t> </a:t>
            </a:r>
            <a:r>
              <a:rPr lang="tr-TR" dirty="0" err="1" smtClean="0"/>
              <a:t>reducer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reducer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a </a:t>
            </a:r>
            <a:r>
              <a:rPr lang="tr-TR" dirty="0" err="1" smtClean="0"/>
              <a:t>distinct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ita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independently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03703"/>
              </p:ext>
            </p:extLst>
          </p:nvPr>
        </p:nvGraphicFramePr>
        <p:xfrm>
          <a:off x="1331640" y="3717032"/>
          <a:ext cx="727280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2376264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reduce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String word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Iterator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partialCounts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en-US" sz="2400" b="1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word: a word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en-US" sz="2400" b="1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partialCounts</a:t>
                      </a:r>
                      <a:r>
                        <a:rPr kumimoji="0" lang="en-US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list of aggregated partial counts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sum 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each pc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partialCounts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sum 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r-TR" sz="240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emit 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sum</a:t>
                      </a:r>
                      <a:r>
                        <a:rPr kumimoji="0"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3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 err="1" smtClean="0"/>
              <a:t>Map-Reduce</a:t>
            </a:r>
            <a:r>
              <a:rPr lang="tr-TR" b="1" dirty="0" smtClean="0"/>
              <a:t> </a:t>
            </a:r>
            <a:r>
              <a:rPr lang="tr-TR" b="1" dirty="0" err="1" smtClean="0"/>
              <a:t>Overview</a:t>
            </a:r>
            <a:endParaRPr lang="tr-TR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42184"/>
            <a:ext cx="8784976" cy="4555167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9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Hadoop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Hadoop</a:t>
            </a:r>
            <a:r>
              <a:rPr lang="en-US" dirty="0" smtClean="0"/>
              <a:t> is a</a:t>
            </a:r>
            <a:r>
              <a:rPr lang="tr-TR" dirty="0" smtClean="0"/>
              <a:t> </a:t>
            </a:r>
            <a:r>
              <a:rPr lang="tr-TR" dirty="0" err="1" smtClean="0"/>
              <a:t>scalable</a:t>
            </a:r>
            <a:r>
              <a:rPr lang="tr-TR" dirty="0" smtClean="0"/>
              <a:t> </a:t>
            </a:r>
            <a:r>
              <a:rPr lang="tr-TR" dirty="0" err="1" smtClean="0"/>
              <a:t>fault-tolerant</a:t>
            </a:r>
            <a:r>
              <a:rPr lang="tr-TR" dirty="0" smtClean="0"/>
              <a:t> </a:t>
            </a:r>
            <a:r>
              <a:rPr lang="tr-TR" dirty="0" err="1" smtClean="0"/>
              <a:t>distributed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data </a:t>
            </a:r>
            <a:r>
              <a:rPr lang="tr-TR" dirty="0" err="1" smtClean="0"/>
              <a:t>storage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Core</a:t>
            </a:r>
            <a:r>
              <a:rPr lang="tr-TR" dirty="0" smtClean="0"/>
              <a:t> </a:t>
            </a:r>
            <a:r>
              <a:rPr lang="tr-TR" dirty="0" err="1" smtClean="0"/>
              <a:t>Hadoop</a:t>
            </a:r>
            <a:r>
              <a:rPr lang="tr-TR" dirty="0" smtClean="0"/>
              <a:t> has </a:t>
            </a:r>
            <a:r>
              <a:rPr lang="tr-TR" dirty="0" err="1" smtClean="0"/>
              <a:t>two</a:t>
            </a:r>
            <a:r>
              <a:rPr lang="tr-TR" dirty="0" smtClean="0"/>
              <a:t> main </a:t>
            </a:r>
            <a:r>
              <a:rPr lang="tr-TR" dirty="0" err="1" smtClean="0"/>
              <a:t>components</a:t>
            </a:r>
            <a:r>
              <a:rPr lang="en-US" dirty="0"/>
              <a:t>:</a:t>
            </a:r>
            <a:endParaRPr lang="tr-TR" dirty="0" smtClean="0"/>
          </a:p>
          <a:p>
            <a:pPr marL="320040" lvl="1" indent="0" algn="just">
              <a:buNone/>
            </a:pPr>
            <a:r>
              <a:rPr lang="en-US" dirty="0" smtClean="0"/>
              <a:t>(1) </a:t>
            </a:r>
            <a:r>
              <a:rPr lang="tr-TR" b="1" dirty="0" smtClean="0"/>
              <a:t>HDFS</a:t>
            </a:r>
            <a:r>
              <a:rPr lang="tr-TR" dirty="0"/>
              <a:t>: </a:t>
            </a:r>
            <a:r>
              <a:rPr lang="tr-TR" dirty="0" err="1"/>
              <a:t>Hadoop</a:t>
            </a:r>
            <a:r>
              <a:rPr lang="tr-TR" dirty="0"/>
              <a:t> Distributed File </a:t>
            </a:r>
            <a:r>
              <a:rPr lang="tr-TR" dirty="0" err="1"/>
              <a:t>System</a:t>
            </a:r>
            <a:r>
              <a:rPr lang="tr-TR" dirty="0"/>
              <a:t> is a </a:t>
            </a:r>
            <a:r>
              <a:rPr lang="tr-TR" dirty="0" err="1"/>
              <a:t>reliable</a:t>
            </a:r>
            <a:r>
              <a:rPr lang="tr-TR" dirty="0"/>
              <a:t>, self-</a:t>
            </a:r>
            <a:r>
              <a:rPr lang="tr-TR" dirty="0" err="1"/>
              <a:t>healing</a:t>
            </a:r>
            <a:r>
              <a:rPr lang="tr-TR" dirty="0"/>
              <a:t>, </a:t>
            </a:r>
            <a:r>
              <a:rPr lang="tr-TR" dirty="0" err="1"/>
              <a:t>redundant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err="1" smtClean="0"/>
              <a:t>high-bandwi</a:t>
            </a:r>
            <a:r>
              <a:rPr lang="en-US" dirty="0" smtClean="0"/>
              <a:t>d</a:t>
            </a:r>
            <a:r>
              <a:rPr lang="tr-TR" dirty="0" err="1" smtClean="0"/>
              <a:t>th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smtClean="0"/>
              <a:t>file</a:t>
            </a:r>
            <a:r>
              <a:rPr lang="en-US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 smtClean="0"/>
              <a:t>.</a:t>
            </a:r>
            <a:endParaRPr lang="tr-TR" dirty="0"/>
          </a:p>
          <a:p>
            <a:pPr marL="320040" lvl="1" indent="0" algn="just">
              <a:buNone/>
            </a:pPr>
            <a:r>
              <a:rPr lang="en-US" dirty="0" smtClean="0"/>
              <a:t>(2) </a:t>
            </a:r>
            <a:r>
              <a:rPr lang="tr-TR" b="1" dirty="0" err="1" smtClean="0"/>
              <a:t>Map</a:t>
            </a:r>
            <a:r>
              <a:rPr lang="en-US" b="1" dirty="0" smtClean="0"/>
              <a:t>R</a:t>
            </a:r>
            <a:r>
              <a:rPr lang="tr-TR" b="1" dirty="0" err="1" smtClean="0"/>
              <a:t>educe</a:t>
            </a:r>
            <a:r>
              <a:rPr lang="tr-TR" dirty="0"/>
              <a:t>: </a:t>
            </a:r>
            <a:r>
              <a:rPr lang="tr-TR" dirty="0" err="1"/>
              <a:t>Fault-tolerant</a:t>
            </a:r>
            <a:r>
              <a:rPr lang="tr-TR" dirty="0"/>
              <a:t>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 smtClean="0"/>
              <a:t>processing</a:t>
            </a:r>
            <a:endParaRPr lang="en-US" dirty="0" smtClean="0"/>
          </a:p>
          <a:p>
            <a:pPr algn="just"/>
            <a:r>
              <a:rPr lang="tr-TR" dirty="0" err="1"/>
              <a:t>O</a:t>
            </a:r>
            <a:r>
              <a:rPr lang="tr-TR" dirty="0" err="1" smtClean="0"/>
              <a:t>perates</a:t>
            </a:r>
            <a:r>
              <a:rPr lang="tr-TR" dirty="0" smtClean="0"/>
              <a:t> on </a:t>
            </a:r>
            <a:r>
              <a:rPr lang="tr-TR" dirty="0" err="1" smtClean="0"/>
              <a:t>unsuctured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structured</a:t>
            </a:r>
            <a:r>
              <a:rPr lang="tr-TR" dirty="0" smtClean="0"/>
              <a:t> data</a:t>
            </a:r>
          </a:p>
          <a:p>
            <a:pPr algn="just"/>
            <a:r>
              <a:rPr lang="tr-TR" dirty="0"/>
              <a:t>O</a:t>
            </a:r>
            <a:r>
              <a:rPr lang="tr-TR" dirty="0" smtClean="0"/>
              <a:t>pen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r>
              <a:rPr lang="tr-TR" dirty="0" smtClean="0"/>
              <a:t> </a:t>
            </a:r>
            <a:r>
              <a:rPr lang="tr-TR" dirty="0" err="1" smtClean="0"/>
              <a:t>Apache</a:t>
            </a:r>
            <a:r>
              <a:rPr lang="tr-TR" dirty="0" smtClean="0"/>
              <a:t> License</a:t>
            </a:r>
            <a:endParaRPr lang="en-US" dirty="0" smtClean="0"/>
          </a:p>
          <a:p>
            <a:pPr lvl="1" algn="just">
              <a:buFont typeface="Wingdings" pitchFamily="2" charset="2"/>
              <a:buChar char="§"/>
            </a:pPr>
            <a:endParaRPr lang="tr-TR" dirty="0" smtClean="0"/>
          </a:p>
          <a:p>
            <a:pPr marL="594360" lvl="2" indent="0" algn="just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Contents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Big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Scalability</a:t>
            </a:r>
            <a:endParaRPr lang="tr-TR" dirty="0" smtClean="0"/>
          </a:p>
          <a:p>
            <a:r>
              <a:rPr lang="tr-TR" dirty="0" err="1" smtClean="0"/>
              <a:t>NoSQL</a:t>
            </a:r>
            <a:endParaRPr lang="tr-TR" dirty="0"/>
          </a:p>
          <a:p>
            <a:pPr lvl="1"/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Stores</a:t>
            </a:r>
            <a:endParaRPr lang="tr-TR" dirty="0"/>
          </a:p>
          <a:p>
            <a:pPr lvl="1"/>
            <a:r>
              <a:rPr lang="tr-TR" dirty="0" err="1"/>
              <a:t>Key</a:t>
            </a:r>
            <a:r>
              <a:rPr lang="tr-TR" dirty="0"/>
              <a:t>-Value </a:t>
            </a:r>
            <a:r>
              <a:rPr lang="tr-TR" dirty="0" err="1"/>
              <a:t>Stores</a:t>
            </a:r>
            <a:endParaRPr lang="tr-TR" dirty="0"/>
          </a:p>
          <a:p>
            <a:pPr lvl="1"/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Stores</a:t>
            </a:r>
            <a:endParaRPr lang="tr-TR" dirty="0"/>
          </a:p>
          <a:p>
            <a:pPr lvl="1"/>
            <a:r>
              <a:rPr lang="tr-TR" dirty="0" err="1"/>
              <a:t>Graph</a:t>
            </a:r>
            <a:r>
              <a:rPr lang="tr-TR" dirty="0"/>
              <a:t> Database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 err="1" smtClean="0"/>
              <a:t>Batch</a:t>
            </a:r>
            <a:r>
              <a:rPr lang="tr-TR" dirty="0" smtClean="0"/>
              <a:t> Data </a:t>
            </a:r>
            <a:r>
              <a:rPr lang="tr-TR" dirty="0" err="1"/>
              <a:t>Processing</a:t>
            </a:r>
            <a:endParaRPr lang="tr-TR" dirty="0"/>
          </a:p>
          <a:p>
            <a:pPr lvl="1"/>
            <a:r>
              <a:rPr lang="tr-TR" dirty="0" err="1"/>
              <a:t>MapReduce</a:t>
            </a:r>
            <a:endParaRPr lang="tr-TR" dirty="0"/>
          </a:p>
          <a:p>
            <a:pPr lvl="1"/>
            <a:r>
              <a:rPr lang="tr-TR" dirty="0" err="1" smtClean="0"/>
              <a:t>Hadoop</a:t>
            </a:r>
            <a:endParaRPr lang="tr-TR" dirty="0" smtClean="0"/>
          </a:p>
          <a:p>
            <a:pPr lvl="1"/>
            <a:r>
              <a:rPr lang="tr-TR" dirty="0" err="1" smtClean="0"/>
              <a:t>Running</a:t>
            </a:r>
            <a:r>
              <a:rPr lang="tr-TR" dirty="0" smtClean="0"/>
              <a:t> </a:t>
            </a:r>
            <a:r>
              <a:rPr lang="tr-TR" dirty="0" err="1" smtClean="0"/>
              <a:t>Analytical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</a:t>
            </a:r>
            <a:r>
              <a:rPr lang="tr-TR" dirty="0" err="1" smtClean="0"/>
              <a:t>over</a:t>
            </a:r>
            <a:r>
              <a:rPr lang="tr-TR" dirty="0" smtClean="0"/>
              <a:t> Offline </a:t>
            </a:r>
            <a:r>
              <a:rPr lang="tr-TR" dirty="0" err="1" smtClean="0"/>
              <a:t>Big</a:t>
            </a:r>
            <a:r>
              <a:rPr lang="tr-TR" dirty="0" smtClean="0"/>
              <a:t> Data</a:t>
            </a:r>
          </a:p>
          <a:p>
            <a:pPr lvl="2"/>
            <a:r>
              <a:rPr lang="tr-TR" dirty="0" err="1" smtClean="0"/>
              <a:t>Hive</a:t>
            </a:r>
            <a:endParaRPr lang="tr-TR" dirty="0" smtClean="0"/>
          </a:p>
          <a:p>
            <a:pPr lvl="2"/>
            <a:r>
              <a:rPr lang="tr-TR" dirty="0" err="1" smtClean="0"/>
              <a:t>Pig</a:t>
            </a:r>
            <a:endParaRPr lang="tr-TR" dirty="0"/>
          </a:p>
          <a:p>
            <a:r>
              <a:rPr lang="tr-TR" dirty="0" err="1" smtClean="0"/>
              <a:t>RealTime</a:t>
            </a:r>
            <a:r>
              <a:rPr lang="tr-TR" dirty="0" smtClean="0"/>
              <a:t> Data </a:t>
            </a:r>
            <a:r>
              <a:rPr lang="tr-TR" dirty="0" err="1"/>
              <a:t>Processing</a:t>
            </a:r>
            <a:endParaRPr lang="tr-TR" dirty="0"/>
          </a:p>
          <a:p>
            <a:pPr lvl="1"/>
            <a:r>
              <a:rPr lang="tr-TR" dirty="0" err="1"/>
              <a:t>Storm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Hadoop</a:t>
            </a:r>
            <a:r>
              <a:rPr lang="tr-TR" b="1" dirty="0" smtClean="0"/>
              <a:t> Architecture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84976" cy="5112568"/>
          </a:xfr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2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HDFS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Inspired by Google File System </a:t>
            </a:r>
          </a:p>
          <a:p>
            <a:pPr algn="just"/>
            <a:r>
              <a:rPr lang="en-US" dirty="0" smtClean="0"/>
              <a:t>Scalable</a:t>
            </a:r>
            <a:r>
              <a:rPr lang="en-US" dirty="0"/>
              <a:t>, distributed, portable </a:t>
            </a:r>
            <a:r>
              <a:rPr lang="en-US" dirty="0" smtClean="0"/>
              <a:t>file system </a:t>
            </a:r>
            <a:r>
              <a:rPr lang="en-US" dirty="0"/>
              <a:t>written in Java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framework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/>
              <a:t>Primary </a:t>
            </a:r>
            <a:r>
              <a:rPr lang="en-US" dirty="0"/>
              <a:t>distributed storage used by </a:t>
            </a:r>
            <a:r>
              <a:rPr lang="en-US" dirty="0" err="1"/>
              <a:t>Hadoop</a:t>
            </a:r>
            <a:r>
              <a:rPr lang="en-US" dirty="0"/>
              <a:t> applications </a:t>
            </a:r>
          </a:p>
          <a:p>
            <a:pPr algn="just"/>
            <a:r>
              <a:rPr lang="en-US" dirty="0" smtClean="0"/>
              <a:t>HDFS </a:t>
            </a:r>
            <a:r>
              <a:rPr lang="en-US" dirty="0"/>
              <a:t>can be part of a </a:t>
            </a:r>
            <a:r>
              <a:rPr lang="en-US" dirty="0" err="1"/>
              <a:t>Hadoop</a:t>
            </a:r>
            <a:r>
              <a:rPr lang="en-US" dirty="0"/>
              <a:t> cluster or can be a stand-alone </a:t>
            </a:r>
            <a:r>
              <a:rPr lang="en-US" dirty="0" smtClean="0"/>
              <a:t>general </a:t>
            </a:r>
            <a:r>
              <a:rPr lang="en-US" dirty="0"/>
              <a:t>purpose distributed file system </a:t>
            </a:r>
          </a:p>
          <a:p>
            <a:pPr algn="just"/>
            <a:r>
              <a:rPr lang="en-US" dirty="0" smtClean="0"/>
              <a:t>An HDFS </a:t>
            </a:r>
            <a:r>
              <a:rPr lang="en-US" dirty="0"/>
              <a:t>cluster primarily consists of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/>
              <a:t>that manages file system metadata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err="1" smtClean="0"/>
              <a:t>DataNode</a:t>
            </a:r>
            <a:r>
              <a:rPr lang="en-US" dirty="0" smtClean="0"/>
              <a:t> </a:t>
            </a:r>
            <a:r>
              <a:rPr lang="en-US" dirty="0"/>
              <a:t>that stores actual data </a:t>
            </a:r>
          </a:p>
          <a:p>
            <a:pPr algn="just"/>
            <a:r>
              <a:rPr lang="en-US" dirty="0" smtClean="0"/>
              <a:t>Stores </a:t>
            </a:r>
            <a:r>
              <a:rPr lang="en-US" dirty="0"/>
              <a:t>very large files in blocks across machines in a large </a:t>
            </a:r>
            <a:r>
              <a:rPr lang="en-US" dirty="0" smtClean="0"/>
              <a:t>cluster </a:t>
            </a: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/>
              <a:t>Reliability </a:t>
            </a:r>
            <a:r>
              <a:rPr lang="en-US" dirty="0"/>
              <a:t>and fault tolerance ensured by replicating data across </a:t>
            </a:r>
            <a:r>
              <a:rPr lang="en-US" dirty="0" smtClean="0"/>
              <a:t>multiple </a:t>
            </a:r>
            <a:r>
              <a:rPr lang="en-US" dirty="0"/>
              <a:t>hosts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8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HDFS Architecture</a:t>
            </a:r>
            <a:endParaRPr lang="tr-TR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784976" cy="4968552"/>
          </a:xfr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b="1" dirty="0" err="1"/>
              <a:t>Running</a:t>
            </a:r>
            <a:r>
              <a:rPr lang="tr-TR" b="1" dirty="0"/>
              <a:t> </a:t>
            </a:r>
            <a:r>
              <a:rPr lang="tr-TR" b="1" dirty="0" err="1"/>
              <a:t>Analytical</a:t>
            </a:r>
            <a:r>
              <a:rPr lang="tr-TR" b="1" dirty="0"/>
              <a:t> </a:t>
            </a:r>
            <a:r>
              <a:rPr lang="tr-TR" b="1" dirty="0" err="1"/>
              <a:t>Queries</a:t>
            </a:r>
            <a:r>
              <a:rPr lang="tr-TR" b="1" dirty="0"/>
              <a:t> </a:t>
            </a:r>
            <a:r>
              <a:rPr lang="tr-TR" b="1" dirty="0" err="1"/>
              <a:t>over</a:t>
            </a:r>
            <a:r>
              <a:rPr lang="tr-TR" b="1" dirty="0"/>
              <a:t> Offline </a:t>
            </a:r>
            <a:r>
              <a:rPr lang="tr-TR" b="1" dirty="0" err="1"/>
              <a:t>Big</a:t>
            </a:r>
            <a:r>
              <a:rPr lang="tr-TR" b="1" dirty="0"/>
              <a:t> Data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Hadoop</a:t>
            </a:r>
            <a:r>
              <a:rPr lang="en-US" dirty="0"/>
              <a:t> is great for large-data processing!</a:t>
            </a:r>
          </a:p>
          <a:p>
            <a:pPr lvl="1"/>
            <a:r>
              <a:rPr lang="en-US" dirty="0"/>
              <a:t>But writing Java programs for everything is verbose and slow</a:t>
            </a:r>
          </a:p>
          <a:p>
            <a:pPr lvl="1"/>
            <a:r>
              <a:rPr lang="en-US" dirty="0"/>
              <a:t>Not everyone wants to (or can) write Java code</a:t>
            </a:r>
          </a:p>
          <a:p>
            <a:r>
              <a:rPr lang="en-US" dirty="0"/>
              <a:t>Solution: develop higher-level data processing languages</a:t>
            </a:r>
          </a:p>
          <a:p>
            <a:pPr lvl="1"/>
            <a:r>
              <a:rPr lang="en-US" dirty="0"/>
              <a:t>Hive: HQL is like SQL</a:t>
            </a:r>
          </a:p>
          <a:p>
            <a:pPr lvl="1"/>
            <a:r>
              <a:rPr lang="en-US" dirty="0"/>
              <a:t>Pig: Pig Latin is a bit like Perl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7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06090"/>
          </a:xfrm>
        </p:spPr>
        <p:txBody>
          <a:bodyPr>
            <a:noAutofit/>
          </a:bodyPr>
          <a:lstStyle/>
          <a:p>
            <a:pPr algn="ctr"/>
            <a:r>
              <a:rPr lang="tr-TR" b="1" dirty="0" err="1" smtClean="0"/>
              <a:t>Hive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 system for querying and managing structured data built on top of </a:t>
            </a:r>
            <a:r>
              <a:rPr lang="en-US" sz="2800" dirty="0" err="1"/>
              <a:t>Hadoop</a:t>
            </a:r>
            <a:endParaRPr lang="en-US" sz="2800" dirty="0"/>
          </a:p>
          <a:p>
            <a:pPr lvl="1" algn="just"/>
            <a:r>
              <a:rPr lang="en-US" sz="2800" dirty="0"/>
              <a:t>Uses Map-Reduce for execution</a:t>
            </a:r>
          </a:p>
          <a:p>
            <a:pPr lvl="1" algn="just"/>
            <a:r>
              <a:rPr lang="en-US" sz="2800" dirty="0"/>
              <a:t>HDFS for storage – but any system that implements </a:t>
            </a:r>
            <a:r>
              <a:rPr lang="en-US" sz="2800" dirty="0" err="1"/>
              <a:t>Hadoop</a:t>
            </a:r>
            <a:r>
              <a:rPr lang="en-US" sz="2800" dirty="0"/>
              <a:t> FS </a:t>
            </a:r>
            <a:r>
              <a:rPr lang="en-US" sz="2800" dirty="0" smtClean="0"/>
              <a:t>API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u="sng" dirty="0"/>
              <a:t>Key Building Principles</a:t>
            </a:r>
            <a:r>
              <a:rPr lang="en-US" sz="2800" dirty="0"/>
              <a:t>:</a:t>
            </a:r>
          </a:p>
          <a:p>
            <a:pPr lvl="1" algn="just"/>
            <a:r>
              <a:rPr lang="en-US" sz="2800" dirty="0"/>
              <a:t>Structured data with rich data types (</a:t>
            </a:r>
            <a:r>
              <a:rPr lang="en-US" sz="2800" dirty="0" err="1"/>
              <a:t>structs</a:t>
            </a:r>
            <a:r>
              <a:rPr lang="en-US" sz="2800" dirty="0"/>
              <a:t>, lists and maps)</a:t>
            </a:r>
          </a:p>
          <a:p>
            <a:pPr lvl="1" algn="just"/>
            <a:r>
              <a:rPr lang="en-US" sz="2800" dirty="0"/>
              <a:t>Directly query data from different formats (text/binary) and file formats (Flat/Sequence)</a:t>
            </a:r>
          </a:p>
          <a:p>
            <a:pPr lvl="1" algn="just"/>
            <a:r>
              <a:rPr lang="en-US" sz="2800" dirty="0"/>
              <a:t>SQL as a familiar programming tool and for standard analytics</a:t>
            </a:r>
          </a:p>
          <a:p>
            <a:pPr lvl="1" algn="just"/>
            <a:r>
              <a:rPr lang="en-US" sz="2800" dirty="0"/>
              <a:t>Allow embedded scripts for extensibility and for non standard applications</a:t>
            </a:r>
          </a:p>
          <a:p>
            <a:pPr lvl="1" algn="just"/>
            <a:r>
              <a:rPr lang="en-US" sz="2800" dirty="0"/>
              <a:t>Rich </a:t>
            </a:r>
            <a:r>
              <a:rPr lang="en-US" sz="2800" dirty="0" err="1"/>
              <a:t>MetaData</a:t>
            </a:r>
            <a:r>
              <a:rPr lang="en-US" sz="2800" dirty="0"/>
              <a:t> to allow data discovery and for optimization</a:t>
            </a:r>
          </a:p>
          <a:p>
            <a:pPr algn="just"/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Hive</a:t>
            </a:r>
            <a:r>
              <a:rPr lang="tr-TR" b="1" dirty="0" smtClean="0"/>
              <a:t> - </a:t>
            </a:r>
            <a:r>
              <a:rPr lang="tr-TR" b="1" dirty="0" err="1" smtClean="0"/>
              <a:t>Example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99862" y="1556793"/>
            <a:ext cx="8066111" cy="2304256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foo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DIRECTORY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hdfs_out</a:t>
            </a:r>
            <a:r>
              <a:rPr lang="en-US" sz="1600" dirty="0"/>
              <a:t>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 </a:t>
            </a:r>
            <a:r>
              <a:rPr lang="en-US" sz="1600" dirty="0"/>
              <a:t>sample </a:t>
            </a:r>
            <a:r>
              <a:rPr lang="en-US" sz="1600" b="1" dirty="0"/>
              <a:t>WHERE</a:t>
            </a:r>
            <a:r>
              <a:rPr lang="en-US" sz="1600" dirty="0"/>
              <a:t> 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LOCAL DIRECTORY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/hive-sample-out'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</a:t>
            </a:r>
            <a:r>
              <a:rPr lang="en-US" sz="1600" dirty="0"/>
              <a:t> sample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4352113" y="6349365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FB1032-EA64-7144-B003-9BCC9D94B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6113828" y="1675908"/>
            <a:ext cx="2404105" cy="292388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Create HDFS </a:t>
            </a:r>
            <a:r>
              <a:rPr lang="en-US" sz="1300" dirty="0" err="1" smtClean="0"/>
              <a:t>dir</a:t>
            </a:r>
            <a:r>
              <a:rPr lang="en-US" sz="1300" dirty="0" smtClean="0"/>
              <a:t> for the output</a:t>
            </a:r>
            <a:endParaRPr lang="en-US" sz="1300" dirty="0"/>
          </a:p>
        </p:txBody>
      </p:sp>
      <p:cxnSp>
        <p:nvCxnSpPr>
          <p:cNvPr id="9" name="Straight Arrow Connector 5"/>
          <p:cNvCxnSpPr/>
          <p:nvPr/>
        </p:nvCxnSpPr>
        <p:spPr>
          <a:xfrm flipH="1">
            <a:off x="5114113" y="1968296"/>
            <a:ext cx="1406042" cy="29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6"/>
          <p:cNvGrpSpPr/>
          <p:nvPr/>
        </p:nvGrpSpPr>
        <p:grpSpPr>
          <a:xfrm>
            <a:off x="4876566" y="2676419"/>
            <a:ext cx="3641367" cy="527608"/>
            <a:chOff x="4715453" y="3949864"/>
            <a:chExt cx="3641367" cy="527608"/>
          </a:xfrm>
        </p:grpSpPr>
        <p:sp>
          <p:nvSpPr>
            <p:cNvPr id="11" name="TextBox 8"/>
            <p:cNvSpPr txBox="1"/>
            <p:nvPr/>
          </p:nvSpPr>
          <p:spPr>
            <a:xfrm>
              <a:off x="5924194" y="3949864"/>
              <a:ext cx="2432626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Create local </a:t>
              </a:r>
              <a:r>
                <a:rPr lang="en-US" sz="1300" dirty="0" err="1" smtClean="0"/>
                <a:t>dir</a:t>
              </a:r>
              <a:r>
                <a:rPr lang="en-US" sz="1300" dirty="0" smtClean="0"/>
                <a:t> for the output</a:t>
              </a:r>
              <a:endParaRPr lang="en-US" sz="1300" dirty="0"/>
            </a:p>
          </p:txBody>
        </p:sp>
        <p:cxnSp>
          <p:nvCxnSpPr>
            <p:cNvPr id="12" name="Straight Arrow Connector 9"/>
            <p:cNvCxnSpPr/>
            <p:nvPr/>
          </p:nvCxnSpPr>
          <p:spPr>
            <a:xfrm flipH="1">
              <a:off x="4715453" y="4242252"/>
              <a:ext cx="1363465" cy="235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524904" y="3861049"/>
            <a:ext cx="8041070" cy="2446784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/>
              <a:t>MAX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</a:t>
            </a:r>
            <a:r>
              <a:rPr lang="en-US" sz="1600" dirty="0" smtClean="0"/>
              <a:t>;</a:t>
            </a: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ds, </a:t>
            </a:r>
            <a:r>
              <a:rPr lang="en-US" sz="1600" b="1" dirty="0"/>
              <a:t>COUNT</a:t>
            </a:r>
            <a:r>
              <a:rPr lang="en-US" sz="1600" dirty="0"/>
              <a:t>(*), </a:t>
            </a:r>
            <a:r>
              <a:rPr lang="en-US" sz="1600" b="1" dirty="0"/>
              <a:t>SUM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endParaRPr lang="tr-TR" sz="1600" b="1" dirty="0" smtClean="0">
              <a:solidFill>
                <a:srgbClr val="0000FF"/>
              </a:solidFill>
            </a:endParaRPr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FROM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s </a:t>
            </a:r>
            <a:r>
              <a:rPr lang="en-US" sz="1600" b="1" dirty="0">
                <a:solidFill>
                  <a:srgbClr val="0000FF"/>
                </a:solidFill>
              </a:rPr>
              <a:t>INSERT OVERWRITE TABLE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bar </a:t>
            </a: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/>
              <a:t>s.bar</a:t>
            </a:r>
            <a:r>
              <a:rPr lang="en-US" sz="1600" dirty="0"/>
              <a:t>, count(*) WHERE </a:t>
            </a:r>
            <a:r>
              <a:rPr lang="en-US" sz="1600" dirty="0" err="1"/>
              <a:t>s.foo</a:t>
            </a:r>
            <a:r>
              <a:rPr lang="en-US" sz="1600" dirty="0"/>
              <a:t> &gt; 0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 smtClean="0"/>
              <a:t>s.bar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grpSp>
        <p:nvGrpSpPr>
          <p:cNvPr id="15" name="Group 6"/>
          <p:cNvGrpSpPr/>
          <p:nvPr/>
        </p:nvGrpSpPr>
        <p:grpSpPr>
          <a:xfrm>
            <a:off x="812901" y="4797151"/>
            <a:ext cx="7548301" cy="648073"/>
            <a:chOff x="900113" y="3489750"/>
            <a:chExt cx="6575360" cy="648073"/>
          </a:xfrm>
        </p:grpSpPr>
        <p:sp>
          <p:nvSpPr>
            <p:cNvPr id="16" name="TextBox 4"/>
            <p:cNvSpPr txBox="1"/>
            <p:nvPr/>
          </p:nvSpPr>
          <p:spPr>
            <a:xfrm>
              <a:off x="900113" y="3489750"/>
              <a:ext cx="328447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Hive allows the From clause to come first !!!</a:t>
              </a:r>
              <a:endParaRPr lang="en-US" sz="1300" dirty="0"/>
            </a:p>
          </p:txBody>
        </p:sp>
        <p:cxnSp>
          <p:nvCxnSpPr>
            <p:cNvPr id="17" name="Straight Arrow Connector 5"/>
            <p:cNvCxnSpPr/>
            <p:nvPr/>
          </p:nvCxnSpPr>
          <p:spPr>
            <a:xfrm flipH="1">
              <a:off x="1414715" y="3782138"/>
              <a:ext cx="738709" cy="355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7"/>
            <p:cNvSpPr txBox="1"/>
            <p:nvPr/>
          </p:nvSpPr>
          <p:spPr>
            <a:xfrm>
              <a:off x="5153494" y="3522521"/>
              <a:ext cx="2321979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Store the results into a table </a:t>
              </a:r>
              <a:endParaRPr lang="en-US" sz="1300" dirty="0"/>
            </a:p>
          </p:txBody>
        </p:sp>
        <p:cxnSp>
          <p:nvCxnSpPr>
            <p:cNvPr id="19" name="Straight Arrow Connector 8"/>
            <p:cNvCxnSpPr/>
            <p:nvPr/>
          </p:nvCxnSpPr>
          <p:spPr>
            <a:xfrm flipH="1">
              <a:off x="3983137" y="3814909"/>
              <a:ext cx="1461175" cy="322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28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Pig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A platform for analyzing large data sets that consists of a high-level language for </a:t>
            </a:r>
            <a:r>
              <a:rPr lang="en-US" b="1" dirty="0"/>
              <a:t>expressing</a:t>
            </a:r>
            <a:r>
              <a:rPr lang="en-US" dirty="0"/>
              <a:t> data analysis programs.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Compiles down to </a:t>
            </a:r>
            <a:r>
              <a:rPr lang="en-US" dirty="0" err="1"/>
              <a:t>MapReduce</a:t>
            </a:r>
            <a:r>
              <a:rPr lang="en-US" dirty="0"/>
              <a:t> jobs 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Developed by Yahoo!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Open-source </a:t>
            </a:r>
            <a:r>
              <a:rPr lang="en-US" dirty="0" smtClean="0"/>
              <a:t>language</a:t>
            </a:r>
            <a:endParaRPr lang="tr-TR" dirty="0" smtClean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Common design patterns as key words (joins, distinct, counts)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Data flow analysis</a:t>
            </a:r>
          </a:p>
          <a:p>
            <a:pPr marL="668338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A script can map to multiple map-reduce jobs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Can </a:t>
            </a:r>
            <a:r>
              <a:rPr lang="en-US" dirty="0"/>
              <a:t>be interactive mode</a:t>
            </a:r>
          </a:p>
          <a:p>
            <a:pPr marL="668338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Issue commands and get </a:t>
            </a:r>
            <a:r>
              <a:rPr lang="en-US" dirty="0" smtClean="0"/>
              <a:t>results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6685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Pig</a:t>
            </a:r>
            <a:r>
              <a:rPr lang="tr-TR" b="1" dirty="0" smtClean="0"/>
              <a:t> - </a:t>
            </a:r>
            <a:r>
              <a:rPr lang="tr-TR" b="1" dirty="0" err="1" smtClean="0"/>
              <a:t>Example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38" name="Slide Number Placeholder 3"/>
          <p:cNvSpPr>
            <a:spLocks noGrp="1"/>
          </p:cNvSpPr>
          <p:nvPr/>
        </p:nvSpPr>
        <p:spPr>
          <a:xfrm>
            <a:off x="4277329" y="6349365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FB1032-EA64-7144-B003-9BCC9D94B50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9" name="Text Box 1"/>
          <p:cNvSpPr txBox="1">
            <a:spLocks noChangeArrowheads="1"/>
          </p:cNvSpPr>
          <p:nvPr/>
        </p:nvSpPr>
        <p:spPr bwMode="auto">
          <a:xfrm>
            <a:off x="519716" y="2190171"/>
            <a:ext cx="8516779" cy="3198392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  <a:effectLst/>
        </p:spPr>
        <p:txBody>
          <a:bodyPr lIns="90000" tIns="79272" rIns="90000" bIns="45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raw =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LOAD</a:t>
            </a:r>
            <a:r>
              <a:rPr lang="en-US" sz="1400" dirty="0">
                <a:latin typeface="Courier New" charset="0"/>
                <a:cs typeface="Courier New" charset="0"/>
              </a:rPr>
              <a:t> '</a:t>
            </a:r>
            <a:r>
              <a:rPr lang="en-US" sz="1400" dirty="0" err="1">
                <a:latin typeface="Courier New" charset="0"/>
                <a:cs typeface="Courier New" charset="0"/>
              </a:rPr>
              <a:t>excite.log</a:t>
            </a:r>
            <a:r>
              <a:rPr lang="en-US" sz="1400" dirty="0">
                <a:latin typeface="Courier New" charset="0"/>
                <a:cs typeface="Courier New" charset="0"/>
              </a:rPr>
              <a:t>'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PigStorage</a:t>
            </a:r>
            <a:r>
              <a:rPr lang="en-US" sz="1400" dirty="0">
                <a:latin typeface="Courier New" charset="0"/>
                <a:cs typeface="Courier New" charset="0"/>
              </a:rPr>
              <a:t>('\t')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AS</a:t>
            </a:r>
            <a:r>
              <a:rPr lang="en-US" sz="1400" i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(user, </a:t>
            </a:r>
            <a:r>
              <a:rPr lang="en-US" sz="1400" i="1" dirty="0" smtClean="0">
                <a:solidFill>
                  <a:srgbClr val="800000"/>
                </a:solidFill>
                <a:latin typeface="Courier New" charset="0"/>
                <a:cs typeface="Courier New" charset="0"/>
              </a:rPr>
              <a:t>id, time, </a:t>
            </a:r>
            <a:r>
              <a:rPr lang="en-US" sz="1400" i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query)</a:t>
            </a:r>
            <a:r>
              <a:rPr lang="en-US" sz="14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clean1 =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FILTER</a:t>
            </a:r>
            <a:r>
              <a:rPr lang="en-US" sz="1400" dirty="0">
                <a:latin typeface="Courier New" charset="0"/>
                <a:cs typeface="Courier New" charset="0"/>
              </a:rPr>
              <a:t> raw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BY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cs typeface="Courier New" charset="0"/>
              </a:rPr>
              <a:t>id &gt; 20 </a:t>
            </a:r>
            <a:r>
              <a:rPr lang="en-US" sz="1400" dirty="0">
                <a:latin typeface="Courier New" charset="0"/>
                <a:cs typeface="Courier New" charset="0"/>
              </a:rPr>
              <a:t>AND </a:t>
            </a:r>
            <a:r>
              <a:rPr lang="en-US" sz="1400" dirty="0" smtClean="0">
                <a:latin typeface="Courier New" charset="0"/>
                <a:cs typeface="Courier New" charset="0"/>
              </a:rPr>
              <a:t>id </a:t>
            </a:r>
            <a:r>
              <a:rPr lang="en-US" sz="1400" dirty="0">
                <a:latin typeface="Courier New" charset="0"/>
                <a:cs typeface="Courier New" charset="0"/>
              </a:rPr>
              <a:t>&lt; </a:t>
            </a:r>
            <a:r>
              <a:rPr lang="en-US" sz="1400" dirty="0" smtClean="0">
                <a:latin typeface="Courier New" charset="0"/>
                <a:cs typeface="Courier New" charset="0"/>
              </a:rPr>
              <a:t>100;</a:t>
            </a: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clean2 =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cs typeface="Courier New" charset="0"/>
              </a:rPr>
              <a:t>clean1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GENERATE</a:t>
            </a:r>
          </a:p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dirty="0" smtClean="0">
                <a:latin typeface="Courier New" charset="0"/>
                <a:cs typeface="Courier New" charset="0"/>
              </a:rPr>
              <a:t>      user</a:t>
            </a:r>
            <a:r>
              <a:rPr lang="en-US" sz="1400" dirty="0">
                <a:latin typeface="Courier New" charset="0"/>
                <a:cs typeface="Courier New" charset="0"/>
              </a:rPr>
              <a:t>, time,</a:t>
            </a:r>
          </a:p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dirty="0" smtClean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cs typeface="Courier New" charset="0"/>
              </a:rPr>
              <a:t>org.apache.pig.tutorial.sanitze</a:t>
            </a:r>
            <a:r>
              <a:rPr lang="en-US" sz="1400" dirty="0">
                <a:latin typeface="Courier New" charset="0"/>
                <a:cs typeface="Courier New" charset="0"/>
              </a:rPr>
              <a:t>(query) as query;</a:t>
            </a: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dirty="0" err="1">
                <a:latin typeface="Courier New" charset="0"/>
                <a:cs typeface="Courier New" charset="0"/>
              </a:rPr>
              <a:t>user_groups</a:t>
            </a:r>
            <a:r>
              <a:rPr lang="en-US" sz="1400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GROUP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cs typeface="Courier New" charset="0"/>
              </a:rPr>
              <a:t>clean2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BY</a:t>
            </a:r>
            <a:r>
              <a:rPr lang="en-US" sz="1400" dirty="0">
                <a:latin typeface="Courier New" charset="0"/>
                <a:cs typeface="Courier New" charset="0"/>
              </a:rPr>
              <a:t> (user, query);</a:t>
            </a: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dirty="0" err="1">
                <a:latin typeface="Courier New" charset="0"/>
                <a:cs typeface="Courier New" charset="0"/>
              </a:rPr>
              <a:t>user_query_counts</a:t>
            </a:r>
            <a:r>
              <a:rPr lang="en-US" sz="1400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user_groups</a:t>
            </a: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GENERATE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cs typeface="Courier New" charset="0"/>
              </a:rPr>
              <a:t>group, </a:t>
            </a:r>
            <a:r>
              <a:rPr lang="en-US" sz="1400" dirty="0">
                <a:latin typeface="Courier New" charset="0"/>
                <a:cs typeface="Courier New" charset="0"/>
              </a:rPr>
              <a:t>COUNT(clean2), MIN(clean2.time), MAX(clean2.time);</a:t>
            </a: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STORE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user_query_counts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INTO</a:t>
            </a:r>
            <a:r>
              <a:rPr lang="en-US" sz="1400" dirty="0">
                <a:latin typeface="Courier New" charset="0"/>
                <a:cs typeface="Courier New" charset="0"/>
              </a:rPr>
              <a:t> '</a:t>
            </a:r>
            <a:r>
              <a:rPr lang="en-US" sz="1400" dirty="0" err="1">
                <a:latin typeface="Courier New" charset="0"/>
                <a:cs typeface="Courier New" charset="0"/>
              </a:rPr>
              <a:t>uq_counts.csv</a:t>
            </a:r>
            <a:r>
              <a:rPr lang="en-US" sz="1400" dirty="0">
                <a:latin typeface="Courier New" charset="0"/>
                <a:cs typeface="Courier New" charset="0"/>
              </a:rPr>
              <a:t>'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PigStorage</a:t>
            </a:r>
            <a:r>
              <a:rPr lang="en-US" sz="1400" dirty="0">
                <a:latin typeface="Courier New" charset="0"/>
                <a:cs typeface="Courier New" charset="0"/>
              </a:rPr>
              <a:t>(',');</a:t>
            </a: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lnSpc>
                <a:spcPct val="83000"/>
              </a:lnSpc>
            </a:pPr>
            <a:endParaRPr lang="en-US" sz="1400" dirty="0">
              <a:latin typeface="Courier New" charset="0"/>
              <a:cs typeface="Courier New" charset="0"/>
            </a:endParaRPr>
          </a:p>
        </p:txBody>
      </p:sp>
      <p:grpSp>
        <p:nvGrpSpPr>
          <p:cNvPr id="40" name="Group 2"/>
          <p:cNvGrpSpPr/>
          <p:nvPr/>
        </p:nvGrpSpPr>
        <p:grpSpPr>
          <a:xfrm>
            <a:off x="864919" y="1499143"/>
            <a:ext cx="7363065" cy="765193"/>
            <a:chOff x="556219" y="1904768"/>
            <a:chExt cx="7363065" cy="765193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1288573" y="2271321"/>
              <a:ext cx="417164" cy="398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7"/>
            <p:cNvSpPr txBox="1"/>
            <p:nvPr/>
          </p:nvSpPr>
          <p:spPr>
            <a:xfrm>
              <a:off x="556219" y="1978933"/>
              <a:ext cx="1700136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Read file from HDFS</a:t>
              </a:r>
              <a:endParaRPr lang="en-US" sz="1300" dirty="0"/>
            </a:p>
          </p:txBody>
        </p:sp>
        <p:cxnSp>
          <p:nvCxnSpPr>
            <p:cNvPr id="58" name="Straight Arrow Connector 8"/>
            <p:cNvCxnSpPr/>
            <p:nvPr/>
          </p:nvCxnSpPr>
          <p:spPr>
            <a:xfrm>
              <a:off x="3893529" y="2197156"/>
              <a:ext cx="139055" cy="398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9"/>
            <p:cNvSpPr txBox="1"/>
            <p:nvPr/>
          </p:nvSpPr>
          <p:spPr>
            <a:xfrm>
              <a:off x="2783243" y="1904768"/>
              <a:ext cx="281551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The input format (text, tab delimited)</a:t>
              </a:r>
              <a:endParaRPr lang="en-US" sz="1300" dirty="0"/>
            </a:p>
          </p:txBody>
        </p:sp>
        <p:cxnSp>
          <p:nvCxnSpPr>
            <p:cNvPr id="60" name="Straight Arrow Connector 12"/>
            <p:cNvCxnSpPr/>
            <p:nvPr/>
          </p:nvCxnSpPr>
          <p:spPr>
            <a:xfrm flipH="1">
              <a:off x="6521102" y="2271321"/>
              <a:ext cx="357466" cy="398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3"/>
            <p:cNvSpPr txBox="1"/>
            <p:nvPr/>
          </p:nvSpPr>
          <p:spPr>
            <a:xfrm>
              <a:off x="6031922" y="1997475"/>
              <a:ext cx="1887362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Define run-time schema</a:t>
              </a:r>
              <a:endParaRPr lang="en-US" sz="1300" dirty="0"/>
            </a:p>
          </p:txBody>
        </p:sp>
      </p:grpSp>
      <p:grpSp>
        <p:nvGrpSpPr>
          <p:cNvPr id="41" name="Group 6"/>
          <p:cNvGrpSpPr/>
          <p:nvPr/>
        </p:nvGrpSpPr>
        <p:grpSpPr>
          <a:xfrm>
            <a:off x="4183805" y="2924692"/>
            <a:ext cx="4116729" cy="672487"/>
            <a:chOff x="4097476" y="2931677"/>
            <a:chExt cx="4116729" cy="672487"/>
          </a:xfrm>
        </p:grpSpPr>
        <p:cxnSp>
          <p:nvCxnSpPr>
            <p:cNvPr id="52" name="Straight Arrow Connector 15"/>
            <p:cNvCxnSpPr/>
            <p:nvPr/>
          </p:nvCxnSpPr>
          <p:spPr>
            <a:xfrm flipH="1">
              <a:off x="5302616" y="3077871"/>
              <a:ext cx="7293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16"/>
            <p:cNvSpPr txBox="1"/>
            <p:nvPr/>
          </p:nvSpPr>
          <p:spPr>
            <a:xfrm>
              <a:off x="6031922" y="2931677"/>
              <a:ext cx="218228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Filter the rows on predicates</a:t>
              </a:r>
              <a:endParaRPr lang="en-US" sz="1300" dirty="0"/>
            </a:p>
          </p:txBody>
        </p:sp>
        <p:cxnSp>
          <p:nvCxnSpPr>
            <p:cNvPr id="54" name="Straight Arrow Connector 19"/>
            <p:cNvCxnSpPr/>
            <p:nvPr/>
          </p:nvCxnSpPr>
          <p:spPr>
            <a:xfrm flipH="1">
              <a:off x="4097476" y="3485783"/>
              <a:ext cx="11124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20"/>
            <p:cNvSpPr txBox="1"/>
            <p:nvPr/>
          </p:nvSpPr>
          <p:spPr>
            <a:xfrm>
              <a:off x="5246996" y="3311776"/>
              <a:ext cx="287062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For each row, do some transformation</a:t>
              </a:r>
              <a:endParaRPr lang="en-US" sz="1300" dirty="0"/>
            </a:p>
          </p:txBody>
        </p:sp>
      </p:grpSp>
      <p:grpSp>
        <p:nvGrpSpPr>
          <p:cNvPr id="42" name="Group 10"/>
          <p:cNvGrpSpPr/>
          <p:nvPr/>
        </p:nvGrpSpPr>
        <p:grpSpPr>
          <a:xfrm>
            <a:off x="5039329" y="3939268"/>
            <a:ext cx="3538099" cy="608392"/>
            <a:chOff x="4953000" y="3946253"/>
            <a:chExt cx="3538099" cy="608392"/>
          </a:xfrm>
        </p:grpSpPr>
        <p:cxnSp>
          <p:nvCxnSpPr>
            <p:cNvPr id="48" name="Straight Arrow Connector 23"/>
            <p:cNvCxnSpPr/>
            <p:nvPr/>
          </p:nvCxnSpPr>
          <p:spPr>
            <a:xfrm flipH="1">
              <a:off x="5302617" y="4120260"/>
              <a:ext cx="7293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4"/>
            <p:cNvSpPr txBox="1"/>
            <p:nvPr/>
          </p:nvSpPr>
          <p:spPr>
            <a:xfrm>
              <a:off x="6063706" y="3946253"/>
              <a:ext cx="162972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Grouping of records</a:t>
              </a:r>
              <a:endParaRPr lang="en-US" sz="1300" dirty="0"/>
            </a:p>
          </p:txBody>
        </p:sp>
        <p:cxnSp>
          <p:nvCxnSpPr>
            <p:cNvPr id="50" name="Straight Arrow Connector 26"/>
            <p:cNvCxnSpPr/>
            <p:nvPr/>
          </p:nvCxnSpPr>
          <p:spPr>
            <a:xfrm flipH="1">
              <a:off x="4953000" y="4436264"/>
              <a:ext cx="7293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27"/>
            <p:cNvSpPr txBox="1"/>
            <p:nvPr/>
          </p:nvSpPr>
          <p:spPr>
            <a:xfrm>
              <a:off x="5714089" y="4262257"/>
              <a:ext cx="277701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Compute aggregation for each group</a:t>
              </a:r>
              <a:endParaRPr lang="en-US" sz="1300" dirty="0"/>
            </a:p>
          </p:txBody>
        </p:sp>
      </p:grpSp>
      <p:grpSp>
        <p:nvGrpSpPr>
          <p:cNvPr id="43" name="Group 11"/>
          <p:cNvGrpSpPr/>
          <p:nvPr/>
        </p:nvGrpSpPr>
        <p:grpSpPr>
          <a:xfrm>
            <a:off x="1597273" y="4799512"/>
            <a:ext cx="5573574" cy="839359"/>
            <a:chOff x="1532464" y="5145239"/>
            <a:chExt cx="5573574" cy="839359"/>
          </a:xfrm>
        </p:grpSpPr>
        <p:cxnSp>
          <p:nvCxnSpPr>
            <p:cNvPr id="44" name="Straight Arrow Connector 31"/>
            <p:cNvCxnSpPr/>
            <p:nvPr/>
          </p:nvCxnSpPr>
          <p:spPr>
            <a:xfrm flipV="1">
              <a:off x="2502983" y="5191593"/>
              <a:ext cx="417986" cy="5006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2"/>
            <p:cNvSpPr txBox="1"/>
            <p:nvPr/>
          </p:nvSpPr>
          <p:spPr>
            <a:xfrm>
              <a:off x="1532464" y="5692210"/>
              <a:ext cx="1886385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Store the output in a file</a:t>
              </a:r>
              <a:endParaRPr lang="en-US" sz="1300" dirty="0"/>
            </a:p>
          </p:txBody>
        </p:sp>
        <p:cxnSp>
          <p:nvCxnSpPr>
            <p:cNvPr id="46" name="Straight Arrow Connector 35"/>
            <p:cNvCxnSpPr/>
            <p:nvPr/>
          </p:nvCxnSpPr>
          <p:spPr>
            <a:xfrm flipV="1">
              <a:off x="6218337" y="5145239"/>
              <a:ext cx="417986" cy="5006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6"/>
            <p:cNvSpPr txBox="1"/>
            <p:nvPr/>
          </p:nvSpPr>
          <p:spPr>
            <a:xfrm>
              <a:off x="5247818" y="5645856"/>
              <a:ext cx="185822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Text, Comma delimited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11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b="1" dirty="0" err="1"/>
              <a:t>RealTime</a:t>
            </a:r>
            <a:r>
              <a:rPr lang="tr-TR" b="1" dirty="0"/>
              <a:t> </a:t>
            </a:r>
            <a:r>
              <a:rPr lang="tr-TR" b="1" dirty="0" smtClean="0"/>
              <a:t>Data </a:t>
            </a:r>
            <a:r>
              <a:rPr lang="tr-TR" b="1" dirty="0" err="1" smtClean="0"/>
              <a:t>Processing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contrast, real time data processing involves a continual input, process and output of data. </a:t>
            </a:r>
            <a:endParaRPr lang="tr-TR" dirty="0" smtClean="0"/>
          </a:p>
          <a:p>
            <a:r>
              <a:rPr lang="tr-TR" dirty="0" smtClean="0"/>
              <a:t>Size of data is not </a:t>
            </a:r>
            <a:r>
              <a:rPr lang="tr-TR" dirty="0" err="1" smtClean="0"/>
              <a:t>certain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.</a:t>
            </a:r>
          </a:p>
          <a:p>
            <a:r>
              <a:rPr lang="en-US" dirty="0"/>
              <a:t>Data must be processed in a small time period (or near real time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tr-TR" dirty="0" err="1" smtClean="0"/>
              <a:t>Storm</a:t>
            </a:r>
            <a:r>
              <a:rPr lang="tr-TR" dirty="0" smtClean="0"/>
              <a:t> is a </a:t>
            </a:r>
            <a:r>
              <a:rPr lang="tr-TR" dirty="0" err="1" smtClean="0"/>
              <a:t>most</a:t>
            </a:r>
            <a:r>
              <a:rPr lang="tr-TR" dirty="0" smtClean="0"/>
              <a:t> popular 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of </a:t>
            </a:r>
            <a:r>
              <a:rPr lang="tr-TR" dirty="0" err="1" smtClean="0"/>
              <a:t>realtime</a:t>
            </a:r>
            <a:r>
              <a:rPr lang="tr-TR" dirty="0" smtClean="0"/>
              <a:t> data </a:t>
            </a:r>
            <a:r>
              <a:rPr lang="tr-TR" dirty="0" err="1" smtClean="0"/>
              <a:t>processing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importantly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Twitter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342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Storm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a highly distributed </a:t>
            </a:r>
            <a:r>
              <a:rPr lang="en-US" sz="3600" dirty="0" err="1"/>
              <a:t>realtime</a:t>
            </a:r>
            <a:r>
              <a:rPr lang="en-US" sz="3600" dirty="0"/>
              <a:t> computation system.</a:t>
            </a:r>
          </a:p>
          <a:p>
            <a:r>
              <a:rPr lang="en-US" sz="3600" dirty="0" smtClean="0"/>
              <a:t>Provides </a:t>
            </a:r>
            <a:r>
              <a:rPr lang="en-US" sz="3600" dirty="0"/>
              <a:t>general primitives to do </a:t>
            </a:r>
            <a:r>
              <a:rPr lang="en-US" sz="3600" dirty="0" err="1"/>
              <a:t>realtime</a:t>
            </a:r>
            <a:r>
              <a:rPr lang="en-US" sz="3600" dirty="0"/>
              <a:t> computation.</a:t>
            </a:r>
          </a:p>
          <a:p>
            <a:r>
              <a:rPr lang="en-US" sz="3600" dirty="0" smtClean="0"/>
              <a:t>Can </a:t>
            </a:r>
            <a:r>
              <a:rPr lang="en-US" sz="3600" dirty="0"/>
              <a:t>be used with any programming language.</a:t>
            </a:r>
          </a:p>
          <a:p>
            <a:r>
              <a:rPr lang="en-US" sz="3600" dirty="0" smtClean="0"/>
              <a:t>It's </a:t>
            </a:r>
            <a:r>
              <a:rPr lang="en-US" sz="3600" dirty="0"/>
              <a:t>scalable and fault-tolerant.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5209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Big</a:t>
            </a:r>
            <a:r>
              <a:rPr lang="tr-TR" b="1" dirty="0" smtClean="0"/>
              <a:t> Data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Collect.</a:t>
            </a:r>
          </a:p>
          <a:p>
            <a:r>
              <a:rPr lang="en-US" dirty="0"/>
              <a:t>Store.</a:t>
            </a:r>
          </a:p>
          <a:p>
            <a:r>
              <a:rPr lang="en-US" dirty="0"/>
              <a:t>Organize.</a:t>
            </a:r>
          </a:p>
          <a:p>
            <a:r>
              <a:rPr lang="en-US" dirty="0"/>
              <a:t>Analyze.</a:t>
            </a:r>
          </a:p>
          <a:p>
            <a:r>
              <a:rPr lang="en-US" dirty="0"/>
              <a:t>Share.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growth outruns the ability to manage it so we need </a:t>
            </a:r>
            <a:r>
              <a:rPr lang="en-US" b="1" dirty="0"/>
              <a:t>scalable</a:t>
            </a:r>
            <a:r>
              <a:rPr lang="en-US" dirty="0"/>
              <a:t> solutions.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Architecture – General </a:t>
            </a:r>
            <a:r>
              <a:rPr lang="tr-TR" b="1" dirty="0" err="1" smtClean="0"/>
              <a:t>Overview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7800"/>
            <a:ext cx="8712968" cy="4645496"/>
          </a:xfrm>
        </p:spPr>
      </p:pic>
    </p:spTree>
    <p:extLst>
      <p:ext uri="{BB962C8B-B14F-4D97-AF65-F5344CB8AC3E}">
        <p14:creationId xmlns:p14="http://schemas.microsoft.com/office/powerpoint/2010/main" val="124073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Architecture - Components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Nimbus</a:t>
            </a:r>
          </a:p>
          <a:p>
            <a:pPr lvl="1"/>
            <a:r>
              <a:rPr lang="tr-TR" dirty="0" smtClean="0"/>
              <a:t>Master </a:t>
            </a:r>
            <a:r>
              <a:rPr lang="tr-TR" dirty="0" err="1"/>
              <a:t>node</a:t>
            </a:r>
            <a:r>
              <a:rPr lang="tr-TR" dirty="0"/>
              <a:t> (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JobTracker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R</a:t>
            </a:r>
            <a:r>
              <a:rPr lang="en-US" dirty="0" err="1" smtClean="0"/>
              <a:t>esponsible</a:t>
            </a:r>
            <a:r>
              <a:rPr lang="en-US" dirty="0" smtClean="0"/>
              <a:t> </a:t>
            </a:r>
            <a:r>
              <a:rPr lang="en-US" dirty="0"/>
              <a:t>for distributing code around the cluster, assigning tasks to machines, and monitoring for failures.</a:t>
            </a:r>
            <a:endParaRPr lang="tr-TR" dirty="0" smtClean="0"/>
          </a:p>
          <a:p>
            <a:r>
              <a:rPr lang="tr-TR" dirty="0" err="1" smtClean="0"/>
              <a:t>ZooKeeper</a:t>
            </a:r>
            <a:endParaRPr lang="tr-TR" dirty="0" smtClean="0"/>
          </a:p>
          <a:p>
            <a:pPr lvl="1"/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cluster</a:t>
            </a:r>
            <a:r>
              <a:rPr lang="tr-TR" dirty="0" smtClean="0"/>
              <a:t> </a:t>
            </a:r>
            <a:r>
              <a:rPr lang="tr-TR" dirty="0" err="1" smtClean="0"/>
              <a:t>coordination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Nimbus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Supervisors</a:t>
            </a:r>
            <a:r>
              <a:rPr lang="tr-TR" dirty="0" smtClean="0"/>
              <a:t>.</a:t>
            </a:r>
          </a:p>
          <a:p>
            <a:pPr lvl="1"/>
            <a:r>
              <a:rPr lang="en-US" dirty="0"/>
              <a:t>Nimbus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Supervisor</a:t>
            </a:r>
            <a:r>
              <a:rPr lang="tr-TR" dirty="0" smtClean="0"/>
              <a:t>s</a:t>
            </a:r>
            <a:r>
              <a:rPr lang="en-US" dirty="0" smtClean="0"/>
              <a:t> are </a:t>
            </a:r>
            <a:r>
              <a:rPr lang="en-US" dirty="0"/>
              <a:t>fail-fast and stateless; all state is kept in Zookeeper or on local disk.</a:t>
            </a:r>
            <a:endParaRPr lang="tr-TR" dirty="0" smtClean="0"/>
          </a:p>
          <a:p>
            <a:r>
              <a:rPr lang="tr-TR" dirty="0" err="1" smtClean="0"/>
              <a:t>Supervisor</a:t>
            </a:r>
            <a:endParaRPr lang="tr-TR" dirty="0" smtClean="0"/>
          </a:p>
          <a:p>
            <a:pPr lvl="1"/>
            <a:r>
              <a:rPr lang="tr-TR" dirty="0" smtClean="0"/>
              <a:t>Run </a:t>
            </a:r>
            <a:r>
              <a:rPr lang="tr-TR" dirty="0" err="1"/>
              <a:t>worker</a:t>
            </a:r>
            <a:r>
              <a:rPr lang="tr-TR" dirty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.</a:t>
            </a:r>
          </a:p>
          <a:p>
            <a:pPr lvl="1"/>
            <a:r>
              <a:rPr lang="en-US" dirty="0"/>
              <a:t>The supervisor listens for work assigned to its machine and starts and stops worker processes as necessary based on what Nimbus has assigned to it. 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70022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Main </a:t>
            </a:r>
            <a:r>
              <a:rPr lang="tr-TR" b="1" dirty="0" err="1" smtClean="0"/>
              <a:t>Concepts</a:t>
            </a:r>
            <a:r>
              <a:rPr lang="tr-TR" b="1" dirty="0" smtClean="0"/>
              <a:t> – General </a:t>
            </a:r>
            <a:r>
              <a:rPr lang="tr-TR" b="1" dirty="0" err="1" smtClean="0"/>
              <a:t>Overview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704856" cy="4320480"/>
          </a:xfrm>
        </p:spPr>
      </p:pic>
    </p:spTree>
    <p:extLst>
      <p:ext uri="{BB962C8B-B14F-4D97-AF65-F5344CB8AC3E}">
        <p14:creationId xmlns:p14="http://schemas.microsoft.com/office/powerpoint/2010/main" val="94541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Main </a:t>
            </a:r>
            <a:r>
              <a:rPr lang="tr-TR" b="1" dirty="0" err="1" smtClean="0"/>
              <a:t>Concepts</a:t>
            </a:r>
            <a:r>
              <a:rPr lang="tr-TR" b="1" dirty="0" smtClean="0"/>
              <a:t> - Components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3900" dirty="0" err="1" smtClean="0"/>
              <a:t>Streams</a:t>
            </a:r>
            <a:endParaRPr lang="tr-TR" sz="3900" dirty="0" smtClean="0"/>
          </a:p>
          <a:p>
            <a:pPr lvl="1"/>
            <a:r>
              <a:rPr lang="tr-TR" sz="3000" dirty="0" err="1"/>
              <a:t>Unbounded</a:t>
            </a:r>
            <a:r>
              <a:rPr lang="tr-TR" sz="3000" dirty="0"/>
              <a:t> </a:t>
            </a:r>
            <a:r>
              <a:rPr lang="tr-TR" sz="3000" dirty="0" err="1"/>
              <a:t>sequence</a:t>
            </a:r>
            <a:r>
              <a:rPr lang="tr-TR" sz="3000" dirty="0"/>
              <a:t> of </a:t>
            </a:r>
            <a:r>
              <a:rPr lang="tr-TR" sz="3000" dirty="0" err="1" smtClean="0"/>
              <a:t>tuples</a:t>
            </a:r>
            <a:r>
              <a:rPr lang="tr-TR" sz="3000" dirty="0" smtClean="0"/>
              <a:t>/</a:t>
            </a:r>
            <a:r>
              <a:rPr lang="tr-TR" sz="3000" dirty="0" err="1" smtClean="0"/>
              <a:t>datas</a:t>
            </a:r>
            <a:r>
              <a:rPr lang="tr-TR" sz="3000" dirty="0" smtClean="0"/>
              <a:t> (</a:t>
            </a:r>
            <a:r>
              <a:rPr lang="tr-TR" sz="3000" dirty="0" err="1" smtClean="0"/>
              <a:t>input</a:t>
            </a:r>
            <a:r>
              <a:rPr lang="tr-TR" sz="3000" dirty="0" smtClean="0"/>
              <a:t> </a:t>
            </a:r>
            <a:r>
              <a:rPr lang="tr-TR" sz="3000" dirty="0" err="1" smtClean="0"/>
              <a:t>or</a:t>
            </a:r>
            <a:r>
              <a:rPr lang="tr-TR" sz="3000" dirty="0" smtClean="0"/>
              <a:t> </a:t>
            </a:r>
            <a:r>
              <a:rPr lang="tr-TR" sz="3000" dirty="0" err="1" smtClean="0"/>
              <a:t>output</a:t>
            </a:r>
            <a:r>
              <a:rPr lang="tr-TR" sz="3000" dirty="0" smtClean="0"/>
              <a:t>)</a:t>
            </a:r>
          </a:p>
          <a:p>
            <a:r>
              <a:rPr lang="tr-TR" sz="3900" dirty="0" err="1" smtClean="0"/>
              <a:t>Spouts</a:t>
            </a:r>
            <a:endParaRPr lang="tr-TR" sz="3900" dirty="0" smtClean="0"/>
          </a:p>
          <a:p>
            <a:pPr lvl="1"/>
            <a:r>
              <a:rPr lang="tr-TR" sz="3000" dirty="0"/>
              <a:t>Source of </a:t>
            </a:r>
            <a:r>
              <a:rPr lang="tr-TR" sz="3000" dirty="0" err="1" smtClean="0"/>
              <a:t>streams</a:t>
            </a:r>
            <a:endParaRPr lang="tr-TR" sz="3000" dirty="0" smtClean="0"/>
          </a:p>
          <a:p>
            <a:pPr lvl="1"/>
            <a:r>
              <a:rPr lang="tr-TR" sz="3000" dirty="0" err="1"/>
              <a:t>Such</a:t>
            </a:r>
            <a:r>
              <a:rPr lang="tr-TR" sz="3000" dirty="0"/>
              <a:t> as r</a:t>
            </a:r>
            <a:r>
              <a:rPr lang="en-US" sz="3000" dirty="0" err="1"/>
              <a:t>ead</a:t>
            </a:r>
            <a:r>
              <a:rPr lang="tr-TR" sz="3000" dirty="0" err="1"/>
              <a:t>ing</a:t>
            </a:r>
            <a:r>
              <a:rPr lang="tr-TR" sz="3000" dirty="0"/>
              <a:t> data </a:t>
            </a:r>
            <a:r>
              <a:rPr lang="en-US" sz="3000" dirty="0"/>
              <a:t>from Twitter streaming </a:t>
            </a:r>
            <a:r>
              <a:rPr lang="en-US" sz="3000" dirty="0" smtClean="0"/>
              <a:t>API</a:t>
            </a:r>
            <a:endParaRPr lang="tr-TR" sz="3000" dirty="0"/>
          </a:p>
          <a:p>
            <a:r>
              <a:rPr lang="tr-TR" sz="3900" dirty="0" err="1" smtClean="0"/>
              <a:t>Bolts</a:t>
            </a:r>
            <a:endParaRPr lang="tr-TR" sz="3900" dirty="0" smtClean="0"/>
          </a:p>
          <a:p>
            <a:pPr lvl="1"/>
            <a:r>
              <a:rPr lang="en-US" sz="3000" dirty="0" smtClean="0"/>
              <a:t>Processes </a:t>
            </a:r>
            <a:r>
              <a:rPr lang="en-US" sz="3000" dirty="0"/>
              <a:t>input </a:t>
            </a:r>
            <a:r>
              <a:rPr lang="en-US" sz="3000" dirty="0" smtClean="0"/>
              <a:t>streams</a:t>
            </a:r>
            <a:r>
              <a:rPr lang="tr-TR" sz="3000" dirty="0" smtClean="0"/>
              <a:t>, </a:t>
            </a:r>
            <a:r>
              <a:rPr lang="tr-TR" sz="3000" dirty="0" err="1" smtClean="0"/>
              <a:t>does</a:t>
            </a:r>
            <a:r>
              <a:rPr lang="tr-TR" sz="3000" dirty="0" smtClean="0"/>
              <a:t> </a:t>
            </a:r>
            <a:r>
              <a:rPr lang="tr-TR" sz="3000" dirty="0" err="1" smtClean="0"/>
              <a:t>some</a:t>
            </a:r>
            <a:r>
              <a:rPr lang="tr-TR" sz="3000" dirty="0" smtClean="0"/>
              <a:t> </a:t>
            </a:r>
            <a:r>
              <a:rPr lang="tr-TR" sz="3000" dirty="0" err="1" smtClean="0"/>
              <a:t>processing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dirty="0" smtClean="0"/>
              <a:t>p</a:t>
            </a:r>
            <a:r>
              <a:rPr lang="tr-TR" sz="3000" dirty="0" err="1" smtClean="0"/>
              <a:t>ossibly</a:t>
            </a:r>
            <a:r>
              <a:rPr lang="tr-TR" sz="3000" dirty="0" smtClean="0"/>
              <a:t> </a:t>
            </a:r>
            <a:r>
              <a:rPr lang="tr-TR" sz="3000" dirty="0" err="1" smtClean="0"/>
              <a:t>emits</a:t>
            </a:r>
            <a:r>
              <a:rPr lang="en-US" sz="3000" dirty="0" smtClean="0"/>
              <a:t> </a:t>
            </a:r>
            <a:r>
              <a:rPr lang="en-US" sz="3000" dirty="0"/>
              <a:t>new streams</a:t>
            </a:r>
            <a:endParaRPr lang="tr-TR" sz="3000" dirty="0"/>
          </a:p>
          <a:p>
            <a:r>
              <a:rPr lang="tr-TR" sz="3900" dirty="0" err="1" smtClean="0"/>
              <a:t>Topologies</a:t>
            </a:r>
            <a:endParaRPr lang="tr-TR" sz="3900" dirty="0" smtClean="0"/>
          </a:p>
          <a:p>
            <a:pPr lvl="1"/>
            <a:r>
              <a:rPr lang="en-US" sz="3000" dirty="0"/>
              <a:t>Network of spouts and bolts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3559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Thanks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/>
              <a:t>L</a:t>
            </a:r>
            <a:r>
              <a:rPr lang="tr-TR" b="1" dirty="0" err="1" smtClean="0"/>
              <a:t>istening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05050"/>
            <a:ext cx="5715000" cy="2857500"/>
          </a:xfr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40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Scalability</a:t>
            </a:r>
            <a:r>
              <a:rPr lang="tr-TR" b="1" dirty="0" smtClean="0"/>
              <a:t> - </a:t>
            </a:r>
            <a:r>
              <a:rPr lang="tr-TR" b="1" dirty="0" err="1" smtClean="0"/>
              <a:t>Vertical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400" dirty="0" smtClean="0"/>
              <a:t>Increasing </a:t>
            </a:r>
            <a:r>
              <a:rPr lang="en-US" sz="3400" dirty="0"/>
              <a:t>server capacity.</a:t>
            </a:r>
          </a:p>
          <a:p>
            <a:r>
              <a:rPr lang="en-US" sz="3400" dirty="0"/>
              <a:t>Adding more CPU, RAM.</a:t>
            </a:r>
          </a:p>
          <a:p>
            <a:r>
              <a:rPr lang="en-US" sz="3400" dirty="0"/>
              <a:t>Managing is hard.</a:t>
            </a:r>
          </a:p>
          <a:p>
            <a:r>
              <a:rPr lang="en-US" sz="3400" dirty="0"/>
              <a:t>Possible down </a:t>
            </a:r>
            <a:r>
              <a:rPr lang="en-US" sz="3400" dirty="0" smtClean="0"/>
              <a:t>times</a:t>
            </a:r>
            <a:endParaRPr lang="tr-TR" sz="3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Scalability</a:t>
            </a:r>
            <a:r>
              <a:rPr lang="tr-TR" b="1" dirty="0"/>
              <a:t> - </a:t>
            </a:r>
            <a:r>
              <a:rPr lang="tr-TR" b="1" dirty="0" err="1" smtClean="0"/>
              <a:t>Horizontal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Adding </a:t>
            </a:r>
            <a:r>
              <a:rPr lang="en-US" dirty="0"/>
              <a:t>servers to existing system with little effort, aka Elastically scalable.</a:t>
            </a:r>
          </a:p>
          <a:p>
            <a:pPr lvl="1"/>
            <a:r>
              <a:rPr lang="en-US" dirty="0"/>
              <a:t>Bugs, hardware errors, things fail all the time.</a:t>
            </a:r>
          </a:p>
          <a:p>
            <a:pPr lvl="1"/>
            <a:r>
              <a:rPr lang="en-US" dirty="0"/>
              <a:t>It should become cheaper. Cost efficiency.</a:t>
            </a:r>
          </a:p>
          <a:p>
            <a:r>
              <a:rPr lang="en-US" dirty="0"/>
              <a:t>Shared nothing.</a:t>
            </a:r>
          </a:p>
          <a:p>
            <a:r>
              <a:rPr lang="en-US" dirty="0"/>
              <a:t>Use of commodity/cheap hardware.</a:t>
            </a:r>
          </a:p>
          <a:p>
            <a:r>
              <a:rPr lang="en-US" dirty="0"/>
              <a:t>Heterogeneous systems.</a:t>
            </a:r>
          </a:p>
          <a:p>
            <a:r>
              <a:rPr lang="en-US" dirty="0"/>
              <a:t>Controlled Concurrency (avoid locks).</a:t>
            </a:r>
          </a:p>
          <a:p>
            <a:r>
              <a:rPr lang="en-US" dirty="0"/>
              <a:t>Service Oriented Architecture. Local states.</a:t>
            </a:r>
          </a:p>
          <a:p>
            <a:pPr lvl="1"/>
            <a:r>
              <a:rPr lang="en-US" dirty="0"/>
              <a:t>Decentralized to reduce bottlenecks.</a:t>
            </a:r>
          </a:p>
          <a:p>
            <a:pPr lvl="1"/>
            <a:r>
              <a:rPr lang="en-US" dirty="0"/>
              <a:t>Avoid Single point of failures.</a:t>
            </a:r>
          </a:p>
          <a:p>
            <a:r>
              <a:rPr lang="en-US" dirty="0"/>
              <a:t>Asynchrony.</a:t>
            </a:r>
          </a:p>
          <a:p>
            <a:r>
              <a:rPr lang="en-US" dirty="0"/>
              <a:t>Symmetry, you don</a:t>
            </a:r>
            <a:r>
              <a:rPr lang="fr-FR" dirty="0"/>
              <a:t>’</a:t>
            </a:r>
            <a:r>
              <a:rPr lang="en-US" dirty="0"/>
              <a:t>t have to know what is happening. All nodes should be symmetric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NoSQL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tr-TR" sz="2800" dirty="0"/>
              <a:t>Stands for </a:t>
            </a:r>
            <a:r>
              <a:rPr lang="en-US" altLang="tr-TR" sz="2800" b="1" dirty="0"/>
              <a:t>N</a:t>
            </a:r>
            <a:r>
              <a:rPr lang="en-US" altLang="tr-TR" sz="2800" dirty="0"/>
              <a:t>ot </a:t>
            </a:r>
            <a:r>
              <a:rPr lang="en-US" altLang="tr-TR" sz="2800" b="1" dirty="0"/>
              <a:t>O</a:t>
            </a:r>
            <a:r>
              <a:rPr lang="en-US" altLang="tr-TR" sz="2800" dirty="0"/>
              <a:t>nly </a:t>
            </a:r>
            <a:r>
              <a:rPr lang="en-US" altLang="tr-TR" sz="2800" b="1" dirty="0"/>
              <a:t>SQL</a:t>
            </a:r>
          </a:p>
          <a:p>
            <a:r>
              <a:rPr lang="en-US" altLang="tr-TR" sz="2800" dirty="0"/>
              <a:t>Class of non-relational data storage systems</a:t>
            </a:r>
          </a:p>
          <a:p>
            <a:r>
              <a:rPr lang="en-US" altLang="tr-TR" sz="2800" dirty="0"/>
              <a:t>Usually do not require a fixed table schema nor do they use the concept of joins</a:t>
            </a:r>
          </a:p>
          <a:p>
            <a:r>
              <a:rPr lang="tr-TR" altLang="tr-TR" sz="2800" dirty="0" err="1" smtClean="0"/>
              <a:t>Offers</a:t>
            </a:r>
            <a:r>
              <a:rPr lang="tr-TR" altLang="tr-TR" sz="2800" dirty="0" smtClean="0"/>
              <a:t> BASE </a:t>
            </a:r>
            <a:r>
              <a:rPr lang="tr-TR" altLang="tr-TR" sz="2800" dirty="0" err="1" smtClean="0"/>
              <a:t>properties</a:t>
            </a:r>
            <a:r>
              <a:rPr lang="tr-TR" altLang="tr-TR" sz="2800" dirty="0" smtClean="0"/>
              <a:t> </a:t>
            </a:r>
            <a:r>
              <a:rPr lang="tr-TR" altLang="tr-TR" sz="2800" dirty="0" err="1" smtClean="0"/>
              <a:t>instead</a:t>
            </a:r>
            <a:r>
              <a:rPr lang="tr-TR" altLang="tr-TR" sz="2800" dirty="0" smtClean="0"/>
              <a:t> of </a:t>
            </a:r>
            <a:r>
              <a:rPr lang="en-US" altLang="tr-TR" sz="2800" dirty="0" smtClean="0"/>
              <a:t>ACID </a:t>
            </a:r>
            <a:r>
              <a:rPr lang="tr-TR" altLang="tr-TR" sz="2800" dirty="0" smtClean="0"/>
              <a:t>(</a:t>
            </a:r>
            <a:r>
              <a:rPr lang="tr-TR" altLang="tr-TR" sz="2800" dirty="0" err="1" smtClean="0"/>
              <a:t>Atomicity</a:t>
            </a:r>
            <a:r>
              <a:rPr lang="tr-TR" altLang="tr-TR" sz="2800" dirty="0" smtClean="0"/>
              <a:t>, </a:t>
            </a:r>
            <a:r>
              <a:rPr lang="tr-TR" altLang="tr-TR" sz="2800" dirty="0" err="1" smtClean="0"/>
              <a:t>Consistency</a:t>
            </a:r>
            <a:r>
              <a:rPr lang="tr-TR" altLang="tr-TR" sz="2800" dirty="0" smtClean="0"/>
              <a:t>, </a:t>
            </a:r>
            <a:r>
              <a:rPr lang="tr-TR" altLang="tr-TR" sz="2800" dirty="0" err="1" smtClean="0"/>
              <a:t>Isolation</a:t>
            </a:r>
            <a:r>
              <a:rPr lang="tr-TR" altLang="tr-TR" sz="2800" dirty="0" smtClean="0"/>
              <a:t>, </a:t>
            </a:r>
            <a:r>
              <a:rPr lang="tr-TR" altLang="tr-TR" sz="2800" dirty="0" err="1" smtClean="0"/>
              <a:t>Durability</a:t>
            </a:r>
            <a:r>
              <a:rPr lang="tr-TR" altLang="tr-TR" sz="2800" dirty="0" smtClean="0"/>
              <a:t>) </a:t>
            </a:r>
            <a:r>
              <a:rPr lang="en-US" altLang="tr-TR" sz="2800" dirty="0" smtClean="0"/>
              <a:t>properties</a:t>
            </a:r>
            <a:endParaRPr lang="tr-TR" altLang="tr-TR" sz="2800" dirty="0" smtClean="0"/>
          </a:p>
          <a:p>
            <a:pPr lvl="1"/>
            <a:r>
              <a:rPr lang="tr-TR" b="1" u="sng" dirty="0" smtClean="0"/>
              <a:t>BA</a:t>
            </a:r>
            <a:r>
              <a:rPr lang="en-US" dirty="0" err="1" smtClean="0"/>
              <a:t>sically</a:t>
            </a:r>
            <a:r>
              <a:rPr lang="en-US" dirty="0" smtClean="0"/>
              <a:t> </a:t>
            </a:r>
            <a:r>
              <a:rPr lang="en-US" dirty="0"/>
              <a:t>available: Nodes in the a distributed environment can go down, but the whole system shouldn’t be affected.</a:t>
            </a:r>
          </a:p>
          <a:p>
            <a:pPr lvl="1"/>
            <a:r>
              <a:rPr lang="en-US" b="1" u="sng" dirty="0"/>
              <a:t>S</a:t>
            </a:r>
            <a:r>
              <a:rPr lang="en-US" dirty="0"/>
              <a:t>oft State (scalable): The state of the system and data changes over time.</a:t>
            </a:r>
          </a:p>
          <a:p>
            <a:pPr lvl="1"/>
            <a:r>
              <a:rPr lang="en-US" b="1" u="sng" dirty="0"/>
              <a:t>E</a:t>
            </a:r>
            <a:r>
              <a:rPr lang="en-US" dirty="0"/>
              <a:t>ventual Consistency: Given enough time, data will be consistent across the distributed system.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972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Wrong With RDBMS?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</a:t>
            </a:r>
            <a:r>
              <a:rPr lang="en-US" sz="3200" dirty="0"/>
              <a:t>size fits all? Not really. </a:t>
            </a:r>
          </a:p>
          <a:p>
            <a:r>
              <a:rPr lang="en-US" sz="3200" dirty="0" smtClean="0"/>
              <a:t>Rigid </a:t>
            </a:r>
            <a:r>
              <a:rPr lang="en-US" sz="3200" dirty="0"/>
              <a:t>schema design.</a:t>
            </a:r>
          </a:p>
          <a:p>
            <a:r>
              <a:rPr lang="en-US" sz="3200" dirty="0"/>
              <a:t>Harder to scale.</a:t>
            </a:r>
          </a:p>
          <a:p>
            <a:r>
              <a:rPr lang="en-US" sz="3200" dirty="0"/>
              <a:t>Replication.</a:t>
            </a:r>
          </a:p>
          <a:p>
            <a:r>
              <a:rPr lang="en-US" sz="3200" dirty="0"/>
              <a:t>Joins across multiple nodes? Hard.</a:t>
            </a:r>
          </a:p>
          <a:p>
            <a:r>
              <a:rPr lang="en-US" sz="3200" dirty="0"/>
              <a:t>How does RDMS handle data growth? Hard.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Advantages</a:t>
            </a:r>
            <a:r>
              <a:rPr lang="tr-TR" b="1" dirty="0" smtClean="0"/>
              <a:t> &amp; </a:t>
            </a:r>
            <a:r>
              <a:rPr lang="tr-TR" b="1" dirty="0" err="1" smtClean="0"/>
              <a:t>Disadvantages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3200" b="1" dirty="0" err="1" smtClean="0"/>
              <a:t>Advantages</a:t>
            </a:r>
            <a:endParaRPr lang="tr-TR" sz="3200" b="1" dirty="0"/>
          </a:p>
          <a:p>
            <a:pPr lvl="1"/>
            <a:r>
              <a:rPr lang="en-US" dirty="0" smtClean="0">
                <a:sym typeface="Symbol"/>
              </a:rPr>
              <a:t>Flexible schema</a:t>
            </a:r>
            <a:endParaRPr lang="tr-TR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Quicker/cheaper </a:t>
            </a:r>
            <a:r>
              <a:rPr lang="en-US" dirty="0">
                <a:sym typeface="Symbol"/>
              </a:rPr>
              <a:t>to set </a:t>
            </a:r>
            <a:r>
              <a:rPr lang="en-US" dirty="0" smtClean="0">
                <a:sym typeface="Symbol"/>
              </a:rPr>
              <a:t>up</a:t>
            </a:r>
            <a:endParaRPr lang="tr-TR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Massive scalability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err="1" smtClean="0">
                <a:sym typeface="Symbol"/>
              </a:rPr>
              <a:t>Evantual</a:t>
            </a:r>
            <a:r>
              <a:rPr lang="tr-TR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consistency </a:t>
            </a:r>
            <a:r>
              <a:rPr lang="en-US" dirty="0">
                <a:sym typeface="Symbol"/>
              </a:rPr>
              <a:t></a:t>
            </a:r>
            <a:r>
              <a:rPr lang="en-US" dirty="0">
                <a:sym typeface="Wingdings"/>
              </a:rPr>
              <a:t> higher performance &amp; availability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sz="3200" b="1" dirty="0" err="1" smtClean="0"/>
              <a:t>Disadvantages</a:t>
            </a:r>
            <a:endParaRPr lang="tr-TR" sz="3200" b="1" dirty="0" smtClean="0"/>
          </a:p>
          <a:p>
            <a:pPr lvl="1"/>
            <a:r>
              <a:rPr lang="en-US" dirty="0" smtClean="0">
                <a:sym typeface="Wingdings"/>
              </a:rPr>
              <a:t>No </a:t>
            </a:r>
            <a:r>
              <a:rPr lang="en-US" dirty="0">
                <a:sym typeface="Wingdings"/>
              </a:rPr>
              <a:t>declarative query language </a:t>
            </a:r>
            <a:r>
              <a:rPr lang="en-US" dirty="0">
                <a:sym typeface="Symbol"/>
              </a:rPr>
              <a:t> </a:t>
            </a:r>
            <a:r>
              <a:rPr lang="en-US" dirty="0">
                <a:sym typeface="Wingdings"/>
              </a:rPr>
              <a:t>more </a:t>
            </a:r>
            <a:r>
              <a:rPr lang="en-US" dirty="0" smtClean="0">
                <a:sym typeface="Wingdings"/>
              </a:rPr>
              <a:t>programming</a:t>
            </a:r>
            <a:endParaRPr lang="tr-TR" dirty="0" smtClean="0">
              <a:sym typeface="Wingdings"/>
            </a:endParaRPr>
          </a:p>
          <a:p>
            <a:pPr lvl="1"/>
            <a:r>
              <a:rPr lang="tr-TR" dirty="0" err="1">
                <a:sym typeface="Symbol"/>
              </a:rPr>
              <a:t>Evantual</a:t>
            </a:r>
            <a:r>
              <a:rPr lang="tr-TR" dirty="0">
                <a:sym typeface="Symbol"/>
              </a:rPr>
              <a:t> </a:t>
            </a:r>
            <a:r>
              <a:rPr lang="en-US" dirty="0" smtClean="0">
                <a:sym typeface="Wingdings"/>
              </a:rPr>
              <a:t>consistency </a:t>
            </a:r>
            <a:r>
              <a:rPr lang="en-US" dirty="0">
                <a:sym typeface="Symbol"/>
              </a:rPr>
              <a:t></a:t>
            </a:r>
            <a:r>
              <a:rPr lang="en-US" dirty="0">
                <a:sym typeface="Wingdings"/>
              </a:rPr>
              <a:t> fewer guarantees</a:t>
            </a:r>
            <a:endParaRPr lang="en-US" dirty="0">
              <a:sym typeface="Symbo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62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NoSQL</a:t>
            </a:r>
            <a:r>
              <a:rPr lang="tr-TR" b="1" dirty="0" smtClean="0"/>
              <a:t> </a:t>
            </a:r>
            <a:r>
              <a:rPr lang="tr-TR" b="1" dirty="0" err="1" smtClean="0"/>
              <a:t>Systems</a:t>
            </a:r>
            <a:endParaRPr lang="tr-TR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>
                <a:sym typeface="Symbol"/>
              </a:rPr>
              <a:t>Several incarnations</a:t>
            </a:r>
          </a:p>
          <a:p>
            <a:pPr lvl="1"/>
            <a:r>
              <a:rPr lang="tr-TR" sz="3200" dirty="0" err="1"/>
              <a:t>Column</a:t>
            </a:r>
            <a:r>
              <a:rPr lang="tr-TR" sz="3200" dirty="0"/>
              <a:t> </a:t>
            </a:r>
            <a:r>
              <a:rPr lang="tr-TR" sz="3200" dirty="0" err="1"/>
              <a:t>Stores</a:t>
            </a:r>
            <a:endParaRPr lang="tr-TR" sz="3200" dirty="0"/>
          </a:p>
          <a:p>
            <a:pPr lvl="1"/>
            <a:r>
              <a:rPr lang="tr-TR" sz="3200" dirty="0" err="1" smtClean="0"/>
              <a:t>Key</a:t>
            </a:r>
            <a:r>
              <a:rPr lang="tr-TR" sz="3200" dirty="0" smtClean="0"/>
              <a:t>-Value </a:t>
            </a:r>
            <a:r>
              <a:rPr lang="tr-TR" sz="3200" dirty="0" err="1"/>
              <a:t>Stores</a:t>
            </a:r>
            <a:endParaRPr lang="tr-TR" sz="3200" dirty="0"/>
          </a:p>
          <a:p>
            <a:pPr lvl="1"/>
            <a:r>
              <a:rPr lang="tr-TR" sz="3200" dirty="0" err="1"/>
              <a:t>Document</a:t>
            </a:r>
            <a:r>
              <a:rPr lang="tr-TR" sz="3200" dirty="0"/>
              <a:t> </a:t>
            </a:r>
            <a:r>
              <a:rPr lang="tr-TR" sz="3200" dirty="0" err="1"/>
              <a:t>Stores</a:t>
            </a:r>
            <a:endParaRPr lang="tr-TR" sz="3200" dirty="0"/>
          </a:p>
          <a:p>
            <a:pPr lvl="1"/>
            <a:r>
              <a:rPr lang="tr-TR" sz="3200" dirty="0" err="1"/>
              <a:t>Graph</a:t>
            </a:r>
            <a:r>
              <a:rPr lang="tr-TR" sz="3200" dirty="0"/>
              <a:t> Databases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097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12189</TotalTime>
  <Words>1622</Words>
  <Application>Microsoft Office PowerPoint</Application>
  <PresentationFormat>Ekran Gösterisi (4:3)</PresentationFormat>
  <Paragraphs>315</Paragraphs>
  <Slides>34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Hisse Senedi</vt:lpstr>
      <vt:lpstr>BIG DATA CONCEPTS</vt:lpstr>
      <vt:lpstr>Contents</vt:lpstr>
      <vt:lpstr>Big Data</vt:lpstr>
      <vt:lpstr>Scalability - Vertical</vt:lpstr>
      <vt:lpstr>Scalability - Horizontal</vt:lpstr>
      <vt:lpstr>NoSQL</vt:lpstr>
      <vt:lpstr>What is Wrong With RDBMS?</vt:lpstr>
      <vt:lpstr>Advantages &amp; Disadvantages</vt:lpstr>
      <vt:lpstr>NoSQL Systems</vt:lpstr>
      <vt:lpstr>Column Stores</vt:lpstr>
      <vt:lpstr>Key-Value Stores</vt:lpstr>
      <vt:lpstr>Document Stores</vt:lpstr>
      <vt:lpstr>Graph Database Systems</vt:lpstr>
      <vt:lpstr>Batch Data Processing</vt:lpstr>
      <vt:lpstr>Map-Reduce</vt:lpstr>
      <vt:lpstr>Map</vt:lpstr>
      <vt:lpstr>Reduce</vt:lpstr>
      <vt:lpstr>Map-Reduce Overview</vt:lpstr>
      <vt:lpstr>Hadoop</vt:lpstr>
      <vt:lpstr>Hadoop Architecture</vt:lpstr>
      <vt:lpstr>HDFS</vt:lpstr>
      <vt:lpstr>HDFS Architecture</vt:lpstr>
      <vt:lpstr>Running Analytical Queries over Offline Big Data</vt:lpstr>
      <vt:lpstr>Hive</vt:lpstr>
      <vt:lpstr>Hive - Example</vt:lpstr>
      <vt:lpstr>Pig</vt:lpstr>
      <vt:lpstr>Pig - Example</vt:lpstr>
      <vt:lpstr>RealTime Data Processing</vt:lpstr>
      <vt:lpstr>Storm</vt:lpstr>
      <vt:lpstr>Architecture – General Overview</vt:lpstr>
      <vt:lpstr>Architecture - Components</vt:lpstr>
      <vt:lpstr>Main Concepts – General Overview</vt:lpstr>
      <vt:lpstr>Main Concepts - Components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PERFORMANCE OF HADOOP HIVE BY SHARING SCAN AND COMPUTATION TASKS</dc:title>
  <dc:creator>Serkan</dc:creator>
  <cp:lastModifiedBy>Serkan ÖZAL</cp:lastModifiedBy>
  <cp:revision>181</cp:revision>
  <dcterms:created xsi:type="dcterms:W3CDTF">2013-05-25T11:37:10Z</dcterms:created>
  <dcterms:modified xsi:type="dcterms:W3CDTF">2013-10-28T14:51:01Z</dcterms:modified>
</cp:coreProperties>
</file>