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9" r:id="rId6"/>
    <p:sldId id="258" r:id="rId7"/>
    <p:sldId id="272" r:id="rId8"/>
    <p:sldId id="260" r:id="rId9"/>
    <p:sldId id="261" r:id="rId10"/>
    <p:sldId id="262" r:id="rId11"/>
    <p:sldId id="263" r:id="rId12"/>
    <p:sldId id="264" r:id="rId13"/>
    <p:sldId id="266" r:id="rId14"/>
    <p:sldId id="269" r:id="rId15"/>
    <p:sldId id="271" r:id="rId16"/>
    <p:sldId id="270"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4660"/>
  </p:normalViewPr>
  <p:slideViewPr>
    <p:cSldViewPr snapToGrid="0">
      <p:cViewPr varScale="1">
        <p:scale>
          <a:sx n="96" d="100"/>
          <a:sy n="96" d="100"/>
        </p:scale>
        <p:origin x="3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A92F7E2B-07B2-4D60-94D3-E30508111529}"/>
              </a:ext>
            </a:extLst>
          </p:cNvPr>
          <p:cNvSpPr>
            <a:spLocks noGrp="1"/>
          </p:cNvSpPr>
          <p:nvPr>
            <p:ph type="ctrTitle"/>
          </p:nvPr>
        </p:nvSpPr>
        <p:spPr>
          <a:xfrm>
            <a:off x="2043113" y="1122363"/>
            <a:ext cx="4527929" cy="4287836"/>
          </a:xfrm>
        </p:spPr>
        <p:txBody>
          <a:bodyPr anchor="ctr">
            <a:normAutofit/>
          </a:bodyPr>
          <a:lstStyle/>
          <a:p>
            <a:pPr algn="r"/>
            <a:r>
              <a:rPr lang="tr-TR" sz="6000" dirty="0"/>
              <a:t>Görüntü işleme-1</a:t>
            </a:r>
            <a:br>
              <a:rPr lang="tr-TR" sz="6000" dirty="0"/>
            </a:br>
            <a:r>
              <a:rPr lang="tr-TR" sz="6000" dirty="0"/>
              <a:t>(tanımlar)</a:t>
            </a:r>
          </a:p>
        </p:txBody>
      </p:sp>
      <p:sp>
        <p:nvSpPr>
          <p:cNvPr id="3" name="Alt Başlık 2">
            <a:extLst>
              <a:ext uri="{FF2B5EF4-FFF2-40B4-BE49-F238E27FC236}">
                <a16:creationId xmlns:a16="http://schemas.microsoft.com/office/drawing/2014/main" id="{ACD4B928-0409-4887-9444-AA13F8150F50}"/>
              </a:ext>
            </a:extLst>
          </p:cNvPr>
          <p:cNvSpPr>
            <a:spLocks noGrp="1"/>
          </p:cNvSpPr>
          <p:nvPr>
            <p:ph type="subTitle" idx="1"/>
          </p:nvPr>
        </p:nvSpPr>
        <p:spPr>
          <a:xfrm>
            <a:off x="7851631" y="1122363"/>
            <a:ext cx="2816368" cy="4287834"/>
          </a:xfrm>
        </p:spPr>
        <p:txBody>
          <a:bodyPr anchor="ctr">
            <a:normAutofit/>
          </a:bodyPr>
          <a:lstStyle/>
          <a:p>
            <a:r>
              <a:rPr lang="tr-TR" sz="2400" dirty="0"/>
              <a:t>Serkan çam</a:t>
            </a:r>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931874"/>
      </p:ext>
    </p:extLst>
  </p:cSld>
  <p:clrMapOvr>
    <a:masterClrMapping/>
  </p:clrMapOvr>
  <p:transition spd="slow" advTm="5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BD172787-664F-4A9D-9908-D28443666894}"/>
              </a:ext>
            </a:extLst>
          </p:cNvPr>
          <p:cNvSpPr>
            <a:spLocks noGrp="1"/>
          </p:cNvSpPr>
          <p:nvPr>
            <p:ph type="title"/>
          </p:nvPr>
        </p:nvSpPr>
        <p:spPr>
          <a:xfrm>
            <a:off x="669464" y="327515"/>
            <a:ext cx="9905998" cy="1478570"/>
          </a:xfrm>
        </p:spPr>
        <p:txBody>
          <a:bodyPr/>
          <a:lstStyle/>
          <a:p>
            <a:r>
              <a:rPr lang="tr-TR" dirty="0"/>
              <a:t>Koordinat sistemi</a:t>
            </a:r>
          </a:p>
        </p:txBody>
      </p:sp>
      <p:pic>
        <p:nvPicPr>
          <p:cNvPr id="8" name="İçerik Yer Tutucusu 7">
            <a:extLst>
              <a:ext uri="{FF2B5EF4-FFF2-40B4-BE49-F238E27FC236}">
                <a16:creationId xmlns:a16="http://schemas.microsoft.com/office/drawing/2014/main" id="{5B76721E-1D20-4627-909A-AEB7B8CB097C}"/>
              </a:ext>
            </a:extLst>
          </p:cNvPr>
          <p:cNvPicPr>
            <a:picLocks noGrp="1" noChangeAspect="1"/>
          </p:cNvPicPr>
          <p:nvPr>
            <p:ph sz="half" idx="1"/>
          </p:nvPr>
        </p:nvPicPr>
        <p:blipFill>
          <a:blip r:embed="rId2"/>
          <a:stretch>
            <a:fillRect/>
          </a:stretch>
        </p:blipFill>
        <p:spPr>
          <a:xfrm>
            <a:off x="217179" y="1626646"/>
            <a:ext cx="5622871" cy="3975283"/>
          </a:xfrm>
        </p:spPr>
      </p:pic>
      <p:pic>
        <p:nvPicPr>
          <p:cNvPr id="14" name="İçerik Yer Tutucusu 13">
            <a:extLst>
              <a:ext uri="{FF2B5EF4-FFF2-40B4-BE49-F238E27FC236}">
                <a16:creationId xmlns:a16="http://schemas.microsoft.com/office/drawing/2014/main" id="{02E41772-B29E-427B-AF4E-0972CDD76646}"/>
              </a:ext>
            </a:extLst>
          </p:cNvPr>
          <p:cNvPicPr>
            <a:picLocks noGrp="1" noChangeAspect="1"/>
          </p:cNvPicPr>
          <p:nvPr>
            <p:ph sz="half" idx="2"/>
          </p:nvPr>
        </p:nvPicPr>
        <p:blipFill>
          <a:blip r:embed="rId3"/>
          <a:stretch>
            <a:fillRect/>
          </a:stretch>
        </p:blipFill>
        <p:spPr>
          <a:xfrm>
            <a:off x="6124105" y="1531078"/>
            <a:ext cx="5850716" cy="4709958"/>
          </a:xfrm>
        </p:spPr>
      </p:pic>
    </p:spTree>
    <p:extLst>
      <p:ext uri="{BB962C8B-B14F-4D97-AF65-F5344CB8AC3E}">
        <p14:creationId xmlns:p14="http://schemas.microsoft.com/office/powerpoint/2010/main" val="132148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5C73AA-AC0A-4648-8903-197344939E33}"/>
              </a:ext>
            </a:extLst>
          </p:cNvPr>
          <p:cNvSpPr>
            <a:spLocks noGrp="1"/>
          </p:cNvSpPr>
          <p:nvPr>
            <p:ph type="title"/>
          </p:nvPr>
        </p:nvSpPr>
        <p:spPr/>
        <p:txBody>
          <a:bodyPr/>
          <a:lstStyle/>
          <a:p>
            <a:r>
              <a:rPr lang="tr-TR" dirty="0"/>
              <a:t>Görüntü işleme ve </a:t>
            </a:r>
            <a:r>
              <a:rPr lang="tr-TR" dirty="0" err="1"/>
              <a:t>python</a:t>
            </a:r>
            <a:endParaRPr lang="tr-TR" dirty="0"/>
          </a:p>
        </p:txBody>
      </p:sp>
      <p:sp>
        <p:nvSpPr>
          <p:cNvPr id="3" name="İçerik Yer Tutucusu 2">
            <a:extLst>
              <a:ext uri="{FF2B5EF4-FFF2-40B4-BE49-F238E27FC236}">
                <a16:creationId xmlns:a16="http://schemas.microsoft.com/office/drawing/2014/main" id="{8575797B-25FD-499B-94AB-A7242300C57D}"/>
              </a:ext>
            </a:extLst>
          </p:cNvPr>
          <p:cNvSpPr>
            <a:spLocks noGrp="1"/>
          </p:cNvSpPr>
          <p:nvPr>
            <p:ph idx="1"/>
          </p:nvPr>
        </p:nvSpPr>
        <p:spPr>
          <a:xfrm>
            <a:off x="1289304" y="2249486"/>
            <a:ext cx="9758107" cy="4443921"/>
          </a:xfrm>
        </p:spPr>
        <p:txBody>
          <a:bodyPr>
            <a:normAutofit fontScale="92500" lnSpcReduction="10000"/>
          </a:bodyPr>
          <a:lstStyle/>
          <a:p>
            <a:r>
              <a:rPr lang="tr-TR" dirty="0" err="1"/>
              <a:t>Python’da</a:t>
            </a:r>
            <a:r>
              <a:rPr lang="tr-TR" dirty="0"/>
              <a:t> görüntü işleme yapmak için temel olarak </a:t>
            </a:r>
            <a:r>
              <a:rPr lang="tr-TR" dirty="0" err="1"/>
              <a:t>opencv</a:t>
            </a:r>
            <a:r>
              <a:rPr lang="tr-TR" dirty="0"/>
              <a:t> kullanacak </a:t>
            </a:r>
            <a:r>
              <a:rPr lang="tr-TR" dirty="0" err="1"/>
              <a:t>olsakta</a:t>
            </a:r>
            <a:r>
              <a:rPr lang="tr-TR" dirty="0"/>
              <a:t> aşağıdaki paketlerin kurulu olması iyi olur.</a:t>
            </a:r>
          </a:p>
          <a:p>
            <a:pPr lvl="1"/>
            <a:r>
              <a:rPr lang="tr-TR" dirty="0" err="1"/>
              <a:t>opencv-contrib-python</a:t>
            </a:r>
            <a:endParaRPr lang="tr-TR" dirty="0"/>
          </a:p>
          <a:p>
            <a:pPr lvl="1"/>
            <a:r>
              <a:rPr lang="tr-TR" dirty="0" err="1"/>
              <a:t>numpy</a:t>
            </a:r>
            <a:endParaRPr lang="tr-TR" dirty="0"/>
          </a:p>
          <a:p>
            <a:pPr lvl="1"/>
            <a:r>
              <a:rPr lang="tr-TR" dirty="0" err="1"/>
              <a:t>scipy</a:t>
            </a:r>
            <a:endParaRPr lang="tr-TR" dirty="0"/>
          </a:p>
          <a:p>
            <a:pPr lvl="1"/>
            <a:r>
              <a:rPr lang="tr-TR" dirty="0" err="1"/>
              <a:t>pandas</a:t>
            </a:r>
            <a:endParaRPr lang="tr-TR" dirty="0"/>
          </a:p>
          <a:p>
            <a:pPr lvl="1"/>
            <a:r>
              <a:rPr lang="tr-TR" dirty="0" err="1"/>
              <a:t>pillow</a:t>
            </a:r>
            <a:endParaRPr lang="tr-TR" dirty="0"/>
          </a:p>
          <a:p>
            <a:pPr lvl="1"/>
            <a:r>
              <a:rPr lang="tr-TR" dirty="0" err="1"/>
              <a:t>matplotlib</a:t>
            </a:r>
            <a:endParaRPr lang="tr-TR" dirty="0"/>
          </a:p>
          <a:p>
            <a:pPr lvl="1"/>
            <a:r>
              <a:rPr lang="tr-TR" dirty="0" err="1"/>
              <a:t>sklearn</a:t>
            </a:r>
            <a:endParaRPr lang="tr-TR" dirty="0"/>
          </a:p>
          <a:p>
            <a:pPr lvl="1"/>
            <a:r>
              <a:rPr lang="tr-TR" dirty="0" err="1"/>
              <a:t>tensorflow</a:t>
            </a:r>
            <a:endParaRPr lang="tr-TR" dirty="0"/>
          </a:p>
          <a:p>
            <a:pPr lvl="1"/>
            <a:r>
              <a:rPr lang="tr-TR" dirty="0" err="1"/>
              <a:t>imutils</a:t>
            </a:r>
            <a:endParaRPr lang="tr-TR" dirty="0"/>
          </a:p>
        </p:txBody>
      </p:sp>
    </p:spTree>
    <p:extLst>
      <p:ext uri="{BB962C8B-B14F-4D97-AF65-F5344CB8AC3E}">
        <p14:creationId xmlns:p14="http://schemas.microsoft.com/office/powerpoint/2010/main" val="1047724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EAACBC-E996-41E0-A9C9-E1EE2B929A80}"/>
              </a:ext>
            </a:extLst>
          </p:cNvPr>
          <p:cNvSpPr>
            <a:spLocks noGrp="1"/>
          </p:cNvSpPr>
          <p:nvPr>
            <p:ph type="title"/>
          </p:nvPr>
        </p:nvSpPr>
        <p:spPr/>
        <p:txBody>
          <a:bodyPr/>
          <a:lstStyle/>
          <a:p>
            <a:r>
              <a:rPr lang="tr-TR" dirty="0" err="1"/>
              <a:t>PIp</a:t>
            </a:r>
            <a:r>
              <a:rPr lang="tr-TR" dirty="0"/>
              <a:t> ile gerekli kitaplıkların kurulması</a:t>
            </a:r>
          </a:p>
        </p:txBody>
      </p:sp>
      <p:sp>
        <p:nvSpPr>
          <p:cNvPr id="3" name="İçerik Yer Tutucusu 2">
            <a:extLst>
              <a:ext uri="{FF2B5EF4-FFF2-40B4-BE49-F238E27FC236}">
                <a16:creationId xmlns:a16="http://schemas.microsoft.com/office/drawing/2014/main" id="{10C0CF25-AD9B-4302-B3FB-FA6BDE86A733}"/>
              </a:ext>
            </a:extLst>
          </p:cNvPr>
          <p:cNvSpPr>
            <a:spLocks noGrp="1"/>
          </p:cNvSpPr>
          <p:nvPr>
            <p:ph idx="1"/>
          </p:nvPr>
        </p:nvSpPr>
        <p:spPr>
          <a:xfrm>
            <a:off x="373712" y="2249487"/>
            <a:ext cx="11759978" cy="3541714"/>
          </a:xfrm>
        </p:spPr>
        <p:txBody>
          <a:bodyPr/>
          <a:lstStyle/>
          <a:p>
            <a:r>
              <a:rPr lang="sv-SE" dirty="0"/>
              <a:t>python -m pip install --upgrade pip</a:t>
            </a:r>
            <a:endParaRPr lang="tr-TR" dirty="0"/>
          </a:p>
          <a:p>
            <a:r>
              <a:rPr lang="tr-TR" dirty="0" err="1"/>
              <a:t>pip</a:t>
            </a:r>
            <a:r>
              <a:rPr lang="tr-TR" dirty="0"/>
              <a:t> </a:t>
            </a:r>
            <a:r>
              <a:rPr lang="tr-TR" dirty="0" err="1"/>
              <a:t>install</a:t>
            </a:r>
            <a:r>
              <a:rPr lang="tr-TR" dirty="0"/>
              <a:t> </a:t>
            </a:r>
            <a:r>
              <a:rPr lang="tr-TR" dirty="0" err="1"/>
              <a:t>opencv-contrib-python</a:t>
            </a:r>
            <a:r>
              <a:rPr lang="tr-TR" dirty="0"/>
              <a:t> </a:t>
            </a:r>
            <a:r>
              <a:rPr lang="tr-TR" dirty="0" err="1"/>
              <a:t>scipy</a:t>
            </a:r>
            <a:r>
              <a:rPr lang="tr-TR" dirty="0"/>
              <a:t> </a:t>
            </a:r>
            <a:r>
              <a:rPr lang="tr-TR" dirty="0" err="1"/>
              <a:t>pandas</a:t>
            </a:r>
            <a:r>
              <a:rPr lang="tr-TR" dirty="0"/>
              <a:t> </a:t>
            </a:r>
            <a:r>
              <a:rPr lang="tr-TR" dirty="0" err="1"/>
              <a:t>pillow</a:t>
            </a:r>
            <a:r>
              <a:rPr lang="tr-TR" dirty="0"/>
              <a:t> </a:t>
            </a:r>
            <a:r>
              <a:rPr lang="tr-TR" dirty="0" err="1"/>
              <a:t>matplotlib</a:t>
            </a:r>
            <a:r>
              <a:rPr lang="tr-TR" dirty="0"/>
              <a:t> </a:t>
            </a:r>
            <a:r>
              <a:rPr lang="tr-TR" dirty="0" err="1"/>
              <a:t>sklearn</a:t>
            </a:r>
            <a:r>
              <a:rPr lang="tr-TR" dirty="0"/>
              <a:t> </a:t>
            </a:r>
            <a:r>
              <a:rPr lang="tr-TR" dirty="0" err="1"/>
              <a:t>imutils</a:t>
            </a:r>
            <a:endParaRPr lang="tr-TR" dirty="0"/>
          </a:p>
        </p:txBody>
      </p:sp>
    </p:spTree>
    <p:extLst>
      <p:ext uri="{BB962C8B-B14F-4D97-AF65-F5344CB8AC3E}">
        <p14:creationId xmlns:p14="http://schemas.microsoft.com/office/powerpoint/2010/main" val="63657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2FA36D-F06A-4644-BB5B-0A6DA6F4084B}"/>
              </a:ext>
            </a:extLst>
          </p:cNvPr>
          <p:cNvSpPr>
            <a:spLocks noGrp="1"/>
          </p:cNvSpPr>
          <p:nvPr>
            <p:ph type="title"/>
          </p:nvPr>
        </p:nvSpPr>
        <p:spPr/>
        <p:txBody>
          <a:bodyPr/>
          <a:lstStyle/>
          <a:p>
            <a:r>
              <a:rPr lang="tr-TR" dirty="0"/>
              <a:t>Sanal ortam kurulması</a:t>
            </a:r>
          </a:p>
        </p:txBody>
      </p:sp>
      <p:sp>
        <p:nvSpPr>
          <p:cNvPr id="3" name="İçerik Yer Tutucusu 2">
            <a:extLst>
              <a:ext uri="{FF2B5EF4-FFF2-40B4-BE49-F238E27FC236}">
                <a16:creationId xmlns:a16="http://schemas.microsoft.com/office/drawing/2014/main" id="{2888ECF8-9901-43C0-9D11-8BB3F27ED916}"/>
              </a:ext>
            </a:extLst>
          </p:cNvPr>
          <p:cNvSpPr>
            <a:spLocks noGrp="1"/>
          </p:cNvSpPr>
          <p:nvPr>
            <p:ph idx="1"/>
          </p:nvPr>
        </p:nvSpPr>
        <p:spPr/>
        <p:txBody>
          <a:bodyPr/>
          <a:lstStyle/>
          <a:p>
            <a:r>
              <a:rPr lang="tr-TR" dirty="0" err="1"/>
              <a:t>pip</a:t>
            </a:r>
            <a:r>
              <a:rPr lang="tr-TR" dirty="0"/>
              <a:t> </a:t>
            </a:r>
            <a:r>
              <a:rPr lang="tr-TR" dirty="0" err="1"/>
              <a:t>installl</a:t>
            </a:r>
            <a:r>
              <a:rPr lang="tr-TR" dirty="0"/>
              <a:t> </a:t>
            </a:r>
            <a:r>
              <a:rPr lang="tr-TR" dirty="0" err="1"/>
              <a:t>virtualenv</a:t>
            </a:r>
            <a:r>
              <a:rPr lang="tr-TR" dirty="0"/>
              <a:t> # sanal ortam </a:t>
            </a:r>
            <a:r>
              <a:rPr lang="tr-TR" dirty="0" err="1"/>
              <a:t>kütüphansesi</a:t>
            </a:r>
            <a:r>
              <a:rPr lang="tr-TR" dirty="0"/>
              <a:t> kurulur</a:t>
            </a:r>
          </a:p>
          <a:p>
            <a:r>
              <a:rPr lang="tr-TR" dirty="0" err="1"/>
              <a:t>virtualenv</a:t>
            </a:r>
            <a:r>
              <a:rPr lang="tr-TR" dirty="0"/>
              <a:t> &lt;</a:t>
            </a:r>
            <a:r>
              <a:rPr lang="tr-TR" dirty="0" err="1"/>
              <a:t>ortam_ismi</a:t>
            </a:r>
            <a:r>
              <a:rPr lang="tr-TR" dirty="0"/>
              <a:t>&gt; #ortam kurulur</a:t>
            </a:r>
          </a:p>
          <a:p>
            <a:r>
              <a:rPr lang="tr-TR" dirty="0"/>
              <a:t>.\</a:t>
            </a:r>
            <a:r>
              <a:rPr lang="tr-TR" dirty="0" err="1"/>
              <a:t>Scripts</a:t>
            </a:r>
            <a:r>
              <a:rPr lang="tr-TR" dirty="0"/>
              <a:t>\</a:t>
            </a:r>
            <a:r>
              <a:rPr lang="tr-TR" dirty="0" err="1"/>
              <a:t>activate</a:t>
            </a:r>
            <a:r>
              <a:rPr lang="tr-TR" dirty="0"/>
              <a:t> # ortam başlatılır</a:t>
            </a:r>
          </a:p>
        </p:txBody>
      </p:sp>
    </p:spTree>
    <p:extLst>
      <p:ext uri="{BB962C8B-B14F-4D97-AF65-F5344CB8AC3E}">
        <p14:creationId xmlns:p14="http://schemas.microsoft.com/office/powerpoint/2010/main" val="2444933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6B9E5CBD-51C9-4AB7-AC2B-1B302802E305}"/>
              </a:ext>
            </a:extLst>
          </p:cNvPr>
          <p:cNvSpPr>
            <a:spLocks noGrp="1"/>
          </p:cNvSpPr>
          <p:nvPr>
            <p:ph type="title"/>
          </p:nvPr>
        </p:nvSpPr>
        <p:spPr/>
        <p:txBody>
          <a:bodyPr/>
          <a:lstStyle/>
          <a:p>
            <a:r>
              <a:rPr lang="tr-TR" dirty="0"/>
              <a:t>Görüntü işleme ve </a:t>
            </a:r>
            <a:r>
              <a:rPr lang="tr-TR" dirty="0" err="1"/>
              <a:t>opencv</a:t>
            </a:r>
            <a:endParaRPr lang="tr-TR" dirty="0"/>
          </a:p>
        </p:txBody>
      </p:sp>
      <p:sp>
        <p:nvSpPr>
          <p:cNvPr id="6" name="İçerik Yer Tutucusu 5">
            <a:extLst>
              <a:ext uri="{FF2B5EF4-FFF2-40B4-BE49-F238E27FC236}">
                <a16:creationId xmlns:a16="http://schemas.microsoft.com/office/drawing/2014/main" id="{1148B923-B87A-490A-9BDA-D8B89FE3D044}"/>
              </a:ext>
            </a:extLst>
          </p:cNvPr>
          <p:cNvSpPr>
            <a:spLocks noGrp="1"/>
          </p:cNvSpPr>
          <p:nvPr>
            <p:ph idx="1"/>
          </p:nvPr>
        </p:nvSpPr>
        <p:spPr/>
        <p:txBody>
          <a:bodyPr>
            <a:normAutofit/>
          </a:bodyPr>
          <a:lstStyle/>
          <a:p>
            <a:r>
              <a:rPr lang="tr-TR" dirty="0" err="1">
                <a:latin typeface="Microsoft Sans Serif" panose="020B0604020202020204" pitchFamily="34" charset="0"/>
              </a:rPr>
              <a:t>OpenCV</a:t>
            </a:r>
            <a:r>
              <a:rPr lang="tr-TR" dirty="0">
                <a:latin typeface="Microsoft Sans Serif" panose="020B0604020202020204" pitchFamily="34" charset="0"/>
              </a:rPr>
              <a:t>, görüntü işleme için en popüler ve yaygın olarak kullanılan kitaplıklardan biridir.</a:t>
            </a:r>
          </a:p>
          <a:p>
            <a:r>
              <a:rPr lang="tr-TR" dirty="0" err="1">
                <a:latin typeface="Microsoft Sans Serif" panose="020B0604020202020204" pitchFamily="34" charset="0"/>
              </a:rPr>
              <a:t>OpenCV</a:t>
            </a:r>
            <a:r>
              <a:rPr lang="tr-TR" dirty="0">
                <a:latin typeface="Microsoft Sans Serif" panose="020B0604020202020204" pitchFamily="34" charset="0"/>
              </a:rPr>
              <a:t>, bir görüntünün piksel değerlerini </a:t>
            </a:r>
            <a:r>
              <a:rPr lang="tr-TR" dirty="0" err="1">
                <a:latin typeface="Microsoft Sans Serif" panose="020B0604020202020204" pitchFamily="34" charset="0"/>
              </a:rPr>
              <a:t>NumPy</a:t>
            </a:r>
            <a:r>
              <a:rPr lang="tr-TR" dirty="0">
                <a:latin typeface="Microsoft Sans Serif" panose="020B0604020202020204" pitchFamily="34" charset="0"/>
              </a:rPr>
              <a:t> dizisi olarak temsil eder. Diğer bir deyişle, bir görüntüyü yüklediğinizde, </a:t>
            </a:r>
            <a:r>
              <a:rPr lang="tr-TR" dirty="0" err="1">
                <a:latin typeface="Microsoft Sans Serif" panose="020B0604020202020204" pitchFamily="34" charset="0"/>
              </a:rPr>
              <a:t>OpenCV</a:t>
            </a:r>
            <a:r>
              <a:rPr lang="tr-TR" dirty="0">
                <a:latin typeface="Microsoft Sans Serif" panose="020B0604020202020204" pitchFamily="34" charset="0"/>
              </a:rPr>
              <a:t> bir </a:t>
            </a:r>
            <a:r>
              <a:rPr lang="tr-TR" dirty="0" err="1">
                <a:latin typeface="Microsoft Sans Serif" panose="020B0604020202020204" pitchFamily="34" charset="0"/>
              </a:rPr>
              <a:t>NumPy</a:t>
            </a:r>
            <a:r>
              <a:rPr lang="tr-TR" dirty="0">
                <a:latin typeface="Microsoft Sans Serif" panose="020B0604020202020204" pitchFamily="34" charset="0"/>
              </a:rPr>
              <a:t> dizisi oluşturur. Piksel değerleri </a:t>
            </a:r>
            <a:r>
              <a:rPr lang="tr-TR" dirty="0" err="1">
                <a:latin typeface="Microsoft Sans Serif" panose="020B0604020202020204" pitchFamily="34" charset="0"/>
              </a:rPr>
              <a:t>NumPy'den</a:t>
            </a:r>
            <a:r>
              <a:rPr lang="tr-TR" dirty="0">
                <a:latin typeface="Microsoft Sans Serif" panose="020B0604020202020204" pitchFamily="34" charset="0"/>
              </a:rPr>
              <a:t> basitçe (x, y) koordinatları sağlanarak elde edilebilir.</a:t>
            </a:r>
            <a:endParaRPr lang="tr-TR" dirty="0"/>
          </a:p>
        </p:txBody>
      </p:sp>
    </p:spTree>
    <p:extLst>
      <p:ext uri="{BB962C8B-B14F-4D97-AF65-F5344CB8AC3E}">
        <p14:creationId xmlns:p14="http://schemas.microsoft.com/office/powerpoint/2010/main" val="190038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1DC837-F563-400D-825E-05CFBA88D812}"/>
              </a:ext>
            </a:extLst>
          </p:cNvPr>
          <p:cNvSpPr>
            <a:spLocks noGrp="1"/>
          </p:cNvSpPr>
          <p:nvPr>
            <p:ph type="title"/>
          </p:nvPr>
        </p:nvSpPr>
        <p:spPr/>
        <p:txBody>
          <a:bodyPr/>
          <a:lstStyle/>
          <a:p>
            <a:r>
              <a:rPr lang="tr-TR" dirty="0" err="1"/>
              <a:t>Numpy</a:t>
            </a:r>
            <a:r>
              <a:rPr lang="tr-TR" dirty="0"/>
              <a:t> temelleri</a:t>
            </a:r>
          </a:p>
        </p:txBody>
      </p:sp>
      <p:sp>
        <p:nvSpPr>
          <p:cNvPr id="3" name="İçerik Yer Tutucusu 2">
            <a:extLst>
              <a:ext uri="{FF2B5EF4-FFF2-40B4-BE49-F238E27FC236}">
                <a16:creationId xmlns:a16="http://schemas.microsoft.com/office/drawing/2014/main" id="{F3E17223-AB47-4051-A6A9-8239C69D4C0B}"/>
              </a:ext>
            </a:extLst>
          </p:cNvPr>
          <p:cNvSpPr>
            <a:spLocks noGrp="1"/>
          </p:cNvSpPr>
          <p:nvPr>
            <p:ph idx="1"/>
          </p:nvPr>
        </p:nvSpPr>
        <p:spPr/>
        <p:txBody>
          <a:bodyPr/>
          <a:lstStyle/>
          <a:p>
            <a:r>
              <a:rPr lang="tr-TR" sz="1800" dirty="0">
                <a:latin typeface="Microsoft Sans Serif" panose="020B0604020202020204" pitchFamily="34" charset="0"/>
              </a:rPr>
              <a:t>Gri tonlamalı bir görüntü için </a:t>
            </a:r>
            <a:r>
              <a:rPr lang="tr-TR" sz="1800" dirty="0" err="1">
                <a:latin typeface="Microsoft Sans Serif" panose="020B0604020202020204" pitchFamily="34" charset="0"/>
              </a:rPr>
              <a:t>NumPy'den</a:t>
            </a:r>
            <a:r>
              <a:rPr lang="tr-TR" sz="1800" dirty="0">
                <a:latin typeface="Microsoft Sans Serif" panose="020B0604020202020204" pitchFamily="34" charset="0"/>
              </a:rPr>
              <a:t> döndürülen değer, 0 ile 255 arasında tek bir değer olacaktır.</a:t>
            </a:r>
          </a:p>
          <a:p>
            <a:r>
              <a:rPr lang="tr-TR" sz="1800" dirty="0">
                <a:latin typeface="Microsoft Sans Serif" panose="020B0604020202020204" pitchFamily="34" charset="0"/>
              </a:rPr>
              <a:t>Renkli bir görüntü için </a:t>
            </a:r>
            <a:r>
              <a:rPr lang="tr-TR" sz="1800" dirty="0" err="1">
                <a:latin typeface="Microsoft Sans Serif" panose="020B0604020202020204" pitchFamily="34" charset="0"/>
              </a:rPr>
              <a:t>NumPy'den</a:t>
            </a:r>
            <a:r>
              <a:rPr lang="tr-TR" sz="1800" dirty="0">
                <a:latin typeface="Microsoft Sans Serif" panose="020B0604020202020204" pitchFamily="34" charset="0"/>
              </a:rPr>
              <a:t> döndürülen değer kırmızı, yeşil ve mavi için bir demet olacaktır. </a:t>
            </a:r>
            <a:r>
              <a:rPr lang="tr-TR" sz="1800" dirty="0" err="1">
                <a:latin typeface="Microsoft Sans Serif" panose="020B0604020202020204" pitchFamily="34" charset="0"/>
              </a:rPr>
              <a:t>OpenCV'nin</a:t>
            </a:r>
            <a:r>
              <a:rPr lang="tr-TR" sz="1800" dirty="0">
                <a:latin typeface="Microsoft Sans Serif" panose="020B0604020202020204" pitchFamily="34" charset="0"/>
              </a:rPr>
              <a:t> RGB sırasını ters sırada koruduğunu unutmayın.</a:t>
            </a:r>
          </a:p>
          <a:p>
            <a:r>
              <a:rPr lang="tr-TR" sz="1800" dirty="0">
                <a:latin typeface="Microsoft Sans Serif" panose="020B0604020202020204" pitchFamily="34" charset="0"/>
              </a:rPr>
              <a:t>Başka bir deyişle, </a:t>
            </a:r>
            <a:r>
              <a:rPr lang="tr-TR" sz="1800" dirty="0" err="1">
                <a:latin typeface="Microsoft Sans Serif" panose="020B0604020202020204" pitchFamily="34" charset="0"/>
              </a:rPr>
              <a:t>OpenCV</a:t>
            </a:r>
            <a:r>
              <a:rPr lang="tr-TR" sz="1800" dirty="0">
                <a:latin typeface="Microsoft Sans Serif" panose="020B0604020202020204" pitchFamily="34" charset="0"/>
              </a:rPr>
              <a:t>, renkleri RGB sırasında değil, BGR sırasında saklar.</a:t>
            </a:r>
            <a:endParaRPr lang="tr-TR" dirty="0"/>
          </a:p>
        </p:txBody>
      </p:sp>
    </p:spTree>
    <p:extLst>
      <p:ext uri="{BB962C8B-B14F-4D97-AF65-F5344CB8AC3E}">
        <p14:creationId xmlns:p14="http://schemas.microsoft.com/office/powerpoint/2010/main" val="306183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EE089-5883-467C-9289-27FD70F2AB32}"/>
              </a:ext>
            </a:extLst>
          </p:cNvPr>
          <p:cNvSpPr>
            <a:spLocks noGrp="1"/>
          </p:cNvSpPr>
          <p:nvPr>
            <p:ph type="title"/>
          </p:nvPr>
        </p:nvSpPr>
        <p:spPr/>
        <p:txBody>
          <a:bodyPr/>
          <a:lstStyle/>
          <a:p>
            <a:r>
              <a:rPr lang="tr-TR" dirty="0"/>
              <a:t>Bu bölümdeki öğrenme hedeflerimiz aşağıdaki gibidir:</a:t>
            </a:r>
          </a:p>
        </p:txBody>
      </p:sp>
      <p:sp>
        <p:nvSpPr>
          <p:cNvPr id="3" name="İçerik Yer Tutucusu 2">
            <a:extLst>
              <a:ext uri="{FF2B5EF4-FFF2-40B4-BE49-F238E27FC236}">
                <a16:creationId xmlns:a16="http://schemas.microsoft.com/office/drawing/2014/main" id="{ACBAF2C5-FA62-4C7A-B37F-0F3FD0F79E11}"/>
              </a:ext>
            </a:extLst>
          </p:cNvPr>
          <p:cNvSpPr>
            <a:spLocks noGrp="1"/>
          </p:cNvSpPr>
          <p:nvPr>
            <p:ph idx="1"/>
          </p:nvPr>
        </p:nvSpPr>
        <p:spPr>
          <a:xfrm>
            <a:off x="1141412" y="2249486"/>
            <a:ext cx="9905999" cy="4535361"/>
          </a:xfrm>
        </p:spPr>
        <p:txBody>
          <a:bodyPr>
            <a:normAutofit/>
          </a:bodyPr>
          <a:lstStyle/>
          <a:p>
            <a:r>
              <a:rPr lang="tr-TR" dirty="0">
                <a:latin typeface="Microsoft Sans Serif" panose="020B0604020202020204" pitchFamily="34" charset="0"/>
              </a:rPr>
              <a:t> Bir görüntünün en küçük birimini (bir piksel) ve renklerin nasıl temsil edildiğini anlamaya çalışacağız</a:t>
            </a:r>
          </a:p>
          <a:p>
            <a:r>
              <a:rPr lang="tr-TR" dirty="0">
                <a:latin typeface="Microsoft Sans Serif" panose="020B0604020202020204" pitchFamily="34" charset="0"/>
              </a:rPr>
              <a:t>Bir görüntüde piksellerin nasıl düzenlendiğini ve bunlara nasıl erişileceğini ve bunları nasıl değiştirileceğini öğreneceğiz.</a:t>
            </a:r>
          </a:p>
          <a:p>
            <a:r>
              <a:rPr lang="tr-TR" dirty="0" err="1">
                <a:latin typeface="Microsoft Sans Serif" panose="020B0604020202020204" pitchFamily="34" charset="0"/>
              </a:rPr>
              <a:t>Numpy</a:t>
            </a:r>
            <a:r>
              <a:rPr lang="tr-TR" dirty="0">
                <a:latin typeface="Microsoft Sans Serif" panose="020B0604020202020204" pitchFamily="34" charset="0"/>
              </a:rPr>
              <a:t> kütüphanesi </a:t>
            </a:r>
            <a:r>
              <a:rPr lang="tr-TR" dirty="0" err="1">
                <a:latin typeface="Microsoft Sans Serif" panose="020B0604020202020204" pitchFamily="34" charset="0"/>
              </a:rPr>
              <a:t>inceleneyeceğiz</a:t>
            </a:r>
            <a:endParaRPr lang="tr-TR" dirty="0">
              <a:latin typeface="Microsoft Sans Serif" panose="020B0604020202020204" pitchFamily="34" charset="0"/>
            </a:endParaRPr>
          </a:p>
          <a:p>
            <a:r>
              <a:rPr lang="tr-TR" dirty="0">
                <a:latin typeface="Microsoft Sans Serif" panose="020B0604020202020204" pitchFamily="34" charset="0"/>
              </a:rPr>
              <a:t>Bir görüntü üzerinde Çizgi, dikdörtgen ve daire gibi farklı şekiller çizeceğiz.</a:t>
            </a:r>
          </a:p>
          <a:p>
            <a:r>
              <a:rPr lang="tr-TR" dirty="0">
                <a:latin typeface="Microsoft Sans Serif" panose="020B0604020202020204" pitchFamily="34" charset="0"/>
              </a:rPr>
              <a:t>Görüntüleri almak ve işlemek için işlemleri göreceğiz.</a:t>
            </a:r>
            <a:endParaRPr lang="tr-TR" dirty="0"/>
          </a:p>
        </p:txBody>
      </p:sp>
    </p:spTree>
    <p:extLst>
      <p:ext uri="{BB962C8B-B14F-4D97-AF65-F5344CB8AC3E}">
        <p14:creationId xmlns:p14="http://schemas.microsoft.com/office/powerpoint/2010/main" val="15240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274C45-59D7-4EA0-8EA0-F8F60FE2F908}"/>
              </a:ext>
            </a:extLst>
          </p:cNvPr>
          <p:cNvSpPr>
            <a:spLocks noGrp="1"/>
          </p:cNvSpPr>
          <p:nvPr>
            <p:ph type="title"/>
          </p:nvPr>
        </p:nvSpPr>
        <p:spPr/>
        <p:txBody>
          <a:bodyPr/>
          <a:lstStyle/>
          <a:p>
            <a:r>
              <a:rPr lang="tr-TR" dirty="0"/>
              <a:t>Görüntü işleme</a:t>
            </a:r>
          </a:p>
        </p:txBody>
      </p:sp>
      <p:sp>
        <p:nvSpPr>
          <p:cNvPr id="3" name="İçerik Yer Tutucusu 2">
            <a:extLst>
              <a:ext uri="{FF2B5EF4-FFF2-40B4-BE49-F238E27FC236}">
                <a16:creationId xmlns:a16="http://schemas.microsoft.com/office/drawing/2014/main" id="{02DC669C-6AAA-43CD-AEFC-F5F9D1BF9127}"/>
              </a:ext>
            </a:extLst>
          </p:cNvPr>
          <p:cNvSpPr>
            <a:spLocks noGrp="1"/>
          </p:cNvSpPr>
          <p:nvPr>
            <p:ph idx="1"/>
          </p:nvPr>
        </p:nvSpPr>
        <p:spPr>
          <a:xfrm>
            <a:off x="1141412" y="2249486"/>
            <a:ext cx="10471468" cy="4489641"/>
          </a:xfrm>
        </p:spPr>
        <p:txBody>
          <a:bodyPr>
            <a:normAutofit/>
          </a:bodyPr>
          <a:lstStyle/>
          <a:p>
            <a:r>
              <a:rPr lang="tr-TR" dirty="0">
                <a:latin typeface="Microsoft Sans Serif" panose="020B0604020202020204" pitchFamily="34" charset="0"/>
              </a:rPr>
              <a:t>Görüntü işleme, dijital bir görüntüden gelişmiş bir görüntü elde etmek veya ondan bazı yararlı bilgiler çıkarmak için kullanılan tekniğe denir. Görüntü işlemede, girdi bir görüntüdür, çıktı ise bir görüntü veya bu görüntüyle ilişkili bazı özellikler olabilir. Video, bir dizi resim veya çerçevedir(</a:t>
            </a:r>
            <a:r>
              <a:rPr lang="tr-TR" dirty="0" err="1">
                <a:latin typeface="Microsoft Sans Serif" panose="020B0604020202020204" pitchFamily="34" charset="0"/>
              </a:rPr>
              <a:t>frame</a:t>
            </a:r>
            <a:r>
              <a:rPr lang="tr-TR" dirty="0">
                <a:latin typeface="Microsoft Sans Serif" panose="020B0604020202020204" pitchFamily="34" charset="0"/>
              </a:rPr>
              <a:t>). Bu nedenle, görüntü işleme tekniği video işleme için de geçerlidir. </a:t>
            </a:r>
            <a:endParaRPr lang="tr-TR" dirty="0"/>
          </a:p>
        </p:txBody>
      </p:sp>
    </p:spTree>
    <p:extLst>
      <p:ext uri="{BB962C8B-B14F-4D97-AF65-F5344CB8AC3E}">
        <p14:creationId xmlns:p14="http://schemas.microsoft.com/office/powerpoint/2010/main" val="282522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kişi, yeşil, diş fırçası içeren bir resim&#10;&#10;Açıklama otomatik olarak oluşturuldu">
            <a:extLst>
              <a:ext uri="{FF2B5EF4-FFF2-40B4-BE49-F238E27FC236}">
                <a16:creationId xmlns:a16="http://schemas.microsoft.com/office/drawing/2014/main" id="{FDB0C74A-4D33-4D3E-A3FC-C698D6417A14}"/>
              </a:ext>
            </a:extLst>
          </p:cNvPr>
          <p:cNvPicPr>
            <a:picLocks noGrp="1" noChangeAspect="1"/>
          </p:cNvPicPr>
          <p:nvPr>
            <p:ph idx="1"/>
          </p:nvPr>
        </p:nvPicPr>
        <p:blipFill>
          <a:blip r:embed="rId2"/>
          <a:stretch>
            <a:fillRect/>
          </a:stretch>
        </p:blipFill>
        <p:spPr>
          <a:xfrm>
            <a:off x="1637038" y="178463"/>
            <a:ext cx="8668096" cy="6501073"/>
          </a:xfrm>
        </p:spPr>
      </p:pic>
    </p:spTree>
    <p:extLst>
      <p:ext uri="{BB962C8B-B14F-4D97-AF65-F5344CB8AC3E}">
        <p14:creationId xmlns:p14="http://schemas.microsoft.com/office/powerpoint/2010/main" val="318523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18C76A-8BED-4B32-B12C-68E72332ECCF}"/>
              </a:ext>
            </a:extLst>
          </p:cNvPr>
          <p:cNvSpPr>
            <a:spLocks noGrp="1"/>
          </p:cNvSpPr>
          <p:nvPr>
            <p:ph type="title"/>
          </p:nvPr>
        </p:nvSpPr>
        <p:spPr/>
        <p:txBody>
          <a:bodyPr/>
          <a:lstStyle/>
          <a:p>
            <a:r>
              <a:rPr lang="tr-TR" dirty="0"/>
              <a:t>Görüntü temelleri</a:t>
            </a:r>
          </a:p>
        </p:txBody>
      </p:sp>
      <p:sp>
        <p:nvSpPr>
          <p:cNvPr id="3" name="İçerik Yer Tutucusu 2">
            <a:extLst>
              <a:ext uri="{FF2B5EF4-FFF2-40B4-BE49-F238E27FC236}">
                <a16:creationId xmlns:a16="http://schemas.microsoft.com/office/drawing/2014/main" id="{DFCB5D10-D0E5-45F4-A4E7-2A992E107390}"/>
              </a:ext>
            </a:extLst>
          </p:cNvPr>
          <p:cNvSpPr>
            <a:spLocks noGrp="1"/>
          </p:cNvSpPr>
          <p:nvPr>
            <p:ph idx="1"/>
          </p:nvPr>
        </p:nvSpPr>
        <p:spPr/>
        <p:txBody>
          <a:bodyPr>
            <a:normAutofit/>
          </a:bodyPr>
          <a:lstStyle/>
          <a:p>
            <a:r>
              <a:rPr lang="tr-TR" dirty="0">
                <a:latin typeface="Microsoft Sans Serif" panose="020B0604020202020204" pitchFamily="34" charset="0"/>
              </a:rPr>
              <a:t>Dijital görüntü, bir nesnenin / sahnenin veya taranmış belgenin elektronik bir temsilidir. Bir görüntünün dijitalleşmesi, onu bir dizi sayıya dönüştürmek ve bu sayıları bir bilgisayar depolama sisteminde depolamak anlamına gelir. </a:t>
            </a:r>
            <a:endParaRPr lang="tr-TR" dirty="0"/>
          </a:p>
        </p:txBody>
      </p:sp>
    </p:spTree>
    <p:extLst>
      <p:ext uri="{BB962C8B-B14F-4D97-AF65-F5344CB8AC3E}">
        <p14:creationId xmlns:p14="http://schemas.microsoft.com/office/powerpoint/2010/main" val="35328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3DCD23-94E1-4D18-9410-6782CE5EDDCD}"/>
              </a:ext>
            </a:extLst>
          </p:cNvPr>
          <p:cNvSpPr>
            <a:spLocks noGrp="1"/>
          </p:cNvSpPr>
          <p:nvPr>
            <p:ph type="title"/>
          </p:nvPr>
        </p:nvSpPr>
        <p:spPr/>
        <p:txBody>
          <a:bodyPr/>
          <a:lstStyle/>
          <a:p>
            <a:r>
              <a:rPr lang="tr-TR" dirty="0"/>
              <a:t>Piksel</a:t>
            </a:r>
          </a:p>
        </p:txBody>
      </p:sp>
      <p:sp>
        <p:nvSpPr>
          <p:cNvPr id="3" name="İçerik Yer Tutucusu 2">
            <a:extLst>
              <a:ext uri="{FF2B5EF4-FFF2-40B4-BE49-F238E27FC236}">
                <a16:creationId xmlns:a16="http://schemas.microsoft.com/office/drawing/2014/main" id="{CB46471A-CD4E-47B3-8715-C0150193E96C}"/>
              </a:ext>
            </a:extLst>
          </p:cNvPr>
          <p:cNvSpPr>
            <a:spLocks noGrp="1"/>
          </p:cNvSpPr>
          <p:nvPr>
            <p:ph idx="1"/>
          </p:nvPr>
        </p:nvSpPr>
        <p:spPr/>
        <p:txBody>
          <a:bodyPr>
            <a:normAutofit lnSpcReduction="10000"/>
          </a:bodyPr>
          <a:lstStyle/>
          <a:p>
            <a:r>
              <a:rPr lang="tr-TR" dirty="0"/>
              <a:t>Satırlar ve sütunlar halinde düzenlenmiş bir dizi nokta düşünün ve bu noktaların farklı renkleri olduğunu. Bu, bir görüntünün oluşma şeklidir. Bir görüntüyü oluşturan noktalara piksel denir. Bu pikseller sayılarla temsil edilir ve sayıların değerleri bir pikselin rengini belirler. Bir görüntüyü, her hücrenin belirli bir rengin bir pikselinden oluştuğu kare hücrelerden oluşan bir ızgara olarak düşünün. Örneğin, 300 × 400 piksellik bir görüntü, görüntünün 300 satır ve 400 sütundan oluşan bir ızgara şeklinde düzenlendiği anlamına gelir. Bu, görselimizin 300 × 400 = 120.000 piksele sahip olduğu anlamına gelir.</a:t>
            </a:r>
          </a:p>
        </p:txBody>
      </p:sp>
    </p:spTree>
    <p:extLst>
      <p:ext uri="{BB962C8B-B14F-4D97-AF65-F5344CB8AC3E}">
        <p14:creationId xmlns:p14="http://schemas.microsoft.com/office/powerpoint/2010/main" val="81096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CF3454-6AE2-49F9-B5FC-72359880E96C}"/>
              </a:ext>
            </a:extLst>
          </p:cNvPr>
          <p:cNvSpPr>
            <a:spLocks noGrp="1"/>
          </p:cNvSpPr>
          <p:nvPr>
            <p:ph type="title"/>
          </p:nvPr>
        </p:nvSpPr>
        <p:spPr/>
        <p:txBody>
          <a:bodyPr/>
          <a:lstStyle/>
          <a:p>
            <a:r>
              <a:rPr lang="tr-TR" dirty="0"/>
              <a:t>Piksel Rengi</a:t>
            </a:r>
          </a:p>
        </p:txBody>
      </p:sp>
      <p:sp>
        <p:nvSpPr>
          <p:cNvPr id="10" name="Metin Yer Tutucusu 9">
            <a:extLst>
              <a:ext uri="{FF2B5EF4-FFF2-40B4-BE49-F238E27FC236}">
                <a16:creationId xmlns:a16="http://schemas.microsoft.com/office/drawing/2014/main" id="{E2DA3169-9F0A-4198-90BA-72535354E6D0}"/>
              </a:ext>
            </a:extLst>
          </p:cNvPr>
          <p:cNvSpPr>
            <a:spLocks noGrp="1"/>
          </p:cNvSpPr>
          <p:nvPr>
            <p:ph type="body" idx="1"/>
          </p:nvPr>
        </p:nvSpPr>
        <p:spPr>
          <a:xfrm>
            <a:off x="665931" y="1779679"/>
            <a:ext cx="4649783" cy="823912"/>
          </a:xfrm>
        </p:spPr>
        <p:txBody>
          <a:bodyPr/>
          <a:lstStyle/>
          <a:p>
            <a:r>
              <a:rPr lang="tr-TR" dirty="0"/>
              <a:t>Gri tonlamalı(</a:t>
            </a:r>
            <a:r>
              <a:rPr lang="tr-TR" dirty="0" err="1"/>
              <a:t>Gray</a:t>
            </a:r>
            <a:r>
              <a:rPr lang="tr-TR" dirty="0"/>
              <a:t> </a:t>
            </a:r>
            <a:r>
              <a:rPr lang="tr-TR" dirty="0" err="1"/>
              <a:t>scale</a:t>
            </a:r>
            <a:r>
              <a:rPr lang="tr-TR" dirty="0"/>
              <a:t>)</a:t>
            </a:r>
          </a:p>
        </p:txBody>
      </p:sp>
      <p:sp>
        <p:nvSpPr>
          <p:cNvPr id="11" name="İçerik Yer Tutucusu 10">
            <a:extLst>
              <a:ext uri="{FF2B5EF4-FFF2-40B4-BE49-F238E27FC236}">
                <a16:creationId xmlns:a16="http://schemas.microsoft.com/office/drawing/2014/main" id="{EA043AF8-F3BE-419C-A743-FD66E218F1DE}"/>
              </a:ext>
            </a:extLst>
          </p:cNvPr>
          <p:cNvSpPr>
            <a:spLocks noGrp="1"/>
          </p:cNvSpPr>
          <p:nvPr>
            <p:ph sz="half" idx="2"/>
          </p:nvPr>
        </p:nvSpPr>
        <p:spPr>
          <a:xfrm>
            <a:off x="461767" y="2604604"/>
            <a:ext cx="5596129" cy="3951644"/>
          </a:xfrm>
        </p:spPr>
        <p:txBody>
          <a:bodyPr>
            <a:normAutofit/>
          </a:bodyPr>
          <a:lstStyle/>
          <a:p>
            <a:r>
              <a:rPr lang="tr-TR" dirty="0"/>
              <a:t>Gri tonlamalı bir görüntüde, her piksel 0 ile 255 arasında bir değer alır. 0 değeri siyahı ve 255 beyazı temsil eder. Aradaki değerler değişen gri tonlarıdır. 0'a yakın değerler daha koyu gri tonlarıdır ve 255'e yakın değerler daha parlak gri tonlarıdır.</a:t>
            </a:r>
          </a:p>
        </p:txBody>
      </p:sp>
      <p:sp>
        <p:nvSpPr>
          <p:cNvPr id="12" name="Metin Yer Tutucusu 11">
            <a:extLst>
              <a:ext uri="{FF2B5EF4-FFF2-40B4-BE49-F238E27FC236}">
                <a16:creationId xmlns:a16="http://schemas.microsoft.com/office/drawing/2014/main" id="{5C1B2927-0484-4DEC-87C4-835FDBB52BF6}"/>
              </a:ext>
            </a:extLst>
          </p:cNvPr>
          <p:cNvSpPr>
            <a:spLocks noGrp="1"/>
          </p:cNvSpPr>
          <p:nvPr>
            <p:ph type="body" sz="quarter" idx="3"/>
          </p:nvPr>
        </p:nvSpPr>
        <p:spPr>
          <a:xfrm>
            <a:off x="6400809" y="1779679"/>
            <a:ext cx="4646602" cy="823912"/>
          </a:xfrm>
        </p:spPr>
        <p:txBody>
          <a:bodyPr/>
          <a:lstStyle/>
          <a:p>
            <a:r>
              <a:rPr lang="tr-TR" dirty="0"/>
              <a:t>renkli</a:t>
            </a:r>
          </a:p>
        </p:txBody>
      </p:sp>
      <p:sp>
        <p:nvSpPr>
          <p:cNvPr id="13" name="İçerik Yer Tutucusu 12">
            <a:extLst>
              <a:ext uri="{FF2B5EF4-FFF2-40B4-BE49-F238E27FC236}">
                <a16:creationId xmlns:a16="http://schemas.microsoft.com/office/drawing/2014/main" id="{0399BC7F-830F-4936-99BA-8224B41ACE76}"/>
              </a:ext>
            </a:extLst>
          </p:cNvPr>
          <p:cNvSpPr>
            <a:spLocks noGrp="1"/>
          </p:cNvSpPr>
          <p:nvPr>
            <p:ph sz="quarter" idx="4"/>
          </p:nvPr>
        </p:nvSpPr>
        <p:spPr>
          <a:xfrm>
            <a:off x="6172200" y="2769197"/>
            <a:ext cx="5833872" cy="3951644"/>
          </a:xfrm>
        </p:spPr>
        <p:txBody>
          <a:bodyPr>
            <a:normAutofit/>
          </a:bodyPr>
          <a:lstStyle/>
          <a:p>
            <a:r>
              <a:rPr lang="tr-TR" sz="1800" dirty="0">
                <a:latin typeface="Microsoft Sans Serif" panose="020B0604020202020204" pitchFamily="34" charset="0"/>
              </a:rPr>
              <a:t>RGB (Kırmızı, Mavi ve Yeşil anlamına gelir) renk modeli, bir pikselin en popüler renk temsillerinden biridir.</a:t>
            </a:r>
          </a:p>
          <a:p>
            <a:r>
              <a:rPr lang="tr-TR" sz="1800" dirty="0">
                <a:latin typeface="Microsoft Sans Serif" panose="020B0604020202020204" pitchFamily="34" charset="0"/>
              </a:rPr>
              <a:t>RGB modelinde, her piksel genellikle şu şekilde temsil edilen üç değerden oluşan bir demet olarak temsil edilir: (kırmızı bileşen için değer, yeşil bileşen için değer, mavi bileşen için değer).</a:t>
            </a:r>
          </a:p>
          <a:p>
            <a:r>
              <a:rPr lang="tr-TR" dirty="0"/>
              <a:t>https://www.w3schools.com/colors/colors_rgb.asp</a:t>
            </a:r>
          </a:p>
        </p:txBody>
      </p:sp>
    </p:spTree>
    <p:extLst>
      <p:ext uri="{BB962C8B-B14F-4D97-AF65-F5344CB8AC3E}">
        <p14:creationId xmlns:p14="http://schemas.microsoft.com/office/powerpoint/2010/main" val="42285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BD172787-664F-4A9D-9908-D28443666894}"/>
              </a:ext>
            </a:extLst>
          </p:cNvPr>
          <p:cNvSpPr>
            <a:spLocks noGrp="1"/>
          </p:cNvSpPr>
          <p:nvPr>
            <p:ph type="title"/>
          </p:nvPr>
        </p:nvSpPr>
        <p:spPr>
          <a:xfrm>
            <a:off x="669464" y="327515"/>
            <a:ext cx="9905998" cy="1478570"/>
          </a:xfrm>
        </p:spPr>
        <p:txBody>
          <a:bodyPr/>
          <a:lstStyle/>
          <a:p>
            <a:r>
              <a:rPr lang="tr-TR" dirty="0"/>
              <a:t>Koordinat sistemi</a:t>
            </a:r>
          </a:p>
        </p:txBody>
      </p:sp>
      <p:sp>
        <p:nvSpPr>
          <p:cNvPr id="9" name="İçerik Yer Tutucusu 8">
            <a:extLst>
              <a:ext uri="{FF2B5EF4-FFF2-40B4-BE49-F238E27FC236}">
                <a16:creationId xmlns:a16="http://schemas.microsoft.com/office/drawing/2014/main" id="{CAB1A2F8-A17F-42E8-A834-B9771FC485BB}"/>
              </a:ext>
            </a:extLst>
          </p:cNvPr>
          <p:cNvSpPr>
            <a:spLocks noGrp="1"/>
          </p:cNvSpPr>
          <p:nvPr>
            <p:ph sz="half" idx="1"/>
          </p:nvPr>
        </p:nvSpPr>
        <p:spPr>
          <a:xfrm>
            <a:off x="383458" y="1602658"/>
            <a:ext cx="6410632" cy="4188542"/>
          </a:xfrm>
        </p:spPr>
        <p:txBody>
          <a:bodyPr>
            <a:noAutofit/>
          </a:bodyPr>
          <a:lstStyle/>
          <a:p>
            <a:r>
              <a:rPr lang="tr-TR" dirty="0">
                <a:latin typeface="Microsoft Sans Serif" panose="020B0604020202020204" pitchFamily="34" charset="0"/>
              </a:rPr>
              <a:t>Bir görüntüdeki pikseller, satır ve sütunlardan oluşan bir ızgara biçiminde düzenlenir. Sekiz satır ve sekiz sütundan oluşan kare bir ızgara düşünün. Bu 8 × 8 veya 64 piksellik bir görüntü oluşturacaktır. Bu, (0,0) '</a:t>
            </a:r>
            <a:r>
              <a:rPr lang="tr-TR" dirty="0" err="1">
                <a:latin typeface="Microsoft Sans Serif" panose="020B0604020202020204" pitchFamily="34" charset="0"/>
              </a:rPr>
              <a:t>ın</a:t>
            </a:r>
            <a:r>
              <a:rPr lang="tr-TR" dirty="0">
                <a:latin typeface="Microsoft Sans Serif" panose="020B0604020202020204" pitchFamily="34" charset="0"/>
              </a:rPr>
              <a:t> sol üst köşe olduğu bir 2B koordinat sistemi olarak düşünülebilir. </a:t>
            </a:r>
            <a:endParaRPr lang="tr-TR" dirty="0"/>
          </a:p>
        </p:txBody>
      </p:sp>
      <p:pic>
        <p:nvPicPr>
          <p:cNvPr id="12" name="İçerik Yer Tutucusu 11">
            <a:extLst>
              <a:ext uri="{FF2B5EF4-FFF2-40B4-BE49-F238E27FC236}">
                <a16:creationId xmlns:a16="http://schemas.microsoft.com/office/drawing/2014/main" id="{A71B7365-A097-4722-A6DF-AF55EE1615BD}"/>
              </a:ext>
            </a:extLst>
          </p:cNvPr>
          <p:cNvPicPr>
            <a:picLocks noGrp="1" noChangeAspect="1"/>
          </p:cNvPicPr>
          <p:nvPr>
            <p:ph sz="half" idx="2"/>
          </p:nvPr>
        </p:nvPicPr>
        <p:blipFill>
          <a:blip r:embed="rId2"/>
          <a:stretch>
            <a:fillRect/>
          </a:stretch>
        </p:blipFill>
        <p:spPr>
          <a:xfrm>
            <a:off x="7155427" y="1949509"/>
            <a:ext cx="4875213" cy="3102407"/>
          </a:xfrm>
        </p:spPr>
      </p:pic>
    </p:spTree>
    <p:extLst>
      <p:ext uri="{BB962C8B-B14F-4D97-AF65-F5344CB8AC3E}">
        <p14:creationId xmlns:p14="http://schemas.microsoft.com/office/powerpoint/2010/main" val="413491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BD172787-664F-4A9D-9908-D28443666894}"/>
              </a:ext>
            </a:extLst>
          </p:cNvPr>
          <p:cNvSpPr>
            <a:spLocks noGrp="1"/>
          </p:cNvSpPr>
          <p:nvPr>
            <p:ph type="title"/>
          </p:nvPr>
        </p:nvSpPr>
        <p:spPr>
          <a:xfrm>
            <a:off x="669464" y="327515"/>
            <a:ext cx="9905998" cy="1478570"/>
          </a:xfrm>
        </p:spPr>
        <p:txBody>
          <a:bodyPr/>
          <a:lstStyle/>
          <a:p>
            <a:r>
              <a:rPr lang="tr-TR" dirty="0"/>
              <a:t>Koordinat sistemi</a:t>
            </a:r>
          </a:p>
        </p:txBody>
      </p:sp>
      <p:sp>
        <p:nvSpPr>
          <p:cNvPr id="9" name="İçerik Yer Tutucusu 8">
            <a:extLst>
              <a:ext uri="{FF2B5EF4-FFF2-40B4-BE49-F238E27FC236}">
                <a16:creationId xmlns:a16="http://schemas.microsoft.com/office/drawing/2014/main" id="{CAB1A2F8-A17F-42E8-A834-B9771FC485BB}"/>
              </a:ext>
            </a:extLst>
          </p:cNvPr>
          <p:cNvSpPr>
            <a:spLocks noGrp="1"/>
          </p:cNvSpPr>
          <p:nvPr>
            <p:ph sz="half" idx="1"/>
          </p:nvPr>
        </p:nvSpPr>
        <p:spPr>
          <a:xfrm>
            <a:off x="383458" y="1602658"/>
            <a:ext cx="6410632" cy="4188542"/>
          </a:xfrm>
        </p:spPr>
        <p:txBody>
          <a:bodyPr>
            <a:noAutofit/>
          </a:bodyPr>
          <a:lstStyle/>
          <a:p>
            <a:r>
              <a:rPr lang="tr-TR" dirty="0">
                <a:latin typeface="Microsoft Sans Serif" panose="020B0604020202020204" pitchFamily="34" charset="0"/>
              </a:rPr>
              <a:t>Sol üst köşe, görüntü koordinat sisteminin başlangıcı veya başlangıcıdır. Sağ üst köşedeki piksel (7,0) ile temsil edilir, sol alt köşe (7,0) ve sağ alt piksel (7,7). Bu, (x, y) olarak genelleştirilebilir; </a:t>
            </a:r>
            <a:endParaRPr lang="tr-TR" dirty="0"/>
          </a:p>
        </p:txBody>
      </p:sp>
      <p:pic>
        <p:nvPicPr>
          <p:cNvPr id="12" name="İçerik Yer Tutucusu 11">
            <a:extLst>
              <a:ext uri="{FF2B5EF4-FFF2-40B4-BE49-F238E27FC236}">
                <a16:creationId xmlns:a16="http://schemas.microsoft.com/office/drawing/2014/main" id="{A71B7365-A097-4722-A6DF-AF55EE1615BD}"/>
              </a:ext>
            </a:extLst>
          </p:cNvPr>
          <p:cNvPicPr>
            <a:picLocks noGrp="1" noChangeAspect="1"/>
          </p:cNvPicPr>
          <p:nvPr>
            <p:ph sz="half" idx="2"/>
          </p:nvPr>
        </p:nvPicPr>
        <p:blipFill>
          <a:blip r:embed="rId2"/>
          <a:stretch>
            <a:fillRect/>
          </a:stretch>
        </p:blipFill>
        <p:spPr>
          <a:xfrm>
            <a:off x="7155427" y="1949509"/>
            <a:ext cx="4875213" cy="3102407"/>
          </a:xfrm>
        </p:spPr>
      </p:pic>
    </p:spTree>
    <p:extLst>
      <p:ext uri="{BB962C8B-B14F-4D97-AF65-F5344CB8AC3E}">
        <p14:creationId xmlns:p14="http://schemas.microsoft.com/office/powerpoint/2010/main" val="83525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2099710A29DB6948B4E099FC9FA8DB1C" ma:contentTypeVersion="3" ma:contentTypeDescription="Yeni belge oluşturun." ma:contentTypeScope="" ma:versionID="d847cad6e5bb83aa96603bbd85480b6a">
  <xsd:schema xmlns:xsd="http://www.w3.org/2001/XMLSchema" xmlns:xs="http://www.w3.org/2001/XMLSchema" xmlns:p="http://schemas.microsoft.com/office/2006/metadata/properties" xmlns:ns2="2d2184e0-36ac-49a0-88c0-909b7748a3ad" targetNamespace="http://schemas.microsoft.com/office/2006/metadata/properties" ma:root="true" ma:fieldsID="ea8046dc9788f126cf597ca7c908f9e6" ns2:_="">
    <xsd:import namespace="2d2184e0-36ac-49a0-88c0-909b7748a3a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2184e0-36ac-49a0-88c0-909b7748a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67AD62-82D9-4B73-82EC-F6450F2CC7ED}">
  <ds:schemaRefs>
    <ds:schemaRef ds:uri="http://schemas.microsoft.com/sharepoint/v3/contenttype/forms"/>
  </ds:schemaRefs>
</ds:datastoreItem>
</file>

<file path=customXml/itemProps2.xml><?xml version="1.0" encoding="utf-8"?>
<ds:datastoreItem xmlns:ds="http://schemas.openxmlformats.org/officeDocument/2006/customXml" ds:itemID="{F900F783-ACEF-42B0-B635-1CA148E26E1D}">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2ca07559-17c3-4aff-b55d-842544362938"/>
    <ds:schemaRef ds:uri="61c51fa8-00cd-4356-9a0a-c21465a6b9c1"/>
    <ds:schemaRef ds:uri="http://www.w3.org/XML/1998/namespace"/>
  </ds:schemaRefs>
</ds:datastoreItem>
</file>

<file path=customXml/itemProps3.xml><?xml version="1.0" encoding="utf-8"?>
<ds:datastoreItem xmlns:ds="http://schemas.openxmlformats.org/officeDocument/2006/customXml" ds:itemID="{9D495928-5425-4BF6-BEE5-CB38ED6AD31D}"/>
</file>

<file path=docProps/app.xml><?xml version="1.0" encoding="utf-8"?>
<Properties xmlns="http://schemas.openxmlformats.org/officeDocument/2006/extended-properties" xmlns:vt="http://schemas.openxmlformats.org/officeDocument/2006/docPropsVTypes">
  <Template>TM04033919[[fn=Devre]]</Template>
  <TotalTime>487</TotalTime>
  <Words>698</Words>
  <Application>Microsoft Office PowerPoint</Application>
  <PresentationFormat>Geniş ekran</PresentationFormat>
  <Paragraphs>51</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Microsoft Sans Serif</vt:lpstr>
      <vt:lpstr>Tw Cen MT</vt:lpstr>
      <vt:lpstr>Devre</vt:lpstr>
      <vt:lpstr>Görüntü işleme-1 (tanımlar)</vt:lpstr>
      <vt:lpstr>Bu bölümdeki öğrenme hedeflerimiz aşağıdaki gibidir:</vt:lpstr>
      <vt:lpstr>Görüntü işleme</vt:lpstr>
      <vt:lpstr>PowerPoint Sunusu</vt:lpstr>
      <vt:lpstr>Görüntü temelleri</vt:lpstr>
      <vt:lpstr>Piksel</vt:lpstr>
      <vt:lpstr>Piksel Rengi</vt:lpstr>
      <vt:lpstr>Koordinat sistemi</vt:lpstr>
      <vt:lpstr>Koordinat sistemi</vt:lpstr>
      <vt:lpstr>Koordinat sistemi</vt:lpstr>
      <vt:lpstr>Görüntü işleme ve python</vt:lpstr>
      <vt:lpstr>PIp ile gerekli kitaplıkların kurulması</vt:lpstr>
      <vt:lpstr>Sanal ortam kurulması</vt:lpstr>
      <vt:lpstr>Görüntü işleme ve opencv</vt:lpstr>
      <vt:lpstr>Numpy temelleri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Serkan Cam</dc:creator>
  <cp:lastModifiedBy>Serkan Cam</cp:lastModifiedBy>
  <cp:revision>20</cp:revision>
  <dcterms:created xsi:type="dcterms:W3CDTF">2020-12-23T13:14:02Z</dcterms:created>
  <dcterms:modified xsi:type="dcterms:W3CDTF">2020-12-30T18:08:08Z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0x0101002099710A29DB6948B4E099FC9FA8DB1C</vt:lpwstr>
  </property>
</Properties>
</file>