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D2C41"/>
        </a:solidFill>
        <a:effectLst/>
        <a:uFillTx/>
        <a:latin typeface="Arial"/>
        <a:ea typeface="Arial"/>
        <a:cs typeface="Arial"/>
        <a:sym typeface="Arial"/>
      </a:defRPr>
    </a:lvl1pPr>
    <a:lvl2pPr marL="0" marR="0" indent="45720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D2C41"/>
        </a:solidFill>
        <a:effectLst/>
        <a:uFillTx/>
        <a:latin typeface="Arial"/>
        <a:ea typeface="Arial"/>
        <a:cs typeface="Arial"/>
        <a:sym typeface="Arial"/>
      </a:defRPr>
    </a:lvl2pPr>
    <a:lvl3pPr marL="0" marR="0" indent="91440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D2C41"/>
        </a:solidFill>
        <a:effectLst/>
        <a:uFillTx/>
        <a:latin typeface="Arial"/>
        <a:ea typeface="Arial"/>
        <a:cs typeface="Arial"/>
        <a:sym typeface="Arial"/>
      </a:defRPr>
    </a:lvl3pPr>
    <a:lvl4pPr marL="0" marR="0" indent="137160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D2C41"/>
        </a:solidFill>
        <a:effectLst/>
        <a:uFillTx/>
        <a:latin typeface="Arial"/>
        <a:ea typeface="Arial"/>
        <a:cs typeface="Arial"/>
        <a:sym typeface="Arial"/>
      </a:defRPr>
    </a:lvl4pPr>
    <a:lvl5pPr marL="0" marR="0" indent="182880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D2C41"/>
        </a:solidFill>
        <a:effectLst/>
        <a:uFillTx/>
        <a:latin typeface="Arial"/>
        <a:ea typeface="Arial"/>
        <a:cs typeface="Arial"/>
        <a:sym typeface="Arial"/>
      </a:defRPr>
    </a:lvl5pPr>
    <a:lvl6pPr marL="0" marR="0" indent="228600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D2C41"/>
        </a:solidFill>
        <a:effectLst/>
        <a:uFillTx/>
        <a:latin typeface="Arial"/>
        <a:ea typeface="Arial"/>
        <a:cs typeface="Arial"/>
        <a:sym typeface="Arial"/>
      </a:defRPr>
    </a:lvl6pPr>
    <a:lvl7pPr marL="0" marR="0" indent="274320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D2C41"/>
        </a:solidFill>
        <a:effectLst/>
        <a:uFillTx/>
        <a:latin typeface="Arial"/>
        <a:ea typeface="Arial"/>
        <a:cs typeface="Arial"/>
        <a:sym typeface="Arial"/>
      </a:defRPr>
    </a:lvl7pPr>
    <a:lvl8pPr marL="0" marR="0" indent="320040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D2C41"/>
        </a:solidFill>
        <a:effectLst/>
        <a:uFillTx/>
        <a:latin typeface="Arial"/>
        <a:ea typeface="Arial"/>
        <a:cs typeface="Arial"/>
        <a:sym typeface="Arial"/>
      </a:defRPr>
    </a:lvl8pPr>
    <a:lvl9pPr marL="0" marR="0" indent="365760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D2C41"/>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2D2C41"/>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ACED8"/>
          </a:solidFill>
        </a:fill>
      </a:tcStyle>
    </a:wholeTbl>
    <a:band2H>
      <a:tcTxStyle b="def" i="def"/>
      <a:tcStyle>
        <a:tcBdr/>
        <a:fill>
          <a:solidFill>
            <a:srgbClr val="E6E8ED"/>
          </a:solidFill>
        </a:fill>
      </a:tcStyle>
    </a:band2H>
    <a:firstCol>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2D2C41"/>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AD3E5"/>
          </a:solidFill>
        </a:fill>
      </a:tcStyle>
    </a:wholeTbl>
    <a:band2H>
      <a:tcTxStyle b="def" i="def"/>
      <a:tcStyle>
        <a:tcBdr/>
        <a:fill>
          <a:solidFill>
            <a:srgbClr val="E6EAF2"/>
          </a:solidFill>
        </a:fill>
      </a:tcStyle>
    </a:band2H>
    <a:firstCol>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2D2C41"/>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F0E7D3"/>
          </a:solidFill>
        </a:fill>
      </a:tcStyle>
    </a:wholeTbl>
    <a:band2H>
      <a:tcTxStyle b="def" i="def"/>
      <a:tcStyle>
        <a:tcBdr/>
        <a:fill>
          <a:solidFill>
            <a:srgbClr val="F8F3EA"/>
          </a:solidFill>
        </a:fill>
      </a:tcStyle>
    </a:band2H>
    <a:firstCol>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2D2C41"/>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rgbClr val="E7E7E8"/>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chemeClr val="accent1"/>
          </a:solidFill>
        </a:fill>
      </a:tcStyle>
    </a:firstCol>
    <a:lastRow>
      <a:tcTxStyle b="on" i="off">
        <a:font>
          <a:latin typeface="Arial"/>
          <a:ea typeface="Arial"/>
          <a:cs typeface="Arial"/>
        </a:font>
        <a:srgbClr val="2D2C41"/>
      </a:tcTxStyle>
      <a:tcStyle>
        <a:tcBdr>
          <a:left>
            <a:ln w="25400" cap="flat">
              <a:noFill/>
              <a:miter lim="400000"/>
            </a:ln>
          </a:left>
          <a:right>
            <a:ln w="25400" cap="flat">
              <a:noFill/>
              <a:miter lim="400000"/>
            </a:ln>
          </a:right>
          <a:top>
            <a:ln w="101600" cap="flat">
              <a:solidFill>
                <a:srgbClr val="2D2C41"/>
              </a:solidFill>
              <a:prstDash val="solid"/>
              <a:round/>
            </a:ln>
          </a:top>
          <a:bottom>
            <a:ln w="50800" cap="flat">
              <a:solidFill>
                <a:srgbClr val="2D2C41"/>
              </a:solidFill>
              <a:prstDash val="solid"/>
              <a:round/>
            </a:ln>
          </a:bottom>
          <a:insideH>
            <a:ln w="25400" cap="flat">
              <a:noFill/>
              <a:miter lim="400000"/>
            </a:ln>
          </a:insideH>
          <a:insideV>
            <a:ln w="254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25400" cap="flat">
              <a:noFill/>
              <a:miter lim="400000"/>
            </a:ln>
          </a:left>
          <a:right>
            <a:ln w="25400" cap="flat">
              <a:noFill/>
              <a:miter lim="400000"/>
            </a:ln>
          </a:right>
          <a:top>
            <a:ln w="50800" cap="flat">
              <a:solidFill>
                <a:srgbClr val="2D2C41"/>
              </a:solidFill>
              <a:prstDash val="solid"/>
              <a:round/>
            </a:ln>
          </a:top>
          <a:bottom>
            <a:ln w="50800" cap="flat">
              <a:solidFill>
                <a:srgbClr val="2D2C41"/>
              </a:solidFill>
              <a:prstDash val="solid"/>
              <a:round/>
            </a:ln>
          </a:bottom>
          <a:insideH>
            <a:ln w="25400" cap="flat">
              <a:noFill/>
              <a:miter lim="400000"/>
            </a:ln>
          </a:insideH>
          <a:insideV>
            <a:ln w="254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2D2C41"/>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CCBCD"/>
          </a:solidFill>
        </a:fill>
      </a:tcStyle>
    </a:wholeTbl>
    <a:band2H>
      <a:tcTxStyle b="def" i="def"/>
      <a:tcStyle>
        <a:tcBdr/>
        <a:fill>
          <a:solidFill>
            <a:srgbClr val="E7E7E8"/>
          </a:solidFill>
        </a:fill>
      </a:tcStyle>
    </a:band2H>
    <a:firstCol>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2D2C41"/>
          </a:solidFill>
        </a:fill>
      </a:tcStyle>
    </a:firstCol>
    <a:lastRow>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2D2C41"/>
          </a:solidFill>
        </a:fill>
      </a:tcStyle>
    </a:lastRow>
    <a:firstRow>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2D2C41"/>
          </a:solidFill>
        </a:fill>
      </a:tcStyle>
    </a:firstRow>
  </a:tblStyle>
  <a:tblStyle styleId="{2708684C-4D16-4618-839F-0558EEFCDFE6}" styleName="">
    <a:tblBg/>
    <a:wholeTbl>
      <a:tcTxStyle b="off" i="off">
        <a:font>
          <a:latin typeface="Arial"/>
          <a:ea typeface="Arial"/>
          <a:cs typeface="Arial"/>
        </a:font>
        <a:srgbClr val="2D2C41"/>
      </a:tcTxStyle>
      <a:tcStyle>
        <a:tcBdr>
          <a:left>
            <a:ln w="25400" cap="flat">
              <a:solidFill>
                <a:srgbClr val="2D2C41"/>
              </a:solidFill>
              <a:prstDash val="solid"/>
              <a:round/>
            </a:ln>
          </a:left>
          <a:right>
            <a:ln w="25400" cap="flat">
              <a:solidFill>
                <a:srgbClr val="2D2C41"/>
              </a:solidFill>
              <a:prstDash val="solid"/>
              <a:round/>
            </a:ln>
          </a:right>
          <a:top>
            <a:ln w="25400" cap="flat">
              <a:solidFill>
                <a:srgbClr val="2D2C41"/>
              </a:solidFill>
              <a:prstDash val="solid"/>
              <a:round/>
            </a:ln>
          </a:top>
          <a:bottom>
            <a:ln w="25400" cap="flat">
              <a:solidFill>
                <a:srgbClr val="2D2C41"/>
              </a:solidFill>
              <a:prstDash val="solid"/>
              <a:round/>
            </a:ln>
          </a:bottom>
          <a:insideH>
            <a:ln w="25400" cap="flat">
              <a:solidFill>
                <a:srgbClr val="2D2C41"/>
              </a:solidFill>
              <a:prstDash val="solid"/>
              <a:round/>
            </a:ln>
          </a:insideH>
          <a:insideV>
            <a:ln w="25400" cap="flat">
              <a:solidFill>
                <a:srgbClr val="2D2C41"/>
              </a:solidFill>
              <a:prstDash val="solid"/>
              <a:round/>
            </a:ln>
          </a:insideV>
        </a:tcBdr>
        <a:fill>
          <a:solidFill>
            <a:srgbClr val="2D2C41">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2D2C41"/>
      </a:tcTxStyle>
      <a:tcStyle>
        <a:tcBdr>
          <a:left>
            <a:ln w="25400" cap="flat">
              <a:solidFill>
                <a:srgbClr val="2D2C41"/>
              </a:solidFill>
              <a:prstDash val="solid"/>
              <a:round/>
            </a:ln>
          </a:left>
          <a:right>
            <a:ln w="25400" cap="flat">
              <a:solidFill>
                <a:srgbClr val="2D2C41"/>
              </a:solidFill>
              <a:prstDash val="solid"/>
              <a:round/>
            </a:ln>
          </a:right>
          <a:top>
            <a:ln w="25400" cap="flat">
              <a:solidFill>
                <a:srgbClr val="2D2C41"/>
              </a:solidFill>
              <a:prstDash val="solid"/>
              <a:round/>
            </a:ln>
          </a:top>
          <a:bottom>
            <a:ln w="25400" cap="flat">
              <a:solidFill>
                <a:srgbClr val="2D2C41"/>
              </a:solidFill>
              <a:prstDash val="solid"/>
              <a:round/>
            </a:ln>
          </a:bottom>
          <a:insideH>
            <a:ln w="25400" cap="flat">
              <a:solidFill>
                <a:srgbClr val="2D2C41"/>
              </a:solidFill>
              <a:prstDash val="solid"/>
              <a:round/>
            </a:ln>
          </a:insideH>
          <a:insideV>
            <a:ln w="25400" cap="flat">
              <a:solidFill>
                <a:srgbClr val="2D2C41"/>
              </a:solidFill>
              <a:prstDash val="solid"/>
              <a:round/>
            </a:ln>
          </a:insideV>
        </a:tcBdr>
        <a:fill>
          <a:solidFill>
            <a:srgbClr val="2D2C41">
              <a:alpha val="20000"/>
            </a:srgbClr>
          </a:solidFill>
        </a:fill>
      </a:tcStyle>
    </a:firstCol>
    <a:lastRow>
      <a:tcTxStyle b="on" i="off">
        <a:font>
          <a:latin typeface="Arial"/>
          <a:ea typeface="Arial"/>
          <a:cs typeface="Arial"/>
        </a:font>
        <a:srgbClr val="2D2C41"/>
      </a:tcTxStyle>
      <a:tcStyle>
        <a:tcBdr>
          <a:left>
            <a:ln w="25400" cap="flat">
              <a:solidFill>
                <a:srgbClr val="2D2C41"/>
              </a:solidFill>
              <a:prstDash val="solid"/>
              <a:round/>
            </a:ln>
          </a:left>
          <a:right>
            <a:ln w="25400" cap="flat">
              <a:solidFill>
                <a:srgbClr val="2D2C41"/>
              </a:solidFill>
              <a:prstDash val="solid"/>
              <a:round/>
            </a:ln>
          </a:right>
          <a:top>
            <a:ln w="101600" cap="flat">
              <a:solidFill>
                <a:srgbClr val="2D2C41"/>
              </a:solidFill>
              <a:prstDash val="solid"/>
              <a:round/>
            </a:ln>
          </a:top>
          <a:bottom>
            <a:ln w="25400" cap="flat">
              <a:solidFill>
                <a:srgbClr val="2D2C41"/>
              </a:solidFill>
              <a:prstDash val="solid"/>
              <a:round/>
            </a:ln>
          </a:bottom>
          <a:insideH>
            <a:ln w="25400" cap="flat">
              <a:solidFill>
                <a:srgbClr val="2D2C41"/>
              </a:solidFill>
              <a:prstDash val="solid"/>
              <a:round/>
            </a:ln>
          </a:insideH>
          <a:insideV>
            <a:ln w="25400" cap="flat">
              <a:solidFill>
                <a:srgbClr val="2D2C41"/>
              </a:solidFill>
              <a:prstDash val="solid"/>
              <a:round/>
            </a:ln>
          </a:insideV>
        </a:tcBdr>
        <a:fill>
          <a:noFill/>
        </a:fill>
      </a:tcStyle>
    </a:lastRow>
    <a:firstRow>
      <a:tcTxStyle b="on" i="off">
        <a:font>
          <a:latin typeface="Arial"/>
          <a:ea typeface="Arial"/>
          <a:cs typeface="Arial"/>
        </a:font>
        <a:srgbClr val="2D2C41"/>
      </a:tcTxStyle>
      <a:tcStyle>
        <a:tcBdr>
          <a:left>
            <a:ln w="25400" cap="flat">
              <a:solidFill>
                <a:srgbClr val="2D2C41"/>
              </a:solidFill>
              <a:prstDash val="solid"/>
              <a:round/>
            </a:ln>
          </a:left>
          <a:right>
            <a:ln w="25400" cap="flat">
              <a:solidFill>
                <a:srgbClr val="2D2C41"/>
              </a:solidFill>
              <a:prstDash val="solid"/>
              <a:round/>
            </a:ln>
          </a:right>
          <a:top>
            <a:ln w="25400" cap="flat">
              <a:solidFill>
                <a:srgbClr val="2D2C41"/>
              </a:solidFill>
              <a:prstDash val="solid"/>
              <a:round/>
            </a:ln>
          </a:top>
          <a:bottom>
            <a:ln w="50800" cap="flat">
              <a:solidFill>
                <a:srgbClr val="2D2C41"/>
              </a:solidFill>
              <a:prstDash val="solid"/>
              <a:round/>
            </a:ln>
          </a:bottom>
          <a:insideH>
            <a:ln w="25400" cap="flat">
              <a:solidFill>
                <a:srgbClr val="2D2C41"/>
              </a:solidFill>
              <a:prstDash val="solid"/>
              <a:round/>
            </a:ln>
          </a:insideH>
          <a:insideV>
            <a:ln w="25400" cap="flat">
              <a:solidFill>
                <a:srgbClr val="2D2C41"/>
              </a:solidFill>
              <a:prstDash val="solid"/>
              <a:round/>
            </a:ln>
          </a:insideV>
        </a:tcBdr>
        <a:fill>
          <a:noFill/>
        </a:fill>
      </a:tcStyle>
    </a:firstRow>
  </a:tblStyle>
  <a:tblStyle styleId="{8F44A2F1-9E1F-4B54-A3A2-5F16C0AD49E2}" styleName="">
    <a:tblBg/>
    <a:wholeTbl>
      <a:tcTxStyle b="off" i="off">
        <a:font>
          <a:latin typeface="Arial"/>
          <a:ea typeface="Arial"/>
          <a:cs typeface="Arial"/>
        </a:font>
        <a:schemeClr val="accent1"/>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AD3E5"/>
          </a:solidFill>
        </a:fill>
      </a:tcStyle>
    </a:wholeTbl>
    <a:band2H>
      <a:tcTxStyle b="def" i="def"/>
      <a:tcStyle>
        <a:tcBdr/>
        <a:fill>
          <a:solidFill>
            <a:srgbClr val="E6EAF2"/>
          </a:solidFill>
        </a:fill>
      </a:tcStyle>
    </a:band2H>
    <a:firstCol>
      <a:tcTxStyle b="off"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lastRow>
    <a:firstRow>
      <a:tcTxStyle b="off"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36" name="Shape 236"/>
          <p:cNvSpPr/>
          <p:nvPr>
            <p:ph type="sldImg"/>
          </p:nvPr>
        </p:nvSpPr>
        <p:spPr>
          <a:xfrm>
            <a:off x="1143000" y="685800"/>
            <a:ext cx="4572000" cy="3429000"/>
          </a:xfrm>
          <a:prstGeom prst="rect">
            <a:avLst/>
          </a:prstGeom>
        </p:spPr>
        <p:txBody>
          <a:bodyPr/>
          <a:lstStyle/>
          <a:p>
            <a:pPr/>
          </a:p>
        </p:txBody>
      </p:sp>
      <p:sp>
        <p:nvSpPr>
          <p:cNvPr id="237" name="Shape 23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1828800" latinLnBrk="0">
      <a:defRPr sz="2400">
        <a:latin typeface="+mn-lt"/>
        <a:ea typeface="+mn-ea"/>
        <a:cs typeface="+mn-cs"/>
        <a:sym typeface="Calibri"/>
      </a:defRPr>
    </a:lvl1pPr>
    <a:lvl2pPr indent="228600" defTabSz="1828800" latinLnBrk="0">
      <a:defRPr sz="2400">
        <a:latin typeface="+mn-lt"/>
        <a:ea typeface="+mn-ea"/>
        <a:cs typeface="+mn-cs"/>
        <a:sym typeface="Calibri"/>
      </a:defRPr>
    </a:lvl2pPr>
    <a:lvl3pPr indent="457200" defTabSz="1828800" latinLnBrk="0">
      <a:defRPr sz="2400">
        <a:latin typeface="+mn-lt"/>
        <a:ea typeface="+mn-ea"/>
        <a:cs typeface="+mn-cs"/>
        <a:sym typeface="Calibri"/>
      </a:defRPr>
    </a:lvl3pPr>
    <a:lvl4pPr indent="685800" defTabSz="1828800" latinLnBrk="0">
      <a:defRPr sz="2400">
        <a:latin typeface="+mn-lt"/>
        <a:ea typeface="+mn-ea"/>
        <a:cs typeface="+mn-cs"/>
        <a:sym typeface="Calibri"/>
      </a:defRPr>
    </a:lvl4pPr>
    <a:lvl5pPr indent="914400" defTabSz="1828800" latinLnBrk="0">
      <a:defRPr sz="2400">
        <a:latin typeface="+mn-lt"/>
        <a:ea typeface="+mn-ea"/>
        <a:cs typeface="+mn-cs"/>
        <a:sym typeface="Calibri"/>
      </a:defRPr>
    </a:lvl5pPr>
    <a:lvl6pPr indent="1143000" defTabSz="1828800" latinLnBrk="0">
      <a:defRPr sz="2400">
        <a:latin typeface="+mn-lt"/>
        <a:ea typeface="+mn-ea"/>
        <a:cs typeface="+mn-cs"/>
        <a:sym typeface="Calibri"/>
      </a:defRPr>
    </a:lvl6pPr>
    <a:lvl7pPr indent="1371600" defTabSz="1828800" latinLnBrk="0">
      <a:defRPr sz="2400">
        <a:latin typeface="+mn-lt"/>
        <a:ea typeface="+mn-ea"/>
        <a:cs typeface="+mn-cs"/>
        <a:sym typeface="Calibri"/>
      </a:defRPr>
    </a:lvl7pPr>
    <a:lvl8pPr indent="1600200" defTabSz="1828800" latinLnBrk="0">
      <a:defRPr sz="2400">
        <a:latin typeface="+mn-lt"/>
        <a:ea typeface="+mn-ea"/>
        <a:cs typeface="+mn-cs"/>
        <a:sym typeface="Calibri"/>
      </a:defRPr>
    </a:lvl8pPr>
    <a:lvl9pPr indent="1828800" defTabSz="1828800" latinLnBrk="0">
      <a:defRPr sz="24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bg>
      <p:bgPr>
        <a:solidFill>
          <a:schemeClr val="accent1"/>
        </a:solidFill>
      </p:bgPr>
    </p:bg>
    <p:spTree>
      <p:nvGrpSpPr>
        <p:cNvPr id="1" name=""/>
        <p:cNvGrpSpPr/>
        <p:nvPr/>
      </p:nvGrpSpPr>
      <p:grpSpPr>
        <a:xfrm>
          <a:off x="0" y="0"/>
          <a:ext cx="0" cy="0"/>
          <a:chOff x="0" y="0"/>
          <a:chExt cx="0" cy="0"/>
        </a:xfrm>
      </p:grpSpPr>
      <p:sp>
        <p:nvSpPr>
          <p:cNvPr id="14" name="Title Text"/>
          <p:cNvSpPr txBox="1"/>
          <p:nvPr>
            <p:ph type="title"/>
          </p:nvPr>
        </p:nvSpPr>
        <p:spPr>
          <a:xfrm>
            <a:off x="1151343" y="7792000"/>
            <a:ext cx="18288001" cy="1292663"/>
          </a:xfrm>
          <a:prstGeom prst="rect">
            <a:avLst/>
          </a:prstGeom>
        </p:spPr>
        <p:txBody>
          <a:bodyPr anchor="b"/>
          <a:lstStyle>
            <a:lvl1pPr>
              <a:defRPr sz="8000">
                <a:solidFill>
                  <a:srgbClr val="FFFFFF"/>
                </a:solidFill>
              </a:defRPr>
            </a:lvl1pPr>
          </a:lstStyle>
          <a:p>
            <a:pPr/>
            <a:r>
              <a:t>Title Text</a:t>
            </a:r>
          </a:p>
        </p:txBody>
      </p:sp>
      <p:sp>
        <p:nvSpPr>
          <p:cNvPr id="15" name="Body Level One…"/>
          <p:cNvSpPr txBox="1"/>
          <p:nvPr>
            <p:ph type="body" sz="quarter" idx="1"/>
          </p:nvPr>
        </p:nvSpPr>
        <p:spPr>
          <a:xfrm>
            <a:off x="1151343" y="9100000"/>
            <a:ext cx="18288001" cy="1014767"/>
          </a:xfrm>
          <a:prstGeom prst="rect">
            <a:avLst/>
          </a:prstGeom>
        </p:spPr>
        <p:txBody>
          <a:bodyPr/>
          <a:lstStyle>
            <a:lvl1pPr>
              <a:defRPr sz="5200">
                <a:solidFill>
                  <a:srgbClr val="FFFFFF"/>
                </a:solidFill>
              </a:defRPr>
            </a:lvl1pPr>
            <a:lvl2pPr>
              <a:defRPr sz="5200">
                <a:solidFill>
                  <a:srgbClr val="FFFFFF"/>
                </a:solidFill>
              </a:defRPr>
            </a:lvl2pPr>
            <a:lvl3pPr>
              <a:defRPr sz="5200">
                <a:solidFill>
                  <a:srgbClr val="FFFFFF"/>
                </a:solidFill>
              </a:defRPr>
            </a:lvl3pPr>
            <a:lvl4pPr>
              <a:defRPr sz="5200">
                <a:solidFill>
                  <a:srgbClr val="FFFFFF"/>
                </a:solidFill>
              </a:defRPr>
            </a:lvl4pPr>
            <a:lvl5pPr>
              <a:defRPr sz="52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6" name="Freeform 8"/>
          <p:cNvSpPr/>
          <p:nvPr/>
        </p:nvSpPr>
        <p:spPr>
          <a:xfrm flipH="1" rot="16200000">
            <a:off x="11338477" y="668469"/>
            <a:ext cx="6524360" cy="19566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502"/>
                </a:moveTo>
                <a:cubicBezTo>
                  <a:pt x="21600" y="14334"/>
                  <a:pt x="21600" y="7167"/>
                  <a:pt x="21600" y="0"/>
                </a:cubicBezTo>
                <a:lnTo>
                  <a:pt x="18913" y="2659"/>
                </a:lnTo>
                <a:lnTo>
                  <a:pt x="0" y="21600"/>
                </a:lnTo>
                <a:lnTo>
                  <a:pt x="21600" y="21502"/>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sp>
        <p:nvSpPr>
          <p:cNvPr id="17" name="Text Placeholder 13"/>
          <p:cNvSpPr/>
          <p:nvPr>
            <p:ph type="body" sz="quarter" idx="21"/>
          </p:nvPr>
        </p:nvSpPr>
        <p:spPr>
          <a:xfrm>
            <a:off x="1151343" y="10674257"/>
            <a:ext cx="18288001" cy="949749"/>
          </a:xfrm>
          <a:prstGeom prst="rect">
            <a:avLst/>
          </a:prstGeom>
        </p:spPr>
        <p:txBody>
          <a:bodyPr/>
          <a:lstStyle/>
          <a:p>
            <a:pPr>
              <a:defRPr>
                <a:solidFill>
                  <a:schemeClr val="accent4"/>
                </a:solidFill>
                <a:latin typeface="Garamond"/>
                <a:ea typeface="Garamond"/>
                <a:cs typeface="Garamond"/>
                <a:sym typeface="Garamond"/>
              </a:defRPr>
            </a:pPr>
          </a:p>
        </p:txBody>
      </p:sp>
      <p:sp>
        <p:nvSpPr>
          <p:cNvPr id="18" name="Freeform 7"/>
          <p:cNvSpPr/>
          <p:nvPr/>
        </p:nvSpPr>
        <p:spPr>
          <a:xfrm flipH="1" rot="10800000">
            <a:off x="20819006" y="-2"/>
            <a:ext cx="3564991" cy="106742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close/>
              </a:path>
            </a:pathLst>
          </a:custGeom>
          <a:solidFill>
            <a:schemeClr val="accent2">
              <a:alpha val="90000"/>
            </a:scheme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pic>
        <p:nvPicPr>
          <p:cNvPr id="19" name="Picture 3" descr="Picture 3"/>
          <p:cNvPicPr>
            <a:picLocks noChangeAspect="1"/>
          </p:cNvPicPr>
          <p:nvPr/>
        </p:nvPicPr>
        <p:blipFill>
          <a:blip r:embed="rId2">
            <a:extLst/>
          </a:blip>
          <a:stretch>
            <a:fillRect/>
          </a:stretch>
        </p:blipFill>
        <p:spPr>
          <a:xfrm>
            <a:off x="1072816" y="1039719"/>
            <a:ext cx="5600701" cy="3136609"/>
          </a:xfrm>
          <a:prstGeom prst="rect">
            <a:avLst/>
          </a:prstGeom>
          <a:ln w="12700">
            <a:miter lim="400000"/>
          </a:ln>
        </p:spPr>
      </p:pic>
      <p:sp>
        <p:nvSpPr>
          <p:cNvPr id="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ooter Only">
    <p:spTree>
      <p:nvGrpSpPr>
        <p:cNvPr id="1" name=""/>
        <p:cNvGrpSpPr/>
        <p:nvPr/>
      </p:nvGrpSpPr>
      <p:grpSpPr>
        <a:xfrm>
          <a:off x="0" y="0"/>
          <a:ext cx="0" cy="0"/>
          <a:chOff x="0" y="0"/>
          <a:chExt cx="0" cy="0"/>
        </a:xfrm>
      </p:grpSpPr>
      <p:sp>
        <p:nvSpPr>
          <p:cNvPr id="112" name="Rectangle 6"/>
          <p:cNvSpPr/>
          <p:nvPr/>
        </p:nvSpPr>
        <p:spPr>
          <a:xfrm>
            <a:off x="0" y="13007007"/>
            <a:ext cx="24384000" cy="769471"/>
          </a:xfrm>
          <a:prstGeom prst="rect">
            <a:avLst/>
          </a:prstGeom>
          <a:solidFill>
            <a:schemeClr val="accent1"/>
          </a:solidFill>
          <a:ln w="12700">
            <a:miter lim="400000"/>
          </a:ln>
        </p:spPr>
        <p:txBody>
          <a:bodyPr tIns="91439" bIns="91439" anchor="ctr"/>
          <a:lstStyle/>
          <a:p>
            <a:pPr algn="ctr">
              <a:lnSpc>
                <a:spcPct val="113000"/>
              </a:lnSpc>
              <a:spcBef>
                <a:spcPts val="1600"/>
              </a:spcBef>
              <a:defRPr sz="6400">
                <a:solidFill>
                  <a:srgbClr val="002C77"/>
                </a:solidFill>
                <a:latin typeface="Garamond"/>
                <a:ea typeface="Garamond"/>
                <a:cs typeface="Garamond"/>
                <a:sym typeface="Garamond"/>
              </a:defRPr>
            </a:pPr>
          </a:p>
        </p:txBody>
      </p:sp>
      <p:sp>
        <p:nvSpPr>
          <p:cNvPr id="113" name="Freeform 9"/>
          <p:cNvSpPr/>
          <p:nvPr/>
        </p:nvSpPr>
        <p:spPr>
          <a:xfrm>
            <a:off x="0" y="13007007"/>
            <a:ext cx="5486401" cy="769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871" y="0"/>
                </a:lnTo>
                <a:lnTo>
                  <a:pt x="21600" y="21600"/>
                </a:lnTo>
                <a:lnTo>
                  <a:pt x="0" y="21600"/>
                </a:lnTo>
                <a:close/>
              </a:path>
            </a:pathLst>
          </a:custGeom>
          <a:solidFill>
            <a:srgbClr val="000000">
              <a:alpha val="2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pic>
        <p:nvPicPr>
          <p:cNvPr id="114" name="Picture 4" descr="Picture 4"/>
          <p:cNvPicPr>
            <a:picLocks noChangeAspect="1"/>
          </p:cNvPicPr>
          <p:nvPr/>
        </p:nvPicPr>
        <p:blipFill>
          <a:blip r:embed="rId2">
            <a:extLst/>
          </a:blip>
          <a:stretch>
            <a:fillRect/>
          </a:stretch>
        </p:blipFill>
        <p:spPr>
          <a:xfrm>
            <a:off x="239491" y="13082105"/>
            <a:ext cx="4680851" cy="620475"/>
          </a:xfrm>
          <a:prstGeom prst="rect">
            <a:avLst/>
          </a:prstGeom>
          <a:ln w="12700">
            <a:miter lim="400000"/>
          </a:ln>
        </p:spPr>
      </p:pic>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oter and Background">
    <p:spTree>
      <p:nvGrpSpPr>
        <p:cNvPr id="1" name=""/>
        <p:cNvGrpSpPr/>
        <p:nvPr/>
      </p:nvGrpSpPr>
      <p:grpSpPr>
        <a:xfrm>
          <a:off x="0" y="0"/>
          <a:ext cx="0" cy="0"/>
          <a:chOff x="0" y="0"/>
          <a:chExt cx="0" cy="0"/>
        </a:xfrm>
      </p:grpSpPr>
      <p:sp>
        <p:nvSpPr>
          <p:cNvPr id="122" name="Freeform 7"/>
          <p:cNvSpPr/>
          <p:nvPr/>
        </p:nvSpPr>
        <p:spPr>
          <a:xfrm flipH="1">
            <a:off x="-1" y="4244799"/>
            <a:ext cx="2926403" cy="87622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sp>
        <p:nvSpPr>
          <p:cNvPr id="123" name="Freeform 9"/>
          <p:cNvSpPr/>
          <p:nvPr/>
        </p:nvSpPr>
        <p:spPr>
          <a:xfrm flipH="1" rot="16200000">
            <a:off x="7821738" y="-3555263"/>
            <a:ext cx="8740537" cy="24384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lnTo>
                  <a:pt x="20125" y="0"/>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ackground Only: Blue">
    <p:bg>
      <p:bgPr>
        <a:solidFill>
          <a:schemeClr val="accent1"/>
        </a:solidFill>
      </p:bgPr>
    </p:bg>
    <p:spTree>
      <p:nvGrpSpPr>
        <p:cNvPr id="1" name=""/>
        <p:cNvGrpSpPr/>
        <p:nvPr/>
      </p:nvGrpSpPr>
      <p:grpSpPr>
        <a:xfrm>
          <a:off x="0" y="0"/>
          <a:ext cx="0" cy="0"/>
          <a:chOff x="0" y="0"/>
          <a:chExt cx="0" cy="0"/>
        </a:xfrm>
      </p:grpSpPr>
      <p:grpSp>
        <p:nvGrpSpPr>
          <p:cNvPr id="133" name="Freeform 6"/>
          <p:cNvGrpSpPr/>
          <p:nvPr/>
        </p:nvGrpSpPr>
        <p:grpSpPr>
          <a:xfrm>
            <a:off x="0" y="0"/>
            <a:ext cx="24383999" cy="9318283"/>
            <a:chOff x="0" y="0"/>
            <a:chExt cx="24383998" cy="9318282"/>
          </a:xfrm>
        </p:grpSpPr>
        <p:sp>
          <p:nvSpPr>
            <p:cNvPr id="131" name="Shape"/>
            <p:cNvSpPr/>
            <p:nvPr/>
          </p:nvSpPr>
          <p:spPr>
            <a:xfrm flipH="1" rot="5400000">
              <a:off x="7532858" y="-7532859"/>
              <a:ext cx="9318283" cy="24384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lnTo>
                    <a:pt x="18877" y="0"/>
                  </a:lnTo>
                  <a:close/>
                </a:path>
              </a:pathLst>
            </a:custGeom>
            <a:solidFill>
              <a:srgbClr val="000000">
                <a:alpha val="10000"/>
              </a:srgbClr>
            </a:solidFill>
            <a:ln w="12700" cap="flat">
              <a:noFill/>
              <a:miter lim="400000"/>
            </a:ln>
            <a:effectLst/>
          </p:spPr>
          <p:txBody>
            <a:bodyPr wrap="square" lIns="91439" tIns="91439" rIns="91439" bIns="91439" numCol="1" anchor="ctr">
              <a:noAutofit/>
            </a:bodyPr>
            <a:lstStyle/>
            <a:p>
              <a:pPr algn="ctr">
                <a:lnSpc>
                  <a:spcPct val="113000"/>
                </a:lnSpc>
                <a:spcBef>
                  <a:spcPts val="1600"/>
                </a:spcBef>
                <a:defRPr sz="4400">
                  <a:solidFill>
                    <a:srgbClr val="FFFFFF"/>
                  </a:solidFill>
                  <a:latin typeface="Garamond"/>
                  <a:ea typeface="Garamond"/>
                  <a:cs typeface="Garamond"/>
                  <a:sym typeface="Garamond"/>
                </a:defRPr>
              </a:pPr>
            </a:p>
          </p:txBody>
        </p:sp>
        <p:sp>
          <p:nvSpPr>
            <p:cNvPr id="132" name="Text"/>
            <p:cNvSpPr txBox="1"/>
            <p:nvPr/>
          </p:nvSpPr>
          <p:spPr>
            <a:xfrm rot="5400000">
              <a:off x="7532858" y="4308479"/>
              <a:ext cx="9318283" cy="701324"/>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spAutoFit/>
            </a:bodyPr>
            <a:lstStyle>
              <a:lvl1pPr algn="ctr">
                <a:defRPr>
                  <a:solidFill>
                    <a:srgbClr val="FFFFFF"/>
                  </a:solidFill>
                </a:defRPr>
              </a:lvl1pPr>
            </a:lstStyle>
            <a:p>
              <a:pPr/>
              <a:r>
                <a:t> </a:t>
              </a:r>
            </a:p>
          </p:txBody>
        </p:sp>
      </p:grpSp>
      <p:sp>
        <p:nvSpPr>
          <p:cNvPr id="134" name="Freeform 4"/>
          <p:cNvSpPr/>
          <p:nvPr/>
        </p:nvSpPr>
        <p:spPr>
          <a:xfrm flipH="1" rot="10800000">
            <a:off x="21237971" y="0"/>
            <a:ext cx="3146029" cy="94198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pic>
        <p:nvPicPr>
          <p:cNvPr id="135" name="Picture 1" descr="Picture 1"/>
          <p:cNvPicPr>
            <a:picLocks noChangeAspect="1"/>
          </p:cNvPicPr>
          <p:nvPr/>
        </p:nvPicPr>
        <p:blipFill>
          <a:blip r:embed="rId2">
            <a:extLst/>
          </a:blip>
          <a:stretch>
            <a:fillRect/>
          </a:stretch>
        </p:blipFill>
        <p:spPr>
          <a:xfrm>
            <a:off x="8725717" y="8527791"/>
            <a:ext cx="7363370" cy="4123771"/>
          </a:xfrm>
          <a:prstGeom prst="rect">
            <a:avLst/>
          </a:prstGeom>
          <a:ln w="12700">
            <a:miter lim="400000"/>
          </a:ln>
        </p:spPr>
      </p:pic>
      <p:sp>
        <p:nvSpPr>
          <p:cNvPr id="1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Slide">
    <p:bg>
      <p:bgPr>
        <a:solidFill>
          <a:schemeClr val="accent1"/>
        </a:solidFill>
      </p:bgPr>
    </p:bg>
    <p:spTree>
      <p:nvGrpSpPr>
        <p:cNvPr id="1" name=""/>
        <p:cNvGrpSpPr/>
        <p:nvPr/>
      </p:nvGrpSpPr>
      <p:grpSpPr>
        <a:xfrm>
          <a:off x="0" y="0"/>
          <a:ext cx="0" cy="0"/>
          <a:chOff x="0" y="0"/>
          <a:chExt cx="0" cy="0"/>
        </a:xfrm>
      </p:grpSpPr>
      <p:sp>
        <p:nvSpPr>
          <p:cNvPr id="143" name="Title Text"/>
          <p:cNvSpPr txBox="1"/>
          <p:nvPr>
            <p:ph type="title"/>
          </p:nvPr>
        </p:nvSpPr>
        <p:spPr>
          <a:xfrm>
            <a:off x="1151343" y="7792000"/>
            <a:ext cx="18288001" cy="1292663"/>
          </a:xfrm>
          <a:prstGeom prst="rect">
            <a:avLst/>
          </a:prstGeom>
        </p:spPr>
        <p:txBody>
          <a:bodyPr anchor="b"/>
          <a:lstStyle>
            <a:lvl1pPr>
              <a:defRPr sz="8000">
                <a:solidFill>
                  <a:srgbClr val="FFFFFF"/>
                </a:solidFill>
              </a:defRPr>
            </a:lvl1pPr>
          </a:lstStyle>
          <a:p>
            <a:pPr/>
            <a:r>
              <a:t>Title Text</a:t>
            </a:r>
          </a:p>
        </p:txBody>
      </p:sp>
      <p:sp>
        <p:nvSpPr>
          <p:cNvPr id="144" name="Body Level One…"/>
          <p:cNvSpPr txBox="1"/>
          <p:nvPr>
            <p:ph type="body" sz="quarter" idx="1"/>
          </p:nvPr>
        </p:nvSpPr>
        <p:spPr>
          <a:xfrm>
            <a:off x="1151343" y="9100000"/>
            <a:ext cx="18288001" cy="1014767"/>
          </a:xfrm>
          <a:prstGeom prst="rect">
            <a:avLst/>
          </a:prstGeom>
        </p:spPr>
        <p:txBody>
          <a:bodyPr/>
          <a:lstStyle>
            <a:lvl1pPr>
              <a:defRPr sz="5200">
                <a:solidFill>
                  <a:srgbClr val="FFFFFF"/>
                </a:solidFill>
              </a:defRPr>
            </a:lvl1pPr>
            <a:lvl2pPr>
              <a:defRPr sz="5200">
                <a:solidFill>
                  <a:srgbClr val="FFFFFF"/>
                </a:solidFill>
              </a:defRPr>
            </a:lvl2pPr>
            <a:lvl3pPr>
              <a:defRPr sz="5200">
                <a:solidFill>
                  <a:srgbClr val="FFFFFF"/>
                </a:solidFill>
              </a:defRPr>
            </a:lvl3pPr>
            <a:lvl4pPr>
              <a:defRPr sz="5200">
                <a:solidFill>
                  <a:srgbClr val="FFFFFF"/>
                </a:solidFill>
              </a:defRPr>
            </a:lvl4pPr>
            <a:lvl5pPr>
              <a:defRPr sz="52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45" name="Freeform 8"/>
          <p:cNvSpPr/>
          <p:nvPr/>
        </p:nvSpPr>
        <p:spPr>
          <a:xfrm flipH="1" rot="16200000">
            <a:off x="11338477" y="668469"/>
            <a:ext cx="6524360" cy="19566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502"/>
                </a:moveTo>
                <a:cubicBezTo>
                  <a:pt x="21600" y="14334"/>
                  <a:pt x="21600" y="7167"/>
                  <a:pt x="21600" y="0"/>
                </a:cubicBezTo>
                <a:lnTo>
                  <a:pt x="18913" y="2659"/>
                </a:lnTo>
                <a:lnTo>
                  <a:pt x="0" y="21600"/>
                </a:lnTo>
                <a:lnTo>
                  <a:pt x="21600" y="21502"/>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sp>
        <p:nvSpPr>
          <p:cNvPr id="146" name="Text Placeholder 13"/>
          <p:cNvSpPr/>
          <p:nvPr>
            <p:ph type="body" sz="quarter" idx="21"/>
          </p:nvPr>
        </p:nvSpPr>
        <p:spPr>
          <a:xfrm>
            <a:off x="1151343" y="10674257"/>
            <a:ext cx="18288001" cy="949749"/>
          </a:xfrm>
          <a:prstGeom prst="rect">
            <a:avLst/>
          </a:prstGeom>
        </p:spPr>
        <p:txBody>
          <a:bodyPr/>
          <a:lstStyle/>
          <a:p>
            <a:pPr>
              <a:defRPr>
                <a:solidFill>
                  <a:schemeClr val="accent4"/>
                </a:solidFill>
                <a:latin typeface="Garamond"/>
                <a:ea typeface="Garamond"/>
                <a:cs typeface="Garamond"/>
                <a:sym typeface="Garamond"/>
              </a:defRPr>
            </a:pPr>
          </a:p>
        </p:txBody>
      </p:sp>
      <p:sp>
        <p:nvSpPr>
          <p:cNvPr id="147" name="Freeform 7"/>
          <p:cNvSpPr/>
          <p:nvPr/>
        </p:nvSpPr>
        <p:spPr>
          <a:xfrm flipH="1" rot="10800000">
            <a:off x="20819006" y="-2"/>
            <a:ext cx="3564991" cy="106742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close/>
              </a:path>
            </a:pathLst>
          </a:custGeom>
          <a:solidFill>
            <a:schemeClr val="accent2">
              <a:alpha val="90000"/>
            </a:scheme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pic>
        <p:nvPicPr>
          <p:cNvPr id="148" name="Picture 9" descr="Picture 9"/>
          <p:cNvPicPr>
            <a:picLocks noChangeAspect="1"/>
          </p:cNvPicPr>
          <p:nvPr/>
        </p:nvPicPr>
        <p:blipFill>
          <a:blip r:embed="rId2">
            <a:extLst/>
          </a:blip>
          <a:stretch>
            <a:fillRect/>
          </a:stretch>
        </p:blipFill>
        <p:spPr>
          <a:xfrm>
            <a:off x="1072816" y="1039719"/>
            <a:ext cx="5600701" cy="3136609"/>
          </a:xfrm>
          <a:prstGeom prst="rect">
            <a:avLst/>
          </a:prstGeom>
          <a:ln w="12700">
            <a:miter lim="400000"/>
          </a:ln>
        </p:spPr>
      </p:pic>
      <p:sp>
        <p:nvSpPr>
          <p:cNvPr id="1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oter and Background">
    <p:spTree>
      <p:nvGrpSpPr>
        <p:cNvPr id="1" name=""/>
        <p:cNvGrpSpPr/>
        <p:nvPr/>
      </p:nvGrpSpPr>
      <p:grpSpPr>
        <a:xfrm>
          <a:off x="0" y="0"/>
          <a:ext cx="0" cy="0"/>
          <a:chOff x="0" y="0"/>
          <a:chExt cx="0" cy="0"/>
        </a:xfrm>
      </p:grpSpPr>
      <p:sp>
        <p:nvSpPr>
          <p:cNvPr id="156" name="Freeform 7"/>
          <p:cNvSpPr/>
          <p:nvPr/>
        </p:nvSpPr>
        <p:spPr>
          <a:xfrm flipH="1">
            <a:off x="-1" y="4244799"/>
            <a:ext cx="2926403" cy="87622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sp>
        <p:nvSpPr>
          <p:cNvPr id="157" name="Freeform 9"/>
          <p:cNvSpPr/>
          <p:nvPr/>
        </p:nvSpPr>
        <p:spPr>
          <a:xfrm flipH="1" rot="16200000">
            <a:off x="7821738" y="-3555263"/>
            <a:ext cx="8740537" cy="24384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lnTo>
                  <a:pt x="20125" y="0"/>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sp>
        <p:nvSpPr>
          <p:cNvPr id="1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ooter and Background">
    <p:spTree>
      <p:nvGrpSpPr>
        <p:cNvPr id="1" name=""/>
        <p:cNvGrpSpPr/>
        <p:nvPr/>
      </p:nvGrpSpPr>
      <p:grpSpPr>
        <a:xfrm>
          <a:off x="0" y="0"/>
          <a:ext cx="0" cy="0"/>
          <a:chOff x="0" y="0"/>
          <a:chExt cx="0" cy="0"/>
        </a:xfrm>
      </p:grpSpPr>
      <p:sp>
        <p:nvSpPr>
          <p:cNvPr id="165" name="Rectangle 6"/>
          <p:cNvSpPr/>
          <p:nvPr/>
        </p:nvSpPr>
        <p:spPr>
          <a:xfrm>
            <a:off x="0" y="13007007"/>
            <a:ext cx="24384000" cy="769471"/>
          </a:xfrm>
          <a:prstGeom prst="rect">
            <a:avLst/>
          </a:prstGeom>
          <a:solidFill>
            <a:schemeClr val="accent1"/>
          </a:solidFill>
          <a:ln w="12700">
            <a:miter lim="400000"/>
          </a:ln>
        </p:spPr>
        <p:txBody>
          <a:bodyPr tIns="91439" bIns="91439" anchor="ctr"/>
          <a:lstStyle/>
          <a:p>
            <a:pPr algn="ctr">
              <a:lnSpc>
                <a:spcPct val="113000"/>
              </a:lnSpc>
              <a:spcBef>
                <a:spcPts val="1600"/>
              </a:spcBef>
              <a:defRPr sz="6400">
                <a:solidFill>
                  <a:srgbClr val="002C77"/>
                </a:solidFill>
                <a:latin typeface="Garamond"/>
                <a:ea typeface="Garamond"/>
                <a:cs typeface="Garamond"/>
                <a:sym typeface="Garamond"/>
              </a:defRPr>
            </a:pPr>
          </a:p>
        </p:txBody>
      </p:sp>
      <p:sp>
        <p:nvSpPr>
          <p:cNvPr id="166" name="Freeform 9"/>
          <p:cNvSpPr/>
          <p:nvPr/>
        </p:nvSpPr>
        <p:spPr>
          <a:xfrm>
            <a:off x="0" y="13007007"/>
            <a:ext cx="5486401" cy="769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871" y="0"/>
                </a:lnTo>
                <a:lnTo>
                  <a:pt x="21600" y="21600"/>
                </a:lnTo>
                <a:lnTo>
                  <a:pt x="0" y="21600"/>
                </a:lnTo>
                <a:close/>
              </a:path>
            </a:pathLst>
          </a:custGeom>
          <a:solidFill>
            <a:srgbClr val="000000">
              <a:alpha val="2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pic>
        <p:nvPicPr>
          <p:cNvPr id="167" name="Picture 4" descr="Picture 4"/>
          <p:cNvPicPr>
            <a:picLocks noChangeAspect="1"/>
          </p:cNvPicPr>
          <p:nvPr/>
        </p:nvPicPr>
        <p:blipFill>
          <a:blip r:embed="rId2">
            <a:extLst/>
          </a:blip>
          <a:stretch>
            <a:fillRect/>
          </a:stretch>
        </p:blipFill>
        <p:spPr>
          <a:xfrm>
            <a:off x="239491" y="13082105"/>
            <a:ext cx="4680851" cy="620475"/>
          </a:xfrm>
          <a:prstGeom prst="rect">
            <a:avLst/>
          </a:prstGeom>
          <a:ln w="12700">
            <a:miter lim="400000"/>
          </a:ln>
        </p:spPr>
      </p:pic>
      <p:sp>
        <p:nvSpPr>
          <p:cNvPr id="168" name="Freeform 7"/>
          <p:cNvSpPr/>
          <p:nvPr/>
        </p:nvSpPr>
        <p:spPr>
          <a:xfrm flipH="1">
            <a:off x="-1" y="4244799"/>
            <a:ext cx="2926403" cy="87622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sp>
        <p:nvSpPr>
          <p:cNvPr id="169" name="Freeform 9"/>
          <p:cNvSpPr/>
          <p:nvPr/>
        </p:nvSpPr>
        <p:spPr>
          <a:xfrm flipH="1" rot="16200000">
            <a:off x="7821738" y="-3555263"/>
            <a:ext cx="8740537" cy="24384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lnTo>
                  <a:pt x="20125" y="0"/>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sp>
        <p:nvSpPr>
          <p:cNvPr id="1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177" name="Rectangle 6"/>
          <p:cNvSpPr/>
          <p:nvPr/>
        </p:nvSpPr>
        <p:spPr>
          <a:xfrm>
            <a:off x="0" y="13007007"/>
            <a:ext cx="24384000" cy="769471"/>
          </a:xfrm>
          <a:prstGeom prst="rect">
            <a:avLst/>
          </a:prstGeom>
          <a:solidFill>
            <a:schemeClr val="accent1"/>
          </a:solidFill>
          <a:ln w="12700">
            <a:miter lim="400000"/>
          </a:ln>
        </p:spPr>
        <p:txBody>
          <a:bodyPr tIns="91439" bIns="91439" anchor="ctr"/>
          <a:lstStyle/>
          <a:p>
            <a:pPr algn="ctr">
              <a:lnSpc>
                <a:spcPct val="113000"/>
              </a:lnSpc>
              <a:spcBef>
                <a:spcPts val="1600"/>
              </a:spcBef>
              <a:defRPr sz="6400">
                <a:solidFill>
                  <a:srgbClr val="002C77"/>
                </a:solidFill>
                <a:latin typeface="Garamond"/>
                <a:ea typeface="Garamond"/>
                <a:cs typeface="Garamond"/>
                <a:sym typeface="Garamond"/>
              </a:defRPr>
            </a:pPr>
          </a:p>
        </p:txBody>
      </p:sp>
      <p:sp>
        <p:nvSpPr>
          <p:cNvPr id="178" name="Freeform 9"/>
          <p:cNvSpPr/>
          <p:nvPr/>
        </p:nvSpPr>
        <p:spPr>
          <a:xfrm>
            <a:off x="0" y="13007007"/>
            <a:ext cx="5486401" cy="769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871" y="0"/>
                </a:lnTo>
                <a:lnTo>
                  <a:pt x="21600" y="21600"/>
                </a:lnTo>
                <a:lnTo>
                  <a:pt x="0" y="21600"/>
                </a:lnTo>
                <a:close/>
              </a:path>
            </a:pathLst>
          </a:custGeom>
          <a:solidFill>
            <a:srgbClr val="000000">
              <a:alpha val="2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pic>
        <p:nvPicPr>
          <p:cNvPr id="179" name="Picture 4" descr="Picture 4"/>
          <p:cNvPicPr>
            <a:picLocks noChangeAspect="1"/>
          </p:cNvPicPr>
          <p:nvPr/>
        </p:nvPicPr>
        <p:blipFill>
          <a:blip r:embed="rId2">
            <a:extLst/>
          </a:blip>
          <a:stretch>
            <a:fillRect/>
          </a:stretch>
        </p:blipFill>
        <p:spPr>
          <a:xfrm>
            <a:off x="239491" y="13082105"/>
            <a:ext cx="4680851" cy="620475"/>
          </a:xfrm>
          <a:prstGeom prst="rect">
            <a:avLst/>
          </a:prstGeom>
          <a:ln w="12700">
            <a:miter lim="400000"/>
          </a:ln>
        </p:spPr>
      </p:pic>
      <p:sp>
        <p:nvSpPr>
          <p:cNvPr id="180" name="Title Text"/>
          <p:cNvSpPr txBox="1"/>
          <p:nvPr>
            <p:ph type="title"/>
          </p:nvPr>
        </p:nvSpPr>
        <p:spPr>
          <a:prstGeom prst="rect">
            <a:avLst/>
          </a:prstGeom>
        </p:spPr>
        <p:txBody>
          <a:bodyPr/>
          <a:lstStyle/>
          <a:p>
            <a:pPr/>
            <a:r>
              <a:t>Title Text</a:t>
            </a:r>
          </a:p>
        </p:txBody>
      </p:sp>
      <p:sp>
        <p:nvSpPr>
          <p:cNvPr id="1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ooter and Background">
    <p:spTree>
      <p:nvGrpSpPr>
        <p:cNvPr id="1" name=""/>
        <p:cNvGrpSpPr/>
        <p:nvPr/>
      </p:nvGrpSpPr>
      <p:grpSpPr>
        <a:xfrm>
          <a:off x="0" y="0"/>
          <a:ext cx="0" cy="0"/>
          <a:chOff x="0" y="0"/>
          <a:chExt cx="0" cy="0"/>
        </a:xfrm>
      </p:grpSpPr>
      <p:sp>
        <p:nvSpPr>
          <p:cNvPr id="188" name="Rectangle 6"/>
          <p:cNvSpPr/>
          <p:nvPr/>
        </p:nvSpPr>
        <p:spPr>
          <a:xfrm>
            <a:off x="0" y="13007007"/>
            <a:ext cx="24384000" cy="769471"/>
          </a:xfrm>
          <a:prstGeom prst="rect">
            <a:avLst/>
          </a:prstGeom>
          <a:solidFill>
            <a:schemeClr val="accent1"/>
          </a:solidFill>
          <a:ln w="12700">
            <a:miter lim="400000"/>
          </a:ln>
        </p:spPr>
        <p:txBody>
          <a:bodyPr tIns="91439" bIns="91439" anchor="ctr"/>
          <a:lstStyle/>
          <a:p>
            <a:pPr algn="ctr">
              <a:defRPr sz="6400">
                <a:solidFill>
                  <a:srgbClr val="002C77"/>
                </a:solidFill>
              </a:defRPr>
            </a:pPr>
          </a:p>
        </p:txBody>
      </p:sp>
      <p:sp>
        <p:nvSpPr>
          <p:cNvPr id="189" name="Freeform 9"/>
          <p:cNvSpPr/>
          <p:nvPr/>
        </p:nvSpPr>
        <p:spPr>
          <a:xfrm>
            <a:off x="0" y="13007007"/>
            <a:ext cx="5486401" cy="769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871" y="0"/>
                </a:lnTo>
                <a:lnTo>
                  <a:pt x="21600" y="21600"/>
                </a:lnTo>
                <a:lnTo>
                  <a:pt x="0" y="21600"/>
                </a:lnTo>
                <a:close/>
              </a:path>
            </a:pathLst>
          </a:custGeom>
          <a:solidFill>
            <a:srgbClr val="000000">
              <a:alpha val="20000"/>
            </a:srgbClr>
          </a:solidFill>
          <a:ln w="12700">
            <a:miter lim="400000"/>
          </a:ln>
        </p:spPr>
        <p:txBody>
          <a:bodyPr tIns="91439" bIns="91439" anchor="ctr"/>
          <a:lstStyle/>
          <a:p>
            <a:pPr algn="ctr">
              <a:defRPr>
                <a:solidFill>
                  <a:srgbClr val="FFFFFF"/>
                </a:solidFill>
              </a:defRPr>
            </a:pPr>
          </a:p>
        </p:txBody>
      </p:sp>
      <p:pic>
        <p:nvPicPr>
          <p:cNvPr id="190" name="Picture 4" descr="Picture 4"/>
          <p:cNvPicPr>
            <a:picLocks noChangeAspect="1"/>
          </p:cNvPicPr>
          <p:nvPr/>
        </p:nvPicPr>
        <p:blipFill>
          <a:blip r:embed="rId2">
            <a:extLst/>
          </a:blip>
          <a:stretch>
            <a:fillRect/>
          </a:stretch>
        </p:blipFill>
        <p:spPr>
          <a:xfrm>
            <a:off x="239491" y="13082105"/>
            <a:ext cx="4680851" cy="620475"/>
          </a:xfrm>
          <a:prstGeom prst="rect">
            <a:avLst/>
          </a:prstGeom>
          <a:ln w="12700">
            <a:miter lim="400000"/>
          </a:ln>
        </p:spPr>
      </p:pic>
      <p:sp>
        <p:nvSpPr>
          <p:cNvPr id="191" name="Freeform 7"/>
          <p:cNvSpPr/>
          <p:nvPr/>
        </p:nvSpPr>
        <p:spPr>
          <a:xfrm flipH="1">
            <a:off x="-1" y="4244799"/>
            <a:ext cx="2926403" cy="87622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close/>
              </a:path>
            </a:pathLst>
          </a:custGeom>
          <a:solidFill>
            <a:srgbClr val="000000">
              <a:alpha val="10000"/>
            </a:srgbClr>
          </a:solidFill>
          <a:ln w="12700">
            <a:miter lim="400000"/>
          </a:ln>
        </p:spPr>
        <p:txBody>
          <a:bodyPr tIns="91439" bIns="91439" anchor="ctr"/>
          <a:lstStyle/>
          <a:p>
            <a:pPr algn="ctr">
              <a:defRPr>
                <a:solidFill>
                  <a:srgbClr val="FFFFFF"/>
                </a:solidFill>
              </a:defRPr>
            </a:pPr>
          </a:p>
        </p:txBody>
      </p:sp>
      <p:sp>
        <p:nvSpPr>
          <p:cNvPr id="192" name="Freeform 9"/>
          <p:cNvSpPr/>
          <p:nvPr/>
        </p:nvSpPr>
        <p:spPr>
          <a:xfrm flipH="1" rot="16200000">
            <a:off x="7821738" y="-3555263"/>
            <a:ext cx="8740537" cy="24384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lnTo>
                  <a:pt x="20125" y="0"/>
                </a:lnTo>
                <a:close/>
              </a:path>
            </a:pathLst>
          </a:custGeom>
          <a:solidFill>
            <a:srgbClr val="000000">
              <a:alpha val="10000"/>
            </a:srgbClr>
          </a:solidFill>
          <a:ln w="12700">
            <a:miter lim="400000"/>
          </a:ln>
        </p:spPr>
        <p:txBody>
          <a:bodyPr tIns="91439" bIns="91439" anchor="ctr"/>
          <a:lstStyle/>
          <a:p>
            <a:pPr algn="ctr">
              <a:defRPr>
                <a:solidFill>
                  <a:srgbClr val="FFFFFF"/>
                </a:solidFill>
              </a:defRPr>
            </a:pPr>
          </a:p>
        </p:txBody>
      </p:sp>
      <p:sp>
        <p:nvSpPr>
          <p:cNvPr id="1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p:spTree>
      <p:nvGrpSpPr>
        <p:cNvPr id="1" name=""/>
        <p:cNvGrpSpPr/>
        <p:nvPr/>
      </p:nvGrpSpPr>
      <p:grpSpPr>
        <a:xfrm>
          <a:off x="0" y="0"/>
          <a:ext cx="0" cy="0"/>
          <a:chOff x="0" y="0"/>
          <a:chExt cx="0" cy="0"/>
        </a:xfrm>
      </p:grpSpPr>
      <p:sp>
        <p:nvSpPr>
          <p:cNvPr id="200" name="Rectangle 6"/>
          <p:cNvSpPr/>
          <p:nvPr/>
        </p:nvSpPr>
        <p:spPr>
          <a:xfrm>
            <a:off x="0" y="13007007"/>
            <a:ext cx="24384000" cy="769471"/>
          </a:xfrm>
          <a:prstGeom prst="rect">
            <a:avLst/>
          </a:prstGeom>
          <a:solidFill>
            <a:schemeClr val="accent1"/>
          </a:solidFill>
          <a:ln w="12700">
            <a:miter lim="400000"/>
          </a:ln>
        </p:spPr>
        <p:txBody>
          <a:bodyPr tIns="91439" bIns="91439" anchor="ctr"/>
          <a:lstStyle/>
          <a:p>
            <a:pPr algn="ctr">
              <a:defRPr sz="6400">
                <a:solidFill>
                  <a:srgbClr val="002C77"/>
                </a:solidFill>
              </a:defRPr>
            </a:pPr>
          </a:p>
        </p:txBody>
      </p:sp>
      <p:sp>
        <p:nvSpPr>
          <p:cNvPr id="201" name="Freeform 9"/>
          <p:cNvSpPr/>
          <p:nvPr/>
        </p:nvSpPr>
        <p:spPr>
          <a:xfrm>
            <a:off x="0" y="13007007"/>
            <a:ext cx="5486401" cy="769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871" y="0"/>
                </a:lnTo>
                <a:lnTo>
                  <a:pt x="21600" y="21600"/>
                </a:lnTo>
                <a:lnTo>
                  <a:pt x="0" y="21600"/>
                </a:lnTo>
                <a:close/>
              </a:path>
            </a:pathLst>
          </a:custGeom>
          <a:solidFill>
            <a:srgbClr val="000000">
              <a:alpha val="20000"/>
            </a:srgbClr>
          </a:solidFill>
          <a:ln w="12700">
            <a:miter lim="400000"/>
          </a:ln>
        </p:spPr>
        <p:txBody>
          <a:bodyPr tIns="91439" bIns="91439" anchor="ctr"/>
          <a:lstStyle/>
          <a:p>
            <a:pPr algn="ctr">
              <a:defRPr>
                <a:solidFill>
                  <a:srgbClr val="FFFFFF"/>
                </a:solidFill>
              </a:defRPr>
            </a:pPr>
          </a:p>
        </p:txBody>
      </p:sp>
      <p:pic>
        <p:nvPicPr>
          <p:cNvPr id="202" name="Picture 4" descr="Picture 4"/>
          <p:cNvPicPr>
            <a:picLocks noChangeAspect="1"/>
          </p:cNvPicPr>
          <p:nvPr/>
        </p:nvPicPr>
        <p:blipFill>
          <a:blip r:embed="rId2">
            <a:extLst/>
          </a:blip>
          <a:stretch>
            <a:fillRect/>
          </a:stretch>
        </p:blipFill>
        <p:spPr>
          <a:xfrm>
            <a:off x="239491" y="13082105"/>
            <a:ext cx="4680851" cy="620475"/>
          </a:xfrm>
          <a:prstGeom prst="rect">
            <a:avLst/>
          </a:prstGeom>
          <a:ln w="12700">
            <a:miter lim="400000"/>
          </a:ln>
        </p:spPr>
      </p:pic>
      <p:sp>
        <p:nvSpPr>
          <p:cNvPr id="203" name="Title Text"/>
          <p:cNvSpPr txBox="1"/>
          <p:nvPr>
            <p:ph type="title"/>
          </p:nvPr>
        </p:nvSpPr>
        <p:spPr>
          <a:prstGeom prst="rect">
            <a:avLst/>
          </a:prstGeom>
        </p:spPr>
        <p:txBody>
          <a:bodyPr/>
          <a:lstStyle/>
          <a:p>
            <a:pPr/>
            <a:r>
              <a:t>Title Text</a:t>
            </a:r>
          </a:p>
        </p:txBody>
      </p:sp>
      <p:sp>
        <p:nvSpPr>
          <p:cNvPr id="20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p:spTree>
      <p:nvGrpSpPr>
        <p:cNvPr id="1" name=""/>
        <p:cNvGrpSpPr/>
        <p:nvPr/>
      </p:nvGrpSpPr>
      <p:grpSpPr>
        <a:xfrm>
          <a:off x="0" y="0"/>
          <a:ext cx="0" cy="0"/>
          <a:chOff x="0" y="0"/>
          <a:chExt cx="0" cy="0"/>
        </a:xfrm>
      </p:grpSpPr>
      <p:sp>
        <p:nvSpPr>
          <p:cNvPr id="212" name="Rectangle 6"/>
          <p:cNvSpPr/>
          <p:nvPr/>
        </p:nvSpPr>
        <p:spPr>
          <a:xfrm>
            <a:off x="0" y="13007007"/>
            <a:ext cx="24384000" cy="769471"/>
          </a:xfrm>
          <a:prstGeom prst="rect">
            <a:avLst/>
          </a:prstGeom>
          <a:solidFill>
            <a:schemeClr val="accent1"/>
          </a:solidFill>
          <a:ln w="12700">
            <a:miter lim="400000"/>
          </a:ln>
        </p:spPr>
        <p:txBody>
          <a:bodyPr tIns="91439" bIns="91439" anchor="ctr"/>
          <a:lstStyle/>
          <a:p>
            <a:pPr algn="ctr">
              <a:defRPr sz="6400">
                <a:solidFill>
                  <a:srgbClr val="002C77"/>
                </a:solidFill>
              </a:defRPr>
            </a:pPr>
          </a:p>
        </p:txBody>
      </p:sp>
      <p:sp>
        <p:nvSpPr>
          <p:cNvPr id="213" name="Freeform 9"/>
          <p:cNvSpPr/>
          <p:nvPr/>
        </p:nvSpPr>
        <p:spPr>
          <a:xfrm>
            <a:off x="0" y="13007007"/>
            <a:ext cx="5486401" cy="769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871" y="0"/>
                </a:lnTo>
                <a:lnTo>
                  <a:pt x="21600" y="21600"/>
                </a:lnTo>
                <a:lnTo>
                  <a:pt x="0" y="21600"/>
                </a:lnTo>
                <a:close/>
              </a:path>
            </a:pathLst>
          </a:custGeom>
          <a:solidFill>
            <a:srgbClr val="000000">
              <a:alpha val="20000"/>
            </a:srgbClr>
          </a:solidFill>
          <a:ln w="12700">
            <a:miter lim="400000"/>
          </a:ln>
        </p:spPr>
        <p:txBody>
          <a:bodyPr tIns="91439" bIns="91439" anchor="ctr"/>
          <a:lstStyle/>
          <a:p>
            <a:pPr algn="ctr">
              <a:defRPr>
                <a:solidFill>
                  <a:srgbClr val="FFFFFF"/>
                </a:solidFill>
              </a:defRPr>
            </a:pPr>
          </a:p>
        </p:txBody>
      </p:sp>
      <p:pic>
        <p:nvPicPr>
          <p:cNvPr id="214" name="Picture 4" descr="Picture 4"/>
          <p:cNvPicPr>
            <a:picLocks noChangeAspect="1"/>
          </p:cNvPicPr>
          <p:nvPr/>
        </p:nvPicPr>
        <p:blipFill>
          <a:blip r:embed="rId2">
            <a:extLst/>
          </a:blip>
          <a:stretch>
            <a:fillRect/>
          </a:stretch>
        </p:blipFill>
        <p:spPr>
          <a:xfrm>
            <a:off x="239491" y="13082105"/>
            <a:ext cx="4680851" cy="620475"/>
          </a:xfrm>
          <a:prstGeom prst="rect">
            <a:avLst/>
          </a:prstGeom>
          <a:ln w="12700">
            <a:miter lim="400000"/>
          </a:ln>
        </p:spPr>
      </p:pic>
      <p:sp>
        <p:nvSpPr>
          <p:cNvPr id="215" name="Title Text"/>
          <p:cNvSpPr txBox="1"/>
          <p:nvPr>
            <p:ph type="title"/>
          </p:nvPr>
        </p:nvSpPr>
        <p:spPr>
          <a:prstGeom prst="rect">
            <a:avLst/>
          </a:prstGeom>
        </p:spPr>
        <p:txBody>
          <a:bodyPr/>
          <a:lstStyle/>
          <a:p>
            <a:pPr/>
            <a:r>
              <a:t>Title Text</a:t>
            </a:r>
          </a:p>
        </p:txBody>
      </p:sp>
      <p:sp>
        <p:nvSpPr>
          <p:cNvPr id="21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p:spTree>
      <p:nvGrpSpPr>
        <p:cNvPr id="1" name=""/>
        <p:cNvGrpSpPr/>
        <p:nvPr/>
      </p:nvGrpSpPr>
      <p:grpSpPr>
        <a:xfrm>
          <a:off x="0" y="0"/>
          <a:ext cx="0" cy="0"/>
          <a:chOff x="0" y="0"/>
          <a:chExt cx="0" cy="0"/>
        </a:xfrm>
      </p:grpSpPr>
      <p:sp>
        <p:nvSpPr>
          <p:cNvPr id="27" name="Title Text"/>
          <p:cNvSpPr txBox="1"/>
          <p:nvPr>
            <p:ph type="title"/>
          </p:nvPr>
        </p:nvSpPr>
        <p:spPr>
          <a:prstGeom prst="rect">
            <a:avLst/>
          </a:prstGeom>
        </p:spPr>
        <p:txBody>
          <a:bodyPr/>
          <a:lstStyle/>
          <a:p>
            <a:pPr/>
            <a:r>
              <a:t>Title Text</a:t>
            </a:r>
          </a:p>
        </p:txBody>
      </p:sp>
      <p:sp>
        <p:nvSpPr>
          <p:cNvPr id="28"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Slide">
    <p:bg>
      <p:bgPr>
        <a:solidFill>
          <a:schemeClr val="accent1"/>
        </a:solidFill>
      </p:bgPr>
    </p:bg>
    <p:spTree>
      <p:nvGrpSpPr>
        <p:cNvPr id="1" name=""/>
        <p:cNvGrpSpPr/>
        <p:nvPr/>
      </p:nvGrpSpPr>
      <p:grpSpPr>
        <a:xfrm>
          <a:off x="0" y="0"/>
          <a:ext cx="0" cy="0"/>
          <a:chOff x="0" y="0"/>
          <a:chExt cx="0" cy="0"/>
        </a:xfrm>
      </p:grpSpPr>
      <p:sp>
        <p:nvSpPr>
          <p:cNvPr id="224" name="Title Text"/>
          <p:cNvSpPr txBox="1"/>
          <p:nvPr>
            <p:ph type="title"/>
          </p:nvPr>
        </p:nvSpPr>
        <p:spPr>
          <a:xfrm>
            <a:off x="1151343" y="7792000"/>
            <a:ext cx="18288001" cy="1292663"/>
          </a:xfrm>
          <a:prstGeom prst="rect">
            <a:avLst/>
          </a:prstGeom>
        </p:spPr>
        <p:txBody>
          <a:bodyPr anchor="b"/>
          <a:lstStyle>
            <a:lvl1pPr>
              <a:defRPr sz="8000">
                <a:solidFill>
                  <a:srgbClr val="FFFFFF"/>
                </a:solidFill>
              </a:defRPr>
            </a:lvl1pPr>
          </a:lstStyle>
          <a:p>
            <a:pPr/>
            <a:r>
              <a:t>Title Text</a:t>
            </a:r>
          </a:p>
        </p:txBody>
      </p:sp>
      <p:sp>
        <p:nvSpPr>
          <p:cNvPr id="225" name="Body Level One…"/>
          <p:cNvSpPr txBox="1"/>
          <p:nvPr>
            <p:ph type="body" sz="quarter" idx="1"/>
          </p:nvPr>
        </p:nvSpPr>
        <p:spPr>
          <a:xfrm>
            <a:off x="1151343" y="9100000"/>
            <a:ext cx="18288001" cy="1014767"/>
          </a:xfrm>
          <a:prstGeom prst="rect">
            <a:avLst/>
          </a:prstGeom>
        </p:spPr>
        <p:txBody>
          <a:bodyPr/>
          <a:lstStyle>
            <a:lvl1pPr>
              <a:defRPr sz="5200">
                <a:solidFill>
                  <a:srgbClr val="FFFFFF"/>
                </a:solidFill>
              </a:defRPr>
            </a:lvl1pPr>
            <a:lvl2pPr>
              <a:defRPr sz="5200">
                <a:solidFill>
                  <a:srgbClr val="FFFFFF"/>
                </a:solidFill>
              </a:defRPr>
            </a:lvl2pPr>
            <a:lvl3pPr>
              <a:defRPr sz="5200">
                <a:solidFill>
                  <a:srgbClr val="FFFFFF"/>
                </a:solidFill>
              </a:defRPr>
            </a:lvl3pPr>
            <a:lvl4pPr>
              <a:defRPr sz="5200">
                <a:solidFill>
                  <a:srgbClr val="FFFFFF"/>
                </a:solidFill>
              </a:defRPr>
            </a:lvl4pPr>
            <a:lvl5pPr>
              <a:defRPr sz="52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226" name="Freeform 8"/>
          <p:cNvSpPr/>
          <p:nvPr/>
        </p:nvSpPr>
        <p:spPr>
          <a:xfrm flipH="1" rot="16200000">
            <a:off x="11338477" y="668469"/>
            <a:ext cx="6524360" cy="19566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502"/>
                </a:moveTo>
                <a:cubicBezTo>
                  <a:pt x="21600" y="14334"/>
                  <a:pt x="21600" y="7167"/>
                  <a:pt x="21600" y="0"/>
                </a:cubicBezTo>
                <a:lnTo>
                  <a:pt x="18913" y="2659"/>
                </a:lnTo>
                <a:lnTo>
                  <a:pt x="0" y="21600"/>
                </a:lnTo>
                <a:lnTo>
                  <a:pt x="21600" y="21502"/>
                </a:lnTo>
                <a:close/>
              </a:path>
            </a:pathLst>
          </a:custGeom>
          <a:solidFill>
            <a:srgbClr val="000000">
              <a:alpha val="10000"/>
            </a:srgbClr>
          </a:solidFill>
          <a:ln w="12700">
            <a:miter lim="400000"/>
          </a:ln>
        </p:spPr>
        <p:txBody>
          <a:bodyPr tIns="91439" bIns="91439" anchor="ctr"/>
          <a:lstStyle/>
          <a:p>
            <a:pPr algn="ctr">
              <a:defRPr>
                <a:solidFill>
                  <a:srgbClr val="FFFFFF"/>
                </a:solidFill>
              </a:defRPr>
            </a:pPr>
          </a:p>
        </p:txBody>
      </p:sp>
      <p:sp>
        <p:nvSpPr>
          <p:cNvPr id="227" name="Text Placeholder 13"/>
          <p:cNvSpPr/>
          <p:nvPr>
            <p:ph type="body" sz="quarter" idx="21"/>
          </p:nvPr>
        </p:nvSpPr>
        <p:spPr>
          <a:xfrm>
            <a:off x="1151343" y="10674257"/>
            <a:ext cx="18288001" cy="949749"/>
          </a:xfrm>
          <a:prstGeom prst="rect">
            <a:avLst/>
          </a:prstGeom>
        </p:spPr>
        <p:txBody>
          <a:bodyPr/>
          <a:lstStyle/>
          <a:p>
            <a:pPr>
              <a:defRPr>
                <a:solidFill>
                  <a:schemeClr val="accent4"/>
                </a:solidFill>
                <a:latin typeface="Garamond"/>
                <a:ea typeface="Garamond"/>
                <a:cs typeface="Garamond"/>
                <a:sym typeface="Garamond"/>
              </a:defRPr>
            </a:pPr>
          </a:p>
        </p:txBody>
      </p:sp>
      <p:sp>
        <p:nvSpPr>
          <p:cNvPr id="228" name="Freeform 7"/>
          <p:cNvSpPr/>
          <p:nvPr/>
        </p:nvSpPr>
        <p:spPr>
          <a:xfrm flipH="1" rot="10800000">
            <a:off x="20819006" y="-2"/>
            <a:ext cx="3564991" cy="106742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close/>
              </a:path>
            </a:pathLst>
          </a:custGeom>
          <a:solidFill>
            <a:schemeClr val="accent2">
              <a:alpha val="90000"/>
            </a:schemeClr>
          </a:solidFill>
          <a:ln w="12700">
            <a:miter lim="400000"/>
          </a:ln>
        </p:spPr>
        <p:txBody>
          <a:bodyPr tIns="91439" bIns="91439" anchor="ctr"/>
          <a:lstStyle/>
          <a:p>
            <a:pPr algn="ctr">
              <a:defRPr>
                <a:solidFill>
                  <a:srgbClr val="FFFFFF"/>
                </a:solidFill>
              </a:defRPr>
            </a:pPr>
          </a:p>
        </p:txBody>
      </p:sp>
      <p:pic>
        <p:nvPicPr>
          <p:cNvPr id="229" name="Picture 9" descr="Picture 9"/>
          <p:cNvPicPr>
            <a:picLocks noChangeAspect="1"/>
          </p:cNvPicPr>
          <p:nvPr/>
        </p:nvPicPr>
        <p:blipFill>
          <a:blip r:embed="rId2">
            <a:extLst/>
          </a:blip>
          <a:stretch>
            <a:fillRect/>
          </a:stretch>
        </p:blipFill>
        <p:spPr>
          <a:xfrm>
            <a:off x="1072816" y="1039719"/>
            <a:ext cx="5600701" cy="3136609"/>
          </a:xfrm>
          <a:prstGeom prst="rect">
            <a:avLst/>
          </a:prstGeom>
          <a:ln w="12700">
            <a:miter lim="400000"/>
          </a:ln>
        </p:spPr>
      </p:pic>
      <p:sp>
        <p:nvSpPr>
          <p:cNvPr id="2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Emphasis">
    <p:bg>
      <p:bgPr>
        <a:solidFill>
          <a:schemeClr val="accent1"/>
        </a:solidFill>
      </p:bgPr>
    </p:bg>
    <p:spTree>
      <p:nvGrpSpPr>
        <p:cNvPr id="1" name=""/>
        <p:cNvGrpSpPr/>
        <p:nvPr/>
      </p:nvGrpSpPr>
      <p:grpSpPr>
        <a:xfrm>
          <a:off x="0" y="0"/>
          <a:ext cx="0" cy="0"/>
          <a:chOff x="0" y="0"/>
          <a:chExt cx="0" cy="0"/>
        </a:xfrm>
      </p:grpSpPr>
      <p:sp>
        <p:nvSpPr>
          <p:cNvPr id="36" name="Title Text"/>
          <p:cNvSpPr txBox="1"/>
          <p:nvPr>
            <p:ph type="title"/>
          </p:nvPr>
        </p:nvSpPr>
        <p:spPr>
          <a:prstGeom prst="rect">
            <a:avLst/>
          </a:prstGeom>
        </p:spPr>
        <p:txBody>
          <a:bodyPr/>
          <a:lstStyle>
            <a:lvl1pPr>
              <a:defRPr>
                <a:solidFill>
                  <a:srgbClr val="FFFFFF"/>
                </a:solidFill>
              </a:defRPr>
            </a:lvl1pPr>
          </a:lstStyle>
          <a:p>
            <a:pPr/>
            <a:r>
              <a:t>Title Text</a:t>
            </a:r>
          </a:p>
        </p:txBody>
      </p:sp>
      <p:sp>
        <p:nvSpPr>
          <p:cNvPr id="37" name="Body Level One…"/>
          <p:cNvSpPr txBox="1"/>
          <p:nvPr>
            <p:ph type="body" idx="1"/>
          </p:nvPr>
        </p:nvSpPr>
        <p:spPr>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8" name="Rectangle 5"/>
          <p:cNvSpPr/>
          <p:nvPr/>
        </p:nvSpPr>
        <p:spPr>
          <a:xfrm>
            <a:off x="0" y="13007007"/>
            <a:ext cx="24384000" cy="769471"/>
          </a:xfrm>
          <a:prstGeom prst="rect">
            <a:avLst/>
          </a:prstGeom>
          <a:solidFill>
            <a:srgbClr val="003D75"/>
          </a:solidFill>
          <a:ln w="12700">
            <a:miter lim="400000"/>
          </a:ln>
        </p:spPr>
        <p:txBody>
          <a:bodyPr tIns="91439" bIns="91439" anchor="ctr"/>
          <a:lstStyle/>
          <a:p>
            <a:pPr algn="ctr">
              <a:lnSpc>
                <a:spcPct val="113000"/>
              </a:lnSpc>
              <a:spcBef>
                <a:spcPts val="1600"/>
              </a:spcBef>
              <a:defRPr sz="6400">
                <a:solidFill>
                  <a:srgbClr val="002C77"/>
                </a:solidFill>
                <a:latin typeface="Garamond"/>
                <a:ea typeface="Garamond"/>
                <a:cs typeface="Garamond"/>
                <a:sym typeface="Garamond"/>
              </a:defRPr>
            </a:pPr>
          </a:p>
        </p:txBody>
      </p:sp>
      <p:pic>
        <p:nvPicPr>
          <p:cNvPr id="39" name="Picture 7" descr="Picture 7"/>
          <p:cNvPicPr>
            <a:picLocks noChangeAspect="1"/>
          </p:cNvPicPr>
          <p:nvPr/>
        </p:nvPicPr>
        <p:blipFill>
          <a:blip r:embed="rId2">
            <a:extLst/>
          </a:blip>
          <a:stretch>
            <a:fillRect/>
          </a:stretch>
        </p:blipFill>
        <p:spPr>
          <a:xfrm>
            <a:off x="239491" y="13082105"/>
            <a:ext cx="4680851" cy="620475"/>
          </a:xfrm>
          <a:prstGeom prst="rect">
            <a:avLst/>
          </a:prstGeom>
          <a:ln w="12700">
            <a:miter lim="400000"/>
          </a:ln>
        </p:spPr>
      </p:pic>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bg>
      <p:bgPr>
        <a:solidFill>
          <a:schemeClr val="accent1"/>
        </a:solidFill>
      </p:bgPr>
    </p:bg>
    <p:spTree>
      <p:nvGrpSpPr>
        <p:cNvPr id="1" name=""/>
        <p:cNvGrpSpPr/>
        <p:nvPr/>
      </p:nvGrpSpPr>
      <p:grpSpPr>
        <a:xfrm>
          <a:off x="0" y="0"/>
          <a:ext cx="0" cy="0"/>
          <a:chOff x="0" y="0"/>
          <a:chExt cx="0" cy="0"/>
        </a:xfrm>
      </p:grpSpPr>
      <p:sp>
        <p:nvSpPr>
          <p:cNvPr id="47" name="Title Text"/>
          <p:cNvSpPr txBox="1"/>
          <p:nvPr>
            <p:ph type="title"/>
          </p:nvPr>
        </p:nvSpPr>
        <p:spPr>
          <a:xfrm>
            <a:off x="1663700" y="8053888"/>
            <a:ext cx="21031200" cy="1071063"/>
          </a:xfrm>
          <a:prstGeom prst="rect">
            <a:avLst/>
          </a:prstGeom>
        </p:spPr>
        <p:txBody>
          <a:bodyPr anchor="b"/>
          <a:lstStyle>
            <a:lvl1pPr>
              <a:defRPr sz="6400">
                <a:solidFill>
                  <a:srgbClr val="FFFFFF"/>
                </a:solidFill>
              </a:defRPr>
            </a:lvl1pPr>
          </a:lstStyle>
          <a:p>
            <a:pPr/>
            <a:r>
              <a:t>Title Text</a:t>
            </a:r>
          </a:p>
        </p:txBody>
      </p:sp>
      <p:sp>
        <p:nvSpPr>
          <p:cNvPr id="48" name="Body Level One…"/>
          <p:cNvSpPr txBox="1"/>
          <p:nvPr>
            <p:ph type="body" sz="quarter" idx="1"/>
          </p:nvPr>
        </p:nvSpPr>
        <p:spPr>
          <a:xfrm>
            <a:off x="1663700" y="9178925"/>
            <a:ext cx="21031200" cy="3000375"/>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49" name="Freeform 9"/>
          <p:cNvSpPr/>
          <p:nvPr/>
        </p:nvSpPr>
        <p:spPr>
          <a:xfrm flipH="1" rot="10800000">
            <a:off x="18755413" y="0"/>
            <a:ext cx="5628597" cy="13716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lnTo>
                  <a:pt x="17579" y="0"/>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sp>
        <p:nvSpPr>
          <p:cNvPr id="50" name="Freeform 5"/>
          <p:cNvSpPr/>
          <p:nvPr/>
        </p:nvSpPr>
        <p:spPr>
          <a:xfrm flipH="1" rot="16200000">
            <a:off x="15845359" y="5177351"/>
            <a:ext cx="4275535" cy="128017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sp>
        <p:nvSpPr>
          <p:cNvPr id="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58" name="Title Text"/>
          <p:cNvSpPr txBox="1"/>
          <p:nvPr>
            <p:ph type="title"/>
          </p:nvPr>
        </p:nvSpPr>
        <p:spPr>
          <a:xfrm>
            <a:off x="1679575" y="730250"/>
            <a:ext cx="21031201" cy="2651126"/>
          </a:xfrm>
          <a:prstGeom prst="rect">
            <a:avLst/>
          </a:prstGeom>
        </p:spPr>
        <p:txBody>
          <a:bodyPr/>
          <a:lstStyle/>
          <a:p>
            <a:pPr/>
            <a:r>
              <a:t>Title Text</a:t>
            </a:r>
          </a:p>
        </p:txBody>
      </p:sp>
      <p:sp>
        <p:nvSpPr>
          <p:cNvPr id="59" name="Body Level One…"/>
          <p:cNvSpPr txBox="1"/>
          <p:nvPr>
            <p:ph type="body" sz="quarter" idx="1"/>
          </p:nvPr>
        </p:nvSpPr>
        <p:spPr>
          <a:xfrm>
            <a:off x="1679575" y="3362326"/>
            <a:ext cx="10315576" cy="1647825"/>
          </a:xfrm>
          <a:prstGeom prst="rect">
            <a:avLst/>
          </a:prstGeom>
        </p:spPr>
        <p:txBody>
          <a:bodyPr anchor="b"/>
          <a:lstStyle>
            <a:lvl1pPr>
              <a:defRPr sz="2800">
                <a:solidFill>
                  <a:schemeClr val="accent4"/>
                </a:solidFill>
              </a:defRPr>
            </a:lvl1pPr>
            <a:lvl2pPr>
              <a:defRPr sz="2800">
                <a:solidFill>
                  <a:schemeClr val="accent4"/>
                </a:solidFill>
              </a:defRPr>
            </a:lvl2pPr>
            <a:lvl3pPr>
              <a:defRPr sz="2800">
                <a:solidFill>
                  <a:schemeClr val="accent4"/>
                </a:solidFill>
              </a:defRPr>
            </a:lvl3pPr>
            <a:lvl4pPr>
              <a:defRPr sz="2800">
                <a:solidFill>
                  <a:schemeClr val="accent4"/>
                </a:solidFill>
              </a:defRPr>
            </a:lvl4pPr>
            <a:lvl5pPr>
              <a:defRPr sz="2800">
                <a:solidFill>
                  <a:schemeClr val="accent4"/>
                </a:solidFill>
              </a:defRPr>
            </a:lvl5pPr>
          </a:lstStyle>
          <a:p>
            <a:pPr/>
            <a:r>
              <a:t>Body Level One</a:t>
            </a:r>
          </a:p>
          <a:p>
            <a:pPr lvl="1"/>
            <a:r>
              <a:t>Body Level Two</a:t>
            </a:r>
          </a:p>
          <a:p>
            <a:pPr lvl="2"/>
            <a:r>
              <a:t>Body Level Three</a:t>
            </a:r>
          </a:p>
          <a:p>
            <a:pPr lvl="3"/>
            <a:r>
              <a:t>Body Level Four</a:t>
            </a:r>
          </a:p>
          <a:p>
            <a:pPr lvl="4"/>
            <a:r>
              <a:t>Body Level Five</a:t>
            </a:r>
          </a:p>
        </p:txBody>
      </p:sp>
      <p:sp>
        <p:nvSpPr>
          <p:cNvPr id="60" name="Text Placeholder 4"/>
          <p:cNvSpPr/>
          <p:nvPr>
            <p:ph type="body" sz="quarter" idx="21"/>
          </p:nvPr>
        </p:nvSpPr>
        <p:spPr>
          <a:xfrm>
            <a:off x="12344400" y="3362326"/>
            <a:ext cx="10366376" cy="1647825"/>
          </a:xfrm>
          <a:prstGeom prst="rect">
            <a:avLst/>
          </a:prstGeom>
        </p:spPr>
        <p:txBody>
          <a:bodyPr anchor="b"/>
          <a:lstStyle/>
          <a:p>
            <a:pPr>
              <a:defRPr sz="2800">
                <a:solidFill>
                  <a:schemeClr val="accent4"/>
                </a:solidFill>
                <a:latin typeface="Garamond"/>
                <a:ea typeface="Garamond"/>
                <a:cs typeface="Garamond"/>
                <a:sym typeface="Garamond"/>
              </a:defRPr>
            </a:pP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68" name="Rectangle 6"/>
          <p:cNvSpPr/>
          <p:nvPr/>
        </p:nvSpPr>
        <p:spPr>
          <a:xfrm>
            <a:off x="0" y="13007007"/>
            <a:ext cx="24384000" cy="769471"/>
          </a:xfrm>
          <a:prstGeom prst="rect">
            <a:avLst/>
          </a:prstGeom>
          <a:solidFill>
            <a:schemeClr val="accent1"/>
          </a:solidFill>
          <a:ln w="12700">
            <a:miter lim="400000"/>
          </a:ln>
        </p:spPr>
        <p:txBody>
          <a:bodyPr tIns="91439" bIns="91439" anchor="ctr"/>
          <a:lstStyle/>
          <a:p>
            <a:pPr algn="ctr">
              <a:lnSpc>
                <a:spcPct val="113000"/>
              </a:lnSpc>
              <a:spcBef>
                <a:spcPts val="1600"/>
              </a:spcBef>
              <a:defRPr sz="6400">
                <a:solidFill>
                  <a:srgbClr val="002C77"/>
                </a:solidFill>
                <a:latin typeface="Garamond"/>
                <a:ea typeface="Garamond"/>
                <a:cs typeface="Garamond"/>
                <a:sym typeface="Garamond"/>
              </a:defRPr>
            </a:pPr>
          </a:p>
        </p:txBody>
      </p:sp>
      <p:sp>
        <p:nvSpPr>
          <p:cNvPr id="69" name="Freeform 9"/>
          <p:cNvSpPr/>
          <p:nvPr/>
        </p:nvSpPr>
        <p:spPr>
          <a:xfrm>
            <a:off x="0" y="13007007"/>
            <a:ext cx="5486401" cy="769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871" y="0"/>
                </a:lnTo>
                <a:lnTo>
                  <a:pt x="21600" y="21600"/>
                </a:lnTo>
                <a:lnTo>
                  <a:pt x="0" y="21600"/>
                </a:lnTo>
                <a:close/>
              </a:path>
            </a:pathLst>
          </a:custGeom>
          <a:solidFill>
            <a:srgbClr val="000000">
              <a:alpha val="2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pic>
        <p:nvPicPr>
          <p:cNvPr id="70" name="Picture 4" descr="Picture 4"/>
          <p:cNvPicPr>
            <a:picLocks noChangeAspect="1"/>
          </p:cNvPicPr>
          <p:nvPr/>
        </p:nvPicPr>
        <p:blipFill>
          <a:blip r:embed="rId2">
            <a:extLst/>
          </a:blip>
          <a:stretch>
            <a:fillRect/>
          </a:stretch>
        </p:blipFill>
        <p:spPr>
          <a:xfrm>
            <a:off x="239491" y="13082105"/>
            <a:ext cx="4680851" cy="620475"/>
          </a:xfrm>
          <a:prstGeom prst="rect">
            <a:avLst/>
          </a:prstGeom>
          <a:ln w="12700">
            <a:miter lim="400000"/>
          </a:ln>
        </p:spPr>
      </p:pic>
      <p:sp>
        <p:nvSpPr>
          <p:cNvPr id="71" name="Title Text"/>
          <p:cNvSpPr txBox="1"/>
          <p:nvPr>
            <p:ph type="title"/>
          </p:nvPr>
        </p:nvSpPr>
        <p:spPr>
          <a:xfrm>
            <a:off x="1679575" y="2378940"/>
            <a:ext cx="7864476" cy="1735860"/>
          </a:xfrm>
          <a:prstGeom prst="rect">
            <a:avLst/>
          </a:prstGeom>
        </p:spPr>
        <p:txBody>
          <a:bodyPr anchor="b"/>
          <a:lstStyle/>
          <a:p>
            <a:pPr/>
            <a:r>
              <a:t>Title Text</a:t>
            </a:r>
          </a:p>
        </p:txBody>
      </p:sp>
      <p:sp>
        <p:nvSpPr>
          <p:cNvPr id="72" name="Body Level One…"/>
          <p:cNvSpPr txBox="1"/>
          <p:nvPr>
            <p:ph type="body" sz="half" idx="1"/>
          </p:nvPr>
        </p:nvSpPr>
        <p:spPr>
          <a:xfrm>
            <a:off x="10366375" y="1974850"/>
            <a:ext cx="12344401" cy="974725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3" name="Text Placeholder 3"/>
          <p:cNvSpPr/>
          <p:nvPr>
            <p:ph type="body" sz="quarter" idx="21"/>
          </p:nvPr>
        </p:nvSpPr>
        <p:spPr>
          <a:xfrm>
            <a:off x="1679575" y="4114800"/>
            <a:ext cx="7864475" cy="7623176"/>
          </a:xfrm>
          <a:prstGeom prst="rect">
            <a:avLst/>
          </a:prstGeom>
        </p:spPr>
        <p:txBody>
          <a:bodyPr/>
          <a:lstStyle/>
          <a:p>
            <a:pPr>
              <a:defRPr sz="3200">
                <a:latin typeface="Garamond"/>
                <a:ea typeface="Garamond"/>
                <a:cs typeface="Garamond"/>
                <a:sym typeface="Garamond"/>
              </a:defRPr>
            </a:pP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81" name="Title Text"/>
          <p:cNvSpPr txBox="1"/>
          <p:nvPr>
            <p:ph type="title"/>
          </p:nvPr>
        </p:nvSpPr>
        <p:spPr>
          <a:prstGeom prst="rect">
            <a:avLst/>
          </a:prstGeom>
        </p:spPr>
        <p:txBody>
          <a:bodyPr/>
          <a:lstStyle/>
          <a:p>
            <a:pPr/>
            <a:r>
              <a:t>Title Text</a:t>
            </a:r>
          </a:p>
        </p:txBody>
      </p:sp>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No Title">
    <p:spTree>
      <p:nvGrpSpPr>
        <p:cNvPr id="1" name=""/>
        <p:cNvGrpSpPr/>
        <p:nvPr/>
      </p:nvGrpSpPr>
      <p:grpSpPr>
        <a:xfrm>
          <a:off x="0" y="0"/>
          <a:ext cx="0" cy="0"/>
          <a:chOff x="0" y="0"/>
          <a:chExt cx="0" cy="0"/>
        </a:xfrm>
      </p:grpSpPr>
      <p:sp>
        <p:nvSpPr>
          <p:cNvPr id="89" name="Rectangle 6"/>
          <p:cNvSpPr/>
          <p:nvPr/>
        </p:nvSpPr>
        <p:spPr>
          <a:xfrm>
            <a:off x="0" y="13007007"/>
            <a:ext cx="24384000" cy="769471"/>
          </a:xfrm>
          <a:prstGeom prst="rect">
            <a:avLst/>
          </a:prstGeom>
          <a:solidFill>
            <a:schemeClr val="accent1"/>
          </a:solidFill>
          <a:ln w="12700">
            <a:miter lim="400000"/>
          </a:ln>
        </p:spPr>
        <p:txBody>
          <a:bodyPr tIns="91439" bIns="91439" anchor="ctr"/>
          <a:lstStyle/>
          <a:p>
            <a:pPr algn="ctr">
              <a:lnSpc>
                <a:spcPct val="113000"/>
              </a:lnSpc>
              <a:spcBef>
                <a:spcPts val="1600"/>
              </a:spcBef>
              <a:defRPr sz="6400">
                <a:solidFill>
                  <a:srgbClr val="002C77"/>
                </a:solidFill>
                <a:latin typeface="Garamond"/>
                <a:ea typeface="Garamond"/>
                <a:cs typeface="Garamond"/>
                <a:sym typeface="Garamond"/>
              </a:defRPr>
            </a:pPr>
          </a:p>
        </p:txBody>
      </p:sp>
      <p:sp>
        <p:nvSpPr>
          <p:cNvPr id="90" name="Freeform 9"/>
          <p:cNvSpPr/>
          <p:nvPr/>
        </p:nvSpPr>
        <p:spPr>
          <a:xfrm>
            <a:off x="0" y="13007007"/>
            <a:ext cx="5486401" cy="769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871" y="0"/>
                </a:lnTo>
                <a:lnTo>
                  <a:pt x="21600" y="21600"/>
                </a:lnTo>
                <a:lnTo>
                  <a:pt x="0" y="21600"/>
                </a:lnTo>
                <a:close/>
              </a:path>
            </a:pathLst>
          </a:custGeom>
          <a:solidFill>
            <a:srgbClr val="000000">
              <a:alpha val="2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pic>
        <p:nvPicPr>
          <p:cNvPr id="91" name="Picture 4" descr="Picture 4"/>
          <p:cNvPicPr>
            <a:picLocks noChangeAspect="1"/>
          </p:cNvPicPr>
          <p:nvPr/>
        </p:nvPicPr>
        <p:blipFill>
          <a:blip r:embed="rId2">
            <a:extLst/>
          </a:blip>
          <a:stretch>
            <a:fillRect/>
          </a:stretch>
        </p:blipFill>
        <p:spPr>
          <a:xfrm>
            <a:off x="239491" y="13082105"/>
            <a:ext cx="4680851" cy="620475"/>
          </a:xfrm>
          <a:prstGeom prst="rect">
            <a:avLst/>
          </a:prstGeom>
          <a:ln w="12700">
            <a:miter lim="400000"/>
          </a:ln>
        </p:spPr>
      </p:pic>
      <p:sp>
        <p:nvSpPr>
          <p:cNvPr id="92" name="Body Level One…"/>
          <p:cNvSpPr txBox="1"/>
          <p:nvPr>
            <p:ph type="body" idx="1"/>
          </p:nvPr>
        </p:nvSpPr>
        <p:spPr>
          <a:xfrm>
            <a:off x="1676400" y="730250"/>
            <a:ext cx="21031200" cy="870267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ull Image with Text">
    <p:spTree>
      <p:nvGrpSpPr>
        <p:cNvPr id="1" name=""/>
        <p:cNvGrpSpPr/>
        <p:nvPr/>
      </p:nvGrpSpPr>
      <p:grpSpPr>
        <a:xfrm>
          <a:off x="0" y="0"/>
          <a:ext cx="0" cy="0"/>
          <a:chOff x="0" y="0"/>
          <a:chExt cx="0" cy="0"/>
        </a:xfrm>
      </p:grpSpPr>
      <p:sp>
        <p:nvSpPr>
          <p:cNvPr id="100" name="Rectangle 6"/>
          <p:cNvSpPr/>
          <p:nvPr/>
        </p:nvSpPr>
        <p:spPr>
          <a:xfrm>
            <a:off x="0" y="13007007"/>
            <a:ext cx="24384000" cy="769471"/>
          </a:xfrm>
          <a:prstGeom prst="rect">
            <a:avLst/>
          </a:prstGeom>
          <a:solidFill>
            <a:schemeClr val="accent1"/>
          </a:solidFill>
          <a:ln w="12700">
            <a:miter lim="400000"/>
          </a:ln>
        </p:spPr>
        <p:txBody>
          <a:bodyPr tIns="91439" bIns="91439" anchor="ctr"/>
          <a:lstStyle/>
          <a:p>
            <a:pPr algn="ctr">
              <a:lnSpc>
                <a:spcPct val="113000"/>
              </a:lnSpc>
              <a:spcBef>
                <a:spcPts val="1600"/>
              </a:spcBef>
              <a:defRPr sz="6400">
                <a:solidFill>
                  <a:srgbClr val="002C77"/>
                </a:solidFill>
                <a:latin typeface="Garamond"/>
                <a:ea typeface="Garamond"/>
                <a:cs typeface="Garamond"/>
                <a:sym typeface="Garamond"/>
              </a:defRPr>
            </a:pPr>
          </a:p>
        </p:txBody>
      </p:sp>
      <p:sp>
        <p:nvSpPr>
          <p:cNvPr id="101" name="Freeform 9"/>
          <p:cNvSpPr/>
          <p:nvPr/>
        </p:nvSpPr>
        <p:spPr>
          <a:xfrm>
            <a:off x="0" y="13007007"/>
            <a:ext cx="5486401" cy="769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871" y="0"/>
                </a:lnTo>
                <a:lnTo>
                  <a:pt x="21600" y="21600"/>
                </a:lnTo>
                <a:lnTo>
                  <a:pt x="0" y="21600"/>
                </a:lnTo>
                <a:close/>
              </a:path>
            </a:pathLst>
          </a:custGeom>
          <a:solidFill>
            <a:srgbClr val="000000">
              <a:alpha val="2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pic>
        <p:nvPicPr>
          <p:cNvPr id="102" name="Picture 4" descr="Picture 4"/>
          <p:cNvPicPr>
            <a:picLocks noChangeAspect="1"/>
          </p:cNvPicPr>
          <p:nvPr/>
        </p:nvPicPr>
        <p:blipFill>
          <a:blip r:embed="rId2">
            <a:extLst/>
          </a:blip>
          <a:stretch>
            <a:fillRect/>
          </a:stretch>
        </p:blipFill>
        <p:spPr>
          <a:xfrm>
            <a:off x="239491" y="13082105"/>
            <a:ext cx="4680851" cy="620475"/>
          </a:xfrm>
          <a:prstGeom prst="rect">
            <a:avLst/>
          </a:prstGeom>
          <a:ln w="12700">
            <a:miter lim="400000"/>
          </a:ln>
        </p:spPr>
      </p:pic>
      <p:sp>
        <p:nvSpPr>
          <p:cNvPr id="103" name="Picture Placeholder 2"/>
          <p:cNvSpPr/>
          <p:nvPr>
            <p:ph type="pic" idx="21"/>
          </p:nvPr>
        </p:nvSpPr>
        <p:spPr>
          <a:xfrm>
            <a:off x="0" y="40866"/>
            <a:ext cx="24384000" cy="13675135"/>
          </a:xfrm>
          <a:prstGeom prst="rect">
            <a:avLst/>
          </a:prstGeom>
        </p:spPr>
        <p:txBody>
          <a:bodyPr lIns="91439" tIns="45719" rIns="91439" bIns="45719">
            <a:noAutofit/>
          </a:bodyPr>
          <a:lstStyle/>
          <a:p>
            <a:pPr/>
          </a:p>
        </p:txBody>
      </p:sp>
      <p:sp>
        <p:nvSpPr>
          <p:cNvPr id="104" name="Body Level One…"/>
          <p:cNvSpPr txBox="1"/>
          <p:nvPr>
            <p:ph type="body" sz="quarter" idx="1"/>
          </p:nvPr>
        </p:nvSpPr>
        <p:spPr>
          <a:xfrm>
            <a:off x="1259682" y="4114800"/>
            <a:ext cx="5898356" cy="7623176"/>
          </a:xfrm>
          <a:prstGeom prst="rect">
            <a:avLst/>
          </a:prstGeom>
          <a:solidFill>
            <a:schemeClr val="accent1">
              <a:alpha val="85000"/>
            </a:schemeClr>
          </a:solidFill>
          <a:ln w="25400"/>
        </p:spPr>
        <p:txBody>
          <a:bodyPr lIns="548640" tIns="548640" rIns="548640" bIns="548640"/>
          <a:lstStyle>
            <a:lvl1pPr>
              <a:defRPr sz="2800">
                <a:solidFill>
                  <a:srgbClr val="FFFFFF"/>
                </a:solidFill>
              </a:defRPr>
            </a:lvl1pPr>
            <a:lvl2pPr>
              <a:defRPr sz="2800">
                <a:solidFill>
                  <a:srgbClr val="FFFFFF"/>
                </a:solidFill>
              </a:defRPr>
            </a:lvl2pPr>
            <a:lvl3pPr>
              <a:defRPr sz="2800">
                <a:solidFill>
                  <a:srgbClr val="FFFFFF"/>
                </a:solidFill>
              </a:defRPr>
            </a:lvl3pPr>
            <a:lvl4pPr>
              <a:defRPr sz="2800">
                <a:solidFill>
                  <a:srgbClr val="FFFFFF"/>
                </a:solidFill>
              </a:defRPr>
            </a:lvl4pPr>
            <a:lvl5pPr>
              <a:defRPr sz="28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6"/>
          <p:cNvSpPr/>
          <p:nvPr/>
        </p:nvSpPr>
        <p:spPr>
          <a:xfrm>
            <a:off x="0" y="13007007"/>
            <a:ext cx="24384000" cy="769471"/>
          </a:xfrm>
          <a:prstGeom prst="rect">
            <a:avLst/>
          </a:prstGeom>
          <a:solidFill>
            <a:schemeClr val="accent1"/>
          </a:solidFill>
          <a:ln w="12700">
            <a:miter lim="400000"/>
          </a:ln>
        </p:spPr>
        <p:txBody>
          <a:bodyPr tIns="91439" bIns="91439" anchor="ctr"/>
          <a:lstStyle/>
          <a:p>
            <a:pPr algn="ctr">
              <a:lnSpc>
                <a:spcPct val="113000"/>
              </a:lnSpc>
              <a:spcBef>
                <a:spcPts val="1600"/>
              </a:spcBef>
              <a:defRPr sz="6400">
                <a:solidFill>
                  <a:srgbClr val="002C77"/>
                </a:solidFill>
                <a:latin typeface="Garamond"/>
                <a:ea typeface="Garamond"/>
                <a:cs typeface="Garamond"/>
                <a:sym typeface="Garamond"/>
              </a:defRPr>
            </a:pPr>
          </a:p>
        </p:txBody>
      </p:sp>
      <p:sp>
        <p:nvSpPr>
          <p:cNvPr id="3" name="Freeform 9"/>
          <p:cNvSpPr/>
          <p:nvPr/>
        </p:nvSpPr>
        <p:spPr>
          <a:xfrm>
            <a:off x="0" y="13007007"/>
            <a:ext cx="5486401" cy="769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871" y="0"/>
                </a:lnTo>
                <a:lnTo>
                  <a:pt x="21600" y="21600"/>
                </a:lnTo>
                <a:lnTo>
                  <a:pt x="0" y="21600"/>
                </a:lnTo>
                <a:close/>
              </a:path>
            </a:pathLst>
          </a:custGeom>
          <a:solidFill>
            <a:srgbClr val="000000">
              <a:alpha val="2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pic>
        <p:nvPicPr>
          <p:cNvPr id="4" name="Picture 4" descr="Picture 4"/>
          <p:cNvPicPr>
            <a:picLocks noChangeAspect="1"/>
          </p:cNvPicPr>
          <p:nvPr/>
        </p:nvPicPr>
        <p:blipFill>
          <a:blip r:embed="rId2">
            <a:extLst/>
          </a:blip>
          <a:stretch>
            <a:fillRect/>
          </a:stretch>
        </p:blipFill>
        <p:spPr>
          <a:xfrm>
            <a:off x="239491" y="13082105"/>
            <a:ext cx="4680851" cy="620475"/>
          </a:xfrm>
          <a:prstGeom prst="rect">
            <a:avLst/>
          </a:prstGeom>
          <a:ln w="12700">
            <a:miter lim="400000"/>
          </a:ln>
        </p:spPr>
      </p:pic>
      <p:sp>
        <p:nvSpPr>
          <p:cNvPr id="5" name="Title Text"/>
          <p:cNvSpPr txBox="1"/>
          <p:nvPr>
            <p:ph type="title"/>
          </p:nvPr>
        </p:nvSpPr>
        <p:spPr>
          <a:xfrm>
            <a:off x="1676400" y="730250"/>
            <a:ext cx="21031200" cy="96026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Title Text</a:t>
            </a:r>
          </a:p>
        </p:txBody>
      </p:sp>
      <p:sp>
        <p:nvSpPr>
          <p:cNvPr id="6" name="Body Level One…"/>
          <p:cNvSpPr txBox="1"/>
          <p:nvPr>
            <p:ph type="body" idx="1"/>
          </p:nvPr>
        </p:nvSpPr>
        <p:spPr>
          <a:xfrm>
            <a:off x="1676400" y="2620216"/>
            <a:ext cx="21031200" cy="870267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11785600" y="12344400"/>
            <a:ext cx="5689600" cy="736601"/>
          </a:xfrm>
          <a:prstGeom prst="rect">
            <a:avLst/>
          </a:prstGeom>
          <a:ln w="25400">
            <a:miter lim="400000"/>
          </a:ln>
        </p:spPr>
        <p:txBody>
          <a:bodyPr wrap="none" tIns="91439" bIns="91439" anchor="ctr">
            <a:spAutoFit/>
          </a:bodyPr>
          <a:lstStyle>
            <a:lvl1pPr algn="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Lst>
  <p:transition xmlns:p14="http://schemas.microsoft.com/office/powerpoint/2010/main" spd="med" advClick="1"/>
  <p:txStyles>
    <p:titleStyle>
      <a:lvl1pPr marL="0" marR="0" indent="0" algn="l" defTabSz="1828800" rtl="0" latinLnBrk="0">
        <a:lnSpc>
          <a:spcPct val="90000"/>
        </a:lnSpc>
        <a:spcBef>
          <a:spcPts val="0"/>
        </a:spcBef>
        <a:spcAft>
          <a:spcPts val="0"/>
        </a:spcAft>
        <a:buClrTx/>
        <a:buSzTx/>
        <a:buFontTx/>
        <a:buNone/>
        <a:tabLst/>
        <a:defRPr b="0" baseline="0" cap="none" i="0" spc="0" strike="noStrike" sz="5600" u="none">
          <a:solidFill>
            <a:srgbClr val="C5093B"/>
          </a:solidFill>
          <a:uFillTx/>
          <a:latin typeface="Arial"/>
          <a:ea typeface="Arial"/>
          <a:cs typeface="Arial"/>
          <a:sym typeface="Arial"/>
        </a:defRPr>
      </a:lvl1pPr>
      <a:lvl2pPr marL="0" marR="0" indent="0" algn="l" defTabSz="1828800" rtl="0" latinLnBrk="0">
        <a:lnSpc>
          <a:spcPct val="90000"/>
        </a:lnSpc>
        <a:spcBef>
          <a:spcPts val="0"/>
        </a:spcBef>
        <a:spcAft>
          <a:spcPts val="0"/>
        </a:spcAft>
        <a:buClrTx/>
        <a:buSzTx/>
        <a:buFontTx/>
        <a:buNone/>
        <a:tabLst/>
        <a:defRPr b="0" baseline="0" cap="none" i="0" spc="0" strike="noStrike" sz="5600" u="none">
          <a:solidFill>
            <a:srgbClr val="C5093B"/>
          </a:solidFill>
          <a:uFillTx/>
          <a:latin typeface="Arial"/>
          <a:ea typeface="Arial"/>
          <a:cs typeface="Arial"/>
          <a:sym typeface="Arial"/>
        </a:defRPr>
      </a:lvl2pPr>
      <a:lvl3pPr marL="0" marR="0" indent="0" algn="l" defTabSz="1828800" rtl="0" latinLnBrk="0">
        <a:lnSpc>
          <a:spcPct val="90000"/>
        </a:lnSpc>
        <a:spcBef>
          <a:spcPts val="0"/>
        </a:spcBef>
        <a:spcAft>
          <a:spcPts val="0"/>
        </a:spcAft>
        <a:buClrTx/>
        <a:buSzTx/>
        <a:buFontTx/>
        <a:buNone/>
        <a:tabLst/>
        <a:defRPr b="0" baseline="0" cap="none" i="0" spc="0" strike="noStrike" sz="5600" u="none">
          <a:solidFill>
            <a:srgbClr val="C5093B"/>
          </a:solidFill>
          <a:uFillTx/>
          <a:latin typeface="Arial"/>
          <a:ea typeface="Arial"/>
          <a:cs typeface="Arial"/>
          <a:sym typeface="Arial"/>
        </a:defRPr>
      </a:lvl3pPr>
      <a:lvl4pPr marL="0" marR="0" indent="0" algn="l" defTabSz="1828800" rtl="0" latinLnBrk="0">
        <a:lnSpc>
          <a:spcPct val="90000"/>
        </a:lnSpc>
        <a:spcBef>
          <a:spcPts val="0"/>
        </a:spcBef>
        <a:spcAft>
          <a:spcPts val="0"/>
        </a:spcAft>
        <a:buClrTx/>
        <a:buSzTx/>
        <a:buFontTx/>
        <a:buNone/>
        <a:tabLst/>
        <a:defRPr b="0" baseline="0" cap="none" i="0" spc="0" strike="noStrike" sz="5600" u="none">
          <a:solidFill>
            <a:srgbClr val="C5093B"/>
          </a:solidFill>
          <a:uFillTx/>
          <a:latin typeface="Arial"/>
          <a:ea typeface="Arial"/>
          <a:cs typeface="Arial"/>
          <a:sym typeface="Arial"/>
        </a:defRPr>
      </a:lvl4pPr>
      <a:lvl5pPr marL="0" marR="0" indent="0" algn="l" defTabSz="1828800" rtl="0" latinLnBrk="0">
        <a:lnSpc>
          <a:spcPct val="90000"/>
        </a:lnSpc>
        <a:spcBef>
          <a:spcPts val="0"/>
        </a:spcBef>
        <a:spcAft>
          <a:spcPts val="0"/>
        </a:spcAft>
        <a:buClrTx/>
        <a:buSzTx/>
        <a:buFontTx/>
        <a:buNone/>
        <a:tabLst/>
        <a:defRPr b="0" baseline="0" cap="none" i="0" spc="0" strike="noStrike" sz="5600" u="none">
          <a:solidFill>
            <a:srgbClr val="C5093B"/>
          </a:solidFill>
          <a:uFillTx/>
          <a:latin typeface="Arial"/>
          <a:ea typeface="Arial"/>
          <a:cs typeface="Arial"/>
          <a:sym typeface="Arial"/>
        </a:defRPr>
      </a:lvl5pPr>
      <a:lvl6pPr marL="0" marR="0" indent="0" algn="l" defTabSz="1828800" rtl="0" latinLnBrk="0">
        <a:lnSpc>
          <a:spcPct val="90000"/>
        </a:lnSpc>
        <a:spcBef>
          <a:spcPts val="0"/>
        </a:spcBef>
        <a:spcAft>
          <a:spcPts val="0"/>
        </a:spcAft>
        <a:buClrTx/>
        <a:buSzTx/>
        <a:buFontTx/>
        <a:buNone/>
        <a:tabLst/>
        <a:defRPr b="0" baseline="0" cap="none" i="0" spc="0" strike="noStrike" sz="5600" u="none">
          <a:solidFill>
            <a:srgbClr val="C5093B"/>
          </a:solidFill>
          <a:uFillTx/>
          <a:latin typeface="Arial"/>
          <a:ea typeface="Arial"/>
          <a:cs typeface="Arial"/>
          <a:sym typeface="Arial"/>
        </a:defRPr>
      </a:lvl6pPr>
      <a:lvl7pPr marL="0" marR="0" indent="0" algn="l" defTabSz="1828800" rtl="0" latinLnBrk="0">
        <a:lnSpc>
          <a:spcPct val="90000"/>
        </a:lnSpc>
        <a:spcBef>
          <a:spcPts val="0"/>
        </a:spcBef>
        <a:spcAft>
          <a:spcPts val="0"/>
        </a:spcAft>
        <a:buClrTx/>
        <a:buSzTx/>
        <a:buFontTx/>
        <a:buNone/>
        <a:tabLst/>
        <a:defRPr b="0" baseline="0" cap="none" i="0" spc="0" strike="noStrike" sz="5600" u="none">
          <a:solidFill>
            <a:srgbClr val="C5093B"/>
          </a:solidFill>
          <a:uFillTx/>
          <a:latin typeface="Arial"/>
          <a:ea typeface="Arial"/>
          <a:cs typeface="Arial"/>
          <a:sym typeface="Arial"/>
        </a:defRPr>
      </a:lvl7pPr>
      <a:lvl8pPr marL="0" marR="0" indent="0" algn="l" defTabSz="1828800" rtl="0" latinLnBrk="0">
        <a:lnSpc>
          <a:spcPct val="90000"/>
        </a:lnSpc>
        <a:spcBef>
          <a:spcPts val="0"/>
        </a:spcBef>
        <a:spcAft>
          <a:spcPts val="0"/>
        </a:spcAft>
        <a:buClrTx/>
        <a:buSzTx/>
        <a:buFontTx/>
        <a:buNone/>
        <a:tabLst/>
        <a:defRPr b="0" baseline="0" cap="none" i="0" spc="0" strike="noStrike" sz="5600" u="none">
          <a:solidFill>
            <a:srgbClr val="C5093B"/>
          </a:solidFill>
          <a:uFillTx/>
          <a:latin typeface="Arial"/>
          <a:ea typeface="Arial"/>
          <a:cs typeface="Arial"/>
          <a:sym typeface="Arial"/>
        </a:defRPr>
      </a:lvl8pPr>
      <a:lvl9pPr marL="0" marR="0" indent="0" algn="l" defTabSz="1828800" rtl="0" latinLnBrk="0">
        <a:lnSpc>
          <a:spcPct val="90000"/>
        </a:lnSpc>
        <a:spcBef>
          <a:spcPts val="0"/>
        </a:spcBef>
        <a:spcAft>
          <a:spcPts val="0"/>
        </a:spcAft>
        <a:buClrTx/>
        <a:buSzTx/>
        <a:buFontTx/>
        <a:buNone/>
        <a:tabLst/>
        <a:defRPr b="0" baseline="0" cap="none" i="0" spc="0" strike="noStrike" sz="5600" u="none">
          <a:solidFill>
            <a:srgbClr val="C5093B"/>
          </a:solidFill>
          <a:uFillTx/>
          <a:latin typeface="Arial"/>
          <a:ea typeface="Arial"/>
          <a:cs typeface="Arial"/>
          <a:sym typeface="Arial"/>
        </a:defRPr>
      </a:lvl9pPr>
    </p:titleStyle>
    <p:bodyStyle>
      <a:lvl1pPr marL="0" marR="0" indent="0" algn="l" defTabSz="1828800" rtl="0" latinLnBrk="0">
        <a:lnSpc>
          <a:spcPct val="113000"/>
        </a:lnSpc>
        <a:spcBef>
          <a:spcPts val="1600"/>
        </a:spcBef>
        <a:spcAft>
          <a:spcPts val="0"/>
        </a:spcAft>
        <a:buClrTx/>
        <a:buSzTx/>
        <a:buFontTx/>
        <a:buNone/>
        <a:tabLst/>
        <a:defRPr b="0" baseline="0" cap="none" i="0" spc="0" strike="noStrike" sz="4400" u="none">
          <a:solidFill>
            <a:schemeClr val="accent1"/>
          </a:solidFill>
          <a:uFillTx/>
          <a:latin typeface="Arial"/>
          <a:ea typeface="Arial"/>
          <a:cs typeface="Arial"/>
          <a:sym typeface="Arial"/>
        </a:defRPr>
      </a:lvl1pPr>
      <a:lvl2pPr marL="0" marR="0" indent="457200" algn="l" defTabSz="1828800" rtl="0" latinLnBrk="0">
        <a:lnSpc>
          <a:spcPct val="113000"/>
        </a:lnSpc>
        <a:spcBef>
          <a:spcPts val="1600"/>
        </a:spcBef>
        <a:spcAft>
          <a:spcPts val="0"/>
        </a:spcAft>
        <a:buClrTx/>
        <a:buSzTx/>
        <a:buFontTx/>
        <a:buNone/>
        <a:tabLst/>
        <a:defRPr b="0" baseline="0" cap="none" i="0" spc="0" strike="noStrike" sz="4400" u="none">
          <a:solidFill>
            <a:schemeClr val="accent1"/>
          </a:solidFill>
          <a:uFillTx/>
          <a:latin typeface="Arial"/>
          <a:ea typeface="Arial"/>
          <a:cs typeface="Arial"/>
          <a:sym typeface="Arial"/>
        </a:defRPr>
      </a:lvl2pPr>
      <a:lvl3pPr marL="0" marR="0" indent="914400" algn="l" defTabSz="1828800" rtl="0" latinLnBrk="0">
        <a:lnSpc>
          <a:spcPct val="113000"/>
        </a:lnSpc>
        <a:spcBef>
          <a:spcPts val="1600"/>
        </a:spcBef>
        <a:spcAft>
          <a:spcPts val="0"/>
        </a:spcAft>
        <a:buClrTx/>
        <a:buSzTx/>
        <a:buFontTx/>
        <a:buNone/>
        <a:tabLst/>
        <a:defRPr b="0" baseline="0" cap="none" i="0" spc="0" strike="noStrike" sz="4400" u="none">
          <a:solidFill>
            <a:schemeClr val="accent1"/>
          </a:solidFill>
          <a:uFillTx/>
          <a:latin typeface="Arial"/>
          <a:ea typeface="Arial"/>
          <a:cs typeface="Arial"/>
          <a:sym typeface="Arial"/>
        </a:defRPr>
      </a:lvl3pPr>
      <a:lvl4pPr marL="0" marR="0" indent="1371600" algn="l" defTabSz="1828800" rtl="0" latinLnBrk="0">
        <a:lnSpc>
          <a:spcPct val="113000"/>
        </a:lnSpc>
        <a:spcBef>
          <a:spcPts val="1600"/>
        </a:spcBef>
        <a:spcAft>
          <a:spcPts val="0"/>
        </a:spcAft>
        <a:buClrTx/>
        <a:buSzTx/>
        <a:buFontTx/>
        <a:buNone/>
        <a:tabLst/>
        <a:defRPr b="0" baseline="0" cap="none" i="0" spc="0" strike="noStrike" sz="4400" u="none">
          <a:solidFill>
            <a:schemeClr val="accent1"/>
          </a:solidFill>
          <a:uFillTx/>
          <a:latin typeface="Arial"/>
          <a:ea typeface="Arial"/>
          <a:cs typeface="Arial"/>
          <a:sym typeface="Arial"/>
        </a:defRPr>
      </a:lvl4pPr>
      <a:lvl5pPr marL="0" marR="0" indent="1828800" algn="l" defTabSz="1828800" rtl="0" latinLnBrk="0">
        <a:lnSpc>
          <a:spcPct val="113000"/>
        </a:lnSpc>
        <a:spcBef>
          <a:spcPts val="1600"/>
        </a:spcBef>
        <a:spcAft>
          <a:spcPts val="0"/>
        </a:spcAft>
        <a:buClrTx/>
        <a:buSzTx/>
        <a:buFontTx/>
        <a:buNone/>
        <a:tabLst/>
        <a:defRPr b="0" baseline="0" cap="none" i="0" spc="0" strike="noStrike" sz="4400" u="none">
          <a:solidFill>
            <a:schemeClr val="accent1"/>
          </a:solidFill>
          <a:uFillTx/>
          <a:latin typeface="Arial"/>
          <a:ea typeface="Arial"/>
          <a:cs typeface="Arial"/>
          <a:sym typeface="Arial"/>
        </a:defRPr>
      </a:lvl5pPr>
      <a:lvl6pPr marL="2844800" marR="0" indent="-558800" algn="l" defTabSz="1828800" rtl="0" latinLnBrk="0">
        <a:lnSpc>
          <a:spcPct val="113000"/>
        </a:lnSpc>
        <a:spcBef>
          <a:spcPts val="1600"/>
        </a:spcBef>
        <a:spcAft>
          <a:spcPts val="0"/>
        </a:spcAft>
        <a:buClrTx/>
        <a:buSzPct val="100000"/>
        <a:buFontTx/>
        <a:buChar char="•"/>
        <a:tabLst/>
        <a:defRPr b="0" baseline="0" cap="none" i="0" spc="0" strike="noStrike" sz="4400" u="none">
          <a:solidFill>
            <a:schemeClr val="accent1"/>
          </a:solidFill>
          <a:uFillTx/>
          <a:latin typeface="Arial"/>
          <a:ea typeface="Arial"/>
          <a:cs typeface="Arial"/>
          <a:sym typeface="Arial"/>
        </a:defRPr>
      </a:lvl6pPr>
      <a:lvl7pPr marL="3302000" marR="0" indent="-558800" algn="l" defTabSz="1828800" rtl="0" latinLnBrk="0">
        <a:lnSpc>
          <a:spcPct val="113000"/>
        </a:lnSpc>
        <a:spcBef>
          <a:spcPts val="1600"/>
        </a:spcBef>
        <a:spcAft>
          <a:spcPts val="0"/>
        </a:spcAft>
        <a:buClrTx/>
        <a:buSzPct val="100000"/>
        <a:buFontTx/>
        <a:buChar char="•"/>
        <a:tabLst/>
        <a:defRPr b="0" baseline="0" cap="none" i="0" spc="0" strike="noStrike" sz="4400" u="none">
          <a:solidFill>
            <a:schemeClr val="accent1"/>
          </a:solidFill>
          <a:uFillTx/>
          <a:latin typeface="Arial"/>
          <a:ea typeface="Arial"/>
          <a:cs typeface="Arial"/>
          <a:sym typeface="Arial"/>
        </a:defRPr>
      </a:lvl7pPr>
      <a:lvl8pPr marL="3759200" marR="0" indent="-558800" algn="l" defTabSz="1828800" rtl="0" latinLnBrk="0">
        <a:lnSpc>
          <a:spcPct val="113000"/>
        </a:lnSpc>
        <a:spcBef>
          <a:spcPts val="1600"/>
        </a:spcBef>
        <a:spcAft>
          <a:spcPts val="0"/>
        </a:spcAft>
        <a:buClrTx/>
        <a:buSzPct val="100000"/>
        <a:buFontTx/>
        <a:buChar char="•"/>
        <a:tabLst/>
        <a:defRPr b="0" baseline="0" cap="none" i="0" spc="0" strike="noStrike" sz="4400" u="none">
          <a:solidFill>
            <a:schemeClr val="accent1"/>
          </a:solidFill>
          <a:uFillTx/>
          <a:latin typeface="Arial"/>
          <a:ea typeface="Arial"/>
          <a:cs typeface="Arial"/>
          <a:sym typeface="Arial"/>
        </a:defRPr>
      </a:lvl8pPr>
      <a:lvl9pPr marL="4216400" marR="0" indent="-558800" algn="l" defTabSz="1828800" rtl="0" latinLnBrk="0">
        <a:lnSpc>
          <a:spcPct val="113000"/>
        </a:lnSpc>
        <a:spcBef>
          <a:spcPts val="1600"/>
        </a:spcBef>
        <a:spcAft>
          <a:spcPts val="0"/>
        </a:spcAft>
        <a:buClrTx/>
        <a:buSzPct val="100000"/>
        <a:buFontTx/>
        <a:buChar char="•"/>
        <a:tabLst/>
        <a:defRPr b="0" baseline="0" cap="none" i="0" spc="0" strike="noStrike" sz="4400" u="none">
          <a:solidFill>
            <a:schemeClr val="accent1"/>
          </a:solidFill>
          <a:uFillTx/>
          <a:latin typeface="Arial"/>
          <a:ea typeface="Arial"/>
          <a:cs typeface="Arial"/>
          <a:sym typeface="Arial"/>
        </a:defRPr>
      </a:lvl9pPr>
    </p:bodyStyle>
    <p:otherStyle>
      <a:lvl1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1pPr>
      <a:lvl2pPr marL="0" marR="0" indent="45720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2pPr>
      <a:lvl3pPr marL="0" marR="0" indent="91440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3pPr>
      <a:lvl4pPr marL="0" marR="0" indent="137160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4pPr>
      <a:lvl5pPr marL="0" marR="0" indent="182880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5pPr>
      <a:lvl6pPr marL="0" marR="0" indent="228600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6pPr>
      <a:lvl7pPr marL="0" marR="0" indent="274320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7pPr>
      <a:lvl8pPr marL="0" marR="0" indent="320040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8pPr>
      <a:lvl9pPr marL="0" marR="0" indent="365760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10.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17.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18.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3.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3.png"/><Relationship Id="rId3" Type="http://schemas.openxmlformats.org/officeDocument/2006/relationships/image" Target="../media/image19.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20.png"/><Relationship Id="rId3" Type="http://schemas.openxmlformats.org/officeDocument/2006/relationships/image" Target="../media/image3.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3.png"/><Relationship Id="rId3" Type="http://schemas.openxmlformats.org/officeDocument/2006/relationships/image" Target="../media/image2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3.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3.png"/><Relationship Id="rId3" Type="http://schemas.openxmlformats.org/officeDocument/2006/relationships/image" Target="../media/image21.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3.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3.png"/><Relationship Id="rId3" Type="http://schemas.openxmlformats.org/officeDocument/2006/relationships/image" Target="../media/image1.jpeg"/><Relationship Id="rId4" Type="http://schemas.openxmlformats.org/officeDocument/2006/relationships/image" Target="../media/image2.jpeg"/></Relationships>

</file>

<file path=ppt/slides/_rels/slide25.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3.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3.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3.png"/><Relationship Id="rId3" Type="http://schemas.openxmlformats.org/officeDocument/2006/relationships/image" Target="../media/image23.png"/><Relationship Id="rId4" Type="http://schemas.openxmlformats.org/officeDocument/2006/relationships/image" Target="../media/image22.png"/><Relationship Id="rId5" Type="http://schemas.openxmlformats.org/officeDocument/2006/relationships/image" Target="../media/image24.png"/><Relationship Id="rId6" Type="http://schemas.openxmlformats.org/officeDocument/2006/relationships/image" Target="../media/image25.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3.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3.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3.png"/><Relationship Id="rId3" Type="http://schemas.openxmlformats.org/officeDocument/2006/relationships/image" Target="../media/image26.png"/><Relationship Id="rId4" Type="http://schemas.openxmlformats.org/officeDocument/2006/relationships/hyperlink" Target="https://stripe.com/radar/guide" TargetMode="Externa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3.png"/><Relationship Id="rId3" Type="http://schemas.openxmlformats.org/officeDocument/2006/relationships/hyperlink" Target="https://stripe.com/radar/guide" TargetMode="External"/><Relationship Id="rId4" Type="http://schemas.openxmlformats.org/officeDocument/2006/relationships/image" Target="../media/image27.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3.png"/><Relationship Id="rId3" Type="http://schemas.openxmlformats.org/officeDocument/2006/relationships/hyperlink" Target="https://stripe.com/radar/guide" TargetMode="External"/><Relationship Id="rId4" Type="http://schemas.openxmlformats.org/officeDocument/2006/relationships/image" Target="../media/image27.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3.png"/><Relationship Id="rId3" Type="http://schemas.openxmlformats.org/officeDocument/2006/relationships/hyperlink" Target="https://stripe.com/radar/guide" TargetMode="External"/><Relationship Id="rId4" Type="http://schemas.openxmlformats.org/officeDocument/2006/relationships/image" Target="../media/image27.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3.png"/><Relationship Id="rId3" Type="http://schemas.openxmlformats.org/officeDocument/2006/relationships/hyperlink" Target="https://stripe.com/radar/guide" TargetMode="External"/><Relationship Id="rId4" Type="http://schemas.openxmlformats.org/officeDocument/2006/relationships/image" Target="../media/image27.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3.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hyperlink" Target="https://marutitech.com/machine-learning-fraud-detection/"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s>

</file>

<file path=ppt/slides/_rels/slide40.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hyperlink" Target="https://marutitech.com/machine-learning-fraud-detection/" TargetMode="External"/></Relationships>

</file>

<file path=ppt/slides/_rels/slide41.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3.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3.png"/></Relationships>

</file>

<file path=ppt/slides/_rels/slide44.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3.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3.png"/><Relationship Id="rId3" Type="http://schemas.openxmlformats.org/officeDocument/2006/relationships/hyperlink" Target="https://emerj.com/ai-sector-overviews/machine-learning-in-finance/" TargetMode="External"/></Relationships>

</file>

<file path=ppt/slides/_rels/slide46.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3.png"/><Relationship Id="rId3" Type="http://schemas.openxmlformats.org/officeDocument/2006/relationships/hyperlink" Target="https://emerj.com/ai-sector-overviews/machine-learning-in-finance/" TargetMode="External"/></Relationships>

</file>

<file path=ppt/slides/_rels/slide47.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3.png"/></Relationships>

</file>

<file path=ppt/slides/_rels/slide48.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3.png"/><Relationship Id="rId3" Type="http://schemas.openxmlformats.org/officeDocument/2006/relationships/hyperlink" Target="https://www.alacriti.com/machine-learning-in-financial-services-potential-applications/" TargetMode="External"/></Relationships>

</file>

<file path=ppt/slides/_rels/slide4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8.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16.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Subtitle 2"/>
          <p:cNvSpPr txBox="1"/>
          <p:nvPr>
            <p:ph type="body" sz="quarter" idx="1"/>
          </p:nvPr>
        </p:nvSpPr>
        <p:spPr>
          <a:xfrm>
            <a:off x="1151343" y="9100000"/>
            <a:ext cx="18288001" cy="1014765"/>
          </a:xfrm>
          <a:prstGeom prst="rect">
            <a:avLst/>
          </a:prstGeom>
        </p:spPr>
        <p:txBody>
          <a:bodyPr/>
          <a:lstStyle/>
          <a:p>
            <a:pPr/>
            <a:r>
              <a:t>Business Applications of ML</a:t>
            </a:r>
          </a:p>
        </p:txBody>
      </p:sp>
      <p:sp>
        <p:nvSpPr>
          <p:cNvPr id="240" name="Text Placeholder 5"/>
          <p:cNvSpPr/>
          <p:nvPr/>
        </p:nvSpPr>
        <p:spPr>
          <a:xfrm>
            <a:off x="1151343" y="10852057"/>
            <a:ext cx="22287777" cy="154441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113000"/>
              </a:lnSpc>
              <a:spcBef>
                <a:spcPts val="1600"/>
              </a:spcBef>
              <a:defRPr sz="4400">
                <a:solidFill>
                  <a:schemeClr val="accent4"/>
                </a:solidFill>
                <a:latin typeface="Garamond"/>
                <a:ea typeface="Garamond"/>
                <a:cs typeface="Garamond"/>
                <a:sym typeface="Garamond"/>
              </a:defRPr>
            </a:lvl1pPr>
          </a:lstStyle>
          <a:p>
            <a:pPr/>
            <a:r>
              <a:t>Kartik Hosanagar, Professor of Operations, Information and Decisions</a:t>
            </a:r>
          </a:p>
        </p:txBody>
      </p:sp>
      <p:sp>
        <p:nvSpPr>
          <p:cNvPr id="241" name="Title 1"/>
          <p:cNvSpPr txBox="1"/>
          <p:nvPr>
            <p:ph type="title"/>
          </p:nvPr>
        </p:nvSpPr>
        <p:spPr>
          <a:xfrm>
            <a:off x="1151341" y="6833844"/>
            <a:ext cx="21697902" cy="2111119"/>
          </a:xfrm>
          <a:prstGeom prst="rect">
            <a:avLst/>
          </a:prstGeom>
        </p:spPr>
        <p:txBody>
          <a:bodyPr/>
          <a:lstStyle/>
          <a:p>
            <a:pPr/>
            <a:r>
              <a:t>AI Applications in Marketing &amp; Finance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Subtitle 4"/>
          <p:cNvSpPr txBox="1"/>
          <p:nvPr/>
        </p:nvSpPr>
        <p:spPr>
          <a:xfrm>
            <a:off x="1625600" y="9962188"/>
            <a:ext cx="21735596" cy="358685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2" marL="571500" indent="-571500" defTabSz="914400">
              <a:spcBef>
                <a:spcPts val="3000"/>
              </a:spcBef>
              <a:buSzPct val="100000"/>
              <a:buFont typeface="Arial"/>
              <a:buChar char="•"/>
              <a:defRPr sz="4800">
                <a:solidFill>
                  <a:schemeClr val="accent1"/>
                </a:solidFill>
              </a:defRPr>
            </a:pPr>
            <a:r>
              <a:t>Cold-start:</a:t>
            </a:r>
          </a:p>
          <a:p>
            <a:pPr lvl="3" marL="1257300" indent="-571500" defTabSz="914400">
              <a:spcBef>
                <a:spcPts val="1500"/>
              </a:spcBef>
              <a:buSzPct val="100000"/>
              <a:buFont typeface="Arial"/>
              <a:buChar char="•"/>
              <a:defRPr sz="4800">
                <a:solidFill>
                  <a:schemeClr val="accent1"/>
                </a:solidFill>
              </a:defRPr>
            </a:pPr>
            <a:r>
              <a:t>How to make recommendations for new users for whom you have no data? </a:t>
            </a:r>
          </a:p>
          <a:p>
            <a:pPr lvl="3" marL="1257300" indent="-571500" defTabSz="914400">
              <a:spcBef>
                <a:spcPts val="1500"/>
              </a:spcBef>
              <a:buSzPct val="100000"/>
              <a:buFont typeface="Arial"/>
              <a:buChar char="•"/>
              <a:defRPr sz="4800">
                <a:solidFill>
                  <a:schemeClr val="accent1"/>
                </a:solidFill>
              </a:defRPr>
            </a:pPr>
            <a:r>
              <a:t>How to handle new items with no reviews or other users?</a:t>
            </a:r>
          </a:p>
        </p:txBody>
      </p:sp>
      <p:sp>
        <p:nvSpPr>
          <p:cNvPr id="333" name="Collaborative Filtering Challenges"/>
          <p:cNvSpPr txBox="1"/>
          <p:nvPr>
            <p:ph type="title"/>
          </p:nvPr>
        </p:nvSpPr>
        <p:spPr>
          <a:prstGeom prst="rect">
            <a:avLst/>
          </a:prstGeom>
        </p:spPr>
        <p:txBody>
          <a:bodyPr/>
          <a:lstStyle/>
          <a:p>
            <a:pPr/>
            <a:r>
              <a:t>Collaborative Filtering Challenges</a:t>
            </a:r>
          </a:p>
        </p:txBody>
      </p:sp>
      <p:pic>
        <p:nvPicPr>
          <p:cNvPr id="334" name="Picture 16" descr="Picture 16"/>
          <p:cNvPicPr>
            <a:picLocks noChangeAspect="0"/>
          </p:cNvPicPr>
          <p:nvPr/>
        </p:nvPicPr>
        <p:blipFill>
          <a:blip r:embed="rId2">
            <a:extLst/>
          </a:blip>
          <a:stretch>
            <a:fillRect/>
          </a:stretch>
        </p:blipFill>
        <p:spPr>
          <a:xfrm>
            <a:off x="7281219" y="1982805"/>
            <a:ext cx="274321" cy="274321"/>
          </a:xfrm>
          <a:prstGeom prst="rect">
            <a:avLst/>
          </a:prstGeom>
          <a:ln w="12700">
            <a:miter lim="400000"/>
          </a:ln>
        </p:spPr>
      </p:pic>
      <p:sp>
        <p:nvSpPr>
          <p:cNvPr id="335" name="Subtitle 4"/>
          <p:cNvSpPr txBox="1"/>
          <p:nvPr/>
        </p:nvSpPr>
        <p:spPr>
          <a:xfrm>
            <a:off x="1625600" y="2514600"/>
            <a:ext cx="22005681" cy="482595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914400">
              <a:spcBef>
                <a:spcPts val="3000"/>
              </a:spcBef>
              <a:defRPr sz="4800">
                <a:solidFill>
                  <a:schemeClr val="accent4"/>
                </a:solidFill>
              </a:defRPr>
            </a:pPr>
            <a:r>
              <a:t>Key design trade-offs</a:t>
            </a:r>
          </a:p>
          <a:p>
            <a:pPr lvl="2" marL="571500" indent="-571500" defTabSz="914400">
              <a:spcBef>
                <a:spcPts val="3000"/>
              </a:spcBef>
              <a:buSzPct val="100000"/>
              <a:buFont typeface="Arial"/>
              <a:buChar char="•"/>
              <a:defRPr sz="4800">
                <a:solidFill>
                  <a:schemeClr val="accent1"/>
                </a:solidFill>
              </a:defRPr>
            </a:pPr>
            <a:r>
              <a:t>Sparse data: How do you decide how similar two users are when the intersection of products they have both used is limited? </a:t>
            </a:r>
          </a:p>
          <a:p>
            <a:pPr lvl="3" marL="1257300" indent="-571500" defTabSz="914400">
              <a:spcBef>
                <a:spcPts val="1500"/>
              </a:spcBef>
              <a:buSzPct val="100000"/>
              <a:buFont typeface="Arial"/>
              <a:buChar char="•"/>
              <a:defRPr sz="4800">
                <a:solidFill>
                  <a:schemeClr val="accent1"/>
                </a:solidFill>
              </a:defRPr>
            </a:pPr>
            <a:r>
              <a:t>They may have each only reviewed a handful of products out of thousands, and may not have reviewed any product in common</a:t>
            </a:r>
          </a:p>
        </p:txBody>
      </p:sp>
      <p:grpSp>
        <p:nvGrpSpPr>
          <p:cNvPr id="339" name="Group"/>
          <p:cNvGrpSpPr/>
          <p:nvPr/>
        </p:nvGrpSpPr>
        <p:grpSpPr>
          <a:xfrm>
            <a:off x="2163484" y="7115199"/>
            <a:ext cx="20107832" cy="3075935"/>
            <a:chOff x="50800" y="50800"/>
            <a:chExt cx="20107830" cy="3075934"/>
          </a:xfrm>
        </p:grpSpPr>
        <p:graphicFrame>
          <p:nvGraphicFramePr>
            <p:cNvPr id="336" name="Table 5"/>
            <p:cNvGraphicFramePr/>
            <p:nvPr/>
          </p:nvGraphicFramePr>
          <p:xfrm>
            <a:off x="50800" y="50800"/>
            <a:ext cx="8378884" cy="3075935"/>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1045772"/>
                  <a:gridCol w="784329"/>
                  <a:gridCol w="784329"/>
                  <a:gridCol w="784329"/>
                  <a:gridCol w="784329"/>
                  <a:gridCol w="784329"/>
                  <a:gridCol w="784329"/>
                  <a:gridCol w="915052"/>
                  <a:gridCol w="784329"/>
                  <a:gridCol w="915050"/>
                </a:tblGrid>
                <a:tr h="763886">
                  <a:tc>
                    <a:txBody>
                      <a:bodyPr/>
                      <a:lstStyle/>
                      <a:p>
                        <a:pPr algn="ctr">
                          <a:defRPr b="1" sz="3800"/>
                        </a:pPr>
                      </a:p>
                    </a:txBody>
                    <a:tcPr marL="45720" marR="45720" marT="45720" marB="45720" anchor="ctr" anchorCtr="0" horzOverflow="overflow">
                      <a:lnL w="63500">
                        <a:solidFill>
                          <a:srgbClr val="FFFFFF">
                            <a:alpha val="50000"/>
                          </a:srgbClr>
                        </a:solidFill>
                      </a:lnL>
                      <a:lnR w="63500">
                        <a:solidFill>
                          <a:srgbClr val="FFFFFF"/>
                        </a:solidFill>
                      </a:lnR>
                      <a:lnT w="63500">
                        <a:solidFill>
                          <a:srgbClr val="FFFFFF">
                            <a:alpha val="50000"/>
                          </a:srgbClr>
                        </a:solidFill>
                      </a:lnT>
                      <a:lnB w="63500">
                        <a:solidFill>
                          <a:srgbClr val="FFFFFF"/>
                        </a:solidFill>
                      </a:lnB>
                      <a:solidFill>
                        <a:schemeClr val="accent4">
                          <a:alpha val="29814"/>
                        </a:schemeClr>
                      </a:solidFill>
                    </a:tcPr>
                  </a:tc>
                  <a:tc>
                    <a:txBody>
                      <a:bodyPr/>
                      <a:lstStyle/>
                      <a:p>
                        <a:pPr algn="ctr">
                          <a:defRPr sz="1800">
                            <a:solidFill>
                              <a:srgbClr val="000000"/>
                            </a:solidFill>
                          </a:defRPr>
                        </a:pPr>
                        <a:r>
                          <a:rPr b="1" sz="3800">
                            <a:solidFill>
                              <a:schemeClr val="accent1"/>
                            </a:solidFill>
                          </a:rPr>
                          <a:t>1</a:t>
                        </a:r>
                      </a:p>
                    </a:txBody>
                    <a:tcPr marL="45720" marR="45720" marT="45720" marB="45720" anchor="ctr" anchorCtr="0" horzOverflow="overflow">
                      <a:lnL w="63500">
                        <a:solidFill>
                          <a:srgbClr val="FFFFFF"/>
                        </a:solidFill>
                      </a:lnL>
                      <a:lnR w="63500">
                        <a:solidFill>
                          <a:srgbClr val="FFFFFF"/>
                        </a:solidFill>
                      </a:lnR>
                      <a:lnT w="63500">
                        <a:solidFill>
                          <a:srgbClr val="FFFFFF">
                            <a:alpha val="50000"/>
                          </a:srgbClr>
                        </a:solidFill>
                      </a:lnT>
                      <a:lnB w="63500">
                        <a:solidFill>
                          <a:srgbClr val="FFFFFF"/>
                        </a:solidFill>
                      </a:lnB>
                      <a:solidFill>
                        <a:schemeClr val="accent4">
                          <a:alpha val="29814"/>
                        </a:schemeClr>
                      </a:solidFill>
                    </a:tcPr>
                  </a:tc>
                  <a:tc>
                    <a:txBody>
                      <a:bodyPr/>
                      <a:lstStyle/>
                      <a:p>
                        <a:pPr algn="ctr">
                          <a:defRPr sz="1800">
                            <a:solidFill>
                              <a:srgbClr val="000000"/>
                            </a:solidFill>
                          </a:defRPr>
                        </a:pPr>
                        <a:r>
                          <a:rPr b="1" sz="3800">
                            <a:solidFill>
                              <a:schemeClr val="accent1"/>
                            </a:solidFill>
                          </a:rPr>
                          <a:t>2</a:t>
                        </a:r>
                      </a:p>
                    </a:txBody>
                    <a:tcPr marL="45720" marR="45720" marT="45720" marB="45720" anchor="ctr" anchorCtr="0" horzOverflow="overflow">
                      <a:lnL w="63500">
                        <a:solidFill>
                          <a:srgbClr val="FFFFFF"/>
                        </a:solidFill>
                      </a:lnL>
                      <a:lnR w="63500">
                        <a:solidFill>
                          <a:srgbClr val="FFFFFF"/>
                        </a:solidFill>
                      </a:lnR>
                      <a:lnT w="63500">
                        <a:solidFill>
                          <a:srgbClr val="FFFFFF">
                            <a:alpha val="50000"/>
                          </a:srgbClr>
                        </a:solidFill>
                      </a:lnT>
                      <a:lnB w="63500">
                        <a:solidFill>
                          <a:srgbClr val="FFFFFF"/>
                        </a:solidFill>
                      </a:lnB>
                      <a:solidFill>
                        <a:schemeClr val="accent4">
                          <a:alpha val="29814"/>
                        </a:schemeClr>
                      </a:solidFill>
                    </a:tcPr>
                  </a:tc>
                  <a:tc>
                    <a:txBody>
                      <a:bodyPr/>
                      <a:lstStyle/>
                      <a:p>
                        <a:pPr algn="ctr">
                          <a:defRPr sz="1800">
                            <a:solidFill>
                              <a:srgbClr val="000000"/>
                            </a:solidFill>
                          </a:defRPr>
                        </a:pPr>
                        <a:r>
                          <a:rPr b="1" sz="3800">
                            <a:solidFill>
                              <a:schemeClr val="accent1"/>
                            </a:solidFill>
                          </a:rPr>
                          <a:t>3</a:t>
                        </a:r>
                      </a:p>
                    </a:txBody>
                    <a:tcPr marL="45720" marR="45720" marT="45720" marB="45720" anchor="ctr" anchorCtr="0" horzOverflow="overflow">
                      <a:lnL w="63500">
                        <a:solidFill>
                          <a:srgbClr val="FFFFFF"/>
                        </a:solidFill>
                      </a:lnL>
                      <a:lnR w="63500">
                        <a:solidFill>
                          <a:srgbClr val="FFFFFF"/>
                        </a:solidFill>
                      </a:lnR>
                      <a:lnT w="63500">
                        <a:solidFill>
                          <a:srgbClr val="FFFFFF">
                            <a:alpha val="50000"/>
                          </a:srgbClr>
                        </a:solidFill>
                      </a:lnT>
                      <a:lnB w="63500">
                        <a:solidFill>
                          <a:srgbClr val="FFFFFF"/>
                        </a:solidFill>
                      </a:lnB>
                      <a:solidFill>
                        <a:schemeClr val="accent4">
                          <a:alpha val="29814"/>
                        </a:schemeClr>
                      </a:solidFill>
                    </a:tcPr>
                  </a:tc>
                  <a:tc>
                    <a:txBody>
                      <a:bodyPr/>
                      <a:lstStyle/>
                      <a:p>
                        <a:pPr algn="ctr">
                          <a:defRPr sz="1800">
                            <a:solidFill>
                              <a:srgbClr val="000000"/>
                            </a:solidFill>
                          </a:defRPr>
                        </a:pPr>
                        <a:r>
                          <a:rPr b="1" sz="3800">
                            <a:solidFill>
                              <a:schemeClr val="accent1"/>
                            </a:solidFill>
                          </a:rPr>
                          <a:t>4</a:t>
                        </a:r>
                      </a:p>
                    </a:txBody>
                    <a:tcPr marL="45720" marR="45720" marT="45720" marB="45720" anchor="ctr" anchorCtr="0" horzOverflow="overflow">
                      <a:lnL w="63500">
                        <a:solidFill>
                          <a:srgbClr val="FFFFFF"/>
                        </a:solidFill>
                      </a:lnL>
                      <a:lnR w="63500">
                        <a:solidFill>
                          <a:srgbClr val="FFFFFF"/>
                        </a:solidFill>
                      </a:lnR>
                      <a:lnT w="63500">
                        <a:solidFill>
                          <a:srgbClr val="FFFFFF">
                            <a:alpha val="50000"/>
                          </a:srgbClr>
                        </a:solidFill>
                      </a:lnT>
                      <a:lnB w="63500">
                        <a:solidFill>
                          <a:srgbClr val="FFFFFF"/>
                        </a:solidFill>
                      </a:lnB>
                      <a:solidFill>
                        <a:schemeClr val="accent4">
                          <a:alpha val="29814"/>
                        </a:schemeClr>
                      </a:solidFill>
                    </a:tcPr>
                  </a:tc>
                  <a:tc>
                    <a:txBody>
                      <a:bodyPr/>
                      <a:lstStyle/>
                      <a:p>
                        <a:pPr algn="ctr">
                          <a:defRPr sz="1800">
                            <a:solidFill>
                              <a:srgbClr val="000000"/>
                            </a:solidFill>
                          </a:defRPr>
                        </a:pPr>
                        <a:r>
                          <a:rPr b="1" sz="3800">
                            <a:solidFill>
                              <a:schemeClr val="accent1"/>
                            </a:solidFill>
                          </a:rPr>
                          <a:t>5</a:t>
                        </a:r>
                      </a:p>
                    </a:txBody>
                    <a:tcPr marL="45720" marR="45720" marT="45720" marB="45720" anchor="ctr" anchorCtr="0" horzOverflow="overflow">
                      <a:lnL w="63500">
                        <a:solidFill>
                          <a:srgbClr val="FFFFFF"/>
                        </a:solidFill>
                      </a:lnL>
                      <a:lnR w="63500">
                        <a:solidFill>
                          <a:srgbClr val="FFFFFF"/>
                        </a:solidFill>
                      </a:lnR>
                      <a:lnT w="63500">
                        <a:solidFill>
                          <a:srgbClr val="FFFFFF">
                            <a:alpha val="50000"/>
                          </a:srgbClr>
                        </a:solidFill>
                      </a:lnT>
                      <a:lnB w="63500">
                        <a:solidFill>
                          <a:srgbClr val="FFFFFF"/>
                        </a:solidFill>
                      </a:lnB>
                      <a:solidFill>
                        <a:schemeClr val="accent4">
                          <a:alpha val="29814"/>
                        </a:schemeClr>
                      </a:solidFill>
                    </a:tcPr>
                  </a:tc>
                  <a:tc>
                    <a:txBody>
                      <a:bodyPr/>
                      <a:lstStyle/>
                      <a:p>
                        <a:pPr algn="ctr">
                          <a:defRPr sz="1800">
                            <a:solidFill>
                              <a:srgbClr val="000000"/>
                            </a:solidFill>
                          </a:defRPr>
                        </a:pPr>
                        <a:r>
                          <a:rPr b="1" sz="3800">
                            <a:solidFill>
                              <a:schemeClr val="accent1"/>
                            </a:solidFill>
                          </a:rPr>
                          <a:t>6</a:t>
                        </a:r>
                      </a:p>
                    </a:txBody>
                    <a:tcPr marL="45720" marR="45720" marT="45720" marB="45720" anchor="ctr" anchorCtr="0" horzOverflow="overflow">
                      <a:lnL w="63500">
                        <a:solidFill>
                          <a:srgbClr val="FFFFFF"/>
                        </a:solidFill>
                      </a:lnL>
                      <a:lnR w="63500">
                        <a:solidFill>
                          <a:srgbClr val="FFFFFF"/>
                        </a:solidFill>
                      </a:lnR>
                      <a:lnT w="63500">
                        <a:solidFill>
                          <a:srgbClr val="FFFFFF">
                            <a:alpha val="50000"/>
                          </a:srgbClr>
                        </a:solidFill>
                      </a:lnT>
                      <a:lnB w="63500">
                        <a:solidFill>
                          <a:srgbClr val="FFFFFF"/>
                        </a:solidFill>
                      </a:lnB>
                      <a:solidFill>
                        <a:schemeClr val="accent4">
                          <a:alpha val="29814"/>
                        </a:schemeClr>
                      </a:solidFill>
                    </a:tcPr>
                  </a:tc>
                  <a:tc>
                    <a:txBody>
                      <a:bodyPr/>
                      <a:lstStyle/>
                      <a:p>
                        <a:pPr algn="ctr">
                          <a:defRPr sz="1800">
                            <a:solidFill>
                              <a:srgbClr val="000000"/>
                            </a:solidFill>
                          </a:defRPr>
                        </a:pPr>
                        <a:r>
                          <a:rPr b="1" sz="3800">
                            <a:solidFill>
                              <a:schemeClr val="accent1"/>
                            </a:solidFill>
                          </a:rPr>
                          <a:t>7</a:t>
                        </a:r>
                      </a:p>
                    </a:txBody>
                    <a:tcPr marL="45720" marR="45720" marT="45720" marB="45720" anchor="ctr" anchorCtr="0" horzOverflow="overflow">
                      <a:lnL w="63500">
                        <a:solidFill>
                          <a:srgbClr val="FFFFFF"/>
                        </a:solidFill>
                      </a:lnL>
                      <a:lnR w="63500">
                        <a:solidFill>
                          <a:srgbClr val="FFFFFF"/>
                        </a:solidFill>
                      </a:lnR>
                      <a:lnT w="63500">
                        <a:solidFill>
                          <a:srgbClr val="FFFFFF">
                            <a:alpha val="50000"/>
                          </a:srgbClr>
                        </a:solidFill>
                      </a:lnT>
                      <a:lnB w="63500">
                        <a:solidFill>
                          <a:srgbClr val="FFFFFF"/>
                        </a:solidFill>
                      </a:lnB>
                      <a:solidFill>
                        <a:schemeClr val="accent4">
                          <a:alpha val="29814"/>
                        </a:schemeClr>
                      </a:solidFill>
                    </a:tcPr>
                  </a:tc>
                  <a:tc>
                    <a:txBody>
                      <a:bodyPr/>
                      <a:lstStyle/>
                      <a:p>
                        <a:pPr algn="ctr">
                          <a:defRPr sz="1800">
                            <a:solidFill>
                              <a:srgbClr val="000000"/>
                            </a:solidFill>
                          </a:defRPr>
                        </a:pPr>
                        <a:r>
                          <a:rPr b="1" sz="3800">
                            <a:solidFill>
                              <a:schemeClr val="accent1"/>
                            </a:solidFill>
                          </a:rPr>
                          <a:t>8</a:t>
                        </a:r>
                      </a:p>
                    </a:txBody>
                    <a:tcPr marL="45720" marR="45720" marT="45720" marB="45720" anchor="ctr" anchorCtr="0" horzOverflow="overflow">
                      <a:lnL w="63500">
                        <a:solidFill>
                          <a:srgbClr val="FFFFFF"/>
                        </a:solidFill>
                      </a:lnL>
                      <a:lnR w="63500">
                        <a:solidFill>
                          <a:srgbClr val="FFFFFF"/>
                        </a:solidFill>
                      </a:lnR>
                      <a:lnT w="63500">
                        <a:solidFill>
                          <a:srgbClr val="FFFFFF">
                            <a:alpha val="50000"/>
                          </a:srgbClr>
                        </a:solidFill>
                      </a:lnT>
                      <a:lnB w="63500">
                        <a:solidFill>
                          <a:srgbClr val="FFFFFF"/>
                        </a:solidFill>
                      </a:lnB>
                      <a:solidFill>
                        <a:schemeClr val="accent4">
                          <a:alpha val="29814"/>
                        </a:schemeClr>
                      </a:solidFill>
                    </a:tcPr>
                  </a:tc>
                  <a:tc>
                    <a:txBody>
                      <a:bodyPr/>
                      <a:lstStyle/>
                      <a:p>
                        <a:pPr algn="ctr">
                          <a:defRPr sz="1800">
                            <a:solidFill>
                              <a:srgbClr val="000000"/>
                            </a:solidFill>
                          </a:defRPr>
                        </a:pPr>
                        <a:r>
                          <a:rPr b="1" sz="3800">
                            <a:solidFill>
                              <a:schemeClr val="accent1"/>
                            </a:solidFill>
                          </a:rPr>
                          <a:t>9</a:t>
                        </a:r>
                      </a:p>
                    </a:txBody>
                    <a:tcPr marL="45720" marR="45720" marT="45720" marB="45720" anchor="ctr" anchorCtr="0" horzOverflow="overflow">
                      <a:lnL w="63500">
                        <a:solidFill>
                          <a:srgbClr val="FFFFFF"/>
                        </a:solidFill>
                      </a:lnL>
                      <a:lnR w="63500">
                        <a:solidFill>
                          <a:srgbClr val="FFFFFF">
                            <a:alpha val="50000"/>
                          </a:srgbClr>
                        </a:solidFill>
                      </a:lnR>
                      <a:lnT w="63500">
                        <a:solidFill>
                          <a:srgbClr val="FFFFFF">
                            <a:alpha val="50000"/>
                          </a:srgbClr>
                        </a:solidFill>
                      </a:lnT>
                      <a:lnB w="63500">
                        <a:solidFill>
                          <a:srgbClr val="FFFFFF"/>
                        </a:solidFill>
                      </a:lnB>
                      <a:solidFill>
                        <a:schemeClr val="accent4">
                          <a:alpha val="29814"/>
                        </a:schemeClr>
                      </a:solidFill>
                    </a:tcPr>
                  </a:tc>
                </a:tr>
                <a:tr h="763886">
                  <a:tc>
                    <a:txBody>
                      <a:bodyPr/>
                      <a:lstStyle/>
                      <a:p>
                        <a:pPr algn="ctr">
                          <a:defRPr sz="1800">
                            <a:solidFill>
                              <a:srgbClr val="000000"/>
                            </a:solidFill>
                          </a:defRPr>
                        </a:pPr>
                        <a:r>
                          <a:rPr sz="3800">
                            <a:solidFill>
                              <a:schemeClr val="accent1"/>
                            </a:solidFill>
                          </a:rPr>
                          <a:t>U1</a:t>
                        </a:r>
                      </a:p>
                    </a:txBody>
                    <a:tcPr marL="45720" marR="45720" marT="45720" marB="45720" anchor="ctr" anchorCtr="0" horzOverflow="overflow">
                      <a:lnL w="63500">
                        <a:solidFill>
                          <a:srgbClr val="FFFFFF">
                            <a:alpha val="50000"/>
                          </a:srgbClr>
                        </a:solidFill>
                      </a:lnL>
                      <a:lnR w="63500">
                        <a:solidFill>
                          <a:srgbClr val="FFFFFF"/>
                        </a:solidFill>
                      </a:lnR>
                      <a:lnT w="63500">
                        <a:solidFill>
                          <a:srgbClr val="FFFFFF"/>
                        </a:solidFill>
                      </a:lnT>
                      <a:lnB w="63500">
                        <a:solidFill>
                          <a:srgbClr val="FFFFFF"/>
                        </a:solidFill>
                      </a:lnB>
                      <a:solidFill>
                        <a:schemeClr val="accent4">
                          <a:alpha val="29814"/>
                        </a:schemeClr>
                      </a:solidFill>
                    </a:tcPr>
                  </a:tc>
                  <a:tc>
                    <a:txBody>
                      <a:bodyPr/>
                      <a:lstStyle/>
                      <a:p>
                        <a:pPr algn="ctr">
                          <a:defRPr sz="1800">
                            <a:solidFill>
                              <a:srgbClr val="000000"/>
                            </a:solidFill>
                          </a:defRPr>
                        </a:pPr>
                        <a:r>
                          <a:rPr sz="3800">
                            <a:solidFill>
                              <a:schemeClr val="accent1"/>
                            </a:solidFill>
                          </a:rPr>
                          <a:t>-</a:t>
                        </a:r>
                      </a:p>
                    </a:txBody>
                    <a:tcPr marL="45720" marR="45720" marT="45720" marB="45720" anchor="ctr" anchorCtr="0" horzOverflow="overflow">
                      <a:lnL w="63500">
                        <a:solidFill>
                          <a:srgbClr val="FFFFFF"/>
                        </a:solidFill>
                      </a:lnL>
                      <a:lnR w="63500">
                        <a:solidFill>
                          <a:srgbClr val="FFFFFF"/>
                        </a:solidFill>
                      </a:lnR>
                      <a:lnT w="63500">
                        <a:solidFill>
                          <a:srgbClr val="FFFFFF"/>
                        </a:solidFill>
                      </a:lnT>
                      <a:lnB w="63500">
                        <a:solidFill>
                          <a:srgbClr val="FFFFFF"/>
                        </a:solidFill>
                      </a:lnB>
                      <a:solidFill>
                        <a:schemeClr val="accent4">
                          <a:alpha val="29814"/>
                        </a:schemeClr>
                      </a:solidFill>
                    </a:tcPr>
                  </a:tc>
                  <a:tc>
                    <a:txBody>
                      <a:bodyPr/>
                      <a:lstStyle/>
                      <a:p>
                        <a:pPr algn="ctr">
                          <a:defRPr sz="1800">
                            <a:solidFill>
                              <a:srgbClr val="000000"/>
                            </a:solidFill>
                          </a:defRPr>
                        </a:pPr>
                        <a:r>
                          <a:rPr sz="3800">
                            <a:solidFill>
                              <a:schemeClr val="accent1"/>
                            </a:solidFill>
                          </a:rPr>
                          <a:t>-</a:t>
                        </a:r>
                      </a:p>
                    </a:txBody>
                    <a:tcPr marL="45720" marR="45720" marT="45720" marB="45720" anchor="ctr" anchorCtr="0" horzOverflow="overflow">
                      <a:lnL w="63500">
                        <a:solidFill>
                          <a:srgbClr val="FFFFFF"/>
                        </a:solidFill>
                      </a:lnL>
                      <a:lnR w="63500">
                        <a:solidFill>
                          <a:srgbClr val="FFFFFF"/>
                        </a:solidFill>
                      </a:lnR>
                      <a:lnT w="63500">
                        <a:solidFill>
                          <a:srgbClr val="FFFFFF"/>
                        </a:solidFill>
                      </a:lnT>
                      <a:lnB w="63500">
                        <a:solidFill>
                          <a:srgbClr val="FFFFFF"/>
                        </a:solidFill>
                      </a:lnB>
                      <a:solidFill>
                        <a:schemeClr val="accent4">
                          <a:alpha val="29814"/>
                        </a:schemeClr>
                      </a:solidFill>
                    </a:tcPr>
                  </a:tc>
                  <a:tc>
                    <a:txBody>
                      <a:bodyPr/>
                      <a:lstStyle/>
                      <a:p>
                        <a:pPr algn="ctr">
                          <a:defRPr sz="1800">
                            <a:solidFill>
                              <a:srgbClr val="000000"/>
                            </a:solidFill>
                          </a:defRPr>
                        </a:pPr>
                        <a:r>
                          <a:rPr sz="3800">
                            <a:solidFill>
                              <a:schemeClr val="accent1"/>
                            </a:solidFill>
                          </a:rPr>
                          <a:t>-</a:t>
                        </a:r>
                      </a:p>
                    </a:txBody>
                    <a:tcPr marL="45720" marR="45720" marT="45720" marB="45720" anchor="ctr" anchorCtr="0" horzOverflow="overflow">
                      <a:lnL w="63500">
                        <a:solidFill>
                          <a:srgbClr val="FFFFFF"/>
                        </a:solidFill>
                      </a:lnL>
                      <a:lnR w="63500">
                        <a:solidFill>
                          <a:srgbClr val="FFFFFF"/>
                        </a:solidFill>
                      </a:lnR>
                      <a:lnT w="63500">
                        <a:solidFill>
                          <a:srgbClr val="FFFFFF"/>
                        </a:solidFill>
                      </a:lnT>
                      <a:lnB w="63500">
                        <a:solidFill>
                          <a:srgbClr val="FFFFFF"/>
                        </a:solidFill>
                      </a:lnB>
                      <a:solidFill>
                        <a:schemeClr val="accent4">
                          <a:alpha val="29814"/>
                        </a:schemeClr>
                      </a:solidFill>
                    </a:tcPr>
                  </a:tc>
                  <a:tc>
                    <a:txBody>
                      <a:bodyPr/>
                      <a:lstStyle/>
                      <a:p>
                        <a:pPr algn="ctr">
                          <a:defRPr sz="1800">
                            <a:solidFill>
                              <a:srgbClr val="000000"/>
                            </a:solidFill>
                          </a:defRPr>
                        </a:pPr>
                        <a:r>
                          <a:rPr sz="3800">
                            <a:solidFill>
                              <a:schemeClr val="accent1"/>
                            </a:solidFill>
                          </a:rPr>
                          <a:t>-</a:t>
                        </a:r>
                      </a:p>
                    </a:txBody>
                    <a:tcPr marL="45720" marR="45720" marT="45720" marB="45720" anchor="ctr" anchorCtr="0" horzOverflow="overflow">
                      <a:lnL w="63500">
                        <a:solidFill>
                          <a:srgbClr val="FFFFFF"/>
                        </a:solidFill>
                      </a:lnL>
                      <a:lnR w="63500">
                        <a:solidFill>
                          <a:srgbClr val="FFFFFF"/>
                        </a:solidFill>
                      </a:lnR>
                      <a:lnT w="63500">
                        <a:solidFill>
                          <a:srgbClr val="FFFFFF"/>
                        </a:solidFill>
                      </a:lnT>
                      <a:lnB w="63500">
                        <a:solidFill>
                          <a:srgbClr val="FFFFFF"/>
                        </a:solidFill>
                      </a:lnB>
                      <a:solidFill>
                        <a:schemeClr val="accent4">
                          <a:alpha val="29814"/>
                        </a:schemeClr>
                      </a:solidFill>
                    </a:tcPr>
                  </a:tc>
                  <a:tc>
                    <a:txBody>
                      <a:bodyPr/>
                      <a:lstStyle/>
                      <a:p>
                        <a:pPr algn="ctr">
                          <a:defRPr sz="1800">
                            <a:solidFill>
                              <a:srgbClr val="000000"/>
                            </a:solidFill>
                          </a:defRPr>
                        </a:pPr>
                        <a:r>
                          <a:rPr sz="3800">
                            <a:solidFill>
                              <a:schemeClr val="accent1"/>
                            </a:solidFill>
                          </a:rPr>
                          <a:t>3</a:t>
                        </a:r>
                      </a:p>
                    </a:txBody>
                    <a:tcPr marL="45720" marR="45720" marT="45720" marB="45720" anchor="ctr" anchorCtr="0" horzOverflow="overflow">
                      <a:lnL w="63500">
                        <a:solidFill>
                          <a:srgbClr val="FFFFFF"/>
                        </a:solidFill>
                      </a:lnL>
                      <a:lnR w="63500">
                        <a:solidFill>
                          <a:srgbClr val="FFFFFF"/>
                        </a:solidFill>
                      </a:lnR>
                      <a:lnT w="63500">
                        <a:solidFill>
                          <a:srgbClr val="FFFFFF"/>
                        </a:solidFill>
                      </a:lnT>
                      <a:lnB w="63500">
                        <a:solidFill>
                          <a:srgbClr val="FFFFFF"/>
                        </a:solidFill>
                      </a:lnB>
                      <a:solidFill>
                        <a:schemeClr val="accent4">
                          <a:alpha val="29814"/>
                        </a:schemeClr>
                      </a:solidFill>
                    </a:tcPr>
                  </a:tc>
                  <a:tc>
                    <a:txBody>
                      <a:bodyPr/>
                      <a:lstStyle/>
                      <a:p>
                        <a:pPr algn="ctr">
                          <a:defRPr sz="1800">
                            <a:solidFill>
                              <a:srgbClr val="000000"/>
                            </a:solidFill>
                          </a:defRPr>
                        </a:pPr>
                        <a:r>
                          <a:rPr sz="3800">
                            <a:solidFill>
                              <a:schemeClr val="accent1"/>
                            </a:solidFill>
                          </a:rPr>
                          <a:t>-</a:t>
                        </a:r>
                      </a:p>
                    </a:txBody>
                    <a:tcPr marL="45720" marR="45720" marT="45720" marB="45720" anchor="ctr" anchorCtr="0" horzOverflow="overflow">
                      <a:lnL w="63500">
                        <a:solidFill>
                          <a:srgbClr val="FFFFFF"/>
                        </a:solidFill>
                      </a:lnL>
                      <a:lnR w="63500">
                        <a:solidFill>
                          <a:srgbClr val="FFFFFF"/>
                        </a:solidFill>
                      </a:lnR>
                      <a:lnT w="63500">
                        <a:solidFill>
                          <a:srgbClr val="FFFFFF"/>
                        </a:solidFill>
                      </a:lnT>
                      <a:lnB w="63500">
                        <a:solidFill>
                          <a:srgbClr val="FFFFFF"/>
                        </a:solidFill>
                      </a:lnB>
                      <a:solidFill>
                        <a:schemeClr val="accent4">
                          <a:alpha val="29814"/>
                        </a:schemeClr>
                      </a:solidFill>
                    </a:tcPr>
                  </a:tc>
                  <a:tc>
                    <a:txBody>
                      <a:bodyPr/>
                      <a:lstStyle/>
                      <a:p>
                        <a:pPr algn="ctr">
                          <a:defRPr sz="1800">
                            <a:solidFill>
                              <a:srgbClr val="000000"/>
                            </a:solidFill>
                          </a:defRPr>
                        </a:pPr>
                        <a:r>
                          <a:rPr sz="3800">
                            <a:solidFill>
                              <a:schemeClr val="accent1"/>
                            </a:solidFill>
                          </a:rPr>
                          <a:t>-</a:t>
                        </a:r>
                      </a:p>
                    </a:txBody>
                    <a:tcPr marL="45720" marR="45720" marT="45720" marB="45720" anchor="ctr" anchorCtr="0" horzOverflow="overflow">
                      <a:lnL w="63500">
                        <a:solidFill>
                          <a:srgbClr val="FFFFFF"/>
                        </a:solidFill>
                      </a:lnL>
                      <a:lnR w="63500">
                        <a:solidFill>
                          <a:srgbClr val="FFFFFF"/>
                        </a:solidFill>
                      </a:lnR>
                      <a:lnT w="63500">
                        <a:solidFill>
                          <a:srgbClr val="FFFFFF"/>
                        </a:solidFill>
                      </a:lnT>
                      <a:lnB w="63500">
                        <a:solidFill>
                          <a:srgbClr val="FFFFFF"/>
                        </a:solidFill>
                      </a:lnB>
                      <a:solidFill>
                        <a:schemeClr val="accent4">
                          <a:alpha val="29814"/>
                        </a:schemeClr>
                      </a:solidFill>
                    </a:tcPr>
                  </a:tc>
                  <a:tc>
                    <a:txBody>
                      <a:bodyPr/>
                      <a:lstStyle/>
                      <a:p>
                        <a:pPr algn="ctr">
                          <a:defRPr sz="1800">
                            <a:solidFill>
                              <a:srgbClr val="000000"/>
                            </a:solidFill>
                          </a:defRPr>
                        </a:pPr>
                        <a:r>
                          <a:rPr sz="3800">
                            <a:solidFill>
                              <a:schemeClr val="accent1"/>
                            </a:solidFill>
                          </a:rPr>
                          <a:t>-</a:t>
                        </a:r>
                      </a:p>
                    </a:txBody>
                    <a:tcPr marL="45720" marR="45720" marT="45720" marB="45720" anchor="ctr" anchorCtr="0" horzOverflow="overflow">
                      <a:lnL w="63500">
                        <a:solidFill>
                          <a:srgbClr val="FFFFFF"/>
                        </a:solidFill>
                      </a:lnL>
                      <a:lnR w="63500">
                        <a:solidFill>
                          <a:srgbClr val="FFFFFF"/>
                        </a:solidFill>
                      </a:lnR>
                      <a:lnT w="63500">
                        <a:solidFill>
                          <a:srgbClr val="FFFFFF"/>
                        </a:solidFill>
                      </a:lnT>
                      <a:lnB w="63500">
                        <a:solidFill>
                          <a:srgbClr val="FFFFFF"/>
                        </a:solidFill>
                      </a:lnB>
                      <a:solidFill>
                        <a:schemeClr val="accent4">
                          <a:alpha val="29814"/>
                        </a:schemeClr>
                      </a:solidFill>
                    </a:tcPr>
                  </a:tc>
                  <a:tc>
                    <a:txBody>
                      <a:bodyPr/>
                      <a:lstStyle/>
                      <a:p>
                        <a:pPr algn="ctr">
                          <a:defRPr sz="1800">
                            <a:solidFill>
                              <a:srgbClr val="000000"/>
                            </a:solidFill>
                          </a:defRPr>
                        </a:pPr>
                        <a:r>
                          <a:rPr sz="3800">
                            <a:solidFill>
                              <a:schemeClr val="accent1"/>
                            </a:solidFill>
                          </a:rPr>
                          <a:t>-</a:t>
                        </a:r>
                      </a:p>
                    </a:txBody>
                    <a:tcPr marL="45720" marR="45720" marT="45720" marB="45720" anchor="ctr" anchorCtr="0" horzOverflow="overflow">
                      <a:lnL w="63500">
                        <a:solidFill>
                          <a:srgbClr val="FFFFFF"/>
                        </a:solidFill>
                      </a:lnL>
                      <a:lnR w="63500">
                        <a:solidFill>
                          <a:srgbClr val="FFFFFF">
                            <a:alpha val="50000"/>
                          </a:srgbClr>
                        </a:solidFill>
                      </a:lnR>
                      <a:lnT w="63500">
                        <a:solidFill>
                          <a:srgbClr val="FFFFFF"/>
                        </a:solidFill>
                      </a:lnT>
                      <a:lnB w="63500">
                        <a:solidFill>
                          <a:srgbClr val="FFFFFF"/>
                        </a:solidFill>
                      </a:lnB>
                      <a:solidFill>
                        <a:schemeClr val="accent4">
                          <a:alpha val="29814"/>
                        </a:schemeClr>
                      </a:solidFill>
                    </a:tcPr>
                  </a:tc>
                </a:tr>
                <a:tr h="763886">
                  <a:tc>
                    <a:txBody>
                      <a:bodyPr/>
                      <a:lstStyle/>
                      <a:p>
                        <a:pPr algn="ctr">
                          <a:defRPr sz="1800">
                            <a:solidFill>
                              <a:srgbClr val="000000"/>
                            </a:solidFill>
                          </a:defRPr>
                        </a:pPr>
                        <a:r>
                          <a:rPr sz="3800">
                            <a:solidFill>
                              <a:schemeClr val="accent1"/>
                            </a:solidFill>
                          </a:rPr>
                          <a:t>U2</a:t>
                        </a:r>
                      </a:p>
                    </a:txBody>
                    <a:tcPr marL="45720" marR="45720" marT="45720" marB="45720" anchor="ctr" anchorCtr="0" horzOverflow="overflow">
                      <a:lnL w="63500">
                        <a:solidFill>
                          <a:srgbClr val="FFFFFF">
                            <a:alpha val="50000"/>
                          </a:srgbClr>
                        </a:solidFill>
                      </a:lnL>
                      <a:lnR w="63500">
                        <a:solidFill>
                          <a:srgbClr val="FFFFFF"/>
                        </a:solidFill>
                      </a:lnR>
                      <a:lnT w="63500">
                        <a:solidFill>
                          <a:srgbClr val="FFFFFF"/>
                        </a:solidFill>
                      </a:lnT>
                      <a:lnB w="63500">
                        <a:solidFill>
                          <a:srgbClr val="FFFFFF">
                            <a:alpha val="50000"/>
                          </a:srgbClr>
                        </a:solidFill>
                      </a:lnB>
                      <a:solidFill>
                        <a:schemeClr val="accent4">
                          <a:alpha val="29814"/>
                        </a:schemeClr>
                      </a:solidFill>
                    </a:tcPr>
                  </a:tc>
                  <a:tc>
                    <a:txBody>
                      <a:bodyPr/>
                      <a:lstStyle/>
                      <a:p>
                        <a:pPr algn="ctr">
                          <a:defRPr sz="1800">
                            <a:solidFill>
                              <a:srgbClr val="000000"/>
                            </a:solidFill>
                          </a:defRPr>
                        </a:pPr>
                        <a:r>
                          <a:rPr sz="3800">
                            <a:solidFill>
                              <a:schemeClr val="accent1"/>
                            </a:solidFill>
                          </a:rPr>
                          <a:t>-</a:t>
                        </a:r>
                      </a:p>
                    </a:txBody>
                    <a:tcPr marL="45720" marR="45720" marT="45720" marB="45720" anchor="ctr" anchorCtr="0" horzOverflow="overflow">
                      <a:lnL w="63500">
                        <a:solidFill>
                          <a:srgbClr val="FFFFFF"/>
                        </a:solidFill>
                      </a:lnL>
                      <a:lnR w="63500">
                        <a:solidFill>
                          <a:srgbClr val="FFFFFF"/>
                        </a:solidFill>
                      </a:lnR>
                      <a:lnT w="63500">
                        <a:solidFill>
                          <a:srgbClr val="FFFFFF"/>
                        </a:solidFill>
                      </a:lnT>
                      <a:lnB w="63500">
                        <a:solidFill>
                          <a:srgbClr val="FFFFFF">
                            <a:alpha val="50000"/>
                          </a:srgbClr>
                        </a:solidFill>
                      </a:lnB>
                      <a:solidFill>
                        <a:schemeClr val="accent4">
                          <a:alpha val="29814"/>
                        </a:schemeClr>
                      </a:solidFill>
                    </a:tcPr>
                  </a:tc>
                  <a:tc>
                    <a:txBody>
                      <a:bodyPr/>
                      <a:lstStyle/>
                      <a:p>
                        <a:pPr algn="ctr">
                          <a:defRPr sz="1800">
                            <a:solidFill>
                              <a:srgbClr val="000000"/>
                            </a:solidFill>
                          </a:defRPr>
                        </a:pPr>
                        <a:r>
                          <a:rPr sz="3800">
                            <a:solidFill>
                              <a:schemeClr val="accent1"/>
                            </a:solidFill>
                          </a:rPr>
                          <a:t>-</a:t>
                        </a:r>
                      </a:p>
                    </a:txBody>
                    <a:tcPr marL="45720" marR="45720" marT="45720" marB="45720" anchor="ctr" anchorCtr="0" horzOverflow="overflow">
                      <a:lnL w="63500">
                        <a:solidFill>
                          <a:srgbClr val="FFFFFF"/>
                        </a:solidFill>
                      </a:lnL>
                      <a:lnR w="63500">
                        <a:solidFill>
                          <a:srgbClr val="FFFFFF"/>
                        </a:solidFill>
                      </a:lnR>
                      <a:lnT w="63500">
                        <a:solidFill>
                          <a:srgbClr val="FFFFFF"/>
                        </a:solidFill>
                      </a:lnT>
                      <a:lnB w="63500">
                        <a:solidFill>
                          <a:srgbClr val="FFFFFF">
                            <a:alpha val="50000"/>
                          </a:srgbClr>
                        </a:solidFill>
                      </a:lnB>
                      <a:solidFill>
                        <a:schemeClr val="accent4">
                          <a:alpha val="29814"/>
                        </a:schemeClr>
                      </a:solidFill>
                    </a:tcPr>
                  </a:tc>
                  <a:tc>
                    <a:txBody>
                      <a:bodyPr/>
                      <a:lstStyle/>
                      <a:p>
                        <a:pPr algn="ctr">
                          <a:defRPr sz="1800">
                            <a:solidFill>
                              <a:srgbClr val="000000"/>
                            </a:solidFill>
                          </a:defRPr>
                        </a:pPr>
                        <a:r>
                          <a:rPr sz="3800">
                            <a:solidFill>
                              <a:schemeClr val="accent1"/>
                            </a:solidFill>
                          </a:rPr>
                          <a:t>-</a:t>
                        </a:r>
                      </a:p>
                    </a:txBody>
                    <a:tcPr marL="45720" marR="45720" marT="45720" marB="45720" anchor="ctr" anchorCtr="0" horzOverflow="overflow">
                      <a:lnL w="63500">
                        <a:solidFill>
                          <a:srgbClr val="FFFFFF"/>
                        </a:solidFill>
                      </a:lnL>
                      <a:lnR w="63500">
                        <a:solidFill>
                          <a:srgbClr val="FFFFFF"/>
                        </a:solidFill>
                      </a:lnR>
                      <a:lnT w="63500">
                        <a:solidFill>
                          <a:srgbClr val="FFFFFF"/>
                        </a:solidFill>
                      </a:lnT>
                      <a:lnB w="63500">
                        <a:solidFill>
                          <a:srgbClr val="FFFFFF">
                            <a:alpha val="50000"/>
                          </a:srgbClr>
                        </a:solidFill>
                      </a:lnB>
                      <a:solidFill>
                        <a:schemeClr val="accent4">
                          <a:alpha val="29814"/>
                        </a:schemeClr>
                      </a:solidFill>
                    </a:tcPr>
                  </a:tc>
                  <a:tc>
                    <a:txBody>
                      <a:bodyPr/>
                      <a:lstStyle/>
                      <a:p>
                        <a:pPr algn="ctr">
                          <a:defRPr sz="1800">
                            <a:solidFill>
                              <a:srgbClr val="000000"/>
                            </a:solidFill>
                          </a:defRPr>
                        </a:pPr>
                        <a:r>
                          <a:rPr sz="3800">
                            <a:solidFill>
                              <a:schemeClr val="accent1"/>
                            </a:solidFill>
                          </a:rPr>
                          <a:t>-</a:t>
                        </a:r>
                      </a:p>
                    </a:txBody>
                    <a:tcPr marL="45720" marR="45720" marT="45720" marB="45720" anchor="ctr" anchorCtr="0" horzOverflow="overflow">
                      <a:lnL w="63500">
                        <a:solidFill>
                          <a:srgbClr val="FFFFFF"/>
                        </a:solidFill>
                      </a:lnL>
                      <a:lnR w="63500">
                        <a:solidFill>
                          <a:srgbClr val="FFFFFF"/>
                        </a:solidFill>
                      </a:lnR>
                      <a:lnT w="63500">
                        <a:solidFill>
                          <a:srgbClr val="FFFFFF"/>
                        </a:solidFill>
                      </a:lnT>
                      <a:lnB w="63500">
                        <a:solidFill>
                          <a:srgbClr val="FFFFFF">
                            <a:alpha val="50000"/>
                          </a:srgbClr>
                        </a:solidFill>
                      </a:lnB>
                      <a:solidFill>
                        <a:schemeClr val="accent4">
                          <a:alpha val="29814"/>
                        </a:schemeClr>
                      </a:solidFill>
                    </a:tcPr>
                  </a:tc>
                  <a:tc>
                    <a:txBody>
                      <a:bodyPr/>
                      <a:lstStyle/>
                      <a:p>
                        <a:pPr algn="ctr">
                          <a:defRPr sz="1800">
                            <a:solidFill>
                              <a:srgbClr val="000000"/>
                            </a:solidFill>
                          </a:defRPr>
                        </a:pPr>
                        <a:r>
                          <a:rPr sz="3800">
                            <a:solidFill>
                              <a:schemeClr val="accent1"/>
                            </a:solidFill>
                          </a:rPr>
                          <a:t>-</a:t>
                        </a:r>
                      </a:p>
                    </a:txBody>
                    <a:tcPr marL="45720" marR="45720" marT="45720" marB="45720" anchor="ctr" anchorCtr="0" horzOverflow="overflow">
                      <a:lnL w="63500">
                        <a:solidFill>
                          <a:srgbClr val="FFFFFF"/>
                        </a:solidFill>
                      </a:lnL>
                      <a:lnR w="63500">
                        <a:solidFill>
                          <a:srgbClr val="FFFFFF"/>
                        </a:solidFill>
                      </a:lnR>
                      <a:lnT w="63500">
                        <a:solidFill>
                          <a:srgbClr val="FFFFFF"/>
                        </a:solidFill>
                      </a:lnT>
                      <a:lnB w="63500">
                        <a:solidFill>
                          <a:srgbClr val="FFFFFF">
                            <a:alpha val="50000"/>
                          </a:srgbClr>
                        </a:solidFill>
                      </a:lnB>
                      <a:solidFill>
                        <a:schemeClr val="accent4">
                          <a:alpha val="29814"/>
                        </a:schemeClr>
                      </a:solidFill>
                    </a:tcPr>
                  </a:tc>
                  <a:tc>
                    <a:txBody>
                      <a:bodyPr/>
                      <a:lstStyle/>
                      <a:p>
                        <a:pPr algn="ctr">
                          <a:defRPr sz="1800">
                            <a:solidFill>
                              <a:srgbClr val="000000"/>
                            </a:solidFill>
                          </a:defRPr>
                        </a:pPr>
                        <a:r>
                          <a:rPr sz="3800">
                            <a:solidFill>
                              <a:schemeClr val="accent1"/>
                            </a:solidFill>
                          </a:rPr>
                          <a:t>-</a:t>
                        </a:r>
                      </a:p>
                    </a:txBody>
                    <a:tcPr marL="45720" marR="45720" marT="45720" marB="45720" anchor="ctr" anchorCtr="0" horzOverflow="overflow">
                      <a:lnL w="63500">
                        <a:solidFill>
                          <a:srgbClr val="FFFFFF"/>
                        </a:solidFill>
                      </a:lnL>
                      <a:lnR w="63500">
                        <a:solidFill>
                          <a:srgbClr val="FFFFFF"/>
                        </a:solidFill>
                      </a:lnR>
                      <a:lnT w="63500">
                        <a:solidFill>
                          <a:srgbClr val="FFFFFF"/>
                        </a:solidFill>
                      </a:lnT>
                      <a:lnB w="63500">
                        <a:solidFill>
                          <a:srgbClr val="FFFFFF">
                            <a:alpha val="50000"/>
                          </a:srgbClr>
                        </a:solidFill>
                      </a:lnB>
                      <a:solidFill>
                        <a:schemeClr val="accent4">
                          <a:alpha val="29814"/>
                        </a:schemeClr>
                      </a:solidFill>
                    </a:tcPr>
                  </a:tc>
                  <a:tc>
                    <a:txBody>
                      <a:bodyPr/>
                      <a:lstStyle/>
                      <a:p>
                        <a:pPr algn="ctr">
                          <a:defRPr sz="1800">
                            <a:solidFill>
                              <a:srgbClr val="000000"/>
                            </a:solidFill>
                          </a:defRPr>
                        </a:pPr>
                        <a:r>
                          <a:rPr sz="3800">
                            <a:solidFill>
                              <a:schemeClr val="accent1"/>
                            </a:solidFill>
                          </a:rPr>
                          <a:t>-</a:t>
                        </a:r>
                      </a:p>
                    </a:txBody>
                    <a:tcPr marL="45720" marR="45720" marT="45720" marB="45720" anchor="ctr" anchorCtr="0" horzOverflow="overflow">
                      <a:lnL w="63500">
                        <a:solidFill>
                          <a:srgbClr val="FFFFFF"/>
                        </a:solidFill>
                      </a:lnL>
                      <a:lnR w="63500">
                        <a:solidFill>
                          <a:srgbClr val="FFFFFF"/>
                        </a:solidFill>
                      </a:lnR>
                      <a:lnT w="63500">
                        <a:solidFill>
                          <a:srgbClr val="FFFFFF"/>
                        </a:solidFill>
                      </a:lnT>
                      <a:lnB w="63500">
                        <a:solidFill>
                          <a:srgbClr val="FFFFFF">
                            <a:alpha val="50000"/>
                          </a:srgbClr>
                        </a:solidFill>
                      </a:lnB>
                      <a:solidFill>
                        <a:schemeClr val="accent4">
                          <a:alpha val="29814"/>
                        </a:schemeClr>
                      </a:solidFill>
                    </a:tcPr>
                  </a:tc>
                  <a:tc>
                    <a:txBody>
                      <a:bodyPr/>
                      <a:lstStyle/>
                      <a:p>
                        <a:pPr algn="ctr">
                          <a:defRPr sz="1800">
                            <a:solidFill>
                              <a:srgbClr val="000000"/>
                            </a:solidFill>
                          </a:defRPr>
                        </a:pPr>
                        <a:r>
                          <a:rPr sz="3800">
                            <a:solidFill>
                              <a:schemeClr val="accent1"/>
                            </a:solidFill>
                          </a:rPr>
                          <a:t>-</a:t>
                        </a:r>
                      </a:p>
                    </a:txBody>
                    <a:tcPr marL="45720" marR="45720" marT="45720" marB="45720" anchor="ctr" anchorCtr="0" horzOverflow="overflow">
                      <a:lnL w="63500">
                        <a:solidFill>
                          <a:srgbClr val="FFFFFF"/>
                        </a:solidFill>
                      </a:lnL>
                      <a:lnR w="63500">
                        <a:solidFill>
                          <a:srgbClr val="FFFFFF"/>
                        </a:solidFill>
                      </a:lnR>
                      <a:lnT w="63500">
                        <a:solidFill>
                          <a:srgbClr val="FFFFFF"/>
                        </a:solidFill>
                      </a:lnT>
                      <a:lnB w="63500">
                        <a:solidFill>
                          <a:srgbClr val="FFFFFF">
                            <a:alpha val="50000"/>
                          </a:srgbClr>
                        </a:solidFill>
                      </a:lnB>
                      <a:solidFill>
                        <a:schemeClr val="accent4">
                          <a:alpha val="29814"/>
                        </a:schemeClr>
                      </a:solidFill>
                    </a:tcPr>
                  </a:tc>
                  <a:tc>
                    <a:txBody>
                      <a:bodyPr/>
                      <a:lstStyle/>
                      <a:p>
                        <a:pPr algn="ctr">
                          <a:defRPr sz="1800">
                            <a:solidFill>
                              <a:srgbClr val="000000"/>
                            </a:solidFill>
                          </a:defRPr>
                        </a:pPr>
                        <a:r>
                          <a:rPr sz="3800">
                            <a:solidFill>
                              <a:schemeClr val="accent1"/>
                            </a:solidFill>
                          </a:rPr>
                          <a:t>4</a:t>
                        </a:r>
                      </a:p>
                    </a:txBody>
                    <a:tcPr marL="45720" marR="45720" marT="45720" marB="45720" anchor="ctr" anchorCtr="0" horzOverflow="overflow">
                      <a:lnL w="63500">
                        <a:solidFill>
                          <a:srgbClr val="FFFFFF"/>
                        </a:solidFill>
                      </a:lnL>
                      <a:lnR w="63500">
                        <a:solidFill>
                          <a:srgbClr val="FFFFFF">
                            <a:alpha val="50000"/>
                          </a:srgbClr>
                        </a:solidFill>
                      </a:lnR>
                      <a:lnT w="63500">
                        <a:solidFill>
                          <a:srgbClr val="FFFFFF"/>
                        </a:solidFill>
                      </a:lnT>
                      <a:lnB w="63500">
                        <a:solidFill>
                          <a:srgbClr val="FFFFFF">
                            <a:alpha val="50000"/>
                          </a:srgbClr>
                        </a:solidFill>
                      </a:lnB>
                      <a:solidFill>
                        <a:schemeClr val="accent4">
                          <a:alpha val="29814"/>
                        </a:schemeClr>
                      </a:solidFill>
                    </a:tcPr>
                  </a:tc>
                </a:tr>
              </a:tbl>
            </a:graphicData>
          </a:graphic>
        </p:graphicFrame>
        <p:sp>
          <p:nvSpPr>
            <p:cNvPr id="337" name="Arrow 11"/>
            <p:cNvSpPr/>
            <p:nvPr/>
          </p:nvSpPr>
          <p:spPr>
            <a:xfrm flipH="1">
              <a:off x="8949183" y="906960"/>
              <a:ext cx="769471" cy="5793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469" y="0"/>
                  </a:moveTo>
                  <a:cubicBezTo>
                    <a:pt x="13010" y="0"/>
                    <a:pt x="12551" y="232"/>
                    <a:pt x="12200" y="697"/>
                  </a:cubicBezTo>
                  <a:cubicBezTo>
                    <a:pt x="11500" y="1626"/>
                    <a:pt x="11500" y="3135"/>
                    <a:pt x="12200" y="4065"/>
                  </a:cubicBezTo>
                  <a:lnTo>
                    <a:pt x="15479" y="8419"/>
                  </a:lnTo>
                  <a:lnTo>
                    <a:pt x="1793" y="8419"/>
                  </a:lnTo>
                  <a:cubicBezTo>
                    <a:pt x="802" y="8419"/>
                    <a:pt x="0" y="9485"/>
                    <a:pt x="0" y="10800"/>
                  </a:cubicBezTo>
                  <a:cubicBezTo>
                    <a:pt x="0" y="12115"/>
                    <a:pt x="802" y="13181"/>
                    <a:pt x="1793" y="13181"/>
                  </a:cubicBezTo>
                  <a:lnTo>
                    <a:pt x="15479" y="13181"/>
                  </a:lnTo>
                  <a:lnTo>
                    <a:pt x="12200" y="17535"/>
                  </a:lnTo>
                  <a:cubicBezTo>
                    <a:pt x="11500" y="18465"/>
                    <a:pt x="11500" y="19974"/>
                    <a:pt x="12200" y="20903"/>
                  </a:cubicBezTo>
                  <a:cubicBezTo>
                    <a:pt x="12551" y="21368"/>
                    <a:pt x="13010" y="21600"/>
                    <a:pt x="13469" y="21600"/>
                  </a:cubicBezTo>
                  <a:cubicBezTo>
                    <a:pt x="13927" y="21600"/>
                    <a:pt x="14387" y="21368"/>
                    <a:pt x="14737" y="20903"/>
                  </a:cubicBezTo>
                  <a:lnTo>
                    <a:pt x="21074" y="12484"/>
                  </a:lnTo>
                  <a:cubicBezTo>
                    <a:pt x="21424" y="12019"/>
                    <a:pt x="21600" y="11409"/>
                    <a:pt x="21600" y="10800"/>
                  </a:cubicBezTo>
                  <a:cubicBezTo>
                    <a:pt x="21600" y="10191"/>
                    <a:pt x="21424" y="9581"/>
                    <a:pt x="21074" y="9116"/>
                  </a:cubicBezTo>
                  <a:lnTo>
                    <a:pt x="14737" y="697"/>
                  </a:lnTo>
                  <a:cubicBezTo>
                    <a:pt x="14387" y="232"/>
                    <a:pt x="13927" y="0"/>
                    <a:pt x="13469" y="0"/>
                  </a:cubicBezTo>
                  <a:close/>
                </a:path>
              </a:pathLst>
            </a:custGeom>
            <a:solidFill>
              <a:schemeClr val="accent4"/>
            </a:solidFill>
            <a:ln w="12700" cap="flat">
              <a:noFill/>
              <a:miter lim="400000"/>
            </a:ln>
            <a:effectLst/>
          </p:spPr>
          <p:txBody>
            <a:bodyPr wrap="square" lIns="91439" tIns="91439" rIns="91439" bIns="91439" numCol="1" anchor="ctr">
              <a:noAutofit/>
            </a:bodyPr>
            <a:lstStyle/>
            <a:p>
              <a:pPr/>
            </a:p>
          </p:txBody>
        </p:sp>
        <p:sp>
          <p:nvSpPr>
            <p:cNvPr id="338" name="Subtitle 4"/>
            <p:cNvSpPr txBox="1"/>
            <p:nvPr/>
          </p:nvSpPr>
          <p:spPr>
            <a:xfrm>
              <a:off x="10219102" y="227258"/>
              <a:ext cx="9939529" cy="23551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p>
              <a:pPr lvl="3" indent="0" defTabSz="914400">
                <a:lnSpc>
                  <a:spcPct val="110000"/>
                </a:lnSpc>
                <a:spcBef>
                  <a:spcPts val="2000"/>
                </a:spcBef>
                <a:defRPr sz="4000">
                  <a:solidFill>
                    <a:schemeClr val="accent1"/>
                  </a:solidFill>
                </a:defRPr>
              </a:pPr>
              <a:r>
                <a:t>Here, U1 and U2 each rated a different product, making it difficult to tell how similar they are. </a:t>
              </a:r>
            </a:p>
          </p:txBody>
        </p:sp>
      </p:grpSp>
      <p:sp>
        <p:nvSpPr>
          <p:cNvPr id="340" name="Content/quotes from: “A Human’s Guide to Machine Intelligence” by Kartik Hosanagar"/>
          <p:cNvSpPr txBox="1"/>
          <p:nvPr/>
        </p:nvSpPr>
        <p:spPr>
          <a:xfrm>
            <a:off x="1535534" y="12619163"/>
            <a:ext cx="15407854" cy="62047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indent="228600">
              <a:lnSpc>
                <a:spcPct val="110000"/>
              </a:lnSpc>
              <a:spcBef>
                <a:spcPts val="400"/>
              </a:spcBef>
              <a:defRPr sz="2400">
                <a:solidFill>
                  <a:schemeClr val="accent1"/>
                </a:solidFill>
              </a:defRPr>
            </a:pPr>
            <a:r>
              <a:t>Content/quotes from: “A Human’s Guide to Machine Intelligence” by Kartik Hosanagar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3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3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3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3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3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3" fill="hold">
                                  <p:stCondLst>
                                    <p:cond delay="0"/>
                                  </p:stCondLst>
                                  <p:iterate type="el" backwards="0">
                                    <p:tmAbs val="0"/>
                                  </p:iterate>
                                  <p:childTnLst>
                                    <p:set>
                                      <p:cBhvr>
                                        <p:cTn id="24" fill="hold"/>
                                        <p:tgtEl>
                                          <p:spTgt spid="332">
                                            <p:bg/>
                                          </p:spTgt>
                                        </p:tgtEl>
                                        <p:attrNameLst>
                                          <p:attrName>style.visibility</p:attrName>
                                        </p:attrNameLst>
                                      </p:cBhvr>
                                      <p:to>
                                        <p:strVal val="visible"/>
                                      </p:to>
                                    </p:set>
                                  </p:childTnLst>
                                </p:cTn>
                              </p:par>
                              <p:par>
                                <p:cTn id="25" presetClass="entr" nodeType="withEffect" presetSubtype="0" presetID="1" grpId="3" fill="hold">
                                  <p:stCondLst>
                                    <p:cond delay="0"/>
                                  </p:stCondLst>
                                  <p:iterate type="el" backwards="0">
                                    <p:tmAbs val="0"/>
                                  </p:iterate>
                                  <p:childTnLst>
                                    <p:set>
                                      <p:cBhvr>
                                        <p:cTn id="26" fill="hold"/>
                                        <p:tgtEl>
                                          <p:spTgt spid="33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3" fill="hold">
                                  <p:stCondLst>
                                    <p:cond delay="0"/>
                                  </p:stCondLst>
                                  <p:iterate type="el" backwards="0">
                                    <p:tmAbs val="0"/>
                                  </p:iterate>
                                  <p:childTnLst>
                                    <p:set>
                                      <p:cBhvr>
                                        <p:cTn id="30" fill="hold"/>
                                        <p:tgtEl>
                                          <p:spTgt spid="332">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3" fill="hold">
                                  <p:stCondLst>
                                    <p:cond delay="0"/>
                                  </p:stCondLst>
                                  <p:iterate type="el" backwards="0">
                                    <p:tmAbs val="0"/>
                                  </p:iterate>
                                  <p:childTnLst>
                                    <p:set>
                                      <p:cBhvr>
                                        <p:cTn id="34" fill="hold"/>
                                        <p:tgtEl>
                                          <p:spTgt spid="332">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9" grpId="2"/>
      <p:bldP build="p" bldLvl="5" animBg="1" rev="0" advAuto="0" spid="332" grpId="3"/>
      <p:bldP build="p" bldLvl="5" animBg="1" rev="0" advAuto="0" spid="335"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2" name="Subtitle 2"/>
          <p:cNvSpPr txBox="1"/>
          <p:nvPr>
            <p:ph type="body" sz="quarter" idx="1"/>
          </p:nvPr>
        </p:nvSpPr>
        <p:spPr>
          <a:xfrm>
            <a:off x="1151343" y="9100000"/>
            <a:ext cx="18288001" cy="1014765"/>
          </a:xfrm>
          <a:prstGeom prst="rect">
            <a:avLst/>
          </a:prstGeom>
        </p:spPr>
        <p:txBody>
          <a:bodyPr/>
          <a:lstStyle/>
          <a:p>
            <a:pPr/>
            <a:r>
              <a:t>Personalization: Impacts on Markets</a:t>
            </a:r>
          </a:p>
        </p:txBody>
      </p:sp>
      <p:sp>
        <p:nvSpPr>
          <p:cNvPr id="343" name="Text Placeholder 5"/>
          <p:cNvSpPr/>
          <p:nvPr/>
        </p:nvSpPr>
        <p:spPr>
          <a:xfrm>
            <a:off x="1151343" y="10852057"/>
            <a:ext cx="22287777" cy="154441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113000"/>
              </a:lnSpc>
              <a:spcBef>
                <a:spcPts val="1600"/>
              </a:spcBef>
              <a:defRPr sz="4400">
                <a:solidFill>
                  <a:schemeClr val="accent4"/>
                </a:solidFill>
                <a:latin typeface="Garamond"/>
                <a:ea typeface="Garamond"/>
                <a:cs typeface="Garamond"/>
                <a:sym typeface="Garamond"/>
              </a:defRPr>
            </a:lvl1pPr>
          </a:lstStyle>
          <a:p>
            <a:pPr/>
            <a:r>
              <a:t>Kartik Hosanagar, Professor of Operations, Information and Decisions</a:t>
            </a:r>
          </a:p>
        </p:txBody>
      </p:sp>
      <p:sp>
        <p:nvSpPr>
          <p:cNvPr id="344" name="Title 1"/>
          <p:cNvSpPr txBox="1"/>
          <p:nvPr>
            <p:ph type="title"/>
          </p:nvPr>
        </p:nvSpPr>
        <p:spPr>
          <a:xfrm>
            <a:off x="1151341" y="6833844"/>
            <a:ext cx="21697902" cy="2111119"/>
          </a:xfrm>
          <a:prstGeom prst="rect">
            <a:avLst/>
          </a:prstGeom>
        </p:spPr>
        <p:txBody>
          <a:bodyPr/>
          <a:lstStyle/>
          <a:p>
            <a:pPr/>
            <a:r>
              <a:t>AI Applications in Marketing &amp; Finance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6" name="Recommenders and Consumer Choice"/>
          <p:cNvSpPr txBox="1"/>
          <p:nvPr>
            <p:ph type="title"/>
          </p:nvPr>
        </p:nvSpPr>
        <p:spPr>
          <a:prstGeom prst="rect">
            <a:avLst/>
          </a:prstGeom>
        </p:spPr>
        <p:txBody>
          <a:bodyPr/>
          <a:lstStyle/>
          <a:p>
            <a:pPr/>
            <a:r>
              <a:t>Recommenders and Consumer Choice</a:t>
            </a:r>
          </a:p>
        </p:txBody>
      </p:sp>
      <p:pic>
        <p:nvPicPr>
          <p:cNvPr id="347" name="Picture 16" descr="Picture 16"/>
          <p:cNvPicPr>
            <a:picLocks noChangeAspect="0"/>
          </p:cNvPicPr>
          <p:nvPr/>
        </p:nvPicPr>
        <p:blipFill>
          <a:blip r:embed="rId2">
            <a:extLst/>
          </a:blip>
          <a:stretch>
            <a:fillRect/>
          </a:stretch>
        </p:blipFill>
        <p:spPr>
          <a:xfrm>
            <a:off x="7281219" y="1982805"/>
            <a:ext cx="274321" cy="274321"/>
          </a:xfrm>
          <a:prstGeom prst="rect">
            <a:avLst/>
          </a:prstGeom>
          <a:ln w="12700">
            <a:miter lim="400000"/>
          </a:ln>
        </p:spPr>
      </p:pic>
      <p:grpSp>
        <p:nvGrpSpPr>
          <p:cNvPr id="352" name="Group"/>
          <p:cNvGrpSpPr/>
          <p:nvPr/>
        </p:nvGrpSpPr>
        <p:grpSpPr>
          <a:xfrm>
            <a:off x="1698955" y="8629536"/>
            <a:ext cx="21116298" cy="3785446"/>
            <a:chOff x="0" y="0"/>
            <a:chExt cx="21116297" cy="3785445"/>
          </a:xfrm>
        </p:grpSpPr>
        <p:sp>
          <p:nvSpPr>
            <p:cNvPr id="348" name="Rounded Rectangle"/>
            <p:cNvSpPr/>
            <p:nvPr/>
          </p:nvSpPr>
          <p:spPr>
            <a:xfrm>
              <a:off x="0" y="349702"/>
              <a:ext cx="21116298" cy="3435744"/>
            </a:xfrm>
            <a:prstGeom prst="roundRect">
              <a:avLst>
                <a:gd name="adj" fmla="val 5722"/>
              </a:avLst>
            </a:prstGeom>
            <a:noFill/>
            <a:ln w="76200" cap="flat">
              <a:solidFill>
                <a:schemeClr val="accent4"/>
              </a:solidFill>
              <a:prstDash val="solid"/>
              <a:miter lim="800000"/>
            </a:ln>
            <a:effectLst/>
          </p:spPr>
          <p:txBody>
            <a:bodyPr wrap="square" lIns="91439" tIns="91439" rIns="91439" bIns="91439" numCol="1" anchor="ctr">
              <a:noAutofit/>
            </a:bodyPr>
            <a:lstStyle/>
            <a:p>
              <a:pPr/>
            </a:p>
          </p:txBody>
        </p:sp>
        <p:pic>
          <p:nvPicPr>
            <p:cNvPr id="349" name="Picture 18" descr="Picture 18"/>
            <p:cNvPicPr>
              <a:picLocks noChangeAspect="1"/>
            </p:cNvPicPr>
            <p:nvPr/>
          </p:nvPicPr>
          <p:blipFill>
            <a:blip r:embed="rId3">
              <a:extLst/>
            </a:blip>
            <a:srcRect l="0" t="37267" r="3376" b="33887"/>
            <a:stretch>
              <a:fillRect/>
            </a:stretch>
          </p:blipFill>
          <p:spPr>
            <a:xfrm>
              <a:off x="1322009" y="0"/>
              <a:ext cx="3093362" cy="923507"/>
            </a:xfrm>
            <a:prstGeom prst="rect">
              <a:avLst/>
            </a:prstGeom>
            <a:ln w="12700" cap="flat">
              <a:noFill/>
              <a:miter lim="400000"/>
            </a:ln>
            <a:effectLst/>
          </p:spPr>
        </p:pic>
        <p:pic>
          <p:nvPicPr>
            <p:cNvPr id="350" name="Picture 17" descr="Picture 17"/>
            <p:cNvPicPr>
              <a:picLocks noChangeAspect="1"/>
            </p:cNvPicPr>
            <p:nvPr/>
          </p:nvPicPr>
          <p:blipFill>
            <a:blip r:embed="rId4">
              <a:extLst/>
            </a:blip>
            <a:srcRect l="2626" t="16142" r="29563" b="35780"/>
            <a:stretch>
              <a:fillRect/>
            </a:stretch>
          </p:blipFill>
          <p:spPr>
            <a:xfrm>
              <a:off x="13295067" y="523133"/>
              <a:ext cx="6342804" cy="2894188"/>
            </a:xfrm>
            <a:prstGeom prst="rect">
              <a:avLst/>
            </a:prstGeom>
            <a:ln w="12700" cap="flat">
              <a:noFill/>
              <a:miter lim="400000"/>
            </a:ln>
            <a:effectLst/>
          </p:spPr>
        </p:pic>
        <p:sp>
          <p:nvSpPr>
            <p:cNvPr id="351" name="Subtitle 4"/>
            <p:cNvSpPr txBox="1"/>
            <p:nvPr/>
          </p:nvSpPr>
          <p:spPr>
            <a:xfrm>
              <a:off x="187635" y="951832"/>
              <a:ext cx="11849188" cy="22314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rmAutofit fontScale="100000" lnSpcReduction="0"/>
            </a:bodyPr>
            <a:lstStyle/>
            <a:p>
              <a:pPr lvl="2" indent="0" algn="ctr" defTabSz="914400">
                <a:lnSpc>
                  <a:spcPct val="110000"/>
                </a:lnSpc>
                <a:spcBef>
                  <a:spcPts val="3000"/>
                </a:spcBef>
                <a:defRPr sz="4400">
                  <a:solidFill>
                    <a:schemeClr val="accent1"/>
                  </a:solidFill>
                </a:defRPr>
              </a:pPr>
              <a:r>
                <a:t>80% of video hours streamed on Netflix originate from algorithmic recommendations</a:t>
              </a:r>
            </a:p>
          </p:txBody>
        </p:sp>
      </p:grpSp>
      <p:grpSp>
        <p:nvGrpSpPr>
          <p:cNvPr id="357" name="Group"/>
          <p:cNvGrpSpPr/>
          <p:nvPr/>
        </p:nvGrpSpPr>
        <p:grpSpPr>
          <a:xfrm>
            <a:off x="1643260" y="2345165"/>
            <a:ext cx="11885789" cy="5966951"/>
            <a:chOff x="0" y="0"/>
            <a:chExt cx="11885787" cy="5966949"/>
          </a:xfrm>
        </p:grpSpPr>
        <p:sp>
          <p:nvSpPr>
            <p:cNvPr id="353" name="Rounded Rectangle"/>
            <p:cNvSpPr/>
            <p:nvPr/>
          </p:nvSpPr>
          <p:spPr>
            <a:xfrm>
              <a:off x="0" y="502412"/>
              <a:ext cx="11885788" cy="5426438"/>
            </a:xfrm>
            <a:prstGeom prst="roundRect">
              <a:avLst>
                <a:gd name="adj" fmla="val 3744"/>
              </a:avLst>
            </a:prstGeom>
            <a:noFill/>
            <a:ln w="76200" cap="flat">
              <a:solidFill>
                <a:schemeClr val="accent4"/>
              </a:solidFill>
              <a:prstDash val="solid"/>
              <a:miter lim="800000"/>
            </a:ln>
            <a:effectLst/>
          </p:spPr>
          <p:txBody>
            <a:bodyPr wrap="square" lIns="91439" tIns="91439" rIns="91439" bIns="91439" numCol="1" anchor="ctr">
              <a:noAutofit/>
            </a:bodyPr>
            <a:lstStyle/>
            <a:p>
              <a:pPr/>
            </a:p>
          </p:txBody>
        </p:sp>
        <p:pic>
          <p:nvPicPr>
            <p:cNvPr id="354" name="Picture 24" descr="Picture 24"/>
            <p:cNvPicPr>
              <a:picLocks noChangeAspect="1"/>
            </p:cNvPicPr>
            <p:nvPr/>
          </p:nvPicPr>
          <p:blipFill>
            <a:blip r:embed="rId5">
              <a:extLst/>
            </a:blip>
            <a:stretch>
              <a:fillRect/>
            </a:stretch>
          </p:blipFill>
          <p:spPr>
            <a:xfrm>
              <a:off x="1098074" y="0"/>
              <a:ext cx="3652502" cy="1339251"/>
            </a:xfrm>
            <a:prstGeom prst="rect">
              <a:avLst/>
            </a:prstGeom>
            <a:ln w="12700" cap="flat">
              <a:noFill/>
              <a:miter lim="400000"/>
            </a:ln>
            <a:effectLst/>
          </p:spPr>
        </p:pic>
        <p:pic>
          <p:nvPicPr>
            <p:cNvPr id="355" name="Picture 5" descr="Picture 5"/>
            <p:cNvPicPr>
              <a:picLocks noChangeAspect="1"/>
            </p:cNvPicPr>
            <p:nvPr/>
          </p:nvPicPr>
          <p:blipFill>
            <a:blip r:embed="rId6">
              <a:extLst/>
            </a:blip>
            <a:srcRect l="0" t="850" r="54925" b="42844"/>
            <a:stretch>
              <a:fillRect/>
            </a:stretch>
          </p:blipFill>
          <p:spPr>
            <a:xfrm>
              <a:off x="2771606" y="1310451"/>
              <a:ext cx="6342907" cy="2440533"/>
            </a:xfrm>
            <a:prstGeom prst="rect">
              <a:avLst/>
            </a:prstGeom>
            <a:ln w="12700" cap="flat">
              <a:noFill/>
              <a:miter lim="400000"/>
            </a:ln>
            <a:effectLst/>
          </p:spPr>
        </p:pic>
        <p:sp>
          <p:nvSpPr>
            <p:cNvPr id="356" name="Subtitle 4"/>
            <p:cNvSpPr txBox="1"/>
            <p:nvPr/>
          </p:nvSpPr>
          <p:spPr>
            <a:xfrm>
              <a:off x="598174" y="3735465"/>
              <a:ext cx="10689439" cy="22314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rmAutofit fontScale="100000" lnSpcReduction="0"/>
            </a:bodyPr>
            <a:lstStyle/>
            <a:p>
              <a:pPr lvl="2" indent="0" algn="ctr" defTabSz="914400">
                <a:lnSpc>
                  <a:spcPct val="110000"/>
                </a:lnSpc>
                <a:spcBef>
                  <a:spcPts val="3000"/>
                </a:spcBef>
                <a:defRPr sz="4400">
                  <a:solidFill>
                    <a:schemeClr val="accent1"/>
                  </a:solidFill>
                </a:defRPr>
              </a:pPr>
              <a:r>
                <a:t>28-35% of retail sales at Amazon originate from algorithmic recommendations</a:t>
              </a:r>
            </a:p>
          </p:txBody>
        </p:sp>
      </p:grpSp>
      <p:grpSp>
        <p:nvGrpSpPr>
          <p:cNvPr id="362" name="Group"/>
          <p:cNvGrpSpPr/>
          <p:nvPr/>
        </p:nvGrpSpPr>
        <p:grpSpPr>
          <a:xfrm>
            <a:off x="14253021" y="2409159"/>
            <a:ext cx="8563106" cy="5902957"/>
            <a:chOff x="0" y="0"/>
            <a:chExt cx="8563105" cy="5902955"/>
          </a:xfrm>
        </p:grpSpPr>
        <p:sp>
          <p:nvSpPr>
            <p:cNvPr id="358" name="Rounded Rectangle"/>
            <p:cNvSpPr/>
            <p:nvPr/>
          </p:nvSpPr>
          <p:spPr>
            <a:xfrm>
              <a:off x="0" y="436632"/>
              <a:ext cx="8563106" cy="5428225"/>
            </a:xfrm>
            <a:prstGeom prst="roundRect">
              <a:avLst>
                <a:gd name="adj" fmla="val 3621"/>
              </a:avLst>
            </a:prstGeom>
            <a:noFill/>
            <a:ln w="76200" cap="flat">
              <a:solidFill>
                <a:schemeClr val="accent4"/>
              </a:solidFill>
              <a:prstDash val="solid"/>
              <a:miter lim="800000"/>
            </a:ln>
            <a:effectLst/>
          </p:spPr>
          <p:txBody>
            <a:bodyPr wrap="square" lIns="91439" tIns="91439" rIns="91439" bIns="91439" numCol="1" anchor="ctr">
              <a:noAutofit/>
            </a:bodyPr>
            <a:lstStyle/>
            <a:p>
              <a:pPr/>
            </a:p>
          </p:txBody>
        </p:sp>
        <p:pic>
          <p:nvPicPr>
            <p:cNvPr id="359" name="Picture 20" descr="Picture 20"/>
            <p:cNvPicPr>
              <a:picLocks noChangeAspect="1"/>
            </p:cNvPicPr>
            <p:nvPr/>
          </p:nvPicPr>
          <p:blipFill>
            <a:blip r:embed="rId7">
              <a:extLst/>
            </a:blip>
            <a:srcRect l="25817" t="41057" r="31581" b="30965"/>
            <a:stretch>
              <a:fillRect/>
            </a:stretch>
          </p:blipFill>
          <p:spPr>
            <a:xfrm>
              <a:off x="1074917" y="0"/>
              <a:ext cx="3278584" cy="1211442"/>
            </a:xfrm>
            <a:prstGeom prst="rect">
              <a:avLst/>
            </a:prstGeom>
            <a:ln w="12700" cap="flat">
              <a:noFill/>
              <a:miter lim="400000"/>
            </a:ln>
            <a:effectLst/>
          </p:spPr>
        </p:pic>
        <p:pic>
          <p:nvPicPr>
            <p:cNvPr id="360" name="Picture 16" descr="Picture 16"/>
            <p:cNvPicPr>
              <a:picLocks noChangeAspect="1"/>
            </p:cNvPicPr>
            <p:nvPr/>
          </p:nvPicPr>
          <p:blipFill>
            <a:blip r:embed="rId8">
              <a:extLst/>
            </a:blip>
            <a:srcRect l="27501" t="13586" r="7180" b="17849"/>
            <a:stretch>
              <a:fillRect/>
            </a:stretch>
          </p:blipFill>
          <p:spPr>
            <a:xfrm>
              <a:off x="1641143" y="1107154"/>
              <a:ext cx="5280808" cy="2718910"/>
            </a:xfrm>
            <a:prstGeom prst="rect">
              <a:avLst/>
            </a:prstGeom>
            <a:ln w="12700" cap="flat">
              <a:noFill/>
              <a:miter lim="400000"/>
            </a:ln>
            <a:effectLst/>
          </p:spPr>
        </p:pic>
        <p:sp>
          <p:nvSpPr>
            <p:cNvPr id="361" name="Subtitle 4"/>
            <p:cNvSpPr txBox="1"/>
            <p:nvPr/>
          </p:nvSpPr>
          <p:spPr>
            <a:xfrm>
              <a:off x="660727" y="3671472"/>
              <a:ext cx="7241649" cy="22314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rmAutofit fontScale="100000" lnSpcReduction="0"/>
            </a:bodyPr>
            <a:lstStyle/>
            <a:p>
              <a:pPr lvl="2" indent="0" algn="ctr" defTabSz="914400">
                <a:lnSpc>
                  <a:spcPct val="110000"/>
                </a:lnSpc>
                <a:spcBef>
                  <a:spcPts val="3000"/>
                </a:spcBef>
                <a:defRPr sz="4400">
                  <a:solidFill>
                    <a:schemeClr val="accent1"/>
                  </a:solidFill>
                </a:defRPr>
              </a:pPr>
              <a:r>
                <a:t>38% increase in usage at Google News</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3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7" grpId="1"/>
      <p:bldP build="whole" bldLvl="1" animBg="1" rev="0" advAuto="0" spid="362" grpId="2"/>
      <p:bldP build="whole" bldLvl="1" animBg="1" rev="0" advAuto="0" spid="352" grpId="3"/>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4" name="Collaborative Filtering and Sales Diversity"/>
          <p:cNvSpPr txBox="1"/>
          <p:nvPr>
            <p:ph type="title"/>
          </p:nvPr>
        </p:nvSpPr>
        <p:spPr>
          <a:prstGeom prst="rect">
            <a:avLst/>
          </a:prstGeom>
        </p:spPr>
        <p:txBody>
          <a:bodyPr/>
          <a:lstStyle/>
          <a:p>
            <a:pPr/>
            <a:r>
              <a:t>Collaborative Filtering and Sales Diversity</a:t>
            </a:r>
          </a:p>
        </p:txBody>
      </p:sp>
      <p:sp>
        <p:nvSpPr>
          <p:cNvPr id="365" name="Subtitle 4"/>
          <p:cNvSpPr txBox="1"/>
          <p:nvPr/>
        </p:nvSpPr>
        <p:spPr>
          <a:xfrm>
            <a:off x="1625600" y="2514600"/>
            <a:ext cx="21235218" cy="447510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marL="571500" indent="-571500" defTabSz="914400">
              <a:spcBef>
                <a:spcPts val="3000"/>
              </a:spcBef>
              <a:buSzPct val="100000"/>
              <a:buFont typeface="Arial"/>
              <a:buChar char="•"/>
              <a:defRPr sz="4800">
                <a:solidFill>
                  <a:schemeClr val="accent1"/>
                </a:solidFill>
              </a:defRPr>
            </a:lvl1pPr>
            <a:lvl2pPr marL="1333500" indent="-571500" defTabSz="914400">
              <a:spcBef>
                <a:spcPts val="1500"/>
              </a:spcBef>
              <a:buSzPct val="100000"/>
              <a:buFont typeface="Arial"/>
              <a:buChar char="•"/>
              <a:defRPr sz="4800">
                <a:solidFill>
                  <a:schemeClr val="accent1"/>
                </a:solidFill>
              </a:defRPr>
            </a:lvl2pPr>
          </a:lstStyle>
          <a:p>
            <a:pPr/>
            <a:r>
              <a:t>The “Long Tail” concept: popularized by the book The Long Tail</a:t>
            </a:r>
          </a:p>
          <a:p>
            <a:pPr lvl="1"/>
            <a:r>
              <a:t>“Suggested that the main effect of automated recommendations would be to help people move from the world of hits to the world of niches- obscure products that are closer to our individual preferences but never get our attention in mainstream markets”</a:t>
            </a:r>
          </a:p>
        </p:txBody>
      </p:sp>
      <p:sp>
        <p:nvSpPr>
          <p:cNvPr id="366" name="Content/quotes from: “A Human’s Guide to Machine Intelligence” by Kartik Hosanagar"/>
          <p:cNvSpPr txBox="1"/>
          <p:nvPr/>
        </p:nvSpPr>
        <p:spPr>
          <a:xfrm>
            <a:off x="1535534" y="12528825"/>
            <a:ext cx="15407854" cy="71081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indent="228600">
              <a:lnSpc>
                <a:spcPct val="110000"/>
              </a:lnSpc>
              <a:spcBef>
                <a:spcPts val="400"/>
              </a:spcBef>
              <a:defRPr sz="2700">
                <a:solidFill>
                  <a:schemeClr val="accent1"/>
                </a:solidFill>
              </a:defRPr>
            </a:pPr>
            <a:r>
              <a:t>Content/quotes from: “A Human’s Guide to Machine Intelligence” by Kartik Hosanagar</a:t>
            </a:r>
          </a:p>
        </p:txBody>
      </p:sp>
      <p:sp>
        <p:nvSpPr>
          <p:cNvPr id="367" name="Subtitle 4"/>
          <p:cNvSpPr txBox="1"/>
          <p:nvPr/>
        </p:nvSpPr>
        <p:spPr>
          <a:xfrm>
            <a:off x="10543271" y="6872366"/>
            <a:ext cx="12164329" cy="484445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marL="571500" indent="-571500" defTabSz="914400">
              <a:spcBef>
                <a:spcPts val="3000"/>
              </a:spcBef>
              <a:buSzPct val="100000"/>
              <a:buFont typeface="Arial"/>
              <a:buChar char="•"/>
              <a:defRPr sz="4800">
                <a:solidFill>
                  <a:schemeClr val="accent1"/>
                </a:solidFill>
              </a:defRPr>
            </a:lvl1pPr>
          </a:lstStyle>
          <a:p>
            <a:pPr/>
            <a:r>
              <a:t>But given that CF algorithms recommend items based on what others are consuming, do they really increase sales diversity?</a:t>
            </a:r>
          </a:p>
        </p:txBody>
      </p:sp>
      <p:pic>
        <p:nvPicPr>
          <p:cNvPr id="368" name="Picture 3" descr="Picture 3"/>
          <p:cNvPicPr>
            <a:picLocks noChangeAspect="1"/>
          </p:cNvPicPr>
          <p:nvPr/>
        </p:nvPicPr>
        <p:blipFill>
          <a:blip r:embed="rId2">
            <a:extLst/>
          </a:blip>
          <a:stretch>
            <a:fillRect/>
          </a:stretch>
        </p:blipFill>
        <p:spPr>
          <a:xfrm>
            <a:off x="2339830" y="6747312"/>
            <a:ext cx="7442811" cy="5399361"/>
          </a:xfrm>
          <a:prstGeom prst="rect">
            <a:avLst/>
          </a:prstGeom>
          <a:ln w="12700">
            <a:miter lim="400000"/>
          </a:ln>
        </p:spPr>
      </p:pic>
      <p:sp>
        <p:nvSpPr>
          <p:cNvPr id="369" name="TextBox 5"/>
          <p:cNvSpPr txBox="1"/>
          <p:nvPr/>
        </p:nvSpPr>
        <p:spPr>
          <a:xfrm>
            <a:off x="9840799" y="11534629"/>
            <a:ext cx="3566161" cy="449354"/>
          </a:xfrm>
          <a:prstGeom prst="rect">
            <a:avLst/>
          </a:prstGeom>
          <a:ln w="25400">
            <a:miter lim="400000"/>
          </a:ln>
          <a:extLst>
            <a:ext uri="{C572A759-6A51-4108-AA02-DFA0A04FC94B}">
              <ma14:wrappingTextBoxFlag xmlns:ma14="http://schemas.microsoft.com/office/mac/drawingml/2011/main" val="1"/>
            </a:ext>
          </a:extLst>
        </p:spPr>
        <p:txBody>
          <a:bodyPr lIns="45719" rIns="45719">
            <a:spAutoFit/>
          </a:bodyPr>
          <a:lstStyle>
            <a:lvl1pPr defTabSz="914400">
              <a:spcBef>
                <a:spcPts val="800"/>
              </a:spcBef>
              <a:defRPr sz="2500">
                <a:solidFill>
                  <a:schemeClr val="accent1"/>
                </a:solidFill>
              </a:defRPr>
            </a:lvl1pPr>
          </a:lstStyle>
          <a:p>
            <a:pPr/>
            <a:r>
              <a:t>Source: Longtail.com</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3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3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67" grpId="3"/>
      <p:bldP build="whole" bldLvl="1" animBg="1" rev="0" advAuto="0" spid="368" grpId="2"/>
      <p:bldP build="whole" bldLvl="1" animBg="1" rev="0" advAuto="0" spid="365" grpId="1"/>
      <p:bldP build="whole" bldLvl="1" animBg="1" rev="0" advAuto="0" spid="369" grpId="4"/>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1" name="Measuring Diversity: Gini Coefficient"/>
          <p:cNvSpPr txBox="1"/>
          <p:nvPr>
            <p:ph type="title"/>
          </p:nvPr>
        </p:nvSpPr>
        <p:spPr>
          <a:prstGeom prst="rect">
            <a:avLst/>
          </a:prstGeom>
        </p:spPr>
        <p:txBody>
          <a:bodyPr/>
          <a:lstStyle/>
          <a:p>
            <a:pPr/>
            <a:r>
              <a:t>Measuring Diversity: Gini Coefficient</a:t>
            </a:r>
          </a:p>
        </p:txBody>
      </p:sp>
      <p:sp>
        <p:nvSpPr>
          <p:cNvPr id="372" name="Content/quotes from: “A Human’s Guide to Machine Intelligence” by Kartik Hosanagar"/>
          <p:cNvSpPr txBox="1"/>
          <p:nvPr/>
        </p:nvSpPr>
        <p:spPr>
          <a:xfrm>
            <a:off x="1535534" y="12528825"/>
            <a:ext cx="15407854" cy="71081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indent="228600">
              <a:lnSpc>
                <a:spcPct val="110000"/>
              </a:lnSpc>
              <a:spcBef>
                <a:spcPts val="400"/>
              </a:spcBef>
              <a:defRPr sz="2700">
                <a:solidFill>
                  <a:schemeClr val="accent1"/>
                </a:solidFill>
              </a:defRPr>
            </a:pPr>
            <a:r>
              <a:t>Content/quotes from: “A Human’s Guide to Machine Intelligence” by Kartik Hosanagar</a:t>
            </a:r>
          </a:p>
        </p:txBody>
      </p:sp>
      <p:sp>
        <p:nvSpPr>
          <p:cNvPr id="373" name="Subtitle 4"/>
          <p:cNvSpPr txBox="1"/>
          <p:nvPr/>
        </p:nvSpPr>
        <p:spPr>
          <a:xfrm>
            <a:off x="12071932" y="5119999"/>
            <a:ext cx="11133794" cy="484445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914400">
              <a:lnSpc>
                <a:spcPct val="110000"/>
              </a:lnSpc>
              <a:spcBef>
                <a:spcPts val="3000"/>
              </a:spcBef>
              <a:defRPr sz="4800">
                <a:solidFill>
                  <a:schemeClr val="accent1"/>
                </a:solidFill>
              </a:defRPr>
            </a:pPr>
            <a:r>
              <a:t> G = A/(A+B)</a:t>
            </a:r>
            <a:br/>
            <a:r>
              <a:t> Closer to 0 = Equality</a:t>
            </a:r>
            <a:br/>
            <a:r>
              <a:t> Closer to 1 = Inequality</a:t>
            </a:r>
          </a:p>
        </p:txBody>
      </p:sp>
      <p:pic>
        <p:nvPicPr>
          <p:cNvPr id="374" name="Picture 11" descr="Picture 11"/>
          <p:cNvPicPr>
            <a:picLocks noChangeAspect="1"/>
          </p:cNvPicPr>
          <p:nvPr/>
        </p:nvPicPr>
        <p:blipFill>
          <a:blip r:embed="rId2">
            <a:extLst/>
          </a:blip>
          <a:srcRect l="0" t="3831" r="6551" b="8278"/>
          <a:stretch>
            <a:fillRect/>
          </a:stretch>
        </p:blipFill>
        <p:spPr>
          <a:xfrm>
            <a:off x="1424847" y="2213421"/>
            <a:ext cx="9792327" cy="9792328"/>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6" name="Problem Statement"/>
          <p:cNvSpPr txBox="1"/>
          <p:nvPr>
            <p:ph type="title"/>
          </p:nvPr>
        </p:nvSpPr>
        <p:spPr>
          <a:prstGeom prst="rect">
            <a:avLst/>
          </a:prstGeom>
        </p:spPr>
        <p:txBody>
          <a:bodyPr/>
          <a:lstStyle/>
          <a:p>
            <a:pPr/>
            <a:r>
              <a:t>Problem Statement</a:t>
            </a:r>
          </a:p>
        </p:txBody>
      </p:sp>
      <p:sp>
        <p:nvSpPr>
          <p:cNvPr id="377" name="Subtitle 4"/>
          <p:cNvSpPr txBox="1"/>
          <p:nvPr/>
        </p:nvSpPr>
        <p:spPr>
          <a:xfrm>
            <a:off x="1625600" y="2514600"/>
            <a:ext cx="21031200" cy="447510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571500" indent="-571500" defTabSz="914400">
              <a:lnSpc>
                <a:spcPct val="110000"/>
              </a:lnSpc>
              <a:spcBef>
                <a:spcPts val="3000"/>
              </a:spcBef>
              <a:buSzPct val="100000"/>
              <a:buFont typeface="Arial"/>
              <a:buChar char="•"/>
              <a:defRPr sz="4800">
                <a:solidFill>
                  <a:schemeClr val="accent1"/>
                </a:solidFill>
              </a:defRPr>
            </a:pPr>
            <a:r>
              <a:t>G</a:t>
            </a:r>
            <a:r>
              <a:rPr baseline="-5999"/>
              <a:t>0</a:t>
            </a:r>
            <a:r>
              <a:t> = Gini without recommendations</a:t>
            </a:r>
          </a:p>
          <a:p>
            <a:pPr marL="571500" indent="-571500" defTabSz="914400">
              <a:lnSpc>
                <a:spcPct val="110000"/>
              </a:lnSpc>
              <a:spcBef>
                <a:spcPts val="3000"/>
              </a:spcBef>
              <a:buSzPct val="100000"/>
              <a:buFont typeface="Arial"/>
              <a:buChar char="•"/>
              <a:defRPr sz="4800">
                <a:solidFill>
                  <a:schemeClr val="accent1"/>
                </a:solidFill>
              </a:defRPr>
            </a:pPr>
            <a:r>
              <a:t>G</a:t>
            </a:r>
            <a:r>
              <a:rPr baseline="-5999"/>
              <a:t>i</a:t>
            </a:r>
            <a:r>
              <a:t> = When recommender r</a:t>
            </a:r>
            <a:r>
              <a:rPr baseline="-5999"/>
              <a:t>i</a:t>
            </a:r>
            <a:r>
              <a:t> is employed, all else equal</a:t>
            </a:r>
          </a:p>
        </p:txBody>
      </p:sp>
      <p:grpSp>
        <p:nvGrpSpPr>
          <p:cNvPr id="382" name="Group"/>
          <p:cNvGrpSpPr/>
          <p:nvPr/>
        </p:nvGrpSpPr>
        <p:grpSpPr>
          <a:xfrm>
            <a:off x="6892269" y="6137747"/>
            <a:ext cx="12836526" cy="5094374"/>
            <a:chOff x="0" y="0"/>
            <a:chExt cx="12836525" cy="5094373"/>
          </a:xfrm>
        </p:grpSpPr>
        <p:sp>
          <p:nvSpPr>
            <p:cNvPr id="378" name="Subtitle 4"/>
            <p:cNvSpPr txBox="1"/>
            <p:nvPr/>
          </p:nvSpPr>
          <p:spPr>
            <a:xfrm>
              <a:off x="0" y="1280245"/>
              <a:ext cx="3161922" cy="21518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p>
              <a:pPr defTabSz="914400">
                <a:lnSpc>
                  <a:spcPct val="110000"/>
                </a:lnSpc>
                <a:spcBef>
                  <a:spcPts val="3000"/>
                </a:spcBef>
                <a:defRPr sz="4400">
                  <a:solidFill>
                    <a:schemeClr val="accent4"/>
                  </a:solidFill>
                </a:defRPr>
              </a:pPr>
              <a:r>
                <a:t>Bias of r</a:t>
              </a:r>
              <a:r>
                <a:rPr baseline="-5999"/>
                <a:t>i</a:t>
              </a:r>
            </a:p>
          </p:txBody>
        </p:sp>
        <p:sp>
          <p:nvSpPr>
            <p:cNvPr id="379" name="Subtitle 4"/>
            <p:cNvSpPr txBox="1"/>
            <p:nvPr/>
          </p:nvSpPr>
          <p:spPr>
            <a:xfrm>
              <a:off x="3902657" y="249921"/>
              <a:ext cx="4370025" cy="484445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p>
              <a:pPr defTabSz="914400">
                <a:lnSpc>
                  <a:spcPct val="110000"/>
                </a:lnSpc>
                <a:spcBef>
                  <a:spcPts val="3000"/>
                </a:spcBef>
                <a:defRPr sz="4400">
                  <a:solidFill>
                    <a:schemeClr val="accent4"/>
                  </a:solidFill>
                </a:defRPr>
              </a:pPr>
              <a:r>
                <a:t>Diversity</a:t>
              </a:r>
            </a:p>
            <a:p>
              <a:pPr defTabSz="914400">
                <a:lnSpc>
                  <a:spcPct val="110000"/>
                </a:lnSpc>
                <a:spcBef>
                  <a:spcPts val="3000"/>
                </a:spcBef>
                <a:defRPr sz="4400">
                  <a:solidFill>
                    <a:schemeClr val="accent4"/>
                  </a:solidFill>
                </a:defRPr>
              </a:pPr>
              <a:r>
                <a:t>Concentration</a:t>
              </a:r>
            </a:p>
            <a:p>
              <a:pPr defTabSz="914400">
                <a:lnSpc>
                  <a:spcPct val="110000"/>
                </a:lnSpc>
                <a:spcBef>
                  <a:spcPts val="3000"/>
                </a:spcBef>
                <a:defRPr sz="4400">
                  <a:solidFill>
                    <a:schemeClr val="accent4"/>
                  </a:solidFill>
                </a:defRPr>
              </a:pPr>
              <a:r>
                <a:t>Neutral</a:t>
              </a:r>
            </a:p>
          </p:txBody>
        </p:sp>
        <p:sp>
          <p:nvSpPr>
            <p:cNvPr id="380" name="Subtitle 4"/>
            <p:cNvSpPr txBox="1"/>
            <p:nvPr/>
          </p:nvSpPr>
          <p:spPr>
            <a:xfrm>
              <a:off x="8466501" y="249921"/>
              <a:ext cx="4370025" cy="484445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p>
              <a:pPr defTabSz="914400">
                <a:lnSpc>
                  <a:spcPct val="110000"/>
                </a:lnSpc>
                <a:spcBef>
                  <a:spcPts val="3000"/>
                </a:spcBef>
                <a:defRPr sz="4400">
                  <a:solidFill>
                    <a:schemeClr val="accent4"/>
                  </a:solidFill>
                </a:defRPr>
              </a:pPr>
              <a:r>
                <a:t>G</a:t>
              </a:r>
              <a:r>
                <a:rPr baseline="-5999"/>
                <a:t>i</a:t>
              </a:r>
              <a:r>
                <a:t> &lt; G</a:t>
              </a:r>
              <a:r>
                <a:rPr baseline="-5999"/>
                <a:t>0</a:t>
              </a:r>
            </a:p>
            <a:p>
              <a:pPr defTabSz="914400">
                <a:lnSpc>
                  <a:spcPct val="110000"/>
                </a:lnSpc>
                <a:spcBef>
                  <a:spcPts val="3000"/>
                </a:spcBef>
                <a:defRPr sz="4400">
                  <a:solidFill>
                    <a:schemeClr val="accent4"/>
                  </a:solidFill>
                </a:defRPr>
              </a:pPr>
              <a:r>
                <a:t>G</a:t>
              </a:r>
              <a:r>
                <a:rPr baseline="-5999"/>
                <a:t>i</a:t>
              </a:r>
              <a:r>
                <a:t> &gt; G</a:t>
              </a:r>
              <a:r>
                <a:rPr baseline="-5999"/>
                <a:t>0</a:t>
              </a:r>
            </a:p>
            <a:p>
              <a:pPr defTabSz="914400">
                <a:lnSpc>
                  <a:spcPct val="110000"/>
                </a:lnSpc>
                <a:spcBef>
                  <a:spcPts val="3000"/>
                </a:spcBef>
                <a:defRPr sz="4400">
                  <a:solidFill>
                    <a:schemeClr val="accent4"/>
                  </a:solidFill>
                </a:defRPr>
              </a:pPr>
              <a:r>
                <a:t>G</a:t>
              </a:r>
              <a:r>
                <a:rPr baseline="-5999"/>
                <a:t>i</a:t>
              </a:r>
              <a:r>
                <a:t> = G</a:t>
              </a:r>
              <a:r>
                <a:rPr baseline="-5999"/>
                <a:t>0</a:t>
              </a:r>
            </a:p>
          </p:txBody>
        </p:sp>
        <p:sp>
          <p:nvSpPr>
            <p:cNvPr id="381" name="Subtitle 4"/>
            <p:cNvSpPr txBox="1"/>
            <p:nvPr/>
          </p:nvSpPr>
          <p:spPr>
            <a:xfrm>
              <a:off x="2724703" y="0"/>
              <a:ext cx="1704481" cy="48444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lvl1pPr defTabSz="914400">
                <a:lnSpc>
                  <a:spcPct val="110000"/>
                </a:lnSpc>
                <a:spcBef>
                  <a:spcPts val="3000"/>
                </a:spcBef>
                <a:defRPr sz="19600">
                  <a:solidFill>
                    <a:schemeClr val="accent4"/>
                  </a:solidFill>
                </a:defRPr>
              </a:lvl1pPr>
            </a:lstStyle>
            <a:p>
              <a:pPr/>
              <a:r>
                <a:t>{</a:t>
              </a:r>
            </a:p>
          </p:txBody>
        </p:sp>
      </p:grpSp>
      <p:sp>
        <p:nvSpPr>
          <p:cNvPr id="383" name="Rounded Rectangle"/>
          <p:cNvSpPr/>
          <p:nvPr/>
        </p:nvSpPr>
        <p:spPr>
          <a:xfrm>
            <a:off x="5866395" y="5734661"/>
            <a:ext cx="12651210" cy="4064729"/>
          </a:xfrm>
          <a:prstGeom prst="roundRect">
            <a:avLst>
              <a:gd name="adj" fmla="val 6447"/>
            </a:avLst>
          </a:prstGeom>
          <a:ln w="76200">
            <a:solidFill>
              <a:schemeClr val="accent4"/>
            </a:solidFill>
            <a:miter/>
          </a:ln>
        </p:spPr>
        <p:txBody>
          <a:bodyPr tIns="91439" bIns="91439" anchor="ctr"/>
          <a:lstStyle/>
          <a:p>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5" name="Subtitle 4"/>
          <p:cNvSpPr txBox="1"/>
          <p:nvPr/>
        </p:nvSpPr>
        <p:spPr>
          <a:xfrm>
            <a:off x="1625600" y="2514600"/>
            <a:ext cx="21031200" cy="1001445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914400">
              <a:spcBef>
                <a:spcPts val="3000"/>
              </a:spcBef>
              <a:defRPr sz="4800">
                <a:solidFill>
                  <a:schemeClr val="accent4"/>
                </a:solidFill>
              </a:defRPr>
            </a:pPr>
            <a:r>
              <a:t>Field experiment on a top retailer website</a:t>
            </a:r>
          </a:p>
          <a:p>
            <a:pPr lvl="2" marL="571500" indent="-571500" defTabSz="914400">
              <a:spcBef>
                <a:spcPts val="3000"/>
              </a:spcBef>
              <a:buSzPct val="100000"/>
              <a:buFont typeface="Arial"/>
              <a:buChar char="•"/>
              <a:defRPr sz="4800">
                <a:solidFill>
                  <a:schemeClr val="accent1"/>
                </a:solidFill>
              </a:defRPr>
            </a:pPr>
            <a:r>
              <a:t>August 8, 2013 and August 22, 2013</a:t>
            </a:r>
          </a:p>
          <a:p>
            <a:pPr lvl="2" marL="571500" indent="-571500" defTabSz="914400">
              <a:spcBef>
                <a:spcPts val="3000"/>
              </a:spcBef>
              <a:buSzPct val="100000"/>
              <a:buFont typeface="Arial"/>
              <a:buChar char="•"/>
              <a:defRPr sz="4800">
                <a:solidFill>
                  <a:schemeClr val="accent1"/>
                </a:solidFill>
              </a:defRPr>
            </a:pPr>
            <a:r>
              <a:t>A/B test with visitors given unique IDs and all behavior tracked over time</a:t>
            </a:r>
          </a:p>
          <a:p>
            <a:pPr lvl="2" marL="571500" indent="-571500" defTabSz="914400">
              <a:spcBef>
                <a:spcPts val="3000"/>
              </a:spcBef>
              <a:buSzPct val="100000"/>
              <a:buFont typeface="Arial"/>
              <a:buChar char="•"/>
              <a:defRPr sz="4800">
                <a:solidFill>
                  <a:schemeClr val="accent1"/>
                </a:solidFill>
              </a:defRPr>
            </a:pPr>
            <a:r>
              <a:t>1,138,238 users randomly assigned into 3 groups:</a:t>
            </a:r>
          </a:p>
          <a:p>
            <a:pPr lvl="3" marL="2043545" indent="-519545" defTabSz="914400">
              <a:spcBef>
                <a:spcPts val="1500"/>
              </a:spcBef>
              <a:buSzPct val="100000"/>
              <a:buAutoNum type="arabicPeriod" startAt="1"/>
              <a:defRPr sz="4800">
                <a:solidFill>
                  <a:schemeClr val="accent1"/>
                </a:solidFill>
              </a:defRPr>
            </a:pPr>
            <a:r>
              <a:t>Control (77%)</a:t>
            </a:r>
          </a:p>
          <a:p>
            <a:pPr lvl="3" marL="2043545" indent="-519545" defTabSz="914400">
              <a:spcBef>
                <a:spcPts val="1500"/>
              </a:spcBef>
              <a:buSzPct val="100000"/>
              <a:buAutoNum type="arabicPeriod" startAt="1"/>
              <a:defRPr sz="4800">
                <a:solidFill>
                  <a:schemeClr val="accent1"/>
                </a:solidFill>
              </a:defRPr>
            </a:pPr>
            <a:r>
              <a:t>View-Based Collaborative Filtering (11.5%)</a:t>
            </a:r>
          </a:p>
          <a:p>
            <a:pPr lvl="4" marL="2687052" indent="-401052" defTabSz="914400">
              <a:spcBef>
                <a:spcPts val="1500"/>
              </a:spcBef>
              <a:buSzPct val="100000"/>
              <a:buChar char="•"/>
              <a:defRPr sz="4800">
                <a:solidFill>
                  <a:schemeClr val="accent1"/>
                </a:solidFill>
              </a:defRPr>
            </a:pPr>
            <a:r>
              <a:t>“People who viewed this item also viewed”</a:t>
            </a:r>
          </a:p>
          <a:p>
            <a:pPr lvl="3" marL="2043545" indent="-519545" defTabSz="914400">
              <a:spcBef>
                <a:spcPts val="1500"/>
              </a:spcBef>
              <a:buSzPct val="100000"/>
              <a:buAutoNum type="arabicPeriod" startAt="1"/>
              <a:defRPr sz="4800">
                <a:solidFill>
                  <a:schemeClr val="accent1"/>
                </a:solidFill>
              </a:defRPr>
            </a:pPr>
            <a:r>
              <a:t>Purchase-Based Collaborative Filtering (11.5%)</a:t>
            </a:r>
          </a:p>
          <a:p>
            <a:pPr lvl="4" marL="2687052" indent="-401052" defTabSz="914400">
              <a:spcBef>
                <a:spcPts val="1500"/>
              </a:spcBef>
              <a:buSzPct val="100000"/>
              <a:buChar char="•"/>
              <a:defRPr sz="4800">
                <a:solidFill>
                  <a:schemeClr val="accent1"/>
                </a:solidFill>
              </a:defRPr>
            </a:pPr>
            <a:r>
              <a:t>“People who purchased this item also purchased”</a:t>
            </a:r>
          </a:p>
        </p:txBody>
      </p:sp>
      <p:sp>
        <p:nvSpPr>
          <p:cNvPr id="386" name="Empirical Evidence"/>
          <p:cNvSpPr txBox="1"/>
          <p:nvPr>
            <p:ph type="title"/>
          </p:nvPr>
        </p:nvSpPr>
        <p:spPr>
          <a:prstGeom prst="rect">
            <a:avLst/>
          </a:prstGeom>
        </p:spPr>
        <p:txBody>
          <a:bodyPr/>
          <a:lstStyle/>
          <a:p>
            <a:pPr/>
            <a:r>
              <a:t>Empirical Evidence</a:t>
            </a:r>
          </a:p>
        </p:txBody>
      </p:sp>
      <p:pic>
        <p:nvPicPr>
          <p:cNvPr id="387" name="Picture 16" descr="Picture 16"/>
          <p:cNvPicPr>
            <a:picLocks noChangeAspect="0"/>
          </p:cNvPicPr>
          <p:nvPr/>
        </p:nvPicPr>
        <p:blipFill>
          <a:blip r:embed="rId2">
            <a:extLst/>
          </a:blip>
          <a:stretch>
            <a:fillRect/>
          </a:stretch>
        </p:blipFill>
        <p:spPr>
          <a:xfrm>
            <a:off x="7281219" y="1982805"/>
            <a:ext cx="274321" cy="27432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8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8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8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8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38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38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38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385">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385">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385">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85" grpId="1"/>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9" name="Subtitle 4"/>
          <p:cNvSpPr txBox="1"/>
          <p:nvPr/>
        </p:nvSpPr>
        <p:spPr>
          <a:xfrm>
            <a:off x="12005912" y="9793040"/>
            <a:ext cx="10310552" cy="265981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914400">
              <a:lnSpc>
                <a:spcPct val="110000"/>
              </a:lnSpc>
              <a:spcBef>
                <a:spcPts val="3000"/>
              </a:spcBef>
              <a:defRPr sz="4000">
                <a:solidFill>
                  <a:schemeClr val="accent1"/>
                </a:solidFill>
              </a:defRPr>
            </a:lvl1pPr>
          </a:lstStyle>
          <a:p>
            <a:pPr/>
            <a:r>
              <a:t>*Results are directionally similar for all other product categories on the website</a:t>
            </a:r>
          </a:p>
        </p:txBody>
      </p:sp>
      <p:sp>
        <p:nvSpPr>
          <p:cNvPr id="390" name="Sales Diversity of Movies*"/>
          <p:cNvSpPr txBox="1"/>
          <p:nvPr>
            <p:ph type="title"/>
          </p:nvPr>
        </p:nvSpPr>
        <p:spPr>
          <a:prstGeom prst="rect">
            <a:avLst/>
          </a:prstGeom>
        </p:spPr>
        <p:txBody>
          <a:bodyPr/>
          <a:lstStyle/>
          <a:p>
            <a:pPr/>
            <a:r>
              <a:t>Sales Diversity of Movies*</a:t>
            </a:r>
          </a:p>
        </p:txBody>
      </p:sp>
      <p:pic>
        <p:nvPicPr>
          <p:cNvPr id="391" name="Picture 16" descr="Picture 16"/>
          <p:cNvPicPr>
            <a:picLocks noChangeAspect="0"/>
          </p:cNvPicPr>
          <p:nvPr/>
        </p:nvPicPr>
        <p:blipFill>
          <a:blip r:embed="rId2">
            <a:extLst/>
          </a:blip>
          <a:stretch>
            <a:fillRect/>
          </a:stretch>
        </p:blipFill>
        <p:spPr>
          <a:xfrm>
            <a:off x="7281219" y="1982805"/>
            <a:ext cx="274321" cy="274321"/>
          </a:xfrm>
          <a:prstGeom prst="rect">
            <a:avLst/>
          </a:prstGeom>
          <a:ln w="12700">
            <a:miter lim="400000"/>
          </a:ln>
        </p:spPr>
      </p:pic>
      <p:pic>
        <p:nvPicPr>
          <p:cNvPr id="392" name="Picture 4" descr="Picture 4"/>
          <p:cNvPicPr>
            <a:picLocks noChangeAspect="1"/>
          </p:cNvPicPr>
          <p:nvPr/>
        </p:nvPicPr>
        <p:blipFill>
          <a:blip r:embed="rId3">
            <a:extLst/>
          </a:blip>
          <a:stretch>
            <a:fillRect/>
          </a:stretch>
        </p:blipFill>
        <p:spPr>
          <a:xfrm>
            <a:off x="1493356" y="2353299"/>
            <a:ext cx="10310552" cy="10310552"/>
          </a:xfrm>
          <a:prstGeom prst="rect">
            <a:avLst/>
          </a:prstGeom>
          <a:ln w="12700">
            <a:miter lim="400000"/>
          </a:ln>
        </p:spPr>
      </p:pic>
      <p:graphicFrame>
        <p:nvGraphicFramePr>
          <p:cNvPr id="393" name="Table"/>
          <p:cNvGraphicFramePr/>
          <p:nvPr/>
        </p:nvGraphicFramePr>
        <p:xfrm>
          <a:off x="11958972" y="3554463"/>
          <a:ext cx="10667739" cy="4400026"/>
        </p:xfrm>
        <a:graphic xmlns:a="http://schemas.openxmlformats.org/drawingml/2006/main">
          <a:graphicData uri="http://schemas.openxmlformats.org/drawingml/2006/table">
            <a:tbl>
              <a:tblPr firstCol="0" firstRow="1" lastCol="0" lastRow="0" bandCol="0" bandRow="1" rtl="0">
                <a:tableStyleId>{C7B018BB-80A7-4F77-B60F-C8B233D01FF8}</a:tableStyleId>
              </a:tblPr>
              <a:tblGrid>
                <a:gridCol w="3941554"/>
                <a:gridCol w="3178738"/>
                <a:gridCol w="3492500"/>
              </a:tblGrid>
              <a:tr h="1458208">
                <a:tc>
                  <a:txBody>
                    <a:bodyPr/>
                    <a:lstStyle/>
                    <a:p>
                      <a:pPr algn="ctr">
                        <a:defRPr sz="3600"/>
                      </a:pPr>
                    </a:p>
                  </a:txBody>
                  <a:tcPr marL="0" marR="0" marT="0" marB="0" anchor="ctr" anchorCtr="0" horzOverflow="overflow">
                    <a:solidFill>
                      <a:schemeClr val="accent1"/>
                    </a:solidFill>
                  </a:tcPr>
                </a:tc>
                <a:tc>
                  <a:txBody>
                    <a:bodyPr/>
                    <a:lstStyle/>
                    <a:p>
                      <a:pPr algn="ctr">
                        <a:defRPr b="0" sz="1800">
                          <a:solidFill>
                            <a:srgbClr val="000000"/>
                          </a:solidFill>
                        </a:defRPr>
                      </a:pPr>
                      <a:r>
                        <a:rPr b="1" sz="3600">
                          <a:solidFill>
                            <a:srgbClr val="FFFFFF"/>
                          </a:solidFill>
                        </a:rPr>
                        <a:t>Control</a:t>
                      </a:r>
                    </a:p>
                  </a:txBody>
                  <a:tcPr marL="0" marR="0" marT="0" marB="0" anchor="ctr" anchorCtr="0" horzOverflow="overflow">
                    <a:solidFill>
                      <a:schemeClr val="accent1"/>
                    </a:solidFill>
                  </a:tcPr>
                </a:tc>
                <a:tc>
                  <a:txBody>
                    <a:bodyPr/>
                    <a:lstStyle/>
                    <a:p>
                      <a:pPr algn="ctr">
                        <a:defRPr b="0" sz="1800">
                          <a:solidFill>
                            <a:srgbClr val="000000"/>
                          </a:solidFill>
                        </a:defRPr>
                      </a:pPr>
                      <a:r>
                        <a:rPr b="1" sz="3600">
                          <a:solidFill>
                            <a:srgbClr val="FFFFFF"/>
                          </a:solidFill>
                        </a:rPr>
                        <a:t>View-based 
CF</a:t>
                      </a:r>
                    </a:p>
                  </a:txBody>
                  <a:tcPr marL="0" marR="0" marT="0" marB="0" anchor="ctr" anchorCtr="0" horzOverflow="overflow">
                    <a:solidFill>
                      <a:schemeClr val="accent1"/>
                    </a:solidFill>
                  </a:tcPr>
                </a:tc>
              </a:tr>
              <a:tr h="1458208">
                <a:tc>
                  <a:txBody>
                    <a:bodyPr/>
                    <a:lstStyle/>
                    <a:p>
                      <a:pPr algn="ctr">
                        <a:defRPr sz="1800">
                          <a:solidFill>
                            <a:srgbClr val="000000"/>
                          </a:solidFill>
                        </a:defRPr>
                      </a:pPr>
                      <a:r>
                        <a:rPr sz="3600">
                          <a:solidFill>
                            <a:schemeClr val="accent1"/>
                          </a:solidFill>
                        </a:rPr>
                        <a:t>Gini</a:t>
                      </a:r>
                    </a:p>
                  </a:txBody>
                  <a:tcPr marL="0" marR="0" marT="0" marB="0" anchor="ctr" anchorCtr="0" horzOverflow="overflow"/>
                </a:tc>
                <a:tc>
                  <a:txBody>
                    <a:bodyPr/>
                    <a:lstStyle/>
                    <a:p>
                      <a:pPr algn="ctr">
                        <a:defRPr sz="1800">
                          <a:solidFill>
                            <a:srgbClr val="000000"/>
                          </a:solidFill>
                        </a:defRPr>
                      </a:pPr>
                      <a:r>
                        <a:rPr sz="3600">
                          <a:solidFill>
                            <a:schemeClr val="accent1"/>
                          </a:solidFill>
                        </a:rPr>
                        <a:t>0.60</a:t>
                      </a:r>
                    </a:p>
                  </a:txBody>
                  <a:tcPr marL="0" marR="0" marT="0" marB="0" anchor="ctr" anchorCtr="0" horzOverflow="overflow"/>
                </a:tc>
                <a:tc>
                  <a:txBody>
                    <a:bodyPr/>
                    <a:lstStyle/>
                    <a:p>
                      <a:pPr algn="ctr">
                        <a:defRPr sz="1800">
                          <a:solidFill>
                            <a:srgbClr val="000000"/>
                          </a:solidFill>
                        </a:defRPr>
                      </a:pPr>
                      <a:r>
                        <a:rPr sz="3600">
                          <a:solidFill>
                            <a:schemeClr val="accent1"/>
                          </a:solidFill>
                        </a:rPr>
                        <a:t>0.68</a:t>
                      </a:r>
                    </a:p>
                  </a:txBody>
                  <a:tcPr marL="0" marR="0" marT="0" marB="0" anchor="ctr" anchorCtr="0" horzOverflow="overflow"/>
                </a:tc>
              </a:tr>
              <a:tr h="1458208">
                <a:tc>
                  <a:txBody>
                    <a:bodyPr/>
                    <a:lstStyle/>
                    <a:p>
                      <a:pPr algn="ctr">
                        <a:defRPr sz="1800">
                          <a:solidFill>
                            <a:srgbClr val="000000"/>
                          </a:solidFill>
                        </a:defRPr>
                      </a:pPr>
                      <a:r>
                        <a:rPr sz="3600">
                          <a:solidFill>
                            <a:schemeClr val="accent1"/>
                          </a:solidFill>
                        </a:rPr>
                        <a:t>Change | p-value</a:t>
                      </a:r>
                    </a:p>
                  </a:txBody>
                  <a:tcPr marL="0" marR="0" marT="0" marB="0" anchor="ctr" anchorCtr="0" horzOverflow="overflow"/>
                </a:tc>
                <a:tc>
                  <a:txBody>
                    <a:bodyPr/>
                    <a:lstStyle/>
                    <a:p>
                      <a:pPr algn="ctr">
                        <a:defRPr sz="3600">
                          <a:solidFill>
                            <a:schemeClr val="accent1"/>
                          </a:solidFill>
                        </a:defRPr>
                      </a:pPr>
                    </a:p>
                  </a:txBody>
                  <a:tcPr marL="0" marR="0" marT="0" marB="0" anchor="ctr" anchorCtr="0" horzOverflow="overflow"/>
                </a:tc>
                <a:tc>
                  <a:txBody>
                    <a:bodyPr/>
                    <a:lstStyle/>
                    <a:p>
                      <a:pPr algn="ctr">
                        <a:defRPr sz="1800">
                          <a:solidFill>
                            <a:srgbClr val="000000"/>
                          </a:solidFill>
                        </a:defRPr>
                      </a:pPr>
                      <a:r>
                        <a:rPr sz="3600">
                          <a:solidFill>
                            <a:schemeClr val="accent1"/>
                          </a:solidFill>
                        </a:rPr>
                        <a:t>0.07 | (0.004)</a:t>
                      </a:r>
                    </a:p>
                  </a:txBody>
                  <a:tcPr marL="0" marR="0" marT="0" marB="0" anchor="ctr" anchorCtr="0" horzOverflow="overflow"/>
                </a:tc>
              </a:tr>
            </a:tbl>
          </a:graphicData>
        </a:graphic>
      </p:graphicFrame>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95" name="Picture 3" descr="Picture 3"/>
          <p:cNvPicPr>
            <a:picLocks noChangeAspect="1"/>
          </p:cNvPicPr>
          <p:nvPr/>
        </p:nvPicPr>
        <p:blipFill>
          <a:blip r:embed="rId2">
            <a:extLst/>
          </a:blip>
          <a:stretch>
            <a:fillRect/>
          </a:stretch>
        </p:blipFill>
        <p:spPr>
          <a:xfrm>
            <a:off x="1493356" y="2353299"/>
            <a:ext cx="10310552" cy="10310552"/>
          </a:xfrm>
          <a:prstGeom prst="rect">
            <a:avLst/>
          </a:prstGeom>
          <a:ln w="12700">
            <a:miter lim="400000"/>
          </a:ln>
        </p:spPr>
      </p:pic>
      <p:sp>
        <p:nvSpPr>
          <p:cNvPr id="396" name="Subtitle 4"/>
          <p:cNvSpPr txBox="1"/>
          <p:nvPr/>
        </p:nvSpPr>
        <p:spPr>
          <a:xfrm>
            <a:off x="12005912" y="9793040"/>
            <a:ext cx="10310552" cy="265981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914400">
              <a:lnSpc>
                <a:spcPct val="110000"/>
              </a:lnSpc>
              <a:spcBef>
                <a:spcPts val="3000"/>
              </a:spcBef>
              <a:defRPr sz="4000">
                <a:solidFill>
                  <a:schemeClr val="accent1"/>
                </a:solidFill>
              </a:defRPr>
            </a:lvl1pPr>
          </a:lstStyle>
          <a:p>
            <a:pPr/>
            <a:r>
              <a:t>*Results are directionally similar for all other product categories on the website</a:t>
            </a:r>
          </a:p>
        </p:txBody>
      </p:sp>
      <p:sp>
        <p:nvSpPr>
          <p:cNvPr id="397" name="Sales Diversity of Movies*"/>
          <p:cNvSpPr txBox="1"/>
          <p:nvPr>
            <p:ph type="title"/>
          </p:nvPr>
        </p:nvSpPr>
        <p:spPr>
          <a:prstGeom prst="rect">
            <a:avLst/>
          </a:prstGeom>
        </p:spPr>
        <p:txBody>
          <a:bodyPr/>
          <a:lstStyle/>
          <a:p>
            <a:pPr/>
            <a:r>
              <a:t>Sales Diversity of Movies*</a:t>
            </a:r>
          </a:p>
        </p:txBody>
      </p:sp>
      <p:pic>
        <p:nvPicPr>
          <p:cNvPr id="398" name="Picture 16" descr="Picture 16"/>
          <p:cNvPicPr>
            <a:picLocks noChangeAspect="0"/>
          </p:cNvPicPr>
          <p:nvPr/>
        </p:nvPicPr>
        <p:blipFill>
          <a:blip r:embed="rId3">
            <a:extLst/>
          </a:blip>
          <a:stretch>
            <a:fillRect/>
          </a:stretch>
        </p:blipFill>
        <p:spPr>
          <a:xfrm>
            <a:off x="7281219" y="1982805"/>
            <a:ext cx="274321" cy="274321"/>
          </a:xfrm>
          <a:prstGeom prst="rect">
            <a:avLst/>
          </a:prstGeom>
          <a:ln w="12700">
            <a:miter lim="400000"/>
          </a:ln>
        </p:spPr>
      </p:pic>
      <p:graphicFrame>
        <p:nvGraphicFramePr>
          <p:cNvPr id="399" name="Table"/>
          <p:cNvGraphicFramePr/>
          <p:nvPr/>
        </p:nvGraphicFramePr>
        <p:xfrm>
          <a:off x="11958972" y="3554463"/>
          <a:ext cx="10667739" cy="4400026"/>
        </p:xfrm>
        <a:graphic xmlns:a="http://schemas.openxmlformats.org/drawingml/2006/main">
          <a:graphicData uri="http://schemas.openxmlformats.org/drawingml/2006/table">
            <a:tbl>
              <a:tblPr firstCol="0" firstRow="1" lastCol="0" lastRow="0" bandCol="0" bandRow="1" rtl="0">
                <a:tableStyleId>{C7B018BB-80A7-4F77-B60F-C8B233D01FF8}</a:tableStyleId>
              </a:tblPr>
              <a:tblGrid>
                <a:gridCol w="3941554"/>
                <a:gridCol w="3178738"/>
                <a:gridCol w="3500782"/>
              </a:tblGrid>
              <a:tr h="1458208">
                <a:tc>
                  <a:txBody>
                    <a:bodyPr/>
                    <a:lstStyle/>
                    <a:p>
                      <a:pPr algn="ctr">
                        <a:defRPr sz="3600"/>
                      </a:pPr>
                    </a:p>
                  </a:txBody>
                  <a:tcPr marL="0" marR="0" marT="0" marB="0" anchor="ctr" anchorCtr="0" horzOverflow="overflow">
                    <a:solidFill>
                      <a:schemeClr val="accent1"/>
                    </a:solidFill>
                  </a:tcPr>
                </a:tc>
                <a:tc>
                  <a:txBody>
                    <a:bodyPr/>
                    <a:lstStyle/>
                    <a:p>
                      <a:pPr algn="ctr">
                        <a:defRPr b="0" sz="1800">
                          <a:solidFill>
                            <a:srgbClr val="000000"/>
                          </a:solidFill>
                        </a:defRPr>
                      </a:pPr>
                      <a:r>
                        <a:rPr b="1" sz="3600">
                          <a:solidFill>
                            <a:srgbClr val="FFFFFF"/>
                          </a:solidFill>
                        </a:rPr>
                        <a:t>Control</a:t>
                      </a:r>
                    </a:p>
                  </a:txBody>
                  <a:tcPr marL="0" marR="0" marT="0" marB="0" anchor="ctr" anchorCtr="0" horzOverflow="overflow">
                    <a:solidFill>
                      <a:schemeClr val="accent1"/>
                    </a:solidFill>
                  </a:tcPr>
                </a:tc>
                <a:tc>
                  <a:txBody>
                    <a:bodyPr/>
                    <a:lstStyle/>
                    <a:p>
                      <a:pPr algn="ctr">
                        <a:defRPr b="0" sz="1800">
                          <a:solidFill>
                            <a:srgbClr val="000000"/>
                          </a:solidFill>
                        </a:defRPr>
                      </a:pPr>
                      <a:r>
                        <a:rPr b="1" sz="3600">
                          <a:solidFill>
                            <a:srgbClr val="FFFFFF"/>
                          </a:solidFill>
                        </a:rPr>
                        <a:t>View-based 
CF</a:t>
                      </a:r>
                    </a:p>
                  </a:txBody>
                  <a:tcPr marL="0" marR="0" marT="0" marB="0" anchor="ctr" anchorCtr="0" horzOverflow="overflow">
                    <a:solidFill>
                      <a:schemeClr val="accent1"/>
                    </a:solidFill>
                  </a:tcPr>
                </a:tc>
              </a:tr>
              <a:tr h="1458208">
                <a:tc>
                  <a:txBody>
                    <a:bodyPr/>
                    <a:lstStyle/>
                    <a:p>
                      <a:pPr algn="ctr">
                        <a:defRPr sz="1800">
                          <a:solidFill>
                            <a:srgbClr val="000000"/>
                          </a:solidFill>
                        </a:defRPr>
                      </a:pPr>
                      <a:r>
                        <a:rPr sz="3600">
                          <a:solidFill>
                            <a:schemeClr val="accent1"/>
                          </a:solidFill>
                        </a:rPr>
                        <a:t>Gini</a:t>
                      </a:r>
                    </a:p>
                  </a:txBody>
                  <a:tcPr marL="0" marR="0" marT="0" marB="0" anchor="ctr" anchorCtr="0" horzOverflow="overflow"/>
                </a:tc>
                <a:tc>
                  <a:txBody>
                    <a:bodyPr/>
                    <a:lstStyle/>
                    <a:p>
                      <a:pPr algn="ctr">
                        <a:defRPr sz="1800">
                          <a:solidFill>
                            <a:srgbClr val="000000"/>
                          </a:solidFill>
                        </a:defRPr>
                      </a:pPr>
                      <a:r>
                        <a:rPr sz="3600">
                          <a:solidFill>
                            <a:schemeClr val="accent1"/>
                          </a:solidFill>
                        </a:rPr>
                        <a:t>0.60</a:t>
                      </a:r>
                    </a:p>
                  </a:txBody>
                  <a:tcPr marL="0" marR="0" marT="0" marB="0" anchor="ctr" anchorCtr="0" horzOverflow="overflow"/>
                </a:tc>
                <a:tc>
                  <a:txBody>
                    <a:bodyPr/>
                    <a:lstStyle/>
                    <a:p>
                      <a:pPr algn="ctr">
                        <a:defRPr sz="1800">
                          <a:solidFill>
                            <a:srgbClr val="000000"/>
                          </a:solidFill>
                        </a:defRPr>
                      </a:pPr>
                      <a:r>
                        <a:rPr sz="3600">
                          <a:solidFill>
                            <a:schemeClr val="accent1"/>
                          </a:solidFill>
                        </a:rPr>
                        <a:t>0.70</a:t>
                      </a:r>
                    </a:p>
                  </a:txBody>
                  <a:tcPr marL="0" marR="0" marT="0" marB="0" anchor="ctr" anchorCtr="0" horzOverflow="overflow"/>
                </a:tc>
              </a:tr>
              <a:tr h="1458208">
                <a:tc>
                  <a:txBody>
                    <a:bodyPr/>
                    <a:lstStyle/>
                    <a:p>
                      <a:pPr algn="ctr">
                        <a:defRPr sz="1800">
                          <a:solidFill>
                            <a:srgbClr val="000000"/>
                          </a:solidFill>
                        </a:defRPr>
                      </a:pPr>
                      <a:r>
                        <a:rPr sz="3600">
                          <a:solidFill>
                            <a:schemeClr val="accent1"/>
                          </a:solidFill>
                        </a:rPr>
                        <a:t>Change | p-value</a:t>
                      </a:r>
                    </a:p>
                  </a:txBody>
                  <a:tcPr marL="0" marR="0" marT="0" marB="0" anchor="ctr" anchorCtr="0" horzOverflow="overflow"/>
                </a:tc>
                <a:tc>
                  <a:txBody>
                    <a:bodyPr/>
                    <a:lstStyle/>
                    <a:p>
                      <a:pPr algn="ctr">
                        <a:defRPr sz="3600">
                          <a:solidFill>
                            <a:schemeClr val="accent1"/>
                          </a:solidFill>
                        </a:defRPr>
                      </a:pPr>
                    </a:p>
                  </a:txBody>
                  <a:tcPr marL="0" marR="0" marT="0" marB="0" anchor="ctr" anchorCtr="0" horzOverflow="overflow"/>
                </a:tc>
                <a:tc>
                  <a:txBody>
                    <a:bodyPr/>
                    <a:lstStyle/>
                    <a:p>
                      <a:pPr algn="ctr">
                        <a:defRPr sz="1800">
                          <a:solidFill>
                            <a:srgbClr val="000000"/>
                          </a:solidFill>
                        </a:defRPr>
                      </a:pPr>
                      <a:r>
                        <a:rPr sz="3600">
                          <a:solidFill>
                            <a:schemeClr val="accent1"/>
                          </a:solidFill>
                        </a:rPr>
                        <a:t>0.10 | (&lt; 0.0041)</a:t>
                      </a:r>
                    </a:p>
                  </a:txBody>
                  <a:tcPr marL="0" marR="0" marT="0" marB="0" anchor="ctr" anchorCtr="0" horzOverflow="overflow"/>
                </a:tc>
              </a:tr>
            </a:tbl>
          </a:graphicData>
        </a:graphic>
      </p:graphicFrame>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1" name="Absolute Sales of Niche Items"/>
          <p:cNvSpPr txBox="1"/>
          <p:nvPr>
            <p:ph type="title"/>
          </p:nvPr>
        </p:nvSpPr>
        <p:spPr>
          <a:prstGeom prst="rect">
            <a:avLst/>
          </a:prstGeom>
        </p:spPr>
        <p:txBody>
          <a:bodyPr/>
          <a:lstStyle/>
          <a:p>
            <a:pPr/>
            <a:r>
              <a:t>Absolute Sales of Niche Items</a:t>
            </a:r>
          </a:p>
        </p:txBody>
      </p:sp>
      <p:pic>
        <p:nvPicPr>
          <p:cNvPr id="402" name="Picture 16" descr="Picture 16"/>
          <p:cNvPicPr>
            <a:picLocks noChangeAspect="0"/>
          </p:cNvPicPr>
          <p:nvPr/>
        </p:nvPicPr>
        <p:blipFill>
          <a:blip r:embed="rId2">
            <a:extLst/>
          </a:blip>
          <a:stretch>
            <a:fillRect/>
          </a:stretch>
        </p:blipFill>
        <p:spPr>
          <a:xfrm>
            <a:off x="7281219" y="1982805"/>
            <a:ext cx="274321" cy="274321"/>
          </a:xfrm>
          <a:prstGeom prst="rect">
            <a:avLst/>
          </a:prstGeom>
          <a:ln w="12700">
            <a:miter lim="400000"/>
          </a:ln>
        </p:spPr>
      </p:pic>
      <p:pic>
        <p:nvPicPr>
          <p:cNvPr id="403" name="Picture 4" descr="Picture 4"/>
          <p:cNvPicPr>
            <a:picLocks noChangeAspect="1"/>
          </p:cNvPicPr>
          <p:nvPr/>
        </p:nvPicPr>
        <p:blipFill>
          <a:blip r:embed="rId3">
            <a:extLst/>
          </a:blip>
          <a:stretch>
            <a:fillRect/>
          </a:stretch>
        </p:blipFill>
        <p:spPr>
          <a:xfrm>
            <a:off x="2450806" y="2364336"/>
            <a:ext cx="19482388" cy="9968848"/>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What are Recommender Systems?"/>
          <p:cNvSpPr txBox="1"/>
          <p:nvPr>
            <p:ph type="title"/>
          </p:nvPr>
        </p:nvSpPr>
        <p:spPr>
          <a:prstGeom prst="rect">
            <a:avLst/>
          </a:prstGeom>
        </p:spPr>
        <p:txBody>
          <a:bodyPr/>
          <a:lstStyle/>
          <a:p>
            <a:pPr/>
            <a:r>
              <a:t>What are Recommender Systems?</a:t>
            </a:r>
          </a:p>
        </p:txBody>
      </p:sp>
      <p:sp>
        <p:nvSpPr>
          <p:cNvPr id="244" name="Subtitle 4"/>
          <p:cNvSpPr txBox="1"/>
          <p:nvPr/>
        </p:nvSpPr>
        <p:spPr>
          <a:xfrm>
            <a:off x="1625600" y="2514600"/>
            <a:ext cx="21031200" cy="637615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marL="571500" indent="-571500" defTabSz="914400">
              <a:spcBef>
                <a:spcPts val="3000"/>
              </a:spcBef>
              <a:buSzPct val="100000"/>
              <a:buFont typeface="Arial"/>
              <a:buChar char="•"/>
              <a:defRPr sz="4800">
                <a:solidFill>
                  <a:schemeClr val="accent1"/>
                </a:solidFill>
              </a:defRPr>
            </a:pPr>
            <a:r>
              <a:t>Recommender systems use data on purchases, product ratings, and user profiles to predict which products are best suited to a particular customer</a:t>
            </a:r>
          </a:p>
          <a:p>
            <a:pPr lvl="1" marL="571500" indent="-571500" defTabSz="914400">
              <a:spcBef>
                <a:spcPts val="3000"/>
              </a:spcBef>
              <a:buSzPct val="100000"/>
              <a:buFont typeface="Arial"/>
              <a:buChar char="•"/>
              <a:defRPr sz="4800">
                <a:solidFill>
                  <a:schemeClr val="accent1"/>
                </a:solidFill>
              </a:defRPr>
            </a:pPr>
            <a:r>
              <a:t>Most common design is a collaborative filter</a:t>
            </a:r>
          </a:p>
          <a:p>
            <a:pPr lvl="2" marL="1333499" indent="-571499" defTabSz="914400">
              <a:spcBef>
                <a:spcPts val="1500"/>
              </a:spcBef>
              <a:buSzPct val="100000"/>
              <a:buFont typeface="Arial"/>
              <a:buChar char="•"/>
              <a:defRPr sz="4800">
                <a:solidFill>
                  <a:schemeClr val="accent1"/>
                </a:solidFill>
              </a:defRPr>
            </a:pPr>
            <a:r>
              <a:t>“Customers who bought this item also bought…”</a:t>
            </a:r>
          </a:p>
          <a:p>
            <a:pPr lvl="2" marL="1333499" indent="-571499" defTabSz="914400">
              <a:spcBef>
                <a:spcPts val="1500"/>
              </a:spcBef>
              <a:buSzPct val="100000"/>
              <a:buFont typeface="Arial"/>
              <a:buChar char="•"/>
              <a:defRPr sz="4800">
                <a:solidFill>
                  <a:schemeClr val="accent1"/>
                </a:solidFill>
              </a:defRPr>
            </a:pPr>
            <a:r>
              <a:t>“People like you bought…”</a:t>
            </a:r>
          </a:p>
          <a:p>
            <a:pPr lvl="1" marL="571500" indent="-571500" defTabSz="914400">
              <a:spcBef>
                <a:spcPts val="3000"/>
              </a:spcBef>
              <a:buSzPct val="100000"/>
              <a:buFont typeface="Arial"/>
              <a:buChar char="•"/>
              <a:defRPr sz="4800">
                <a:solidFill>
                  <a:schemeClr val="accent1"/>
                </a:solidFill>
              </a:defRPr>
            </a:pPr>
            <a:r>
              <a:t>Recommender systems are valuable for both customers and firms</a:t>
            </a:r>
          </a:p>
        </p:txBody>
      </p:sp>
      <p:pic>
        <p:nvPicPr>
          <p:cNvPr id="245" name="Picture 16" descr="Picture 16"/>
          <p:cNvPicPr>
            <a:picLocks noChangeAspect="0"/>
          </p:cNvPicPr>
          <p:nvPr/>
        </p:nvPicPr>
        <p:blipFill>
          <a:blip r:embed="rId2">
            <a:extLst/>
          </a:blip>
          <a:stretch>
            <a:fillRect/>
          </a:stretch>
        </p:blipFill>
        <p:spPr>
          <a:xfrm>
            <a:off x="7281219" y="1982805"/>
            <a:ext cx="274321" cy="274321"/>
          </a:xfrm>
          <a:prstGeom prst="rect">
            <a:avLst/>
          </a:prstGeom>
          <a:ln w="12700">
            <a:miter lim="400000"/>
          </a:ln>
        </p:spPr>
      </p:pic>
      <p:grpSp>
        <p:nvGrpSpPr>
          <p:cNvPr id="261" name="Group"/>
          <p:cNvGrpSpPr/>
          <p:nvPr/>
        </p:nvGrpSpPr>
        <p:grpSpPr>
          <a:xfrm>
            <a:off x="4386160" y="8558421"/>
            <a:ext cx="15611681" cy="3699597"/>
            <a:chOff x="0" y="0"/>
            <a:chExt cx="15611679" cy="3699596"/>
          </a:xfrm>
        </p:grpSpPr>
        <p:sp>
          <p:nvSpPr>
            <p:cNvPr id="246" name="Rectangle 20"/>
            <p:cNvSpPr/>
            <p:nvPr/>
          </p:nvSpPr>
          <p:spPr>
            <a:xfrm>
              <a:off x="7864679" y="1081320"/>
              <a:ext cx="7747001" cy="2618277"/>
            </a:xfrm>
            <a:prstGeom prst="rect">
              <a:avLst/>
            </a:prstGeom>
            <a:solidFill>
              <a:srgbClr val="EEEDEA"/>
            </a:solidFill>
            <a:ln w="12700" cap="flat">
              <a:noFill/>
              <a:miter lim="400000"/>
            </a:ln>
            <a:effectLst/>
          </p:spPr>
          <p:txBody>
            <a:bodyPr wrap="square" lIns="45719" tIns="45719" rIns="45719" bIns="45719" numCol="1" anchor="t">
              <a:noAutofit/>
            </a:bodyPr>
            <a:lstStyle/>
            <a:p>
              <a:pPr defTabSz="1828433">
                <a:defRPr sz="1400">
                  <a:solidFill>
                    <a:schemeClr val="accent1"/>
                  </a:solidFill>
                </a:defRPr>
              </a:pPr>
            </a:p>
          </p:txBody>
        </p:sp>
        <p:sp>
          <p:nvSpPr>
            <p:cNvPr id="247" name="Rectangle 20"/>
            <p:cNvSpPr/>
            <p:nvPr/>
          </p:nvSpPr>
          <p:spPr>
            <a:xfrm>
              <a:off x="0" y="1081320"/>
              <a:ext cx="7747000" cy="2618277"/>
            </a:xfrm>
            <a:prstGeom prst="rect">
              <a:avLst/>
            </a:prstGeom>
            <a:solidFill>
              <a:srgbClr val="EEEDEA"/>
            </a:solidFill>
            <a:ln w="12700" cap="flat">
              <a:noFill/>
              <a:miter lim="400000"/>
            </a:ln>
            <a:effectLst/>
          </p:spPr>
          <p:txBody>
            <a:bodyPr wrap="square" lIns="45719" tIns="45719" rIns="45719" bIns="45719" numCol="1" anchor="t">
              <a:noAutofit/>
            </a:bodyPr>
            <a:lstStyle/>
            <a:p>
              <a:pPr defTabSz="1828433">
                <a:defRPr sz="1400">
                  <a:solidFill>
                    <a:schemeClr val="accent1"/>
                  </a:solidFill>
                </a:defRPr>
              </a:pPr>
            </a:p>
          </p:txBody>
        </p:sp>
        <p:grpSp>
          <p:nvGrpSpPr>
            <p:cNvPr id="260" name="Group"/>
            <p:cNvGrpSpPr/>
            <p:nvPr/>
          </p:nvGrpSpPr>
          <p:grpSpPr>
            <a:xfrm>
              <a:off x="-1" y="0"/>
              <a:ext cx="15597510" cy="974544"/>
              <a:chOff x="0" y="0"/>
              <a:chExt cx="15597508" cy="974543"/>
            </a:xfrm>
          </p:grpSpPr>
          <p:grpSp>
            <p:nvGrpSpPr>
              <p:cNvPr id="250" name="Rectangle 21"/>
              <p:cNvGrpSpPr/>
              <p:nvPr/>
            </p:nvGrpSpPr>
            <p:grpSpPr>
              <a:xfrm>
                <a:off x="7848983" y="7140"/>
                <a:ext cx="7747001" cy="960263"/>
                <a:chOff x="0" y="0"/>
                <a:chExt cx="7747000" cy="960262"/>
              </a:xfrm>
            </p:grpSpPr>
            <p:sp>
              <p:nvSpPr>
                <p:cNvPr id="248" name="Rectangle"/>
                <p:cNvSpPr/>
                <p:nvPr/>
              </p:nvSpPr>
              <p:spPr>
                <a:xfrm>
                  <a:off x="-1" y="0"/>
                  <a:ext cx="7747001" cy="960263"/>
                </a:xfrm>
                <a:prstGeom prst="rect">
                  <a:avLst/>
                </a:prstGeom>
                <a:solidFill>
                  <a:schemeClr val="accent4"/>
                </a:solidFill>
                <a:ln w="12700" cap="flat">
                  <a:noFill/>
                  <a:miter lim="400000"/>
                </a:ln>
                <a:effectLst/>
              </p:spPr>
              <p:txBody>
                <a:bodyPr wrap="square" lIns="45719" tIns="45719" rIns="45719" bIns="45719" numCol="1" anchor="ctr">
                  <a:noAutofit/>
                </a:bodyPr>
                <a:lstStyle/>
                <a:p>
                  <a:pPr defTabSz="1333556">
                    <a:defRPr sz="1800"/>
                  </a:pPr>
                </a:p>
              </p:txBody>
            </p:sp>
            <p:sp>
              <p:nvSpPr>
                <p:cNvPr id="249" name="Value to Firms"/>
                <p:cNvSpPr txBox="1"/>
                <p:nvPr/>
              </p:nvSpPr>
              <p:spPr>
                <a:xfrm>
                  <a:off x="227852" y="136708"/>
                  <a:ext cx="7291295" cy="68684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noAutofit/>
                </a:bodyPr>
                <a:lstStyle>
                  <a:lvl1pPr defTabSz="1333556">
                    <a:defRPr sz="4000">
                      <a:solidFill>
                        <a:srgbClr val="FFFFFF"/>
                      </a:solidFill>
                    </a:defRPr>
                  </a:lvl1pPr>
                </a:lstStyle>
                <a:p>
                  <a:pPr/>
                  <a:r>
                    <a:t>Value to Firms</a:t>
                  </a:r>
                </a:p>
              </p:txBody>
            </p:sp>
          </p:grpSp>
          <p:grpSp>
            <p:nvGrpSpPr>
              <p:cNvPr id="253" name="Group 22"/>
              <p:cNvGrpSpPr/>
              <p:nvPr/>
            </p:nvGrpSpPr>
            <p:grpSpPr>
              <a:xfrm>
                <a:off x="14214780" y="0"/>
                <a:ext cx="1382729" cy="974544"/>
                <a:chOff x="0" y="0"/>
                <a:chExt cx="1382727" cy="974543"/>
              </a:xfrm>
            </p:grpSpPr>
            <p:sp>
              <p:nvSpPr>
                <p:cNvPr id="251" name="Isosceles Triangle 24"/>
                <p:cNvSpPr/>
                <p:nvPr/>
              </p:nvSpPr>
              <p:spPr>
                <a:xfrm rot="10800000">
                  <a:off x="-1" y="-1"/>
                  <a:ext cx="322754" cy="9745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defTabSz="914400">
                    <a:defRPr sz="1800">
                      <a:solidFill>
                        <a:srgbClr val="FFFFFF"/>
                      </a:solidFill>
                    </a:defRPr>
                  </a:pPr>
                </a:p>
              </p:txBody>
            </p:sp>
            <p:sp>
              <p:nvSpPr>
                <p:cNvPr id="252" name="Rectangle 25"/>
                <p:cNvSpPr/>
                <p:nvPr/>
              </p:nvSpPr>
              <p:spPr>
                <a:xfrm rot="10800000">
                  <a:off x="322753" y="978"/>
                  <a:ext cx="1059975" cy="973566"/>
                </a:xfrm>
                <a:prstGeom prst="rect">
                  <a:avLst/>
                </a:prstGeom>
                <a:solidFill>
                  <a:srgbClr val="000000">
                    <a:alpha val="20000"/>
                  </a:srgbClr>
                </a:solidFill>
                <a:ln w="12700" cap="flat">
                  <a:noFill/>
                  <a:miter lim="400000"/>
                </a:ln>
                <a:effectLst/>
              </p:spPr>
              <p:txBody>
                <a:bodyPr wrap="square" lIns="45719" tIns="45719" rIns="45719" bIns="45719" numCol="1" anchor="ctr">
                  <a:noAutofit/>
                </a:bodyPr>
                <a:lstStyle/>
                <a:p>
                  <a:pPr algn="ctr" defTabSz="914400">
                    <a:defRPr sz="1800">
                      <a:solidFill>
                        <a:srgbClr val="FFFFFF"/>
                      </a:solidFill>
                    </a:defRPr>
                  </a:pPr>
                </a:p>
              </p:txBody>
            </p:sp>
          </p:grpSp>
          <p:grpSp>
            <p:nvGrpSpPr>
              <p:cNvPr id="256" name="Rectangle 21"/>
              <p:cNvGrpSpPr/>
              <p:nvPr/>
            </p:nvGrpSpPr>
            <p:grpSpPr>
              <a:xfrm>
                <a:off x="0" y="7140"/>
                <a:ext cx="7747000" cy="960263"/>
                <a:chOff x="0" y="0"/>
                <a:chExt cx="7747000" cy="960262"/>
              </a:xfrm>
            </p:grpSpPr>
            <p:sp>
              <p:nvSpPr>
                <p:cNvPr id="254" name="Rectangle"/>
                <p:cNvSpPr/>
                <p:nvPr/>
              </p:nvSpPr>
              <p:spPr>
                <a:xfrm>
                  <a:off x="-1" y="0"/>
                  <a:ext cx="7747001" cy="960263"/>
                </a:xfrm>
                <a:prstGeom prst="rect">
                  <a:avLst/>
                </a:prstGeom>
                <a:solidFill>
                  <a:schemeClr val="accent1"/>
                </a:solidFill>
                <a:ln w="12700" cap="flat">
                  <a:noFill/>
                  <a:miter lim="400000"/>
                </a:ln>
                <a:effectLst/>
              </p:spPr>
              <p:txBody>
                <a:bodyPr wrap="square" lIns="45719" tIns="45719" rIns="45719" bIns="45719" numCol="1" anchor="ctr">
                  <a:noAutofit/>
                </a:bodyPr>
                <a:lstStyle/>
                <a:p>
                  <a:pPr defTabSz="1333556">
                    <a:defRPr sz="1700"/>
                  </a:pPr>
                </a:p>
              </p:txBody>
            </p:sp>
            <p:sp>
              <p:nvSpPr>
                <p:cNvPr id="255" name="Value to Customers"/>
                <p:cNvSpPr txBox="1"/>
                <p:nvPr/>
              </p:nvSpPr>
              <p:spPr>
                <a:xfrm>
                  <a:off x="227852" y="136708"/>
                  <a:ext cx="7291295" cy="68684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noAutofit/>
                </a:bodyPr>
                <a:lstStyle>
                  <a:lvl1pPr defTabSz="1333556">
                    <a:defRPr sz="4000">
                      <a:solidFill>
                        <a:srgbClr val="FFFFFF"/>
                      </a:solidFill>
                    </a:defRPr>
                  </a:lvl1pPr>
                </a:lstStyle>
                <a:p>
                  <a:pPr/>
                  <a:r>
                    <a:t>Value to Customers</a:t>
                  </a:r>
                </a:p>
              </p:txBody>
            </p:sp>
          </p:grpSp>
          <p:grpSp>
            <p:nvGrpSpPr>
              <p:cNvPr id="259" name="Group 22"/>
              <p:cNvGrpSpPr/>
              <p:nvPr/>
            </p:nvGrpSpPr>
            <p:grpSpPr>
              <a:xfrm>
                <a:off x="6366179" y="0"/>
                <a:ext cx="1382729" cy="974544"/>
                <a:chOff x="0" y="0"/>
                <a:chExt cx="1382727" cy="974543"/>
              </a:xfrm>
            </p:grpSpPr>
            <p:sp>
              <p:nvSpPr>
                <p:cNvPr id="257" name="Isosceles Triangle 24"/>
                <p:cNvSpPr/>
                <p:nvPr/>
              </p:nvSpPr>
              <p:spPr>
                <a:xfrm rot="10800000">
                  <a:off x="-1" y="-1"/>
                  <a:ext cx="322754" cy="9745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defTabSz="914400">
                    <a:defRPr sz="1800">
                      <a:solidFill>
                        <a:srgbClr val="FFFFFF"/>
                      </a:solidFill>
                    </a:defRPr>
                  </a:pPr>
                </a:p>
              </p:txBody>
            </p:sp>
            <p:sp>
              <p:nvSpPr>
                <p:cNvPr id="258" name="Rectangle 25"/>
                <p:cNvSpPr/>
                <p:nvPr/>
              </p:nvSpPr>
              <p:spPr>
                <a:xfrm rot="10800000">
                  <a:off x="322753" y="978"/>
                  <a:ext cx="1059975" cy="973566"/>
                </a:xfrm>
                <a:prstGeom prst="rect">
                  <a:avLst/>
                </a:prstGeom>
                <a:solidFill>
                  <a:srgbClr val="000000">
                    <a:alpha val="20000"/>
                  </a:srgbClr>
                </a:solidFill>
                <a:ln w="12700" cap="flat">
                  <a:noFill/>
                  <a:miter lim="400000"/>
                </a:ln>
                <a:effectLst/>
              </p:spPr>
              <p:txBody>
                <a:bodyPr wrap="square" lIns="45719" tIns="45719" rIns="45719" bIns="45719" numCol="1" anchor="ctr">
                  <a:noAutofit/>
                </a:bodyPr>
                <a:lstStyle/>
                <a:p>
                  <a:pPr algn="ctr" defTabSz="914400">
                    <a:defRPr sz="1800">
                      <a:solidFill>
                        <a:srgbClr val="FFFFFF"/>
                      </a:solidFill>
                    </a:defRPr>
                  </a:pPr>
                </a:p>
              </p:txBody>
            </p:sp>
          </p:grpSp>
        </p:grpSp>
      </p:grpSp>
      <p:sp>
        <p:nvSpPr>
          <p:cNvPr id="262" name="Learn about new products…"/>
          <p:cNvSpPr txBox="1"/>
          <p:nvPr/>
        </p:nvSpPr>
        <p:spPr>
          <a:xfrm>
            <a:off x="4360760" y="9655595"/>
            <a:ext cx="7747001" cy="2586570"/>
          </a:xfrm>
          <a:prstGeom prst="rect">
            <a:avLst/>
          </a:prstGeom>
          <a:ln w="25400">
            <a:miter lim="400000"/>
          </a:ln>
          <a:extLst>
            <a:ext uri="{C572A759-6A51-4108-AA02-DFA0A04FC94B}">
              <ma14:wrappingTextBoxFlag xmlns:ma14="http://schemas.microsoft.com/office/mac/drawingml/2011/main" val="1"/>
            </a:ext>
          </a:extLst>
        </p:spPr>
        <p:txBody>
          <a:bodyPr lIns="182879" tIns="182879" rIns="182879" bIns="182879"/>
          <a:lstStyle/>
          <a:p>
            <a:pPr marL="508000" indent="-381000" defTabSz="1828433">
              <a:spcBef>
                <a:spcPts val="1500"/>
              </a:spcBef>
              <a:buSzPct val="100000"/>
              <a:buChar char="•"/>
              <a:defRPr sz="4000">
                <a:solidFill>
                  <a:schemeClr val="accent1"/>
                </a:solidFill>
              </a:defRPr>
            </a:pPr>
            <a:r>
              <a:t>Learn about new products</a:t>
            </a:r>
          </a:p>
          <a:p>
            <a:pPr marL="508000" indent="-381000" defTabSz="1828433">
              <a:spcBef>
                <a:spcPts val="1500"/>
              </a:spcBef>
              <a:buSzPct val="100000"/>
              <a:buChar char="•"/>
              <a:defRPr sz="4000">
                <a:solidFill>
                  <a:schemeClr val="accent1"/>
                </a:solidFill>
              </a:defRPr>
            </a:pPr>
            <a:r>
              <a:t>Sort through a myriad of choices</a:t>
            </a:r>
          </a:p>
        </p:txBody>
      </p:sp>
      <p:sp>
        <p:nvSpPr>
          <p:cNvPr id="263" name="Convert browsers to buyers…"/>
          <p:cNvSpPr txBox="1"/>
          <p:nvPr/>
        </p:nvSpPr>
        <p:spPr>
          <a:xfrm>
            <a:off x="12250839" y="9655595"/>
            <a:ext cx="7747001" cy="2586570"/>
          </a:xfrm>
          <a:prstGeom prst="rect">
            <a:avLst/>
          </a:prstGeom>
          <a:ln w="25400">
            <a:miter lim="400000"/>
          </a:ln>
          <a:extLst>
            <a:ext uri="{C572A759-6A51-4108-AA02-DFA0A04FC94B}">
              <ma14:wrappingTextBoxFlag xmlns:ma14="http://schemas.microsoft.com/office/mac/drawingml/2011/main" val="1"/>
            </a:ext>
          </a:extLst>
        </p:spPr>
        <p:txBody>
          <a:bodyPr lIns="182879" tIns="182879" rIns="182879" bIns="182879"/>
          <a:lstStyle/>
          <a:p>
            <a:pPr marL="508000" indent="-381000" defTabSz="1828433">
              <a:spcBef>
                <a:spcPts val="1500"/>
              </a:spcBef>
              <a:buSzPct val="100000"/>
              <a:buChar char="•"/>
              <a:defRPr sz="4000">
                <a:solidFill>
                  <a:schemeClr val="accent1"/>
                </a:solidFill>
              </a:defRPr>
            </a:pPr>
            <a:r>
              <a:t>Convert browsers to buyers</a:t>
            </a:r>
          </a:p>
          <a:p>
            <a:pPr marL="508000" indent="-381000" defTabSz="1828433">
              <a:spcBef>
                <a:spcPts val="1500"/>
              </a:spcBef>
              <a:buSzPct val="100000"/>
              <a:buChar char="•"/>
              <a:defRPr sz="4000">
                <a:solidFill>
                  <a:schemeClr val="accent1"/>
                </a:solidFill>
              </a:defRPr>
            </a:pPr>
            <a:r>
              <a:t>Cross-sell</a:t>
            </a:r>
          </a:p>
          <a:p>
            <a:pPr marL="508000" indent="-381000" defTabSz="1828433">
              <a:spcBef>
                <a:spcPts val="1500"/>
              </a:spcBef>
              <a:buSzPct val="100000"/>
              <a:buChar char="•"/>
              <a:defRPr sz="4000">
                <a:solidFill>
                  <a:schemeClr val="accent1"/>
                </a:solidFill>
              </a:defRPr>
            </a:pPr>
            <a:r>
              <a:t>Increase loyalty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4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4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4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4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4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4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2" fill="hold">
                                  <p:stCondLst>
                                    <p:cond delay="0"/>
                                  </p:stCondLst>
                                  <p:iterate type="el" backwards="0">
                                    <p:tmAbs val="0"/>
                                  </p:iterate>
                                  <p:childTnLst>
                                    <p:set>
                                      <p:cBhvr>
                                        <p:cTn id="28" fill="hold"/>
                                        <p:tgtEl>
                                          <p:spTgt spid="26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3" fill="hold">
                                  <p:stCondLst>
                                    <p:cond delay="0"/>
                                  </p:stCondLst>
                                  <p:iterate type="el" backwards="0">
                                    <p:tmAbs val="0"/>
                                  </p:iterate>
                                  <p:childTnLst>
                                    <p:set>
                                      <p:cBhvr>
                                        <p:cTn id="32" fill="hold"/>
                                        <p:tgtEl>
                                          <p:spTgt spid="262">
                                            <p:bg/>
                                          </p:spTgt>
                                        </p:tgtEl>
                                        <p:attrNameLst>
                                          <p:attrName>style.visibility</p:attrName>
                                        </p:attrNameLst>
                                      </p:cBhvr>
                                      <p:to>
                                        <p:strVal val="visible"/>
                                      </p:to>
                                    </p:set>
                                  </p:childTnLst>
                                </p:cTn>
                              </p:par>
                              <p:par>
                                <p:cTn id="33" presetClass="entr" nodeType="withEffect" presetSubtype="0" presetID="1" grpId="3" fill="hold">
                                  <p:stCondLst>
                                    <p:cond delay="0"/>
                                  </p:stCondLst>
                                  <p:iterate type="el" backwards="0">
                                    <p:tmAbs val="0"/>
                                  </p:iterate>
                                  <p:childTnLst>
                                    <p:set>
                                      <p:cBhvr>
                                        <p:cTn id="34" fill="hold"/>
                                        <p:tgtEl>
                                          <p:spTgt spid="262">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3" fill="hold">
                                  <p:stCondLst>
                                    <p:cond delay="0"/>
                                  </p:stCondLst>
                                  <p:iterate type="el" backwards="0">
                                    <p:tmAbs val="0"/>
                                  </p:iterate>
                                  <p:childTnLst>
                                    <p:set>
                                      <p:cBhvr>
                                        <p:cTn id="38" fill="hold"/>
                                        <p:tgtEl>
                                          <p:spTgt spid="262">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0" presetID="1" grpId="4" fill="hold">
                                  <p:stCondLst>
                                    <p:cond delay="0"/>
                                  </p:stCondLst>
                                  <p:iterate type="el" backwards="0">
                                    <p:tmAbs val="0"/>
                                  </p:iterate>
                                  <p:childTnLst>
                                    <p:set>
                                      <p:cBhvr>
                                        <p:cTn id="42" fill="hold"/>
                                        <p:tgtEl>
                                          <p:spTgt spid="263">
                                            <p:bg/>
                                          </p:spTgt>
                                        </p:tgtEl>
                                        <p:attrNameLst>
                                          <p:attrName>style.visibility</p:attrName>
                                        </p:attrNameLst>
                                      </p:cBhvr>
                                      <p:to>
                                        <p:strVal val="visible"/>
                                      </p:to>
                                    </p:set>
                                  </p:childTnLst>
                                </p:cTn>
                              </p:par>
                              <p:par>
                                <p:cTn id="43" presetClass="entr" nodeType="withEffect" presetSubtype="0" presetID="1" grpId="4" fill="hold">
                                  <p:stCondLst>
                                    <p:cond delay="0"/>
                                  </p:stCondLst>
                                  <p:iterate type="el" backwards="0">
                                    <p:tmAbs val="0"/>
                                  </p:iterate>
                                  <p:childTnLst>
                                    <p:set>
                                      <p:cBhvr>
                                        <p:cTn id="44" fill="hold"/>
                                        <p:tgtEl>
                                          <p:spTgt spid="263">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4" fill="hold">
                                  <p:stCondLst>
                                    <p:cond delay="0"/>
                                  </p:stCondLst>
                                  <p:iterate type="el" backwards="0">
                                    <p:tmAbs val="0"/>
                                  </p:iterate>
                                  <p:childTnLst>
                                    <p:set>
                                      <p:cBhvr>
                                        <p:cTn id="48" fill="hold"/>
                                        <p:tgtEl>
                                          <p:spTgt spid="263">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0" presetID="1" grpId="4" fill="hold">
                                  <p:stCondLst>
                                    <p:cond delay="0"/>
                                  </p:stCondLst>
                                  <p:iterate type="el" backwards="0">
                                    <p:tmAbs val="0"/>
                                  </p:iterate>
                                  <p:childTnLst>
                                    <p:set>
                                      <p:cBhvr>
                                        <p:cTn id="52" fill="hold"/>
                                        <p:tgtEl>
                                          <p:spTgt spid="263">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62" grpId="3"/>
      <p:bldP build="p" bldLvl="5" animBg="1" rev="0" advAuto="0" spid="263" grpId="4"/>
      <p:bldP build="p" bldLvl="5" animBg="1" rev="0" advAuto="0" spid="244" grpId="1"/>
      <p:bldP build="whole" bldLvl="1" animBg="1" rev="0" advAuto="0" spid="261" grpId="2"/>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5" name="Absolute Sales of Niche Items"/>
          <p:cNvSpPr txBox="1"/>
          <p:nvPr>
            <p:ph type="title"/>
          </p:nvPr>
        </p:nvSpPr>
        <p:spPr>
          <a:prstGeom prst="rect">
            <a:avLst/>
          </a:prstGeom>
        </p:spPr>
        <p:txBody>
          <a:bodyPr/>
          <a:lstStyle/>
          <a:p>
            <a:pPr/>
            <a:r>
              <a:t>Absolute Sales of Niche Items</a:t>
            </a:r>
          </a:p>
        </p:txBody>
      </p:sp>
      <p:pic>
        <p:nvPicPr>
          <p:cNvPr id="406" name="Picture 16" descr="Picture 16"/>
          <p:cNvPicPr>
            <a:picLocks noChangeAspect="0"/>
          </p:cNvPicPr>
          <p:nvPr/>
        </p:nvPicPr>
        <p:blipFill>
          <a:blip r:embed="rId2">
            <a:extLst/>
          </a:blip>
          <a:stretch>
            <a:fillRect/>
          </a:stretch>
        </p:blipFill>
        <p:spPr>
          <a:xfrm>
            <a:off x="7281219" y="1982805"/>
            <a:ext cx="274321" cy="274321"/>
          </a:xfrm>
          <a:prstGeom prst="rect">
            <a:avLst/>
          </a:prstGeom>
          <a:ln w="12700">
            <a:miter lim="400000"/>
          </a:ln>
        </p:spPr>
      </p:pic>
      <p:pic>
        <p:nvPicPr>
          <p:cNvPr id="407" name="Picture 4" descr="Picture 4"/>
          <p:cNvPicPr>
            <a:picLocks noChangeAspect="1"/>
          </p:cNvPicPr>
          <p:nvPr/>
        </p:nvPicPr>
        <p:blipFill>
          <a:blip r:embed="rId3">
            <a:alphaModFix amt="30412"/>
            <a:extLst/>
          </a:blip>
          <a:stretch>
            <a:fillRect/>
          </a:stretch>
        </p:blipFill>
        <p:spPr>
          <a:xfrm>
            <a:off x="2450806" y="2364336"/>
            <a:ext cx="19482388" cy="9968848"/>
          </a:xfrm>
          <a:prstGeom prst="rect">
            <a:avLst/>
          </a:prstGeom>
          <a:ln w="12700">
            <a:miter lim="400000"/>
          </a:ln>
        </p:spPr>
      </p:pic>
      <p:sp>
        <p:nvSpPr>
          <p:cNvPr id="408" name="Rounded Rectangle"/>
          <p:cNvSpPr/>
          <p:nvPr/>
        </p:nvSpPr>
        <p:spPr>
          <a:xfrm>
            <a:off x="1676400" y="3040466"/>
            <a:ext cx="21031200" cy="7635068"/>
          </a:xfrm>
          <a:prstGeom prst="roundRect">
            <a:avLst>
              <a:gd name="adj" fmla="val 3416"/>
            </a:avLst>
          </a:prstGeom>
          <a:solidFill>
            <a:schemeClr val="accent1"/>
          </a:solidFill>
          <a:ln w="12700">
            <a:miter lim="400000"/>
          </a:ln>
        </p:spPr>
        <p:txBody>
          <a:bodyPr tIns="91439" bIns="91439" anchor="ctr"/>
          <a:lstStyle/>
          <a:p>
            <a:pPr/>
          </a:p>
        </p:txBody>
      </p:sp>
      <p:sp>
        <p:nvSpPr>
          <p:cNvPr id="409" name="Subtitle 4"/>
          <p:cNvSpPr txBox="1"/>
          <p:nvPr/>
        </p:nvSpPr>
        <p:spPr>
          <a:xfrm>
            <a:off x="2450806" y="3369113"/>
            <a:ext cx="19482388" cy="697777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marL="441157" indent="-441157" defTabSz="914400">
              <a:lnSpc>
                <a:spcPct val="110000"/>
              </a:lnSpc>
              <a:spcBef>
                <a:spcPts val="3000"/>
              </a:spcBef>
              <a:buSzPct val="100000"/>
              <a:buChar char="•"/>
              <a:defRPr sz="4800">
                <a:solidFill>
                  <a:srgbClr val="FFFFFF"/>
                </a:solidFill>
              </a:defRPr>
            </a:pPr>
            <a:r>
              <a:t>Even though the market share of niche items decreases after the firm rolled out traditional collaborative filtering algorithms, the absolute sales of niche items in fact increases</a:t>
            </a:r>
          </a:p>
          <a:p>
            <a:pPr marL="441157" indent="-441157" defTabSz="914400">
              <a:lnSpc>
                <a:spcPct val="110000"/>
              </a:lnSpc>
              <a:spcBef>
                <a:spcPts val="3000"/>
              </a:spcBef>
              <a:buSzPct val="100000"/>
              <a:buChar char="•"/>
              <a:defRPr sz="4800">
                <a:solidFill>
                  <a:srgbClr val="FFFFFF"/>
                </a:solidFill>
              </a:defRPr>
            </a:pPr>
            <a:r>
              <a:t>That is, all products – niche and popular – sell more under collaborative filters</a:t>
            </a:r>
          </a:p>
          <a:p>
            <a:pPr marL="441157" indent="-441157" defTabSz="914400">
              <a:lnSpc>
                <a:spcPct val="110000"/>
              </a:lnSpc>
              <a:spcBef>
                <a:spcPts val="3000"/>
              </a:spcBef>
              <a:buSzPct val="100000"/>
              <a:buChar char="•"/>
              <a:defRPr sz="4800">
                <a:solidFill>
                  <a:srgbClr val="FFFFFF"/>
                </a:solidFill>
              </a:defRPr>
            </a:pPr>
            <a:r>
              <a:t>But popular products gain much more than niche products, resulting in their market share further increasing</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1" name="Subtitle 2"/>
          <p:cNvSpPr txBox="1"/>
          <p:nvPr>
            <p:ph type="body" sz="quarter" idx="1"/>
          </p:nvPr>
        </p:nvSpPr>
        <p:spPr>
          <a:xfrm>
            <a:off x="1151343" y="9100000"/>
            <a:ext cx="18288001" cy="1014765"/>
          </a:xfrm>
          <a:prstGeom prst="rect">
            <a:avLst/>
          </a:prstGeom>
        </p:spPr>
        <p:txBody>
          <a:bodyPr/>
          <a:lstStyle/>
          <a:p>
            <a:pPr/>
            <a:r>
              <a:t>Personalization: Addressing the Challenges</a:t>
            </a:r>
          </a:p>
        </p:txBody>
      </p:sp>
      <p:sp>
        <p:nvSpPr>
          <p:cNvPr id="412" name="Text Placeholder 5"/>
          <p:cNvSpPr/>
          <p:nvPr/>
        </p:nvSpPr>
        <p:spPr>
          <a:xfrm>
            <a:off x="1151343" y="10852057"/>
            <a:ext cx="22287777" cy="154441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113000"/>
              </a:lnSpc>
              <a:spcBef>
                <a:spcPts val="1600"/>
              </a:spcBef>
              <a:defRPr sz="4400">
                <a:solidFill>
                  <a:schemeClr val="accent4"/>
                </a:solidFill>
                <a:latin typeface="Garamond"/>
                <a:ea typeface="Garamond"/>
                <a:cs typeface="Garamond"/>
                <a:sym typeface="Garamond"/>
              </a:defRPr>
            </a:lvl1pPr>
          </a:lstStyle>
          <a:p>
            <a:pPr/>
            <a:r>
              <a:t>Kartik Hosanagar, Professor of Operations, Information and Decisions</a:t>
            </a:r>
          </a:p>
        </p:txBody>
      </p:sp>
      <p:sp>
        <p:nvSpPr>
          <p:cNvPr id="413" name="Title 1"/>
          <p:cNvSpPr txBox="1"/>
          <p:nvPr>
            <p:ph type="title"/>
          </p:nvPr>
        </p:nvSpPr>
        <p:spPr>
          <a:xfrm>
            <a:off x="1151341" y="6833844"/>
            <a:ext cx="21697902" cy="2111119"/>
          </a:xfrm>
          <a:prstGeom prst="rect">
            <a:avLst/>
          </a:prstGeom>
        </p:spPr>
        <p:txBody>
          <a:bodyPr/>
          <a:lstStyle/>
          <a:p>
            <a:pPr/>
            <a:r>
              <a:t>AI Applications in Marketing &amp; Finance</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5" name="Trade-offs of Different Recommender Designs"/>
          <p:cNvSpPr txBox="1"/>
          <p:nvPr>
            <p:ph type="title"/>
          </p:nvPr>
        </p:nvSpPr>
        <p:spPr>
          <a:prstGeom prst="rect">
            <a:avLst/>
          </a:prstGeom>
        </p:spPr>
        <p:txBody>
          <a:bodyPr/>
          <a:lstStyle/>
          <a:p>
            <a:pPr/>
            <a:r>
              <a:t>Trade-offs of Different Recommender Designs</a:t>
            </a:r>
          </a:p>
        </p:txBody>
      </p:sp>
      <p:sp>
        <p:nvSpPr>
          <p:cNvPr id="416" name="Rounded Rectangle"/>
          <p:cNvSpPr/>
          <p:nvPr/>
        </p:nvSpPr>
        <p:spPr>
          <a:xfrm>
            <a:off x="1767913" y="2325525"/>
            <a:ext cx="9525001" cy="1389573"/>
          </a:xfrm>
          <a:prstGeom prst="roundRect">
            <a:avLst>
              <a:gd name="adj" fmla="val 10216"/>
            </a:avLst>
          </a:prstGeom>
          <a:solidFill>
            <a:schemeClr val="accent1"/>
          </a:solidFill>
          <a:ln w="12700">
            <a:miter lim="400000"/>
          </a:ln>
        </p:spPr>
        <p:txBody>
          <a:bodyPr tIns="91439" bIns="91439" anchor="ctr"/>
          <a:lstStyle/>
          <a:p>
            <a:pPr/>
          </a:p>
        </p:txBody>
      </p:sp>
      <p:sp>
        <p:nvSpPr>
          <p:cNvPr id="417" name="Line"/>
          <p:cNvSpPr/>
          <p:nvPr/>
        </p:nvSpPr>
        <p:spPr>
          <a:xfrm flipH="1">
            <a:off x="2389765" y="8690395"/>
            <a:ext cx="1118001" cy="1"/>
          </a:xfrm>
          <a:prstGeom prst="line">
            <a:avLst/>
          </a:prstGeom>
          <a:ln w="88900">
            <a:solidFill>
              <a:schemeClr val="accent1"/>
            </a:solidFill>
            <a:miter/>
            <a:headEnd type="oval"/>
          </a:ln>
        </p:spPr>
        <p:txBody>
          <a:bodyPr tIns="91439" bIns="91439"/>
          <a:lstStyle/>
          <a:p>
            <a:pPr/>
          </a:p>
        </p:txBody>
      </p:sp>
      <p:sp>
        <p:nvSpPr>
          <p:cNvPr id="418" name="Line"/>
          <p:cNvSpPr/>
          <p:nvPr/>
        </p:nvSpPr>
        <p:spPr>
          <a:xfrm flipH="1">
            <a:off x="2389765" y="4574689"/>
            <a:ext cx="1118001" cy="1"/>
          </a:xfrm>
          <a:prstGeom prst="line">
            <a:avLst/>
          </a:prstGeom>
          <a:ln w="88900">
            <a:solidFill>
              <a:schemeClr val="accent1"/>
            </a:solidFill>
            <a:miter/>
            <a:headEnd type="oval"/>
          </a:ln>
        </p:spPr>
        <p:txBody>
          <a:bodyPr tIns="91439" bIns="91439"/>
          <a:lstStyle/>
          <a:p>
            <a:pPr/>
          </a:p>
        </p:txBody>
      </p:sp>
      <p:sp>
        <p:nvSpPr>
          <p:cNvPr id="419" name="Line"/>
          <p:cNvSpPr/>
          <p:nvPr/>
        </p:nvSpPr>
        <p:spPr>
          <a:xfrm flipV="1">
            <a:off x="2417249" y="3511691"/>
            <a:ext cx="1" cy="5228675"/>
          </a:xfrm>
          <a:prstGeom prst="line">
            <a:avLst/>
          </a:prstGeom>
          <a:ln w="88900">
            <a:solidFill>
              <a:schemeClr val="accent1"/>
            </a:solidFill>
            <a:miter/>
          </a:ln>
        </p:spPr>
        <p:txBody>
          <a:bodyPr tIns="91439" bIns="91439"/>
          <a:lstStyle/>
          <a:p>
            <a:pPr/>
          </a:p>
        </p:txBody>
      </p:sp>
      <p:sp>
        <p:nvSpPr>
          <p:cNvPr id="420" name="Rounded Rectangle"/>
          <p:cNvSpPr/>
          <p:nvPr/>
        </p:nvSpPr>
        <p:spPr>
          <a:xfrm>
            <a:off x="3463730" y="4081414"/>
            <a:ext cx="8505830" cy="3843088"/>
          </a:xfrm>
          <a:prstGeom prst="roundRect">
            <a:avLst>
              <a:gd name="adj" fmla="val 3486"/>
            </a:avLst>
          </a:prstGeom>
          <a:ln w="76200">
            <a:solidFill>
              <a:schemeClr val="accent1"/>
            </a:solidFill>
            <a:miter lim="400000"/>
          </a:ln>
        </p:spPr>
        <p:txBody>
          <a:bodyPr tIns="91439" bIns="91439" anchor="ctr"/>
          <a:lstStyle/>
          <a:p>
            <a:pPr/>
          </a:p>
        </p:txBody>
      </p:sp>
      <p:sp>
        <p:nvSpPr>
          <p:cNvPr id="421" name="Content Placeholder 2"/>
          <p:cNvSpPr txBox="1"/>
          <p:nvPr/>
        </p:nvSpPr>
        <p:spPr>
          <a:xfrm>
            <a:off x="2239398" y="2530735"/>
            <a:ext cx="8582031" cy="979153"/>
          </a:xfrm>
          <a:prstGeom prst="rect">
            <a:avLst/>
          </a:prstGeom>
          <a:ln w="25400">
            <a:miter lim="400000"/>
          </a:ln>
          <a:extLst>
            <a:ext uri="{C572A759-6A51-4108-AA02-DFA0A04FC94B}">
              <ma14:wrappingTextBoxFlag xmlns:ma14="http://schemas.microsoft.com/office/mac/drawingml/2011/main" val="1"/>
            </a:ext>
          </a:extLst>
        </p:spPr>
        <p:txBody>
          <a:bodyPr lIns="34290" tIns="34290" rIns="34290" bIns="34290" anchor="ctr">
            <a:normAutofit fontScale="100000" lnSpcReduction="0"/>
          </a:bodyPr>
          <a:lstStyle>
            <a:lvl1pPr algn="ctr" defTabSz="914400">
              <a:lnSpc>
                <a:spcPct val="110000"/>
              </a:lnSpc>
              <a:spcBef>
                <a:spcPts val="400"/>
              </a:spcBef>
              <a:defRPr sz="4400">
                <a:solidFill>
                  <a:srgbClr val="FFFFFF"/>
                </a:solidFill>
              </a:defRPr>
            </a:lvl1pPr>
          </a:lstStyle>
          <a:p>
            <a:pPr/>
            <a:r>
              <a:t>Collaborative Filtering</a:t>
            </a:r>
          </a:p>
        </p:txBody>
      </p:sp>
      <p:sp>
        <p:nvSpPr>
          <p:cNvPr id="422" name="Rounded Rectangle"/>
          <p:cNvSpPr/>
          <p:nvPr/>
        </p:nvSpPr>
        <p:spPr>
          <a:xfrm>
            <a:off x="12484110" y="2322481"/>
            <a:ext cx="9525001" cy="1395661"/>
          </a:xfrm>
          <a:prstGeom prst="roundRect">
            <a:avLst>
              <a:gd name="adj" fmla="val 9492"/>
            </a:avLst>
          </a:prstGeom>
          <a:solidFill>
            <a:schemeClr val="accent4">
              <a:satOff val="-2270"/>
              <a:lumOff val="-10117"/>
            </a:schemeClr>
          </a:solidFill>
          <a:ln w="12700">
            <a:miter lim="400000"/>
          </a:ln>
        </p:spPr>
        <p:txBody>
          <a:bodyPr tIns="91439" bIns="91439" anchor="ctr"/>
          <a:lstStyle/>
          <a:p>
            <a:pPr/>
          </a:p>
        </p:txBody>
      </p:sp>
      <p:sp>
        <p:nvSpPr>
          <p:cNvPr id="423" name="Line"/>
          <p:cNvSpPr/>
          <p:nvPr/>
        </p:nvSpPr>
        <p:spPr>
          <a:xfrm flipH="1">
            <a:off x="13238523" y="9686078"/>
            <a:ext cx="1118002" cy="1"/>
          </a:xfrm>
          <a:prstGeom prst="line">
            <a:avLst/>
          </a:prstGeom>
          <a:ln w="88900">
            <a:solidFill>
              <a:schemeClr val="accent4">
                <a:satOff val="-2270"/>
                <a:lumOff val="-10117"/>
              </a:schemeClr>
            </a:solidFill>
            <a:miter/>
            <a:headEnd type="oval"/>
          </a:ln>
        </p:spPr>
        <p:txBody>
          <a:bodyPr tIns="91439" bIns="91439"/>
          <a:lstStyle/>
          <a:p>
            <a:pPr/>
          </a:p>
        </p:txBody>
      </p:sp>
      <p:sp>
        <p:nvSpPr>
          <p:cNvPr id="424" name="Line"/>
          <p:cNvSpPr/>
          <p:nvPr/>
        </p:nvSpPr>
        <p:spPr>
          <a:xfrm flipH="1">
            <a:off x="13263923" y="4574689"/>
            <a:ext cx="1118002" cy="1"/>
          </a:xfrm>
          <a:prstGeom prst="line">
            <a:avLst/>
          </a:prstGeom>
          <a:ln w="88900">
            <a:solidFill>
              <a:schemeClr val="accent4">
                <a:satOff val="-2270"/>
                <a:lumOff val="-10117"/>
              </a:schemeClr>
            </a:solidFill>
            <a:miter/>
            <a:headEnd type="oval"/>
          </a:ln>
        </p:spPr>
        <p:txBody>
          <a:bodyPr tIns="91439" bIns="91439"/>
          <a:lstStyle/>
          <a:p>
            <a:pPr/>
          </a:p>
        </p:txBody>
      </p:sp>
      <p:sp>
        <p:nvSpPr>
          <p:cNvPr id="425" name="Content Placeholder 2"/>
          <p:cNvSpPr txBox="1"/>
          <p:nvPr/>
        </p:nvSpPr>
        <p:spPr>
          <a:xfrm>
            <a:off x="12955595" y="2530735"/>
            <a:ext cx="8582030" cy="979153"/>
          </a:xfrm>
          <a:prstGeom prst="rect">
            <a:avLst/>
          </a:prstGeom>
          <a:ln w="25400">
            <a:miter lim="400000"/>
          </a:ln>
          <a:extLst>
            <a:ext uri="{C572A759-6A51-4108-AA02-DFA0A04FC94B}">
              <ma14:wrappingTextBoxFlag xmlns:ma14="http://schemas.microsoft.com/office/mac/drawingml/2011/main" val="1"/>
            </a:ext>
          </a:extLst>
        </p:spPr>
        <p:txBody>
          <a:bodyPr lIns="34290" tIns="34290" rIns="34290" bIns="34290" anchor="ctr">
            <a:normAutofit fontScale="100000" lnSpcReduction="0"/>
          </a:bodyPr>
          <a:lstStyle>
            <a:lvl1pPr algn="ctr" defTabSz="914400">
              <a:lnSpc>
                <a:spcPct val="110000"/>
              </a:lnSpc>
              <a:spcBef>
                <a:spcPts val="400"/>
              </a:spcBef>
              <a:defRPr sz="4400">
                <a:solidFill>
                  <a:srgbClr val="FFFFFF"/>
                </a:solidFill>
              </a:defRPr>
            </a:lvl1pPr>
          </a:lstStyle>
          <a:p>
            <a:pPr/>
            <a:r>
              <a:t>Content-Based Recommenders</a:t>
            </a:r>
          </a:p>
        </p:txBody>
      </p:sp>
      <p:grpSp>
        <p:nvGrpSpPr>
          <p:cNvPr id="428" name="Group"/>
          <p:cNvGrpSpPr/>
          <p:nvPr/>
        </p:nvGrpSpPr>
        <p:grpSpPr>
          <a:xfrm>
            <a:off x="3425630" y="4085113"/>
            <a:ext cx="8582030" cy="3757534"/>
            <a:chOff x="0" y="0"/>
            <a:chExt cx="8582029" cy="3757533"/>
          </a:xfrm>
        </p:grpSpPr>
        <p:sp>
          <p:nvSpPr>
            <p:cNvPr id="426" name="Content Placeholder 2"/>
            <p:cNvSpPr txBox="1"/>
            <p:nvPr/>
          </p:nvSpPr>
          <p:spPr>
            <a:xfrm>
              <a:off x="227857" y="994215"/>
              <a:ext cx="8126316" cy="2763319"/>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34290" tIns="34290" rIns="34290" bIns="34290" numCol="1" anchor="t">
              <a:normAutofit fontScale="100000" lnSpcReduction="0"/>
            </a:bodyPr>
            <a:lstStyle/>
            <a:p>
              <a:pPr marL="441157" indent="-441157" defTabSz="914400">
                <a:lnSpc>
                  <a:spcPct val="110000"/>
                </a:lnSpc>
                <a:spcBef>
                  <a:spcPts val="400"/>
                </a:spcBef>
                <a:buSzPct val="100000"/>
                <a:buChar char="•"/>
                <a:defRPr>
                  <a:solidFill>
                    <a:schemeClr val="accent1"/>
                  </a:solidFill>
                </a:defRPr>
              </a:pPr>
              <a:r>
                <a:t>No need for detailed metadata </a:t>
              </a:r>
            </a:p>
            <a:p>
              <a:pPr marL="441157" indent="-441157" defTabSz="914400">
                <a:lnSpc>
                  <a:spcPct val="110000"/>
                </a:lnSpc>
                <a:spcBef>
                  <a:spcPts val="400"/>
                </a:spcBef>
                <a:buSzPct val="100000"/>
                <a:buChar char="•"/>
                <a:defRPr>
                  <a:solidFill>
                    <a:schemeClr val="accent1"/>
                  </a:solidFill>
                </a:defRPr>
              </a:pPr>
              <a:r>
                <a:t>Helps users discover new items</a:t>
              </a:r>
            </a:p>
            <a:p>
              <a:pPr marL="441157" indent="-441157" defTabSz="914400">
                <a:lnSpc>
                  <a:spcPct val="110000"/>
                </a:lnSpc>
                <a:spcBef>
                  <a:spcPts val="400"/>
                </a:spcBef>
                <a:buSzPct val="100000"/>
                <a:buChar char="•"/>
                <a:defRPr>
                  <a:solidFill>
                    <a:schemeClr val="accent1"/>
                  </a:solidFill>
                </a:defRPr>
              </a:pPr>
              <a:r>
                <a:t>Knowing that others “like you” like an item can itself be convincing</a:t>
              </a:r>
            </a:p>
          </p:txBody>
        </p:sp>
        <p:sp>
          <p:nvSpPr>
            <p:cNvPr id="427" name="Content Placeholder 2"/>
            <p:cNvSpPr txBox="1"/>
            <p:nvPr/>
          </p:nvSpPr>
          <p:spPr>
            <a:xfrm>
              <a:off x="0" y="0"/>
              <a:ext cx="8582030" cy="979153"/>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34290" tIns="34290" rIns="34290" bIns="34290" numCol="1" anchor="ctr">
              <a:normAutofit fontScale="100000" lnSpcReduction="0"/>
            </a:bodyPr>
            <a:lstStyle>
              <a:lvl1pPr algn="ctr" defTabSz="914400">
                <a:lnSpc>
                  <a:spcPct val="110000"/>
                </a:lnSpc>
                <a:spcBef>
                  <a:spcPts val="400"/>
                </a:spcBef>
                <a:defRPr sz="4400">
                  <a:solidFill>
                    <a:schemeClr val="accent1"/>
                  </a:solidFill>
                </a:defRPr>
              </a:lvl1pPr>
            </a:lstStyle>
            <a:p>
              <a:pPr/>
              <a:r>
                <a:t>PROS</a:t>
              </a:r>
            </a:p>
          </p:txBody>
        </p:sp>
      </p:grpSp>
      <p:sp>
        <p:nvSpPr>
          <p:cNvPr id="429" name="Rounded Rectangle"/>
          <p:cNvSpPr/>
          <p:nvPr/>
        </p:nvSpPr>
        <p:spPr>
          <a:xfrm>
            <a:off x="3463730" y="8214880"/>
            <a:ext cx="8505830" cy="4265946"/>
          </a:xfrm>
          <a:prstGeom prst="roundRect">
            <a:avLst>
              <a:gd name="adj" fmla="val 3141"/>
            </a:avLst>
          </a:prstGeom>
          <a:ln w="76200">
            <a:solidFill>
              <a:schemeClr val="accent1"/>
            </a:solidFill>
            <a:miter lim="400000"/>
          </a:ln>
        </p:spPr>
        <p:txBody>
          <a:bodyPr tIns="91439" bIns="91439" anchor="ctr"/>
          <a:lstStyle/>
          <a:p>
            <a:pPr/>
          </a:p>
        </p:txBody>
      </p:sp>
      <p:grpSp>
        <p:nvGrpSpPr>
          <p:cNvPr id="432" name="Group"/>
          <p:cNvGrpSpPr/>
          <p:nvPr/>
        </p:nvGrpSpPr>
        <p:grpSpPr>
          <a:xfrm>
            <a:off x="3425630" y="8200818"/>
            <a:ext cx="8582030" cy="4170056"/>
            <a:chOff x="0" y="0"/>
            <a:chExt cx="8582029" cy="4170054"/>
          </a:xfrm>
        </p:grpSpPr>
        <p:sp>
          <p:nvSpPr>
            <p:cNvPr id="430" name="Content Placeholder 2"/>
            <p:cNvSpPr txBox="1"/>
            <p:nvPr/>
          </p:nvSpPr>
          <p:spPr>
            <a:xfrm>
              <a:off x="0" y="0"/>
              <a:ext cx="8582030" cy="979153"/>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34290" tIns="34290" rIns="34290" bIns="34290" numCol="1" anchor="ctr">
              <a:normAutofit fontScale="100000" lnSpcReduction="0"/>
            </a:bodyPr>
            <a:lstStyle>
              <a:lvl1pPr algn="ctr" defTabSz="914400">
                <a:lnSpc>
                  <a:spcPct val="110000"/>
                </a:lnSpc>
                <a:spcBef>
                  <a:spcPts val="400"/>
                </a:spcBef>
                <a:defRPr sz="4400">
                  <a:solidFill>
                    <a:schemeClr val="accent1"/>
                  </a:solidFill>
                </a:defRPr>
              </a:lvl1pPr>
            </a:lstStyle>
            <a:p>
              <a:pPr/>
              <a:r>
                <a:t>CONS</a:t>
              </a:r>
            </a:p>
          </p:txBody>
        </p:sp>
        <p:sp>
          <p:nvSpPr>
            <p:cNvPr id="431" name="Content Placeholder 2"/>
            <p:cNvSpPr txBox="1"/>
            <p:nvPr/>
          </p:nvSpPr>
          <p:spPr>
            <a:xfrm>
              <a:off x="227857" y="933936"/>
              <a:ext cx="8126316" cy="3236119"/>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34290" tIns="34290" rIns="34290" bIns="34290" numCol="1" anchor="t">
              <a:normAutofit fontScale="100000" lnSpcReduction="0"/>
            </a:bodyPr>
            <a:lstStyle/>
            <a:p>
              <a:pPr marL="441157" indent="-441157" defTabSz="914400">
                <a:lnSpc>
                  <a:spcPct val="110000"/>
                </a:lnSpc>
                <a:spcBef>
                  <a:spcPts val="400"/>
                </a:spcBef>
                <a:buSzPct val="100000"/>
                <a:buChar char="•"/>
                <a:defRPr>
                  <a:solidFill>
                    <a:schemeClr val="accent1"/>
                  </a:solidFill>
                </a:defRPr>
              </a:pPr>
              <a:r>
                <a:t>Has a popularity bias</a:t>
              </a:r>
            </a:p>
            <a:p>
              <a:pPr marL="441157" indent="-441157" defTabSz="914400">
                <a:lnSpc>
                  <a:spcPct val="110000"/>
                </a:lnSpc>
                <a:spcBef>
                  <a:spcPts val="400"/>
                </a:spcBef>
                <a:buSzPct val="100000"/>
                <a:buChar char="•"/>
                <a:defRPr>
                  <a:solidFill>
                    <a:schemeClr val="accent1"/>
                  </a:solidFill>
                </a:defRPr>
              </a:pPr>
              <a:r>
                <a:t>Can’t explain recommendations</a:t>
              </a:r>
            </a:p>
            <a:p>
              <a:pPr marL="441157" indent="-441157" defTabSz="914400">
                <a:lnSpc>
                  <a:spcPct val="110000"/>
                </a:lnSpc>
                <a:spcBef>
                  <a:spcPts val="400"/>
                </a:spcBef>
                <a:buSzPct val="100000"/>
                <a:buChar char="•"/>
                <a:defRPr>
                  <a:solidFill>
                    <a:schemeClr val="accent1"/>
                  </a:solidFill>
                </a:defRPr>
              </a:pPr>
              <a:r>
                <a:t>Has difficulty with less popular items that have less data</a:t>
              </a:r>
            </a:p>
            <a:p>
              <a:pPr marL="441157" indent="-441157" defTabSz="914400">
                <a:lnSpc>
                  <a:spcPct val="110000"/>
                </a:lnSpc>
                <a:spcBef>
                  <a:spcPts val="400"/>
                </a:spcBef>
                <a:buSzPct val="100000"/>
                <a:buChar char="•"/>
                <a:defRPr>
                  <a:solidFill>
                    <a:schemeClr val="accent1"/>
                  </a:solidFill>
                </a:defRPr>
              </a:pPr>
              <a:r>
                <a:t>Cold-start issue (new items)</a:t>
              </a:r>
            </a:p>
          </p:txBody>
        </p:sp>
      </p:grpSp>
      <p:sp>
        <p:nvSpPr>
          <p:cNvPr id="433" name="Line"/>
          <p:cNvSpPr/>
          <p:nvPr/>
        </p:nvSpPr>
        <p:spPr>
          <a:xfrm flipV="1">
            <a:off x="13244873" y="3702191"/>
            <a:ext cx="1" cy="6028973"/>
          </a:xfrm>
          <a:prstGeom prst="line">
            <a:avLst/>
          </a:prstGeom>
          <a:ln w="88900">
            <a:solidFill>
              <a:schemeClr val="accent4">
                <a:satOff val="-2270"/>
                <a:lumOff val="-10117"/>
              </a:schemeClr>
            </a:solidFill>
            <a:miter/>
          </a:ln>
        </p:spPr>
        <p:txBody>
          <a:bodyPr tIns="91439" bIns="91439"/>
          <a:lstStyle/>
          <a:p>
            <a:pPr/>
          </a:p>
        </p:txBody>
      </p:sp>
      <p:sp>
        <p:nvSpPr>
          <p:cNvPr id="434" name="Rounded Rectangle"/>
          <p:cNvSpPr/>
          <p:nvPr/>
        </p:nvSpPr>
        <p:spPr>
          <a:xfrm>
            <a:off x="14352003" y="4081414"/>
            <a:ext cx="8505830" cy="4889528"/>
          </a:xfrm>
          <a:prstGeom prst="roundRect">
            <a:avLst>
              <a:gd name="adj" fmla="val 2740"/>
            </a:avLst>
          </a:prstGeom>
          <a:ln w="76200">
            <a:solidFill>
              <a:schemeClr val="accent4">
                <a:satOff val="-2270"/>
                <a:lumOff val="-10117"/>
              </a:schemeClr>
            </a:solidFill>
            <a:miter lim="400000"/>
          </a:ln>
        </p:spPr>
        <p:txBody>
          <a:bodyPr tIns="91439" bIns="91439" anchor="ctr"/>
          <a:lstStyle/>
          <a:p>
            <a:pPr/>
          </a:p>
        </p:txBody>
      </p:sp>
      <p:sp>
        <p:nvSpPr>
          <p:cNvPr id="435" name="Rounded Rectangle"/>
          <p:cNvSpPr/>
          <p:nvPr/>
        </p:nvSpPr>
        <p:spPr>
          <a:xfrm>
            <a:off x="14339303" y="9234602"/>
            <a:ext cx="8505830" cy="2424533"/>
          </a:xfrm>
          <a:prstGeom prst="roundRect">
            <a:avLst>
              <a:gd name="adj" fmla="val 5526"/>
            </a:avLst>
          </a:prstGeom>
          <a:ln w="76200">
            <a:solidFill>
              <a:schemeClr val="accent4">
                <a:satOff val="-2270"/>
                <a:lumOff val="-10117"/>
              </a:schemeClr>
            </a:solidFill>
            <a:miter lim="400000"/>
          </a:ln>
        </p:spPr>
        <p:txBody>
          <a:bodyPr tIns="91439" bIns="91439" anchor="ctr"/>
          <a:lstStyle/>
          <a:p>
            <a:pPr/>
          </a:p>
        </p:txBody>
      </p:sp>
      <p:grpSp>
        <p:nvGrpSpPr>
          <p:cNvPr id="438" name="Group"/>
          <p:cNvGrpSpPr/>
          <p:nvPr/>
        </p:nvGrpSpPr>
        <p:grpSpPr>
          <a:xfrm>
            <a:off x="14313903" y="4085113"/>
            <a:ext cx="8582030" cy="4736687"/>
            <a:chOff x="0" y="0"/>
            <a:chExt cx="8582029" cy="4736685"/>
          </a:xfrm>
        </p:grpSpPr>
        <p:sp>
          <p:nvSpPr>
            <p:cNvPr id="436" name="Content Placeholder 2"/>
            <p:cNvSpPr txBox="1"/>
            <p:nvPr/>
          </p:nvSpPr>
          <p:spPr>
            <a:xfrm>
              <a:off x="0" y="0"/>
              <a:ext cx="8582030" cy="979153"/>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34290" tIns="34290" rIns="34290" bIns="34290" numCol="1" anchor="ctr">
              <a:normAutofit fontScale="100000" lnSpcReduction="0"/>
            </a:bodyPr>
            <a:lstStyle>
              <a:lvl1pPr algn="ctr" defTabSz="914400">
                <a:lnSpc>
                  <a:spcPct val="110000"/>
                </a:lnSpc>
                <a:spcBef>
                  <a:spcPts val="400"/>
                </a:spcBef>
                <a:defRPr sz="4400">
                  <a:solidFill>
                    <a:schemeClr val="accent1"/>
                  </a:solidFill>
                </a:defRPr>
              </a:lvl1pPr>
            </a:lstStyle>
            <a:p>
              <a:pPr/>
              <a:r>
                <a:t>PROS</a:t>
              </a:r>
            </a:p>
          </p:txBody>
        </p:sp>
        <p:sp>
          <p:nvSpPr>
            <p:cNvPr id="437" name="Content Placeholder 2"/>
            <p:cNvSpPr txBox="1"/>
            <p:nvPr/>
          </p:nvSpPr>
          <p:spPr>
            <a:xfrm>
              <a:off x="227857" y="994215"/>
              <a:ext cx="8100916" cy="374247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34290" tIns="34290" rIns="34290" bIns="34290" numCol="1" anchor="t">
              <a:normAutofit fontScale="100000" lnSpcReduction="0"/>
            </a:bodyPr>
            <a:lstStyle/>
            <a:p>
              <a:pPr marL="441157" indent="-441157" defTabSz="914400">
                <a:lnSpc>
                  <a:spcPct val="110000"/>
                </a:lnSpc>
                <a:spcBef>
                  <a:spcPts val="400"/>
                </a:spcBef>
                <a:buSzPct val="100000"/>
                <a:buChar char="•"/>
                <a:defRPr>
                  <a:solidFill>
                    <a:schemeClr val="accent1"/>
                  </a:solidFill>
                </a:defRPr>
              </a:pPr>
              <a:r>
                <a:t>Doesn’t have popularity bias </a:t>
              </a:r>
            </a:p>
            <a:p>
              <a:pPr marL="441157" indent="-441157" defTabSz="914400">
                <a:lnSpc>
                  <a:spcPct val="110000"/>
                </a:lnSpc>
                <a:spcBef>
                  <a:spcPts val="400"/>
                </a:spcBef>
                <a:buSzPct val="100000"/>
                <a:buChar char="•"/>
                <a:defRPr>
                  <a:solidFill>
                    <a:schemeClr val="accent1"/>
                  </a:solidFill>
                </a:defRPr>
              </a:pPr>
              <a:r>
                <a:t>Provides relevant suggestions</a:t>
              </a:r>
            </a:p>
            <a:p>
              <a:pPr marL="441157" indent="-441157" defTabSz="914400">
                <a:lnSpc>
                  <a:spcPct val="110000"/>
                </a:lnSpc>
                <a:spcBef>
                  <a:spcPts val="400"/>
                </a:spcBef>
                <a:buSzPct val="100000"/>
                <a:buChar char="•"/>
                <a:defRPr>
                  <a:solidFill>
                    <a:schemeClr val="accent1"/>
                  </a:solidFill>
                </a:defRPr>
              </a:pPr>
              <a:r>
                <a:t>Can explain recommendations</a:t>
              </a:r>
            </a:p>
            <a:p>
              <a:pPr marL="441157" indent="-441157" defTabSz="914400">
                <a:lnSpc>
                  <a:spcPct val="110000"/>
                </a:lnSpc>
                <a:spcBef>
                  <a:spcPts val="400"/>
                </a:spcBef>
                <a:buSzPct val="100000"/>
                <a:buChar char="•"/>
                <a:defRPr>
                  <a:solidFill>
                    <a:schemeClr val="accent1"/>
                  </a:solidFill>
                </a:defRPr>
              </a:pPr>
              <a:r>
                <a:t>Works relatively well even for less popular/newer items with less data as well as for new users</a:t>
              </a:r>
            </a:p>
          </p:txBody>
        </p:sp>
      </p:grpSp>
      <p:grpSp>
        <p:nvGrpSpPr>
          <p:cNvPr id="441" name="Group"/>
          <p:cNvGrpSpPr/>
          <p:nvPr/>
        </p:nvGrpSpPr>
        <p:grpSpPr>
          <a:xfrm>
            <a:off x="14313903" y="9196502"/>
            <a:ext cx="8582030" cy="2308659"/>
            <a:chOff x="0" y="0"/>
            <a:chExt cx="8582029" cy="2308657"/>
          </a:xfrm>
        </p:grpSpPr>
        <p:sp>
          <p:nvSpPr>
            <p:cNvPr id="439" name="Content Placeholder 2"/>
            <p:cNvSpPr txBox="1"/>
            <p:nvPr/>
          </p:nvSpPr>
          <p:spPr>
            <a:xfrm>
              <a:off x="0" y="0"/>
              <a:ext cx="8582030" cy="979153"/>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34290" tIns="34290" rIns="34290" bIns="34290" numCol="1" anchor="ctr">
              <a:normAutofit fontScale="100000" lnSpcReduction="0"/>
            </a:bodyPr>
            <a:lstStyle>
              <a:lvl1pPr algn="ctr" defTabSz="914400">
                <a:lnSpc>
                  <a:spcPct val="110000"/>
                </a:lnSpc>
                <a:spcBef>
                  <a:spcPts val="400"/>
                </a:spcBef>
                <a:defRPr sz="4400">
                  <a:solidFill>
                    <a:schemeClr val="accent1"/>
                  </a:solidFill>
                </a:defRPr>
              </a:lvl1pPr>
            </a:lstStyle>
            <a:p>
              <a:pPr/>
              <a:r>
                <a:t>CONS</a:t>
              </a:r>
            </a:p>
          </p:txBody>
        </p:sp>
        <p:sp>
          <p:nvSpPr>
            <p:cNvPr id="440" name="Content Placeholder 2"/>
            <p:cNvSpPr txBox="1"/>
            <p:nvPr/>
          </p:nvSpPr>
          <p:spPr>
            <a:xfrm>
              <a:off x="227857" y="989527"/>
              <a:ext cx="8126316" cy="131913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34290" tIns="34290" rIns="34290" bIns="34290" numCol="1" anchor="t">
              <a:normAutofit fontScale="100000" lnSpcReduction="0"/>
            </a:bodyPr>
            <a:lstStyle>
              <a:lvl1pPr marL="441157" indent="-441157" defTabSz="914400">
                <a:lnSpc>
                  <a:spcPct val="110000"/>
                </a:lnSpc>
                <a:spcBef>
                  <a:spcPts val="400"/>
                </a:spcBef>
                <a:buSzPct val="100000"/>
                <a:buChar char="•"/>
                <a:defRPr>
                  <a:solidFill>
                    <a:schemeClr val="accent1"/>
                  </a:solidFill>
                </a:defRPr>
              </a:lvl1pPr>
            </a:lstStyle>
            <a:p>
              <a:pPr/>
              <a:r>
                <a:t>Difficult to build because you need detailed metadata</a:t>
              </a:r>
            </a:p>
          </p:txBody>
        </p:sp>
      </p:grpSp>
      <p:sp>
        <p:nvSpPr>
          <p:cNvPr id="442" name="Content/quotes from: “A Human’s Guide to Machine Intelligence” by Kartik Hosanagar"/>
          <p:cNvSpPr txBox="1"/>
          <p:nvPr/>
        </p:nvSpPr>
        <p:spPr>
          <a:xfrm>
            <a:off x="12330534" y="12619163"/>
            <a:ext cx="15407854" cy="62047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indent="228600">
              <a:lnSpc>
                <a:spcPct val="110000"/>
              </a:lnSpc>
              <a:spcBef>
                <a:spcPts val="400"/>
              </a:spcBef>
              <a:defRPr sz="2400">
                <a:solidFill>
                  <a:schemeClr val="accent1"/>
                </a:solidFill>
              </a:defRPr>
            </a:pPr>
            <a:r>
              <a:t>Content/quotes from: “A Human’s Guide to Machine Intelligence” by Kartik Hosanagar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4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4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4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32" grpId="2"/>
      <p:bldP build="whole" bldLvl="1" animBg="1" rev="0" advAuto="0" spid="428" grpId="1"/>
      <p:bldP build="whole" bldLvl="1" animBg="1" rev="0" advAuto="0" spid="438" grpId="3"/>
      <p:bldP build="whole" bldLvl="1" animBg="1" rev="0" advAuto="0" spid="441" grpId="4"/>
    </p:bld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4" name="Subtitle 4"/>
          <p:cNvSpPr txBox="1"/>
          <p:nvPr/>
        </p:nvSpPr>
        <p:spPr>
          <a:xfrm>
            <a:off x="1625600" y="2514600"/>
            <a:ext cx="21634029" cy="1023493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2" marL="571500" indent="-571500" defTabSz="914400">
              <a:spcBef>
                <a:spcPts val="3000"/>
              </a:spcBef>
              <a:buSzPct val="100000"/>
              <a:buFont typeface="Arial"/>
              <a:buChar char="•"/>
              <a:defRPr sz="4800">
                <a:solidFill>
                  <a:schemeClr val="accent1"/>
                </a:solidFill>
              </a:defRPr>
            </a:pPr>
            <a:r>
              <a:t>Spotify Discover uses a hybrid design and addresses the difficulty of needing detailed metadata by applying ML to automate this process</a:t>
            </a:r>
          </a:p>
          <a:p>
            <a:pPr lvl="2" marL="571500" indent="-571500" defTabSz="914400">
              <a:spcBef>
                <a:spcPts val="3000"/>
              </a:spcBef>
              <a:buSzPct val="100000"/>
              <a:buFont typeface="Arial"/>
              <a:buChar char="•"/>
              <a:defRPr sz="4800">
                <a:solidFill>
                  <a:schemeClr val="accent1"/>
                </a:solidFill>
              </a:defRPr>
            </a:pPr>
            <a:r>
              <a:t>To gain the knowledge of a content-based recommender, Spotify:</a:t>
            </a:r>
          </a:p>
          <a:p>
            <a:pPr lvl="3" marL="1333499" indent="-571499" defTabSz="914400">
              <a:spcBef>
                <a:spcPts val="1500"/>
              </a:spcBef>
              <a:buSzPct val="100000"/>
              <a:buFont typeface="Arial"/>
              <a:buChar char="•"/>
              <a:defRPr sz="4800">
                <a:solidFill>
                  <a:schemeClr val="accent1"/>
                </a:solidFill>
              </a:defRPr>
            </a:pPr>
            <a:r>
              <a:t>Crawls the web to examine blog posts and online discussions to figure out the kind of descriptive language that listeners use to discuss songs/artists</a:t>
            </a:r>
          </a:p>
          <a:p>
            <a:pPr lvl="3" marL="1333499" indent="-571499" defTabSz="914400">
              <a:spcBef>
                <a:spcPts val="1500"/>
              </a:spcBef>
              <a:buSzPct val="100000"/>
              <a:buFont typeface="Arial"/>
              <a:buChar char="•"/>
              <a:defRPr sz="4800">
                <a:solidFill>
                  <a:schemeClr val="accent1"/>
                </a:solidFill>
              </a:defRPr>
            </a:pPr>
            <a:r>
              <a:t>It then uses these terms for attributes of songs</a:t>
            </a:r>
          </a:p>
          <a:p>
            <a:pPr lvl="2" marL="571500" indent="-571500" defTabSz="914400">
              <a:spcBef>
                <a:spcPts val="3000"/>
              </a:spcBef>
              <a:buSzPct val="100000"/>
              <a:buFont typeface="Arial"/>
              <a:buChar char="•"/>
              <a:defRPr sz="4800">
                <a:solidFill>
                  <a:schemeClr val="accent1"/>
                </a:solidFill>
              </a:defRPr>
            </a:pPr>
            <a:r>
              <a:t>When there is less data/discussion about newer and niche songs online:</a:t>
            </a:r>
          </a:p>
          <a:p>
            <a:pPr lvl="3" marL="1333499" indent="-571499" defTabSz="914400">
              <a:spcBef>
                <a:spcPts val="1500"/>
              </a:spcBef>
              <a:buSzPct val="100000"/>
              <a:buFont typeface="Arial"/>
              <a:buChar char="•"/>
              <a:defRPr sz="4800">
                <a:solidFill>
                  <a:schemeClr val="accent1"/>
                </a:solidFill>
              </a:defRPr>
            </a:pPr>
            <a:r>
              <a:t>Spotify uses ML to analyze the audio signal of a song and extract characteristics like tempo, loudness, key &amp; tonality</a:t>
            </a:r>
          </a:p>
          <a:p>
            <a:pPr lvl="2" marL="571500" indent="-571500" defTabSz="914400">
              <a:spcBef>
                <a:spcPts val="3000"/>
              </a:spcBef>
              <a:buSzPct val="100000"/>
              <a:buFont typeface="Arial"/>
              <a:buChar char="•"/>
              <a:defRPr sz="4800">
                <a:solidFill>
                  <a:schemeClr val="accent1"/>
                </a:solidFill>
              </a:defRPr>
            </a:pPr>
            <a:r>
              <a:t>Spotify Discover combines the best of both types of recommenders, uses ML to automate the work of building the system’s musical knowledge, avoids a popularity bias, and is very well liked by users</a:t>
            </a:r>
          </a:p>
        </p:txBody>
      </p:sp>
      <p:sp>
        <p:nvSpPr>
          <p:cNvPr id="445" name="Hybrid Recommender: Spotify"/>
          <p:cNvSpPr txBox="1"/>
          <p:nvPr>
            <p:ph type="title"/>
          </p:nvPr>
        </p:nvSpPr>
        <p:spPr>
          <a:prstGeom prst="rect">
            <a:avLst/>
          </a:prstGeom>
        </p:spPr>
        <p:txBody>
          <a:bodyPr/>
          <a:lstStyle/>
          <a:p>
            <a:pPr/>
            <a:r>
              <a:t>Hybrid Recommender: Spotify</a:t>
            </a:r>
          </a:p>
        </p:txBody>
      </p:sp>
      <p:pic>
        <p:nvPicPr>
          <p:cNvPr id="446" name="Picture 16" descr="Picture 16"/>
          <p:cNvPicPr>
            <a:picLocks noChangeAspect="0"/>
          </p:cNvPicPr>
          <p:nvPr/>
        </p:nvPicPr>
        <p:blipFill>
          <a:blip r:embed="rId2">
            <a:extLst/>
          </a:blip>
          <a:stretch>
            <a:fillRect/>
          </a:stretch>
        </p:blipFill>
        <p:spPr>
          <a:xfrm>
            <a:off x="7281219" y="1982805"/>
            <a:ext cx="274321" cy="274321"/>
          </a:xfrm>
          <a:prstGeom prst="rect">
            <a:avLst/>
          </a:prstGeom>
          <a:ln w="12700">
            <a:miter lim="400000"/>
          </a:ln>
        </p:spPr>
      </p:pic>
      <p:sp>
        <p:nvSpPr>
          <p:cNvPr id="447" name="Content/quotes from: “A Human’s Guide to Machine Intelligence” by Kartik Hosanagar"/>
          <p:cNvSpPr txBox="1"/>
          <p:nvPr/>
        </p:nvSpPr>
        <p:spPr>
          <a:xfrm>
            <a:off x="13270334" y="12669963"/>
            <a:ext cx="15407854" cy="62047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indent="228600">
              <a:lnSpc>
                <a:spcPct val="110000"/>
              </a:lnSpc>
              <a:spcBef>
                <a:spcPts val="400"/>
              </a:spcBef>
              <a:defRPr sz="2200">
                <a:solidFill>
                  <a:schemeClr val="accent1"/>
                </a:solidFill>
              </a:defRPr>
            </a:pPr>
            <a:r>
              <a:t>Content/quotes from: “A Human’s Guide to Machine Intelligence” by Kartik Hosanagar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4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44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44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44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44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44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44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444">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44" grpId="1"/>
    </p:bld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9" name="Subtitle 4"/>
          <p:cNvSpPr txBox="1"/>
          <p:nvPr/>
        </p:nvSpPr>
        <p:spPr>
          <a:xfrm>
            <a:off x="1625600" y="2514600"/>
            <a:ext cx="21318592" cy="373261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2" marL="571500" indent="-571500" defTabSz="914400">
              <a:spcBef>
                <a:spcPts val="3000"/>
              </a:spcBef>
              <a:buSzPct val="100000"/>
              <a:buFont typeface="Arial"/>
              <a:buChar char="•"/>
              <a:defRPr sz="4800">
                <a:solidFill>
                  <a:schemeClr val="accent1"/>
                </a:solidFill>
              </a:defRPr>
            </a:pPr>
            <a:r>
              <a:t>Personalization is not limited to product recommendations</a:t>
            </a:r>
          </a:p>
          <a:p>
            <a:pPr lvl="2" marL="571500" indent="-571500" defTabSz="914400">
              <a:spcBef>
                <a:spcPts val="3000"/>
              </a:spcBef>
              <a:buSzPct val="100000"/>
              <a:buFont typeface="Arial"/>
              <a:buChar char="•"/>
              <a:defRPr sz="4800">
                <a:solidFill>
                  <a:schemeClr val="accent1"/>
                </a:solidFill>
              </a:defRPr>
            </a:pPr>
            <a:r>
              <a:t>It is about holistically adjusting communications with customers based on customer characteristics (e.g. websites or emails tailored to individual users)</a:t>
            </a:r>
          </a:p>
        </p:txBody>
      </p:sp>
      <p:sp>
        <p:nvSpPr>
          <p:cNvPr id="450" name="Personalization: More than Recommendations"/>
          <p:cNvSpPr txBox="1"/>
          <p:nvPr>
            <p:ph type="title"/>
          </p:nvPr>
        </p:nvSpPr>
        <p:spPr>
          <a:prstGeom prst="rect">
            <a:avLst/>
          </a:prstGeom>
        </p:spPr>
        <p:txBody>
          <a:bodyPr/>
          <a:lstStyle/>
          <a:p>
            <a:pPr/>
            <a:r>
              <a:t>Personalization: More than Recommendations</a:t>
            </a:r>
          </a:p>
        </p:txBody>
      </p:sp>
      <p:pic>
        <p:nvPicPr>
          <p:cNvPr id="451" name="Picture 16" descr="Picture 16"/>
          <p:cNvPicPr>
            <a:picLocks noChangeAspect="0"/>
          </p:cNvPicPr>
          <p:nvPr/>
        </p:nvPicPr>
        <p:blipFill>
          <a:blip r:embed="rId2">
            <a:extLst/>
          </a:blip>
          <a:stretch>
            <a:fillRect/>
          </a:stretch>
        </p:blipFill>
        <p:spPr>
          <a:xfrm>
            <a:off x="7281219" y="1982805"/>
            <a:ext cx="274321" cy="274321"/>
          </a:xfrm>
          <a:prstGeom prst="rect">
            <a:avLst/>
          </a:prstGeom>
          <a:ln w="12700">
            <a:miter lim="400000"/>
          </a:ln>
        </p:spPr>
      </p:pic>
      <p:pic>
        <p:nvPicPr>
          <p:cNvPr id="452" name="Picture 3" descr="Picture 3"/>
          <p:cNvPicPr>
            <a:picLocks noChangeAspect="1"/>
          </p:cNvPicPr>
          <p:nvPr/>
        </p:nvPicPr>
        <p:blipFill>
          <a:blip r:embed="rId3">
            <a:extLst/>
          </a:blip>
          <a:srcRect l="58641" t="13671" r="5958" b="30719"/>
          <a:stretch>
            <a:fillRect/>
          </a:stretch>
        </p:blipFill>
        <p:spPr>
          <a:xfrm>
            <a:off x="9740560" y="5648405"/>
            <a:ext cx="6202963" cy="5651963"/>
          </a:xfrm>
          <a:prstGeom prst="rect">
            <a:avLst/>
          </a:prstGeom>
          <a:ln w="12700">
            <a:miter lim="400000"/>
          </a:ln>
        </p:spPr>
      </p:pic>
      <p:pic>
        <p:nvPicPr>
          <p:cNvPr id="453" name="Picture 3" descr="Picture 3"/>
          <p:cNvPicPr>
            <a:picLocks noChangeAspect="1"/>
          </p:cNvPicPr>
          <p:nvPr/>
        </p:nvPicPr>
        <p:blipFill>
          <a:blip r:embed="rId4">
            <a:extLst/>
          </a:blip>
          <a:srcRect l="34876" t="21644" r="12963" b="12816"/>
          <a:stretch>
            <a:fillRect/>
          </a:stretch>
        </p:blipFill>
        <p:spPr>
          <a:xfrm>
            <a:off x="16120092" y="5762705"/>
            <a:ext cx="6692866" cy="5651753"/>
          </a:xfrm>
          <a:prstGeom prst="rect">
            <a:avLst/>
          </a:prstGeom>
          <a:ln w="12700">
            <a:miter lim="400000"/>
          </a:ln>
        </p:spPr>
      </p:pic>
      <p:sp>
        <p:nvSpPr>
          <p:cNvPr id="454" name="Subtitle 4"/>
          <p:cNvSpPr txBox="1"/>
          <p:nvPr/>
        </p:nvSpPr>
        <p:spPr>
          <a:xfrm>
            <a:off x="1625600" y="5382422"/>
            <a:ext cx="7342728" cy="641246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3" marL="1333500" indent="-571500" defTabSz="914400">
              <a:spcBef>
                <a:spcPts val="3000"/>
              </a:spcBef>
              <a:buSzPct val="100000"/>
              <a:buFont typeface="Arial"/>
              <a:buChar char="•"/>
              <a:defRPr sz="4800">
                <a:solidFill>
                  <a:schemeClr val="accent1"/>
                </a:solidFill>
              </a:defRPr>
            </a:pPr>
            <a:r>
              <a:t>If you know a customer is located in Seattle, you might send them an ad for rain gear, while a customer in Boston may get one for snow gear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4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44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44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454">
                                            <p:bg/>
                                          </p:spTgt>
                                        </p:tgtEl>
                                        <p:attrNameLst>
                                          <p:attrName>style.visibility</p:attrName>
                                        </p:attrNameLst>
                                      </p:cBhvr>
                                      <p:to>
                                        <p:strVal val="visible"/>
                                      </p:to>
                                    </p:set>
                                  </p:childTnLst>
                                </p:cTn>
                              </p:par>
                              <p:par>
                                <p:cTn id="17" presetClass="entr" nodeType="withEffect" presetSubtype="0" presetID="1" grpId="2" fill="hold">
                                  <p:stCondLst>
                                    <p:cond delay="0"/>
                                  </p:stCondLst>
                                  <p:iterate type="el" backwards="0">
                                    <p:tmAbs val="0"/>
                                  </p:iterate>
                                  <p:childTnLst>
                                    <p:set>
                                      <p:cBhvr>
                                        <p:cTn id="18" fill="hold"/>
                                        <p:tgtEl>
                                          <p:spTgt spid="45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3" fill="hold">
                                  <p:stCondLst>
                                    <p:cond delay="0"/>
                                  </p:stCondLst>
                                  <p:iterate type="el" backwards="0">
                                    <p:tmAbs val="0"/>
                                  </p:iterate>
                                  <p:childTnLst>
                                    <p:set>
                                      <p:cBhvr>
                                        <p:cTn id="22" fill="hold"/>
                                        <p:tgtEl>
                                          <p:spTgt spid="4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4" fill="hold">
                                  <p:stCondLst>
                                    <p:cond delay="0"/>
                                  </p:stCondLst>
                                  <p:iterate type="el" backwards="0">
                                    <p:tmAbs val="0"/>
                                  </p:iterate>
                                  <p:childTnLst>
                                    <p:set>
                                      <p:cBhvr>
                                        <p:cTn id="26" fill="hold"/>
                                        <p:tgtEl>
                                          <p:spTgt spid="4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52" grpId="3"/>
      <p:bldP build="p" bldLvl="5" animBg="1" rev="0" advAuto="0" spid="449" grpId="1"/>
      <p:bldP build="whole" bldLvl="1" animBg="1" rev="0" advAuto="0" spid="453" grpId="4"/>
      <p:bldP build="p" bldLvl="5" animBg="1" rev="0" advAuto="0" spid="454" grpId="2"/>
    </p:bldLst>
  </p:timing>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6" name="Subtitle 4"/>
          <p:cNvSpPr txBox="1"/>
          <p:nvPr/>
        </p:nvSpPr>
        <p:spPr>
          <a:xfrm>
            <a:off x="1625600" y="2514600"/>
            <a:ext cx="21031200" cy="1001445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2" marL="571500" indent="-571500" defTabSz="914400">
              <a:spcBef>
                <a:spcPts val="3000"/>
              </a:spcBef>
              <a:buSzPct val="100000"/>
              <a:buFont typeface="Arial"/>
              <a:buChar char="•"/>
              <a:defRPr sz="4800">
                <a:solidFill>
                  <a:schemeClr val="accent1"/>
                </a:solidFill>
              </a:defRPr>
            </a:pPr>
            <a:r>
              <a:t>Misapplication</a:t>
            </a:r>
          </a:p>
          <a:p>
            <a:pPr lvl="3" marL="1333500" indent="-571500" defTabSz="914400">
              <a:spcBef>
                <a:spcPts val="1500"/>
              </a:spcBef>
              <a:buSzPct val="100000"/>
              <a:buFont typeface="Arial"/>
              <a:buChar char="•"/>
              <a:defRPr sz="4800">
                <a:solidFill>
                  <a:schemeClr val="accent1"/>
                </a:solidFill>
              </a:defRPr>
            </a:pPr>
            <a:r>
              <a:t>Making sweeping generalizations</a:t>
            </a:r>
          </a:p>
          <a:p>
            <a:pPr lvl="2" marL="571500" indent="-571500" defTabSz="914400">
              <a:spcBef>
                <a:spcPts val="3000"/>
              </a:spcBef>
              <a:buSzPct val="100000"/>
              <a:buFont typeface="Arial"/>
              <a:buChar char="•"/>
              <a:defRPr sz="4800">
                <a:solidFill>
                  <a:schemeClr val="accent1"/>
                </a:solidFill>
              </a:defRPr>
            </a:pPr>
            <a:r>
              <a:t>Data privacy concerns</a:t>
            </a:r>
          </a:p>
          <a:p>
            <a:pPr lvl="3" marL="1333500" indent="-571500" defTabSz="914400">
              <a:spcBef>
                <a:spcPts val="1500"/>
              </a:spcBef>
              <a:buSzPct val="100000"/>
              <a:buFont typeface="Arial"/>
              <a:buChar char="•"/>
              <a:defRPr sz="4800">
                <a:solidFill>
                  <a:schemeClr val="accent1"/>
                </a:solidFill>
              </a:defRPr>
            </a:pPr>
            <a:r>
              <a:t>It isn’t always effective to remind customers how much info you have on them</a:t>
            </a:r>
          </a:p>
          <a:p>
            <a:pPr lvl="2" marL="571500" indent="-571500" defTabSz="914400">
              <a:spcBef>
                <a:spcPts val="3000"/>
              </a:spcBef>
              <a:buSzPct val="100000"/>
              <a:buFont typeface="Arial"/>
              <a:buChar char="•"/>
              <a:defRPr sz="4800">
                <a:solidFill>
                  <a:schemeClr val="accent1"/>
                </a:solidFill>
              </a:defRPr>
            </a:pPr>
            <a:r>
              <a:t>Crossing the “creepy” line</a:t>
            </a:r>
          </a:p>
          <a:p>
            <a:pPr lvl="3" marL="1333500" indent="-571500" defTabSz="914400">
              <a:spcBef>
                <a:spcPts val="1500"/>
              </a:spcBef>
              <a:buSzPct val="100000"/>
              <a:buFont typeface="Arial"/>
              <a:buChar char="•"/>
              <a:defRPr sz="4800">
                <a:solidFill>
                  <a:schemeClr val="accent1"/>
                </a:solidFill>
              </a:defRPr>
            </a:pPr>
            <a:r>
              <a:t>I may not want a website to remember that I’ve bought weight loss products or smoking-cessation products</a:t>
            </a:r>
          </a:p>
          <a:p>
            <a:pPr lvl="2" marL="571500" indent="-571500" defTabSz="914400">
              <a:spcBef>
                <a:spcPts val="3000"/>
              </a:spcBef>
              <a:buSzPct val="100000"/>
              <a:buFont typeface="Arial"/>
              <a:buChar char="•"/>
              <a:defRPr sz="4800">
                <a:solidFill>
                  <a:schemeClr val="accent1"/>
                </a:solidFill>
              </a:defRPr>
            </a:pPr>
            <a:r>
              <a:t>Regulatory compliance</a:t>
            </a:r>
          </a:p>
          <a:p>
            <a:pPr lvl="3" marL="1333500" indent="-571500" defTabSz="914400">
              <a:spcBef>
                <a:spcPts val="1500"/>
              </a:spcBef>
              <a:buSzPct val="100000"/>
              <a:buFont typeface="Arial"/>
              <a:buChar char="•"/>
              <a:defRPr sz="4800">
                <a:solidFill>
                  <a:schemeClr val="accent1"/>
                </a:solidFill>
              </a:defRPr>
            </a:pPr>
            <a:r>
              <a:t>Respect laws regarding data privacy in multiple jurisdictions</a:t>
            </a:r>
          </a:p>
        </p:txBody>
      </p:sp>
      <p:sp>
        <p:nvSpPr>
          <p:cNvPr id="457" name="Risks of Personalization"/>
          <p:cNvSpPr txBox="1"/>
          <p:nvPr>
            <p:ph type="title"/>
          </p:nvPr>
        </p:nvSpPr>
        <p:spPr>
          <a:prstGeom prst="rect">
            <a:avLst/>
          </a:prstGeom>
        </p:spPr>
        <p:txBody>
          <a:bodyPr/>
          <a:lstStyle/>
          <a:p>
            <a:pPr/>
            <a:r>
              <a:t>Risks of Personalization</a:t>
            </a:r>
          </a:p>
        </p:txBody>
      </p:sp>
      <p:pic>
        <p:nvPicPr>
          <p:cNvPr id="458" name="Picture 16" descr="Picture 16"/>
          <p:cNvPicPr>
            <a:picLocks noChangeAspect="0"/>
          </p:cNvPicPr>
          <p:nvPr/>
        </p:nvPicPr>
        <p:blipFill>
          <a:blip r:embed="rId2">
            <a:extLst/>
          </a:blip>
          <a:stretch>
            <a:fillRect/>
          </a:stretch>
        </p:blipFill>
        <p:spPr>
          <a:xfrm>
            <a:off x="7281219" y="1982805"/>
            <a:ext cx="274321" cy="27432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5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45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45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45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45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45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45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456">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456">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56" grpId="1"/>
    </p:bldLst>
  </p:timing>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0" name="Subtitle 2"/>
          <p:cNvSpPr txBox="1"/>
          <p:nvPr>
            <p:ph type="body" sz="quarter" idx="1"/>
          </p:nvPr>
        </p:nvSpPr>
        <p:spPr>
          <a:xfrm>
            <a:off x="1151343" y="9100000"/>
            <a:ext cx="18288001" cy="1014765"/>
          </a:xfrm>
          <a:prstGeom prst="rect">
            <a:avLst/>
          </a:prstGeom>
        </p:spPr>
        <p:txBody>
          <a:bodyPr/>
          <a:lstStyle/>
          <a:p>
            <a:pPr/>
            <a:r>
              <a:t>Interview with Apoorv Saxena</a:t>
            </a:r>
          </a:p>
        </p:txBody>
      </p:sp>
      <p:sp>
        <p:nvSpPr>
          <p:cNvPr id="461" name="Text Placeholder 5"/>
          <p:cNvSpPr/>
          <p:nvPr/>
        </p:nvSpPr>
        <p:spPr>
          <a:xfrm>
            <a:off x="1151343" y="10852057"/>
            <a:ext cx="22287777" cy="154441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113000"/>
              </a:lnSpc>
              <a:spcBef>
                <a:spcPts val="1600"/>
              </a:spcBef>
              <a:defRPr sz="4400">
                <a:solidFill>
                  <a:schemeClr val="accent4"/>
                </a:solidFill>
                <a:latin typeface="Garamond"/>
                <a:ea typeface="Garamond"/>
                <a:cs typeface="Garamond"/>
                <a:sym typeface="Garamond"/>
              </a:defRPr>
            </a:lvl1pPr>
          </a:lstStyle>
          <a:p>
            <a:pPr/>
            <a:r>
              <a:t>Kartik Hosanagar, Professor of Operations, Information and Decisions</a:t>
            </a:r>
          </a:p>
        </p:txBody>
      </p:sp>
      <p:sp>
        <p:nvSpPr>
          <p:cNvPr id="462" name="Title 1"/>
          <p:cNvSpPr txBox="1"/>
          <p:nvPr>
            <p:ph type="title"/>
          </p:nvPr>
        </p:nvSpPr>
        <p:spPr>
          <a:xfrm>
            <a:off x="1151341" y="6833844"/>
            <a:ext cx="21697902" cy="2111119"/>
          </a:xfrm>
          <a:prstGeom prst="rect">
            <a:avLst/>
          </a:prstGeom>
        </p:spPr>
        <p:txBody>
          <a:bodyPr/>
          <a:lstStyle/>
          <a:p>
            <a:pPr/>
            <a:r>
              <a:t>AI Applications in Marketing &amp; Finance</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4" name="Subtitle 2"/>
          <p:cNvSpPr txBox="1"/>
          <p:nvPr>
            <p:ph type="body" sz="quarter" idx="1"/>
          </p:nvPr>
        </p:nvSpPr>
        <p:spPr>
          <a:xfrm>
            <a:off x="1151343" y="9100000"/>
            <a:ext cx="18288001" cy="1014765"/>
          </a:xfrm>
          <a:prstGeom prst="rect">
            <a:avLst/>
          </a:prstGeom>
        </p:spPr>
        <p:txBody>
          <a:bodyPr/>
          <a:lstStyle/>
          <a:p>
            <a:pPr/>
            <a:r>
              <a:t>Machine Learning in Finance: Fraud Detection</a:t>
            </a:r>
          </a:p>
        </p:txBody>
      </p:sp>
      <p:sp>
        <p:nvSpPr>
          <p:cNvPr id="465" name="Text Placeholder 5"/>
          <p:cNvSpPr/>
          <p:nvPr/>
        </p:nvSpPr>
        <p:spPr>
          <a:xfrm>
            <a:off x="1151343" y="10852057"/>
            <a:ext cx="22287777" cy="154441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113000"/>
              </a:lnSpc>
              <a:spcBef>
                <a:spcPts val="1600"/>
              </a:spcBef>
              <a:defRPr sz="4400">
                <a:solidFill>
                  <a:schemeClr val="accent4"/>
                </a:solidFill>
                <a:latin typeface="Garamond"/>
                <a:ea typeface="Garamond"/>
                <a:cs typeface="Garamond"/>
                <a:sym typeface="Garamond"/>
              </a:defRPr>
            </a:lvl1pPr>
          </a:lstStyle>
          <a:p>
            <a:pPr/>
            <a:r>
              <a:t>Kartik Hosanagar, Professor of Operations, Information and Decisions</a:t>
            </a:r>
          </a:p>
        </p:txBody>
      </p:sp>
      <p:sp>
        <p:nvSpPr>
          <p:cNvPr id="466" name="Title 1"/>
          <p:cNvSpPr txBox="1"/>
          <p:nvPr>
            <p:ph type="title"/>
          </p:nvPr>
        </p:nvSpPr>
        <p:spPr>
          <a:xfrm>
            <a:off x="1151341" y="6833844"/>
            <a:ext cx="21697902" cy="2111119"/>
          </a:xfrm>
          <a:prstGeom prst="rect">
            <a:avLst/>
          </a:prstGeom>
        </p:spPr>
        <p:txBody>
          <a:bodyPr/>
          <a:lstStyle/>
          <a:p>
            <a:pPr/>
            <a:r>
              <a:t>AI Applications in Marketing &amp; Finance</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8" name="Credit Card Fraud"/>
          <p:cNvSpPr txBox="1"/>
          <p:nvPr>
            <p:ph type="title"/>
          </p:nvPr>
        </p:nvSpPr>
        <p:spPr>
          <a:prstGeom prst="rect">
            <a:avLst/>
          </a:prstGeom>
        </p:spPr>
        <p:txBody>
          <a:bodyPr/>
          <a:lstStyle/>
          <a:p>
            <a:pPr/>
            <a:r>
              <a:t>Credit Card Fraud</a:t>
            </a:r>
          </a:p>
        </p:txBody>
      </p:sp>
      <p:pic>
        <p:nvPicPr>
          <p:cNvPr id="469" name="Picture 16" descr="Picture 16"/>
          <p:cNvPicPr>
            <a:picLocks noChangeAspect="0"/>
          </p:cNvPicPr>
          <p:nvPr/>
        </p:nvPicPr>
        <p:blipFill>
          <a:blip r:embed="rId2">
            <a:extLst/>
          </a:blip>
          <a:stretch>
            <a:fillRect/>
          </a:stretch>
        </p:blipFill>
        <p:spPr>
          <a:xfrm>
            <a:off x="7281219" y="1982805"/>
            <a:ext cx="274321" cy="274321"/>
          </a:xfrm>
          <a:prstGeom prst="rect">
            <a:avLst/>
          </a:prstGeom>
          <a:ln w="12700">
            <a:miter lim="400000"/>
          </a:ln>
        </p:spPr>
      </p:pic>
      <p:sp>
        <p:nvSpPr>
          <p:cNvPr id="470" name="TextBox 17"/>
          <p:cNvSpPr txBox="1"/>
          <p:nvPr/>
        </p:nvSpPr>
        <p:spPr>
          <a:xfrm>
            <a:off x="1732942" y="11865295"/>
            <a:ext cx="20918116" cy="1148269"/>
          </a:xfrm>
          <a:prstGeom prst="rect">
            <a:avLst/>
          </a:prstGeom>
          <a:ln w="25400">
            <a:miter lim="400000"/>
          </a:ln>
          <a:extLst>
            <a:ext uri="{C572A759-6A51-4108-AA02-DFA0A04FC94B}">
              <ma14:wrappingTextBoxFlag xmlns:ma14="http://schemas.microsoft.com/office/mac/drawingml/2011/main" val="1"/>
            </a:ext>
          </a:extLst>
        </p:spPr>
        <p:txBody>
          <a:bodyPr lIns="45719" rIns="45719">
            <a:spAutoFit/>
          </a:bodyPr>
          <a:lstStyle/>
          <a:p>
            <a:pPr defTabSz="914400">
              <a:defRPr sz="2400">
                <a:solidFill>
                  <a:schemeClr val="accent1"/>
                </a:solidFill>
              </a:defRPr>
            </a:pPr>
            <a:r>
              <a:t>Content/quotes from “Prediction Machines: The Simple Economics of Artificial Intelligence ” by Ajay Agrawal, Avi Goldfarb, and Joshua Gans </a:t>
            </a:r>
          </a:p>
          <a:p>
            <a:pPr defTabSz="914400">
              <a:defRPr sz="2400">
                <a:solidFill>
                  <a:schemeClr val="accent1"/>
                </a:solidFill>
              </a:defRPr>
            </a:pPr>
            <a:r>
              <a:t>Images: https://visualmodo.com/6-security-tips-protect-ecommerce-site/, https://icons8.com/icons/set/phone, https://www.vecteezy.com/vector-art/383180-illustration-of-scissors-cutting-a-credit-card</a:t>
            </a:r>
          </a:p>
        </p:txBody>
      </p:sp>
      <p:grpSp>
        <p:nvGrpSpPr>
          <p:cNvPr id="473" name="Group"/>
          <p:cNvGrpSpPr/>
          <p:nvPr/>
        </p:nvGrpSpPr>
        <p:grpSpPr>
          <a:xfrm>
            <a:off x="18536756" y="3462747"/>
            <a:ext cx="4170423" cy="4904423"/>
            <a:chOff x="0" y="0"/>
            <a:chExt cx="4170422" cy="4904421"/>
          </a:xfrm>
        </p:grpSpPr>
        <p:pic>
          <p:nvPicPr>
            <p:cNvPr id="471" name="Picture 8" descr="Picture 8"/>
            <p:cNvPicPr>
              <a:picLocks noChangeAspect="1"/>
            </p:cNvPicPr>
            <p:nvPr/>
          </p:nvPicPr>
          <p:blipFill>
            <a:blip r:embed="rId3">
              <a:extLst/>
            </a:blip>
            <a:srcRect l="6944" t="6241" r="5712" b="0"/>
            <a:stretch>
              <a:fillRect/>
            </a:stretch>
          </p:blipFill>
          <p:spPr>
            <a:xfrm>
              <a:off x="363170" y="1190802"/>
              <a:ext cx="3444139" cy="3713620"/>
            </a:xfrm>
            <a:prstGeom prst="rect">
              <a:avLst/>
            </a:prstGeom>
            <a:ln w="12700" cap="flat">
              <a:noFill/>
              <a:miter lim="400000"/>
            </a:ln>
            <a:effectLst/>
          </p:spPr>
        </p:pic>
        <p:sp>
          <p:nvSpPr>
            <p:cNvPr id="472" name="TextBox 12"/>
            <p:cNvSpPr txBox="1"/>
            <p:nvPr/>
          </p:nvSpPr>
          <p:spPr>
            <a:xfrm>
              <a:off x="-1" y="0"/>
              <a:ext cx="4170423" cy="769998"/>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defTabSz="914400">
                <a:defRPr sz="4800">
                  <a:solidFill>
                    <a:schemeClr val="accent1"/>
                  </a:solidFill>
                </a:defRPr>
              </a:lvl1pPr>
            </a:lstStyle>
            <a:p>
              <a:pPr/>
              <a:r>
                <a:t>Card Replaced</a:t>
              </a:r>
            </a:p>
          </p:txBody>
        </p:sp>
      </p:grpSp>
      <p:grpSp>
        <p:nvGrpSpPr>
          <p:cNvPr id="477" name="Group"/>
          <p:cNvGrpSpPr/>
          <p:nvPr/>
        </p:nvGrpSpPr>
        <p:grpSpPr>
          <a:xfrm>
            <a:off x="6457061" y="3462747"/>
            <a:ext cx="6070958" cy="4904393"/>
            <a:chOff x="0" y="0"/>
            <a:chExt cx="6070956" cy="4904391"/>
          </a:xfrm>
        </p:grpSpPr>
        <p:pic>
          <p:nvPicPr>
            <p:cNvPr id="474" name="Picture 6" descr="Picture 6"/>
            <p:cNvPicPr>
              <a:picLocks noChangeAspect="1"/>
            </p:cNvPicPr>
            <p:nvPr/>
          </p:nvPicPr>
          <p:blipFill>
            <a:blip r:embed="rId4">
              <a:extLst/>
            </a:blip>
            <a:srcRect l="2339" t="21239" r="54127" b="0"/>
            <a:stretch>
              <a:fillRect/>
            </a:stretch>
          </p:blipFill>
          <p:spPr>
            <a:xfrm flipH="1">
              <a:off x="1205221" y="1190802"/>
              <a:ext cx="3012946" cy="3713590"/>
            </a:xfrm>
            <a:prstGeom prst="rect">
              <a:avLst/>
            </a:prstGeom>
            <a:ln w="12700" cap="flat">
              <a:noFill/>
              <a:miter lim="400000"/>
            </a:ln>
            <a:effectLst/>
          </p:spPr>
        </p:pic>
        <p:sp>
          <p:nvSpPr>
            <p:cNvPr id="475" name="TextBox 10"/>
            <p:cNvSpPr txBox="1"/>
            <p:nvPr/>
          </p:nvSpPr>
          <p:spPr>
            <a:xfrm>
              <a:off x="-1" y="0"/>
              <a:ext cx="5423259" cy="769998"/>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defTabSz="914400">
                <a:defRPr sz="4800">
                  <a:solidFill>
                    <a:schemeClr val="accent1"/>
                  </a:solidFill>
                </a:defRPr>
              </a:lvl1pPr>
            </a:lstStyle>
            <a:p>
              <a:pPr/>
              <a:r>
                <a:t>Customer Impacted</a:t>
              </a:r>
            </a:p>
          </p:txBody>
        </p:sp>
        <p:sp>
          <p:nvSpPr>
            <p:cNvPr id="476" name="Arrow 11"/>
            <p:cNvSpPr/>
            <p:nvPr/>
          </p:nvSpPr>
          <p:spPr>
            <a:xfrm>
              <a:off x="4971187" y="2384689"/>
              <a:ext cx="1099770" cy="8280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469" y="0"/>
                  </a:moveTo>
                  <a:cubicBezTo>
                    <a:pt x="13010" y="0"/>
                    <a:pt x="12551" y="232"/>
                    <a:pt x="12200" y="697"/>
                  </a:cubicBezTo>
                  <a:cubicBezTo>
                    <a:pt x="11500" y="1626"/>
                    <a:pt x="11500" y="3135"/>
                    <a:pt x="12200" y="4065"/>
                  </a:cubicBezTo>
                  <a:lnTo>
                    <a:pt x="15479" y="8419"/>
                  </a:lnTo>
                  <a:lnTo>
                    <a:pt x="1793" y="8419"/>
                  </a:lnTo>
                  <a:cubicBezTo>
                    <a:pt x="802" y="8419"/>
                    <a:pt x="0" y="9485"/>
                    <a:pt x="0" y="10800"/>
                  </a:cubicBezTo>
                  <a:cubicBezTo>
                    <a:pt x="0" y="12115"/>
                    <a:pt x="802" y="13181"/>
                    <a:pt x="1793" y="13181"/>
                  </a:cubicBezTo>
                  <a:lnTo>
                    <a:pt x="15479" y="13181"/>
                  </a:lnTo>
                  <a:lnTo>
                    <a:pt x="12200" y="17535"/>
                  </a:lnTo>
                  <a:cubicBezTo>
                    <a:pt x="11500" y="18465"/>
                    <a:pt x="11500" y="19974"/>
                    <a:pt x="12200" y="20903"/>
                  </a:cubicBezTo>
                  <a:cubicBezTo>
                    <a:pt x="12551" y="21368"/>
                    <a:pt x="13010" y="21600"/>
                    <a:pt x="13469" y="21600"/>
                  </a:cubicBezTo>
                  <a:cubicBezTo>
                    <a:pt x="13927" y="21600"/>
                    <a:pt x="14387" y="21368"/>
                    <a:pt x="14737" y="20903"/>
                  </a:cubicBezTo>
                  <a:lnTo>
                    <a:pt x="21074" y="12484"/>
                  </a:lnTo>
                  <a:cubicBezTo>
                    <a:pt x="21424" y="12019"/>
                    <a:pt x="21600" y="11409"/>
                    <a:pt x="21600" y="10800"/>
                  </a:cubicBezTo>
                  <a:cubicBezTo>
                    <a:pt x="21600" y="10191"/>
                    <a:pt x="21424" y="9581"/>
                    <a:pt x="21074" y="9116"/>
                  </a:cubicBezTo>
                  <a:lnTo>
                    <a:pt x="14737" y="697"/>
                  </a:lnTo>
                  <a:cubicBezTo>
                    <a:pt x="14387" y="232"/>
                    <a:pt x="13927" y="0"/>
                    <a:pt x="13469" y="0"/>
                  </a:cubicBezTo>
                  <a:close/>
                </a:path>
              </a:pathLst>
            </a:custGeom>
            <a:solidFill>
              <a:schemeClr val="accent4"/>
            </a:solidFill>
            <a:ln w="12700" cap="flat">
              <a:noFill/>
              <a:miter lim="400000"/>
            </a:ln>
            <a:effectLst/>
          </p:spPr>
          <p:txBody>
            <a:bodyPr wrap="square" lIns="91439" tIns="91439" rIns="91439" bIns="91439" numCol="1" anchor="ctr">
              <a:noAutofit/>
            </a:bodyPr>
            <a:lstStyle/>
            <a:p>
              <a:pPr/>
            </a:p>
          </p:txBody>
        </p:sp>
      </p:grpSp>
      <p:grpSp>
        <p:nvGrpSpPr>
          <p:cNvPr id="481" name="Group"/>
          <p:cNvGrpSpPr/>
          <p:nvPr/>
        </p:nvGrpSpPr>
        <p:grpSpPr>
          <a:xfrm>
            <a:off x="12848417" y="3462747"/>
            <a:ext cx="5298489" cy="4780795"/>
            <a:chOff x="0" y="0"/>
            <a:chExt cx="5298487" cy="4780793"/>
          </a:xfrm>
        </p:grpSpPr>
        <p:sp>
          <p:nvSpPr>
            <p:cNvPr id="478" name="TextBox 11"/>
            <p:cNvSpPr txBox="1"/>
            <p:nvPr/>
          </p:nvSpPr>
          <p:spPr>
            <a:xfrm>
              <a:off x="0" y="0"/>
              <a:ext cx="4814253" cy="769998"/>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defTabSz="914400">
                <a:defRPr sz="4800">
                  <a:solidFill>
                    <a:schemeClr val="accent1"/>
                  </a:solidFill>
                </a:defRPr>
              </a:lvl1pPr>
            </a:lstStyle>
            <a:p>
              <a:pPr/>
              <a:r>
                <a:t>Dispute Required</a:t>
              </a:r>
            </a:p>
          </p:txBody>
        </p:sp>
        <p:pic>
          <p:nvPicPr>
            <p:cNvPr id="479" name="Picture 18" descr="Picture 18"/>
            <p:cNvPicPr>
              <a:picLocks noChangeAspect="1"/>
            </p:cNvPicPr>
            <p:nvPr/>
          </p:nvPicPr>
          <p:blipFill>
            <a:blip r:embed="rId5">
              <a:extLst/>
            </a:blip>
            <a:stretch>
              <a:fillRect/>
            </a:stretch>
          </p:blipFill>
          <p:spPr>
            <a:xfrm rot="5400000">
              <a:off x="205949" y="1314370"/>
              <a:ext cx="3466423" cy="3466424"/>
            </a:xfrm>
            <a:prstGeom prst="rect">
              <a:avLst/>
            </a:prstGeom>
            <a:ln w="12700" cap="flat">
              <a:noFill/>
              <a:miter lim="400000"/>
            </a:ln>
            <a:effectLst/>
          </p:spPr>
        </p:pic>
        <p:sp>
          <p:nvSpPr>
            <p:cNvPr id="480" name="Arrow 11"/>
            <p:cNvSpPr/>
            <p:nvPr/>
          </p:nvSpPr>
          <p:spPr>
            <a:xfrm>
              <a:off x="4198719" y="2384689"/>
              <a:ext cx="1099769" cy="8280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469" y="0"/>
                  </a:moveTo>
                  <a:cubicBezTo>
                    <a:pt x="13010" y="0"/>
                    <a:pt x="12551" y="232"/>
                    <a:pt x="12200" y="697"/>
                  </a:cubicBezTo>
                  <a:cubicBezTo>
                    <a:pt x="11500" y="1626"/>
                    <a:pt x="11500" y="3135"/>
                    <a:pt x="12200" y="4065"/>
                  </a:cubicBezTo>
                  <a:lnTo>
                    <a:pt x="15479" y="8419"/>
                  </a:lnTo>
                  <a:lnTo>
                    <a:pt x="1793" y="8419"/>
                  </a:lnTo>
                  <a:cubicBezTo>
                    <a:pt x="802" y="8419"/>
                    <a:pt x="0" y="9485"/>
                    <a:pt x="0" y="10800"/>
                  </a:cubicBezTo>
                  <a:cubicBezTo>
                    <a:pt x="0" y="12115"/>
                    <a:pt x="802" y="13181"/>
                    <a:pt x="1793" y="13181"/>
                  </a:cubicBezTo>
                  <a:lnTo>
                    <a:pt x="15479" y="13181"/>
                  </a:lnTo>
                  <a:lnTo>
                    <a:pt x="12200" y="17535"/>
                  </a:lnTo>
                  <a:cubicBezTo>
                    <a:pt x="11500" y="18465"/>
                    <a:pt x="11500" y="19974"/>
                    <a:pt x="12200" y="20903"/>
                  </a:cubicBezTo>
                  <a:cubicBezTo>
                    <a:pt x="12551" y="21368"/>
                    <a:pt x="13010" y="21600"/>
                    <a:pt x="13469" y="21600"/>
                  </a:cubicBezTo>
                  <a:cubicBezTo>
                    <a:pt x="13927" y="21600"/>
                    <a:pt x="14387" y="21368"/>
                    <a:pt x="14737" y="20903"/>
                  </a:cubicBezTo>
                  <a:lnTo>
                    <a:pt x="21074" y="12484"/>
                  </a:lnTo>
                  <a:cubicBezTo>
                    <a:pt x="21424" y="12019"/>
                    <a:pt x="21600" y="11409"/>
                    <a:pt x="21600" y="10800"/>
                  </a:cubicBezTo>
                  <a:cubicBezTo>
                    <a:pt x="21600" y="10191"/>
                    <a:pt x="21424" y="9581"/>
                    <a:pt x="21074" y="9116"/>
                  </a:cubicBezTo>
                  <a:lnTo>
                    <a:pt x="14737" y="697"/>
                  </a:lnTo>
                  <a:cubicBezTo>
                    <a:pt x="14387" y="232"/>
                    <a:pt x="13927" y="0"/>
                    <a:pt x="13469" y="0"/>
                  </a:cubicBezTo>
                  <a:close/>
                </a:path>
              </a:pathLst>
            </a:custGeom>
            <a:solidFill>
              <a:schemeClr val="accent4"/>
            </a:solidFill>
            <a:ln w="12700" cap="flat">
              <a:noFill/>
              <a:miter lim="400000"/>
            </a:ln>
            <a:effectLst/>
          </p:spPr>
          <p:txBody>
            <a:bodyPr wrap="square" lIns="91439" tIns="91439" rIns="91439" bIns="91439" numCol="1" anchor="ctr">
              <a:noAutofit/>
            </a:bodyPr>
            <a:lstStyle/>
            <a:p>
              <a:pPr/>
            </a:p>
          </p:txBody>
        </p:sp>
      </p:grpSp>
      <p:grpSp>
        <p:nvGrpSpPr>
          <p:cNvPr id="485" name="Group"/>
          <p:cNvGrpSpPr/>
          <p:nvPr/>
        </p:nvGrpSpPr>
        <p:grpSpPr>
          <a:xfrm>
            <a:off x="1692399" y="3462747"/>
            <a:ext cx="5216733" cy="4904311"/>
            <a:chOff x="0" y="0"/>
            <a:chExt cx="5216732" cy="4904309"/>
          </a:xfrm>
        </p:grpSpPr>
        <p:pic>
          <p:nvPicPr>
            <p:cNvPr id="482" name="Picture 5" descr="Picture 5"/>
            <p:cNvPicPr>
              <a:picLocks noChangeAspect="1"/>
            </p:cNvPicPr>
            <p:nvPr/>
          </p:nvPicPr>
          <p:blipFill>
            <a:blip r:embed="rId4">
              <a:extLst/>
            </a:blip>
            <a:srcRect l="54131" t="21240" r="3513" b="0"/>
            <a:stretch>
              <a:fillRect/>
            </a:stretch>
          </p:blipFill>
          <p:spPr>
            <a:xfrm flipH="1">
              <a:off x="432492" y="1190802"/>
              <a:ext cx="2931451" cy="3713508"/>
            </a:xfrm>
            <a:prstGeom prst="rect">
              <a:avLst/>
            </a:prstGeom>
            <a:ln w="12700" cap="flat">
              <a:noFill/>
              <a:miter lim="400000"/>
            </a:ln>
            <a:effectLst/>
          </p:spPr>
        </p:pic>
        <p:sp>
          <p:nvSpPr>
            <p:cNvPr id="483" name="TextBox 9"/>
            <p:cNvSpPr txBox="1"/>
            <p:nvPr/>
          </p:nvSpPr>
          <p:spPr>
            <a:xfrm>
              <a:off x="-1" y="0"/>
              <a:ext cx="3796567" cy="769998"/>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defTabSz="914400">
                <a:defRPr sz="4800">
                  <a:solidFill>
                    <a:schemeClr val="accent1"/>
                  </a:solidFill>
                </a:defRPr>
              </a:lvl1pPr>
            </a:lstStyle>
            <a:p>
              <a:pPr/>
              <a:r>
                <a:t>Fraud Occurs</a:t>
              </a:r>
            </a:p>
          </p:txBody>
        </p:sp>
        <p:sp>
          <p:nvSpPr>
            <p:cNvPr id="484" name="Arrow 11"/>
            <p:cNvSpPr/>
            <p:nvPr/>
          </p:nvSpPr>
          <p:spPr>
            <a:xfrm>
              <a:off x="4116963" y="2384689"/>
              <a:ext cx="1099770" cy="8280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469" y="0"/>
                  </a:moveTo>
                  <a:cubicBezTo>
                    <a:pt x="13010" y="0"/>
                    <a:pt x="12551" y="232"/>
                    <a:pt x="12200" y="697"/>
                  </a:cubicBezTo>
                  <a:cubicBezTo>
                    <a:pt x="11500" y="1626"/>
                    <a:pt x="11500" y="3135"/>
                    <a:pt x="12200" y="4065"/>
                  </a:cubicBezTo>
                  <a:lnTo>
                    <a:pt x="15479" y="8419"/>
                  </a:lnTo>
                  <a:lnTo>
                    <a:pt x="1793" y="8419"/>
                  </a:lnTo>
                  <a:cubicBezTo>
                    <a:pt x="802" y="8419"/>
                    <a:pt x="0" y="9485"/>
                    <a:pt x="0" y="10800"/>
                  </a:cubicBezTo>
                  <a:cubicBezTo>
                    <a:pt x="0" y="12115"/>
                    <a:pt x="802" y="13181"/>
                    <a:pt x="1793" y="13181"/>
                  </a:cubicBezTo>
                  <a:lnTo>
                    <a:pt x="15479" y="13181"/>
                  </a:lnTo>
                  <a:lnTo>
                    <a:pt x="12200" y="17535"/>
                  </a:lnTo>
                  <a:cubicBezTo>
                    <a:pt x="11500" y="18465"/>
                    <a:pt x="11500" y="19974"/>
                    <a:pt x="12200" y="20903"/>
                  </a:cubicBezTo>
                  <a:cubicBezTo>
                    <a:pt x="12551" y="21368"/>
                    <a:pt x="13010" y="21600"/>
                    <a:pt x="13469" y="21600"/>
                  </a:cubicBezTo>
                  <a:cubicBezTo>
                    <a:pt x="13927" y="21600"/>
                    <a:pt x="14387" y="21368"/>
                    <a:pt x="14737" y="20903"/>
                  </a:cubicBezTo>
                  <a:lnTo>
                    <a:pt x="21074" y="12484"/>
                  </a:lnTo>
                  <a:cubicBezTo>
                    <a:pt x="21424" y="12019"/>
                    <a:pt x="21600" y="11409"/>
                    <a:pt x="21600" y="10800"/>
                  </a:cubicBezTo>
                  <a:cubicBezTo>
                    <a:pt x="21600" y="10191"/>
                    <a:pt x="21424" y="9581"/>
                    <a:pt x="21074" y="9116"/>
                  </a:cubicBezTo>
                  <a:lnTo>
                    <a:pt x="14737" y="697"/>
                  </a:lnTo>
                  <a:cubicBezTo>
                    <a:pt x="14387" y="232"/>
                    <a:pt x="13927" y="0"/>
                    <a:pt x="13469" y="0"/>
                  </a:cubicBezTo>
                  <a:close/>
                </a:path>
              </a:pathLst>
            </a:custGeom>
            <a:solidFill>
              <a:schemeClr val="accent4"/>
            </a:solidFill>
            <a:ln w="12700" cap="flat">
              <a:noFill/>
              <a:miter lim="400000"/>
            </a:ln>
            <a:effectLst/>
          </p:spPr>
          <p:txBody>
            <a:bodyPr wrap="square" lIns="91439" tIns="91439" rIns="91439" bIns="91439" numCol="1" anchor="ctr">
              <a:noAutofit/>
            </a:bodyPr>
            <a:lstStyle/>
            <a:p>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4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4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4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77" grpId="2"/>
      <p:bldP build="whole" bldLvl="1" animBg="1" rev="0" advAuto="0" spid="481" grpId="3"/>
      <p:bldP build="whole" bldLvl="1" animBg="1" rev="0" advAuto="0" spid="485" grpId="1"/>
      <p:bldP build="whole" bldLvl="1" animBg="1" rev="0" advAuto="0" spid="473" grpId="4"/>
    </p:bldLst>
  </p:timing>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7" name="Credit Card Fraud"/>
          <p:cNvSpPr txBox="1"/>
          <p:nvPr>
            <p:ph type="title"/>
          </p:nvPr>
        </p:nvSpPr>
        <p:spPr>
          <a:prstGeom prst="rect">
            <a:avLst/>
          </a:prstGeom>
        </p:spPr>
        <p:txBody>
          <a:bodyPr/>
          <a:lstStyle/>
          <a:p>
            <a:pPr/>
            <a:r>
              <a:t>Credit Card Fraud</a:t>
            </a:r>
          </a:p>
        </p:txBody>
      </p:sp>
      <p:pic>
        <p:nvPicPr>
          <p:cNvPr id="488" name="Picture 16" descr="Picture 16"/>
          <p:cNvPicPr>
            <a:picLocks noChangeAspect="0"/>
          </p:cNvPicPr>
          <p:nvPr/>
        </p:nvPicPr>
        <p:blipFill>
          <a:blip r:embed="rId2">
            <a:extLst/>
          </a:blip>
          <a:stretch>
            <a:fillRect/>
          </a:stretch>
        </p:blipFill>
        <p:spPr>
          <a:xfrm>
            <a:off x="7281219" y="1982805"/>
            <a:ext cx="274321" cy="274321"/>
          </a:xfrm>
          <a:prstGeom prst="rect">
            <a:avLst/>
          </a:prstGeom>
          <a:ln w="12700">
            <a:miter lim="400000"/>
          </a:ln>
        </p:spPr>
      </p:pic>
      <p:pic>
        <p:nvPicPr>
          <p:cNvPr id="489" name="Picture 5" descr="Picture 5"/>
          <p:cNvPicPr>
            <a:picLocks noChangeAspect="1"/>
          </p:cNvPicPr>
          <p:nvPr/>
        </p:nvPicPr>
        <p:blipFill>
          <a:blip r:embed="rId3">
            <a:extLst/>
          </a:blip>
          <a:srcRect l="54131" t="21240" r="3513" b="0"/>
          <a:stretch>
            <a:fillRect/>
          </a:stretch>
        </p:blipFill>
        <p:spPr>
          <a:xfrm flipH="1">
            <a:off x="2124891" y="4653550"/>
            <a:ext cx="2931451" cy="3713508"/>
          </a:xfrm>
          <a:prstGeom prst="rect">
            <a:avLst/>
          </a:prstGeom>
          <a:ln w="12700">
            <a:miter lim="400000"/>
          </a:ln>
        </p:spPr>
      </p:pic>
      <p:pic>
        <p:nvPicPr>
          <p:cNvPr id="490" name="Picture 6" descr="Picture 6"/>
          <p:cNvPicPr>
            <a:picLocks noChangeAspect="1"/>
          </p:cNvPicPr>
          <p:nvPr/>
        </p:nvPicPr>
        <p:blipFill>
          <a:blip r:embed="rId3">
            <a:extLst/>
          </a:blip>
          <a:srcRect l="2340" t="21239" r="54127" b="0"/>
          <a:stretch>
            <a:fillRect/>
          </a:stretch>
        </p:blipFill>
        <p:spPr>
          <a:xfrm flipH="1">
            <a:off x="12868618" y="5110353"/>
            <a:ext cx="2271843" cy="2800148"/>
          </a:xfrm>
          <a:prstGeom prst="rect">
            <a:avLst/>
          </a:prstGeom>
          <a:ln w="12700">
            <a:miter lim="400000"/>
          </a:ln>
        </p:spPr>
      </p:pic>
      <p:pic>
        <p:nvPicPr>
          <p:cNvPr id="491" name="Picture 8" descr="Picture 8"/>
          <p:cNvPicPr>
            <a:picLocks noChangeAspect="1"/>
          </p:cNvPicPr>
          <p:nvPr/>
        </p:nvPicPr>
        <p:blipFill>
          <a:blip r:embed="rId4">
            <a:extLst/>
          </a:blip>
          <a:srcRect l="6944" t="6241" r="5712" b="0"/>
          <a:stretch>
            <a:fillRect/>
          </a:stretch>
        </p:blipFill>
        <p:spPr>
          <a:xfrm>
            <a:off x="18899926" y="4653550"/>
            <a:ext cx="3444140" cy="3713620"/>
          </a:xfrm>
          <a:prstGeom prst="rect">
            <a:avLst/>
          </a:prstGeom>
          <a:ln w="12700">
            <a:miter lim="400000"/>
          </a:ln>
        </p:spPr>
      </p:pic>
      <p:sp>
        <p:nvSpPr>
          <p:cNvPr id="492" name="TextBox 9"/>
          <p:cNvSpPr txBox="1"/>
          <p:nvPr/>
        </p:nvSpPr>
        <p:spPr>
          <a:xfrm>
            <a:off x="1846250" y="3462747"/>
            <a:ext cx="3488865" cy="708160"/>
          </a:xfrm>
          <a:prstGeom prst="rect">
            <a:avLst/>
          </a:prstGeom>
          <a:ln w="25400">
            <a:miter lim="400000"/>
          </a:ln>
          <a:extLst>
            <a:ext uri="{C572A759-6A51-4108-AA02-DFA0A04FC94B}">
              <ma14:wrappingTextBoxFlag xmlns:ma14="http://schemas.microsoft.com/office/mac/drawingml/2011/main" val="1"/>
            </a:ext>
          </a:extLst>
        </p:spPr>
        <p:txBody>
          <a:bodyPr wrap="none" lIns="45719" rIns="45719">
            <a:spAutoFit/>
          </a:bodyPr>
          <a:lstStyle>
            <a:lvl1pPr algn="ctr" defTabSz="914400">
              <a:defRPr sz="4400">
                <a:solidFill>
                  <a:schemeClr val="accent1"/>
                </a:solidFill>
              </a:defRPr>
            </a:lvl1pPr>
          </a:lstStyle>
          <a:p>
            <a:pPr/>
            <a:r>
              <a:t>Fraud Occurs</a:t>
            </a:r>
          </a:p>
        </p:txBody>
      </p:sp>
      <p:sp>
        <p:nvSpPr>
          <p:cNvPr id="493" name="TextBox 10"/>
          <p:cNvSpPr txBox="1"/>
          <p:nvPr/>
        </p:nvSpPr>
        <p:spPr>
          <a:xfrm>
            <a:off x="7507881" y="3462747"/>
            <a:ext cx="2909328" cy="708160"/>
          </a:xfrm>
          <a:prstGeom prst="rect">
            <a:avLst/>
          </a:prstGeom>
          <a:ln w="25400">
            <a:miter lim="400000"/>
          </a:ln>
          <a:extLst>
            <a:ext uri="{C572A759-6A51-4108-AA02-DFA0A04FC94B}">
              <ma14:wrappingTextBoxFlag xmlns:ma14="http://schemas.microsoft.com/office/mac/drawingml/2011/main" val="1"/>
            </a:ext>
          </a:extLst>
        </p:spPr>
        <p:txBody>
          <a:bodyPr wrap="none" lIns="45719" rIns="45719">
            <a:spAutoFit/>
          </a:bodyPr>
          <a:lstStyle>
            <a:lvl1pPr algn="ctr" defTabSz="914400">
              <a:defRPr sz="4400">
                <a:solidFill>
                  <a:schemeClr val="accent4"/>
                </a:solidFill>
              </a:defRPr>
            </a:lvl1pPr>
          </a:lstStyle>
          <a:p>
            <a:pPr/>
            <a:r>
              <a:t>ML Detects</a:t>
            </a:r>
          </a:p>
        </p:txBody>
      </p:sp>
      <p:sp>
        <p:nvSpPr>
          <p:cNvPr id="494" name="TextBox 11"/>
          <p:cNvSpPr txBox="1"/>
          <p:nvPr/>
        </p:nvSpPr>
        <p:spPr>
          <a:xfrm>
            <a:off x="11541507" y="3462747"/>
            <a:ext cx="6492142" cy="708160"/>
          </a:xfrm>
          <a:prstGeom prst="rect">
            <a:avLst/>
          </a:prstGeom>
          <a:ln w="25400">
            <a:miter lim="400000"/>
          </a:ln>
          <a:extLst>
            <a:ext uri="{C572A759-6A51-4108-AA02-DFA0A04FC94B}">
              <ma14:wrappingTextBoxFlag xmlns:ma14="http://schemas.microsoft.com/office/mac/drawingml/2011/main" val="1"/>
            </a:ext>
          </a:extLst>
        </p:spPr>
        <p:txBody>
          <a:bodyPr wrap="none" lIns="45719" rIns="45719">
            <a:spAutoFit/>
          </a:bodyPr>
          <a:lstStyle>
            <a:lvl1pPr algn="ctr" defTabSz="914400">
              <a:defRPr sz="4400">
                <a:solidFill>
                  <a:schemeClr val="accent1"/>
                </a:solidFill>
              </a:defRPr>
            </a:lvl1pPr>
          </a:lstStyle>
          <a:p>
            <a:pPr/>
            <a:r>
              <a:t>Customer Impact Avoided</a:t>
            </a:r>
          </a:p>
        </p:txBody>
      </p:sp>
      <p:sp>
        <p:nvSpPr>
          <p:cNvPr id="495" name="TextBox 12"/>
          <p:cNvSpPr txBox="1"/>
          <p:nvPr/>
        </p:nvSpPr>
        <p:spPr>
          <a:xfrm>
            <a:off x="18706185" y="3462747"/>
            <a:ext cx="3831566" cy="708160"/>
          </a:xfrm>
          <a:prstGeom prst="rect">
            <a:avLst/>
          </a:prstGeom>
          <a:ln w="25400">
            <a:miter lim="400000"/>
          </a:ln>
          <a:extLst>
            <a:ext uri="{C572A759-6A51-4108-AA02-DFA0A04FC94B}">
              <ma14:wrappingTextBoxFlag xmlns:ma14="http://schemas.microsoft.com/office/mac/drawingml/2011/main" val="1"/>
            </a:ext>
          </a:extLst>
        </p:spPr>
        <p:txBody>
          <a:bodyPr wrap="none" lIns="45719" rIns="45719">
            <a:spAutoFit/>
          </a:bodyPr>
          <a:lstStyle>
            <a:lvl1pPr algn="ctr" defTabSz="914400">
              <a:defRPr sz="4400">
                <a:solidFill>
                  <a:schemeClr val="accent1"/>
                </a:solidFill>
              </a:defRPr>
            </a:lvl1pPr>
          </a:lstStyle>
          <a:p>
            <a:pPr/>
            <a:r>
              <a:t>Card Replaced</a:t>
            </a:r>
          </a:p>
        </p:txBody>
      </p:sp>
      <p:pic>
        <p:nvPicPr>
          <p:cNvPr id="496" name="Picture 18" descr="Picture 18"/>
          <p:cNvPicPr>
            <a:picLocks noChangeAspect="1"/>
          </p:cNvPicPr>
          <p:nvPr/>
        </p:nvPicPr>
        <p:blipFill>
          <a:blip r:embed="rId5">
            <a:extLst/>
          </a:blip>
          <a:stretch>
            <a:fillRect/>
          </a:stretch>
        </p:blipFill>
        <p:spPr>
          <a:xfrm rot="5400000">
            <a:off x="14769448" y="5722143"/>
            <a:ext cx="2271714" cy="2271714"/>
          </a:xfrm>
          <a:prstGeom prst="rect">
            <a:avLst/>
          </a:prstGeom>
          <a:ln w="12700">
            <a:miter lim="400000"/>
          </a:ln>
        </p:spPr>
      </p:pic>
      <p:sp>
        <p:nvSpPr>
          <p:cNvPr id="497" name="Arrow 11"/>
          <p:cNvSpPr/>
          <p:nvPr/>
        </p:nvSpPr>
        <p:spPr>
          <a:xfrm>
            <a:off x="5416081" y="5847437"/>
            <a:ext cx="1099770" cy="8280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469" y="0"/>
                </a:moveTo>
                <a:cubicBezTo>
                  <a:pt x="13010" y="0"/>
                  <a:pt x="12551" y="232"/>
                  <a:pt x="12200" y="697"/>
                </a:cubicBezTo>
                <a:cubicBezTo>
                  <a:pt x="11500" y="1626"/>
                  <a:pt x="11500" y="3135"/>
                  <a:pt x="12200" y="4065"/>
                </a:cubicBezTo>
                <a:lnTo>
                  <a:pt x="15479" y="8419"/>
                </a:lnTo>
                <a:lnTo>
                  <a:pt x="1793" y="8419"/>
                </a:lnTo>
                <a:cubicBezTo>
                  <a:pt x="802" y="8419"/>
                  <a:pt x="0" y="9485"/>
                  <a:pt x="0" y="10800"/>
                </a:cubicBezTo>
                <a:cubicBezTo>
                  <a:pt x="0" y="12115"/>
                  <a:pt x="802" y="13181"/>
                  <a:pt x="1793" y="13181"/>
                </a:cubicBezTo>
                <a:lnTo>
                  <a:pt x="15479" y="13181"/>
                </a:lnTo>
                <a:lnTo>
                  <a:pt x="12200" y="17535"/>
                </a:lnTo>
                <a:cubicBezTo>
                  <a:pt x="11500" y="18465"/>
                  <a:pt x="11500" y="19974"/>
                  <a:pt x="12200" y="20903"/>
                </a:cubicBezTo>
                <a:cubicBezTo>
                  <a:pt x="12551" y="21368"/>
                  <a:pt x="13010" y="21600"/>
                  <a:pt x="13469" y="21600"/>
                </a:cubicBezTo>
                <a:cubicBezTo>
                  <a:pt x="13927" y="21600"/>
                  <a:pt x="14387" y="21368"/>
                  <a:pt x="14737" y="20903"/>
                </a:cubicBezTo>
                <a:lnTo>
                  <a:pt x="21074" y="12484"/>
                </a:lnTo>
                <a:cubicBezTo>
                  <a:pt x="21424" y="12019"/>
                  <a:pt x="21600" y="11409"/>
                  <a:pt x="21600" y="10800"/>
                </a:cubicBezTo>
                <a:cubicBezTo>
                  <a:pt x="21600" y="10191"/>
                  <a:pt x="21424" y="9581"/>
                  <a:pt x="21074" y="9116"/>
                </a:cubicBezTo>
                <a:lnTo>
                  <a:pt x="14737" y="697"/>
                </a:lnTo>
                <a:cubicBezTo>
                  <a:pt x="14387" y="232"/>
                  <a:pt x="13927" y="0"/>
                  <a:pt x="13469" y="0"/>
                </a:cubicBezTo>
                <a:close/>
              </a:path>
            </a:pathLst>
          </a:custGeom>
          <a:solidFill>
            <a:schemeClr val="accent4"/>
          </a:solidFill>
          <a:ln w="12700">
            <a:miter lim="400000"/>
          </a:ln>
        </p:spPr>
        <p:txBody>
          <a:bodyPr tIns="91439" bIns="91439" anchor="ctr"/>
          <a:lstStyle/>
          <a:p>
            <a:pPr/>
          </a:p>
        </p:txBody>
      </p:sp>
      <p:grpSp>
        <p:nvGrpSpPr>
          <p:cNvPr id="502" name="Group"/>
          <p:cNvGrpSpPr/>
          <p:nvPr/>
        </p:nvGrpSpPr>
        <p:grpSpPr>
          <a:xfrm>
            <a:off x="9690100" y="8373267"/>
            <a:ext cx="11559561" cy="1794260"/>
            <a:chOff x="0" y="0"/>
            <a:chExt cx="11559560" cy="1794258"/>
          </a:xfrm>
        </p:grpSpPr>
        <p:sp>
          <p:nvSpPr>
            <p:cNvPr id="498" name="Arrow 11"/>
            <p:cNvSpPr/>
            <p:nvPr/>
          </p:nvSpPr>
          <p:spPr>
            <a:xfrm rot="19443721">
              <a:off x="10297492" y="248650"/>
              <a:ext cx="1121071" cy="8440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469" y="0"/>
                  </a:moveTo>
                  <a:cubicBezTo>
                    <a:pt x="13010" y="0"/>
                    <a:pt x="12551" y="232"/>
                    <a:pt x="12200" y="697"/>
                  </a:cubicBezTo>
                  <a:cubicBezTo>
                    <a:pt x="11500" y="1626"/>
                    <a:pt x="11500" y="3135"/>
                    <a:pt x="12200" y="4065"/>
                  </a:cubicBezTo>
                  <a:lnTo>
                    <a:pt x="15479" y="8419"/>
                  </a:lnTo>
                  <a:lnTo>
                    <a:pt x="1793" y="8419"/>
                  </a:lnTo>
                  <a:cubicBezTo>
                    <a:pt x="802" y="8419"/>
                    <a:pt x="0" y="9485"/>
                    <a:pt x="0" y="10800"/>
                  </a:cubicBezTo>
                  <a:cubicBezTo>
                    <a:pt x="0" y="12115"/>
                    <a:pt x="802" y="13181"/>
                    <a:pt x="1793" y="13181"/>
                  </a:cubicBezTo>
                  <a:lnTo>
                    <a:pt x="15479" y="13181"/>
                  </a:lnTo>
                  <a:lnTo>
                    <a:pt x="12200" y="17535"/>
                  </a:lnTo>
                  <a:cubicBezTo>
                    <a:pt x="11500" y="18465"/>
                    <a:pt x="11500" y="19974"/>
                    <a:pt x="12200" y="20903"/>
                  </a:cubicBezTo>
                  <a:cubicBezTo>
                    <a:pt x="12551" y="21368"/>
                    <a:pt x="13010" y="21600"/>
                    <a:pt x="13469" y="21600"/>
                  </a:cubicBezTo>
                  <a:cubicBezTo>
                    <a:pt x="13927" y="21600"/>
                    <a:pt x="14387" y="21368"/>
                    <a:pt x="14737" y="20903"/>
                  </a:cubicBezTo>
                  <a:lnTo>
                    <a:pt x="21074" y="12484"/>
                  </a:lnTo>
                  <a:cubicBezTo>
                    <a:pt x="21424" y="12019"/>
                    <a:pt x="21600" y="11409"/>
                    <a:pt x="21600" y="10800"/>
                  </a:cubicBezTo>
                  <a:cubicBezTo>
                    <a:pt x="21600" y="10191"/>
                    <a:pt x="21424" y="9581"/>
                    <a:pt x="21074" y="9116"/>
                  </a:cubicBezTo>
                  <a:lnTo>
                    <a:pt x="14737" y="697"/>
                  </a:lnTo>
                  <a:cubicBezTo>
                    <a:pt x="14387" y="232"/>
                    <a:pt x="13927" y="0"/>
                    <a:pt x="13469" y="0"/>
                  </a:cubicBezTo>
                  <a:close/>
                </a:path>
              </a:pathLst>
            </a:custGeom>
            <a:solidFill>
              <a:schemeClr val="accent4"/>
            </a:solidFill>
            <a:ln w="12700" cap="flat">
              <a:noFill/>
              <a:miter lim="400000"/>
            </a:ln>
            <a:effectLst/>
          </p:spPr>
          <p:txBody>
            <a:bodyPr wrap="square" lIns="91439" tIns="91439" rIns="91439" bIns="91439" numCol="1" anchor="ctr">
              <a:noAutofit/>
            </a:bodyPr>
            <a:lstStyle/>
            <a:p>
              <a:pPr>
                <a:defRPr sz="3500"/>
              </a:pPr>
            </a:p>
          </p:txBody>
        </p:sp>
        <p:grpSp>
          <p:nvGrpSpPr>
            <p:cNvPr id="501" name="Group"/>
            <p:cNvGrpSpPr/>
            <p:nvPr/>
          </p:nvGrpSpPr>
          <p:grpSpPr>
            <a:xfrm>
              <a:off x="0" y="289421"/>
              <a:ext cx="10713099" cy="1504838"/>
              <a:chOff x="0" y="0"/>
              <a:chExt cx="10713098" cy="1504837"/>
            </a:xfrm>
          </p:grpSpPr>
          <p:sp>
            <p:nvSpPr>
              <p:cNvPr id="508" name="Connection Line"/>
              <p:cNvSpPr/>
              <p:nvPr/>
            </p:nvSpPr>
            <p:spPr>
              <a:xfrm>
                <a:off x="81974" y="94260"/>
                <a:ext cx="10631125" cy="1410578"/>
              </a:xfrm>
              <a:custGeom>
                <a:avLst/>
                <a:gdLst/>
                <a:ahLst/>
                <a:cxnLst>
                  <a:cxn ang="0">
                    <a:pos x="wd2" y="hd2"/>
                  </a:cxn>
                  <a:cxn ang="5400000">
                    <a:pos x="wd2" y="hd2"/>
                  </a:cxn>
                  <a:cxn ang="10800000">
                    <a:pos x="wd2" y="hd2"/>
                  </a:cxn>
                  <a:cxn ang="16200000">
                    <a:pos x="wd2" y="hd2"/>
                  </a:cxn>
                </a:cxnLst>
                <a:rect l="0" t="0" r="r" b="b"/>
                <a:pathLst>
                  <a:path w="21600" h="16293" fill="norm" stroke="1" extrusionOk="0">
                    <a:moveTo>
                      <a:pt x="21600" y="4546"/>
                    </a:moveTo>
                    <a:cubicBezTo>
                      <a:pt x="17520" y="21600"/>
                      <a:pt x="10320" y="20085"/>
                      <a:pt x="0" y="0"/>
                    </a:cubicBezTo>
                  </a:path>
                </a:pathLst>
              </a:custGeom>
              <a:noFill/>
              <a:ln w="190500" cap="flat">
                <a:solidFill>
                  <a:schemeClr val="accent4"/>
                </a:solidFill>
                <a:prstDash val="solid"/>
                <a:miter lim="800000"/>
              </a:ln>
              <a:effectLst/>
            </p:spPr>
            <p:txBody>
              <a:bodyPr/>
              <a:lstStyle/>
              <a:p>
                <a:pPr/>
              </a:p>
            </p:txBody>
          </p:sp>
          <p:sp>
            <p:nvSpPr>
              <p:cNvPr id="500" name="Circle"/>
              <p:cNvSpPr/>
              <p:nvPr/>
            </p:nvSpPr>
            <p:spPr>
              <a:xfrm>
                <a:off x="0" y="0"/>
                <a:ext cx="190500" cy="190500"/>
              </a:xfrm>
              <a:prstGeom prst="ellipse">
                <a:avLst/>
              </a:prstGeom>
              <a:solidFill>
                <a:schemeClr val="accent4"/>
              </a:solidFill>
              <a:ln w="12700" cap="flat">
                <a:noFill/>
                <a:miter lim="400000"/>
              </a:ln>
              <a:effectLst/>
            </p:spPr>
            <p:txBody>
              <a:bodyPr wrap="square" lIns="91439" tIns="91439" rIns="91439" bIns="91439" numCol="1" anchor="ctr">
                <a:noAutofit/>
              </a:bodyPr>
              <a:lstStyle/>
              <a:p>
                <a:pPr/>
              </a:p>
            </p:txBody>
          </p:sp>
        </p:grpSp>
      </p:grpSp>
      <p:sp>
        <p:nvSpPr>
          <p:cNvPr id="503" name="Circle"/>
          <p:cNvSpPr/>
          <p:nvPr/>
        </p:nvSpPr>
        <p:spPr>
          <a:xfrm>
            <a:off x="12521057" y="4591479"/>
            <a:ext cx="4533042" cy="4533042"/>
          </a:xfrm>
          <a:prstGeom prst="ellipse">
            <a:avLst/>
          </a:prstGeom>
          <a:ln w="254000">
            <a:solidFill>
              <a:schemeClr val="accent2">
                <a:satOff val="-45443"/>
                <a:lumOff val="32941"/>
              </a:schemeClr>
            </a:solidFill>
            <a:miter/>
          </a:ln>
        </p:spPr>
        <p:txBody>
          <a:bodyPr tIns="91439" bIns="91439" anchor="ctr"/>
          <a:lstStyle/>
          <a:p>
            <a:pPr/>
          </a:p>
        </p:txBody>
      </p:sp>
      <p:sp>
        <p:nvSpPr>
          <p:cNvPr id="504" name="Line"/>
          <p:cNvSpPr/>
          <p:nvPr/>
        </p:nvSpPr>
        <p:spPr>
          <a:xfrm flipV="1">
            <a:off x="13168825" y="5239247"/>
            <a:ext cx="3237506" cy="3237506"/>
          </a:xfrm>
          <a:prstGeom prst="line">
            <a:avLst/>
          </a:prstGeom>
          <a:ln w="254000">
            <a:solidFill>
              <a:schemeClr val="accent2">
                <a:satOff val="-45443"/>
                <a:lumOff val="32941"/>
              </a:schemeClr>
            </a:solidFill>
            <a:miter/>
          </a:ln>
        </p:spPr>
        <p:txBody>
          <a:bodyPr tIns="91439" bIns="91439"/>
          <a:lstStyle/>
          <a:p>
            <a:pPr/>
          </a:p>
        </p:txBody>
      </p:sp>
      <p:pic>
        <p:nvPicPr>
          <p:cNvPr id="505" name="Picture 16" descr="Picture 16"/>
          <p:cNvPicPr>
            <a:picLocks noChangeAspect="1"/>
          </p:cNvPicPr>
          <p:nvPr/>
        </p:nvPicPr>
        <p:blipFill>
          <a:blip r:embed="rId6">
            <a:extLst/>
          </a:blip>
          <a:srcRect l="15997" t="6039" r="17507" b="4632"/>
          <a:stretch>
            <a:fillRect/>
          </a:stretch>
        </p:blipFill>
        <p:spPr>
          <a:xfrm>
            <a:off x="6622173" y="4691260"/>
            <a:ext cx="4680897" cy="4180905"/>
          </a:xfrm>
          <a:prstGeom prst="rect">
            <a:avLst/>
          </a:prstGeom>
          <a:ln w="12700">
            <a:miter lim="400000"/>
          </a:ln>
        </p:spPr>
      </p:pic>
      <p:sp>
        <p:nvSpPr>
          <p:cNvPr id="506" name="Subtitle 4"/>
          <p:cNvSpPr txBox="1"/>
          <p:nvPr/>
        </p:nvSpPr>
        <p:spPr>
          <a:xfrm>
            <a:off x="1625600" y="10805152"/>
            <a:ext cx="21132800" cy="108604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914400">
              <a:lnSpc>
                <a:spcPct val="110000"/>
              </a:lnSpc>
              <a:spcBef>
                <a:spcPts val="3000"/>
              </a:spcBef>
              <a:defRPr sz="4400">
                <a:solidFill>
                  <a:schemeClr val="accent1"/>
                </a:solidFill>
              </a:defRPr>
            </a:lvl1pPr>
          </a:lstStyle>
          <a:p>
            <a:pPr/>
            <a:r>
              <a:t>Early fraud detection with ML can help prevent fraud and save banks a lot of money</a:t>
            </a:r>
          </a:p>
        </p:txBody>
      </p:sp>
      <p:sp>
        <p:nvSpPr>
          <p:cNvPr id="507" name="TextBox 17"/>
          <p:cNvSpPr txBox="1"/>
          <p:nvPr/>
        </p:nvSpPr>
        <p:spPr>
          <a:xfrm>
            <a:off x="1619857" y="11873088"/>
            <a:ext cx="21031201" cy="1148269"/>
          </a:xfrm>
          <a:prstGeom prst="rect">
            <a:avLst/>
          </a:prstGeom>
          <a:ln w="25400">
            <a:miter lim="400000"/>
          </a:ln>
          <a:extLst>
            <a:ext uri="{C572A759-6A51-4108-AA02-DFA0A04FC94B}">
              <ma14:wrappingTextBoxFlag xmlns:ma14="http://schemas.microsoft.com/office/mac/drawingml/2011/main" val="1"/>
            </a:ext>
          </a:extLst>
        </p:spPr>
        <p:txBody>
          <a:bodyPr lIns="45719" rIns="45719">
            <a:spAutoFit/>
          </a:bodyPr>
          <a:lstStyle>
            <a:lvl1pPr defTabSz="914400">
              <a:defRPr sz="2400">
                <a:solidFill>
                  <a:schemeClr val="accent1"/>
                </a:solidFill>
              </a:defRPr>
            </a:lvl1pPr>
          </a:lstStyle>
          <a:p>
            <a:pPr/>
            <a:r>
              <a:t>Content/quotes from: “A Human’s Guide to Machine Intelligence” by Kartik Hosanagar, Images: https://visualmodo.com/6-security-tips-protect-ecommerce-site/, https://medium.com/@fenjiro/data-mining-for-banking-loan-approval-use-case-e7c2bc3ece3, https://icons8.com/icons/set/phone, https://www.vecteezy.com/vector-art/383180-illustration-of-scissors-cutting-a-credit-card</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Rounded Rectangle"/>
          <p:cNvSpPr/>
          <p:nvPr/>
        </p:nvSpPr>
        <p:spPr>
          <a:xfrm>
            <a:off x="12938373" y="7830024"/>
            <a:ext cx="9970593" cy="4043048"/>
          </a:xfrm>
          <a:prstGeom prst="roundRect">
            <a:avLst>
              <a:gd name="adj" fmla="val 4862"/>
            </a:avLst>
          </a:prstGeom>
          <a:ln w="76200">
            <a:solidFill>
              <a:schemeClr val="accent4"/>
            </a:solidFill>
            <a:miter/>
          </a:ln>
        </p:spPr>
        <p:txBody>
          <a:bodyPr tIns="91439" bIns="91439" anchor="ctr"/>
          <a:lstStyle/>
          <a:p>
            <a:pPr/>
          </a:p>
        </p:txBody>
      </p:sp>
      <p:sp>
        <p:nvSpPr>
          <p:cNvPr id="266" name="Rounded Rectangle"/>
          <p:cNvSpPr/>
          <p:nvPr/>
        </p:nvSpPr>
        <p:spPr>
          <a:xfrm>
            <a:off x="12938373" y="2304775"/>
            <a:ext cx="9970593" cy="4796235"/>
          </a:xfrm>
          <a:prstGeom prst="roundRect">
            <a:avLst>
              <a:gd name="adj" fmla="val 4099"/>
            </a:avLst>
          </a:prstGeom>
          <a:ln w="76200">
            <a:solidFill>
              <a:schemeClr val="accent4"/>
            </a:solidFill>
            <a:miter/>
          </a:ln>
        </p:spPr>
        <p:txBody>
          <a:bodyPr tIns="91439" bIns="91439" anchor="ctr"/>
          <a:lstStyle/>
          <a:p>
            <a:pPr/>
          </a:p>
        </p:txBody>
      </p:sp>
      <p:sp>
        <p:nvSpPr>
          <p:cNvPr id="267" name="Rounded Rectangle"/>
          <p:cNvSpPr/>
          <p:nvPr/>
        </p:nvSpPr>
        <p:spPr>
          <a:xfrm>
            <a:off x="1736973" y="2305668"/>
            <a:ext cx="10548938" cy="9568977"/>
          </a:xfrm>
          <a:prstGeom prst="roundRect">
            <a:avLst>
              <a:gd name="adj" fmla="val 2123"/>
            </a:avLst>
          </a:prstGeom>
          <a:ln w="76200">
            <a:solidFill>
              <a:schemeClr val="accent4"/>
            </a:solidFill>
            <a:miter/>
          </a:ln>
        </p:spPr>
        <p:txBody>
          <a:bodyPr tIns="91439" bIns="91439" anchor="ctr"/>
          <a:lstStyle/>
          <a:p>
            <a:pPr/>
          </a:p>
        </p:txBody>
      </p:sp>
      <p:sp>
        <p:nvSpPr>
          <p:cNvPr id="268" name="Recommender System Examples"/>
          <p:cNvSpPr txBox="1"/>
          <p:nvPr>
            <p:ph type="title"/>
          </p:nvPr>
        </p:nvSpPr>
        <p:spPr>
          <a:prstGeom prst="rect">
            <a:avLst/>
          </a:prstGeom>
        </p:spPr>
        <p:txBody>
          <a:bodyPr/>
          <a:lstStyle/>
          <a:p>
            <a:pPr/>
            <a:r>
              <a:t>Recommender System Examples</a:t>
            </a:r>
          </a:p>
        </p:txBody>
      </p:sp>
      <p:pic>
        <p:nvPicPr>
          <p:cNvPr id="269" name="Picture 16" descr="Picture 16"/>
          <p:cNvPicPr>
            <a:picLocks noChangeAspect="0"/>
          </p:cNvPicPr>
          <p:nvPr/>
        </p:nvPicPr>
        <p:blipFill>
          <a:blip r:embed="rId2">
            <a:extLst/>
          </a:blip>
          <a:stretch>
            <a:fillRect/>
          </a:stretch>
        </p:blipFill>
        <p:spPr>
          <a:xfrm>
            <a:off x="7281219" y="1982805"/>
            <a:ext cx="274321" cy="274321"/>
          </a:xfrm>
          <a:prstGeom prst="rect">
            <a:avLst/>
          </a:prstGeom>
          <a:ln w="12700">
            <a:miter lim="400000"/>
          </a:ln>
        </p:spPr>
      </p:pic>
      <p:pic>
        <p:nvPicPr>
          <p:cNvPr id="270" name="Picture 24" descr="Picture 24"/>
          <p:cNvPicPr>
            <a:picLocks noChangeAspect="1"/>
          </p:cNvPicPr>
          <p:nvPr/>
        </p:nvPicPr>
        <p:blipFill>
          <a:blip r:embed="rId3">
            <a:extLst/>
          </a:blip>
          <a:stretch>
            <a:fillRect/>
          </a:stretch>
        </p:blipFill>
        <p:spPr>
          <a:xfrm>
            <a:off x="2835048" y="1803255"/>
            <a:ext cx="3652502" cy="1339251"/>
          </a:xfrm>
          <a:prstGeom prst="rect">
            <a:avLst/>
          </a:prstGeom>
          <a:ln w="12700">
            <a:miter lim="400000"/>
          </a:ln>
        </p:spPr>
      </p:pic>
      <p:pic>
        <p:nvPicPr>
          <p:cNvPr id="271" name="Picture 20" descr="Picture 20"/>
          <p:cNvPicPr>
            <a:picLocks noChangeAspect="1"/>
          </p:cNvPicPr>
          <p:nvPr/>
        </p:nvPicPr>
        <p:blipFill>
          <a:blip r:embed="rId4">
            <a:extLst/>
          </a:blip>
          <a:srcRect l="25817" t="41057" r="31581" b="30965"/>
          <a:stretch>
            <a:fillRect/>
          </a:stretch>
        </p:blipFill>
        <p:spPr>
          <a:xfrm>
            <a:off x="14340404" y="1867249"/>
            <a:ext cx="3278584" cy="1211442"/>
          </a:xfrm>
          <a:prstGeom prst="rect">
            <a:avLst/>
          </a:prstGeom>
          <a:ln w="12700">
            <a:miter lim="400000"/>
          </a:ln>
        </p:spPr>
      </p:pic>
      <p:pic>
        <p:nvPicPr>
          <p:cNvPr id="272" name="Picture 18" descr="Picture 18"/>
          <p:cNvPicPr>
            <a:picLocks noChangeAspect="1"/>
          </p:cNvPicPr>
          <p:nvPr/>
        </p:nvPicPr>
        <p:blipFill>
          <a:blip r:embed="rId5">
            <a:extLst/>
          </a:blip>
          <a:srcRect l="0" t="37267" r="3376" b="33887"/>
          <a:stretch>
            <a:fillRect/>
          </a:stretch>
        </p:blipFill>
        <p:spPr>
          <a:xfrm>
            <a:off x="14433074" y="7460310"/>
            <a:ext cx="3093362" cy="923508"/>
          </a:xfrm>
          <a:prstGeom prst="rect">
            <a:avLst/>
          </a:prstGeom>
          <a:ln w="12700">
            <a:miter lim="400000"/>
          </a:ln>
        </p:spPr>
      </p:pic>
      <p:pic>
        <p:nvPicPr>
          <p:cNvPr id="273" name="Picture 5" descr="Picture 5"/>
          <p:cNvPicPr>
            <a:picLocks noChangeAspect="1"/>
          </p:cNvPicPr>
          <p:nvPr/>
        </p:nvPicPr>
        <p:blipFill>
          <a:blip r:embed="rId6">
            <a:extLst/>
          </a:blip>
          <a:srcRect l="0" t="850" r="54925" b="42844"/>
          <a:stretch>
            <a:fillRect/>
          </a:stretch>
        </p:blipFill>
        <p:spPr>
          <a:xfrm>
            <a:off x="3027527" y="8314316"/>
            <a:ext cx="7990051" cy="3074298"/>
          </a:xfrm>
          <a:prstGeom prst="rect">
            <a:avLst/>
          </a:prstGeom>
          <a:ln w="12700">
            <a:miter lim="400000"/>
          </a:ln>
        </p:spPr>
      </p:pic>
      <p:pic>
        <p:nvPicPr>
          <p:cNvPr id="274" name="Picture 7" descr="Picture 7"/>
          <p:cNvPicPr>
            <a:picLocks noChangeAspect="1"/>
          </p:cNvPicPr>
          <p:nvPr/>
        </p:nvPicPr>
        <p:blipFill>
          <a:blip r:embed="rId7">
            <a:extLst/>
          </a:blip>
          <a:srcRect l="0" t="2531" r="25899" b="22079"/>
          <a:stretch>
            <a:fillRect/>
          </a:stretch>
        </p:blipFill>
        <p:spPr>
          <a:xfrm>
            <a:off x="3004941" y="3370673"/>
            <a:ext cx="7990399" cy="3421727"/>
          </a:xfrm>
          <a:prstGeom prst="rect">
            <a:avLst/>
          </a:prstGeom>
          <a:ln w="12700">
            <a:miter lim="400000"/>
          </a:ln>
        </p:spPr>
      </p:pic>
      <p:pic>
        <p:nvPicPr>
          <p:cNvPr id="275" name="Picture 6" descr="Picture 6"/>
          <p:cNvPicPr>
            <a:picLocks noChangeAspect="1"/>
          </p:cNvPicPr>
          <p:nvPr/>
        </p:nvPicPr>
        <p:blipFill>
          <a:blip r:embed="rId8">
            <a:extLst/>
          </a:blip>
          <a:srcRect l="0" t="0" r="16927" b="55857"/>
          <a:stretch>
            <a:fillRect/>
          </a:stretch>
        </p:blipFill>
        <p:spPr>
          <a:xfrm>
            <a:off x="3027357" y="5865995"/>
            <a:ext cx="7990480" cy="2536438"/>
          </a:xfrm>
          <a:prstGeom prst="rect">
            <a:avLst/>
          </a:prstGeom>
          <a:ln w="12700">
            <a:miter lim="400000"/>
          </a:ln>
        </p:spPr>
      </p:pic>
      <p:pic>
        <p:nvPicPr>
          <p:cNvPr id="276" name="Picture 16" descr="Picture 16"/>
          <p:cNvPicPr>
            <a:picLocks noChangeAspect="1"/>
          </p:cNvPicPr>
          <p:nvPr/>
        </p:nvPicPr>
        <p:blipFill>
          <a:blip r:embed="rId9">
            <a:extLst/>
          </a:blip>
          <a:srcRect l="27502" t="13586" r="7180" b="17849"/>
          <a:stretch>
            <a:fillRect/>
          </a:stretch>
        </p:blipFill>
        <p:spPr>
          <a:xfrm>
            <a:off x="14324013" y="3073414"/>
            <a:ext cx="7199200" cy="3706625"/>
          </a:xfrm>
          <a:prstGeom prst="rect">
            <a:avLst/>
          </a:prstGeom>
          <a:ln w="12700">
            <a:miter lim="400000"/>
          </a:ln>
        </p:spPr>
      </p:pic>
      <p:pic>
        <p:nvPicPr>
          <p:cNvPr id="277" name="Picture 17" descr="Picture 17"/>
          <p:cNvPicPr>
            <a:picLocks noChangeAspect="1"/>
          </p:cNvPicPr>
          <p:nvPr/>
        </p:nvPicPr>
        <p:blipFill>
          <a:blip r:embed="rId10">
            <a:extLst/>
          </a:blip>
          <a:srcRect l="2625" t="16142" r="29563" b="35780"/>
          <a:stretch>
            <a:fillRect/>
          </a:stretch>
        </p:blipFill>
        <p:spPr>
          <a:xfrm>
            <a:off x="14476015" y="8278533"/>
            <a:ext cx="6895125" cy="3146210"/>
          </a:xfrm>
          <a:prstGeom prst="rect">
            <a:avLst/>
          </a:prstGeom>
          <a:ln w="12700">
            <a:miter lim="400000"/>
          </a:ln>
        </p:spPr>
      </p:pic>
      <p:sp>
        <p:nvSpPr>
          <p:cNvPr id="278" name="Images: Screenshots from Amazon.com and Google news, https://www.techhive.com/article/2024221/netflix-adds-personalized-profiles-with-recommendations-for-your-entire-household.html"/>
          <p:cNvSpPr txBox="1"/>
          <p:nvPr/>
        </p:nvSpPr>
        <p:spPr>
          <a:xfrm>
            <a:off x="736202" y="12616006"/>
            <a:ext cx="22911596" cy="71081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indent="228600">
              <a:lnSpc>
                <a:spcPct val="110000"/>
              </a:lnSpc>
              <a:spcBef>
                <a:spcPts val="400"/>
              </a:spcBef>
              <a:defRPr sz="2100">
                <a:solidFill>
                  <a:schemeClr val="accent1"/>
                </a:solidFill>
              </a:defRPr>
            </a:pPr>
            <a:r>
              <a:t>Images: Screenshots from Amazon.com and Google news, https://www.techhive.com/article/2024221/netflix-adds-personalized-profiles-with-recommendations-for-your-entire-household.html</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0" name="Subtitle 4"/>
          <p:cNvSpPr txBox="1"/>
          <p:nvPr/>
        </p:nvSpPr>
        <p:spPr>
          <a:xfrm>
            <a:off x="1625600" y="2514600"/>
            <a:ext cx="21031200" cy="1001445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2" marL="571500" indent="-571500" defTabSz="914400">
              <a:spcBef>
                <a:spcPts val="3000"/>
              </a:spcBef>
              <a:buSzPct val="100000"/>
              <a:buFont typeface="Arial"/>
              <a:buChar char="•"/>
              <a:defRPr sz="4800">
                <a:solidFill>
                  <a:schemeClr val="accent1"/>
                </a:solidFill>
              </a:defRPr>
            </a:pPr>
            <a:r>
              <a:t>False negatives occur when a business does not detect a transaction as fraudulent and allows the fraudster to make a purchase</a:t>
            </a:r>
          </a:p>
          <a:p>
            <a:pPr lvl="3" marL="1257299" indent="-571499" defTabSz="914400">
              <a:spcBef>
                <a:spcPts val="1500"/>
              </a:spcBef>
              <a:buSzPct val="100000"/>
              <a:buFont typeface="Arial"/>
              <a:buChar char="•"/>
              <a:defRPr sz="4800">
                <a:solidFill>
                  <a:schemeClr val="accent1"/>
                </a:solidFill>
              </a:defRPr>
            </a:pPr>
            <a:r>
              <a:t>The actual cardholder discovers the charge, disputes it, and is usually repaid by the bank</a:t>
            </a:r>
          </a:p>
          <a:p>
            <a:pPr lvl="3" marL="1257299" indent="-571499" defTabSz="914400">
              <a:spcBef>
                <a:spcPts val="1500"/>
              </a:spcBef>
              <a:buSzPct val="100000"/>
              <a:buFont typeface="Arial"/>
              <a:buChar char="•"/>
              <a:defRPr sz="4800">
                <a:solidFill>
                  <a:schemeClr val="accent1"/>
                </a:solidFill>
              </a:defRPr>
            </a:pPr>
            <a:r>
              <a:t>The merchant/bank is responsible for both the cost of the item sold to the fraudster and the associated dispute fees</a:t>
            </a:r>
          </a:p>
          <a:p>
            <a:pPr lvl="2" marL="571500" indent="-571500" defTabSz="914400">
              <a:spcBef>
                <a:spcPts val="3000"/>
              </a:spcBef>
              <a:buSzPct val="100000"/>
              <a:buFont typeface="Arial"/>
              <a:buChar char="•"/>
              <a:defRPr sz="4800">
                <a:solidFill>
                  <a:schemeClr val="accent1"/>
                </a:solidFill>
              </a:defRPr>
            </a:pPr>
            <a:r>
              <a:t>False positives occur when a transaction is flagged as fraudulent and blocked, although the potential purchase was actually not fraud </a:t>
            </a:r>
          </a:p>
          <a:p>
            <a:pPr lvl="3" marL="1257299" indent="-571499" defTabSz="914400">
              <a:spcBef>
                <a:spcPts val="1500"/>
              </a:spcBef>
              <a:buSzPct val="100000"/>
              <a:buFont typeface="Arial"/>
              <a:buChar char="•"/>
              <a:defRPr sz="4800">
                <a:solidFill>
                  <a:schemeClr val="accent1"/>
                </a:solidFill>
              </a:defRPr>
            </a:pPr>
            <a:r>
              <a:t>Has an indirect impact by causing reputational damage (this customer may not return; others may hear about people being blocked) </a:t>
            </a:r>
          </a:p>
          <a:p>
            <a:pPr lvl="3" marL="1257299" indent="-571499" defTabSz="914400">
              <a:spcBef>
                <a:spcPts val="1500"/>
              </a:spcBef>
              <a:buSzPct val="100000"/>
              <a:buFont typeface="Arial"/>
              <a:buChar char="•"/>
              <a:defRPr sz="4800">
                <a:solidFill>
                  <a:schemeClr val="accent1"/>
                </a:solidFill>
              </a:defRPr>
            </a:pPr>
            <a:r>
              <a:t>Directly impacts gross profits (loss of this purchase)</a:t>
            </a:r>
          </a:p>
        </p:txBody>
      </p:sp>
      <p:sp>
        <p:nvSpPr>
          <p:cNvPr id="511" name="ML Model Accuracy is Crucial"/>
          <p:cNvSpPr txBox="1"/>
          <p:nvPr>
            <p:ph type="title"/>
          </p:nvPr>
        </p:nvSpPr>
        <p:spPr>
          <a:prstGeom prst="rect">
            <a:avLst/>
          </a:prstGeom>
        </p:spPr>
        <p:txBody>
          <a:bodyPr/>
          <a:lstStyle/>
          <a:p>
            <a:pPr/>
            <a:r>
              <a:t>ML Model Accuracy is Crucial</a:t>
            </a:r>
          </a:p>
        </p:txBody>
      </p:sp>
      <p:pic>
        <p:nvPicPr>
          <p:cNvPr id="512" name="Picture 16" descr="Picture 16"/>
          <p:cNvPicPr>
            <a:picLocks noChangeAspect="0"/>
          </p:cNvPicPr>
          <p:nvPr/>
        </p:nvPicPr>
        <p:blipFill>
          <a:blip r:embed="rId2">
            <a:extLst/>
          </a:blip>
          <a:stretch>
            <a:fillRect/>
          </a:stretch>
        </p:blipFill>
        <p:spPr>
          <a:xfrm>
            <a:off x="7281219" y="1982805"/>
            <a:ext cx="274321" cy="274321"/>
          </a:xfrm>
          <a:prstGeom prst="rect">
            <a:avLst/>
          </a:prstGeom>
          <a:ln w="12700">
            <a:miter lim="400000"/>
          </a:ln>
        </p:spPr>
      </p:pic>
      <p:sp>
        <p:nvSpPr>
          <p:cNvPr id="513" name="Content/quotes from: https://stripe.com/radar/guide"/>
          <p:cNvSpPr txBox="1"/>
          <p:nvPr/>
        </p:nvSpPr>
        <p:spPr>
          <a:xfrm>
            <a:off x="16115134" y="12593763"/>
            <a:ext cx="15407854" cy="62047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indent="228600">
              <a:lnSpc>
                <a:spcPct val="110000"/>
              </a:lnSpc>
              <a:spcBef>
                <a:spcPts val="400"/>
              </a:spcBef>
              <a:defRPr sz="2400">
                <a:solidFill>
                  <a:schemeClr val="accent1"/>
                </a:solidFill>
              </a:defRPr>
            </a:pPr>
            <a:r>
              <a:t>Content/quotes from: https://stripe.com/radar/guide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1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51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51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51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51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510">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510">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10" grpId="1"/>
    </p:bldLst>
  </p:timing>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5" name="Machine Learning Opportunity"/>
          <p:cNvSpPr txBox="1"/>
          <p:nvPr>
            <p:ph type="title"/>
          </p:nvPr>
        </p:nvSpPr>
        <p:spPr>
          <a:prstGeom prst="rect">
            <a:avLst/>
          </a:prstGeom>
        </p:spPr>
        <p:txBody>
          <a:bodyPr/>
          <a:lstStyle/>
          <a:p>
            <a:pPr/>
            <a:r>
              <a:t>Machine Learning Opportunity</a:t>
            </a:r>
          </a:p>
        </p:txBody>
      </p:sp>
      <p:sp>
        <p:nvSpPr>
          <p:cNvPr id="516" name="Subtitle 4"/>
          <p:cNvSpPr txBox="1"/>
          <p:nvPr/>
        </p:nvSpPr>
        <p:spPr>
          <a:xfrm>
            <a:off x="1625600" y="2514600"/>
            <a:ext cx="21031200" cy="196429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marL="571500" indent="-571500" defTabSz="914400">
              <a:lnSpc>
                <a:spcPct val="110000"/>
              </a:lnSpc>
              <a:spcBef>
                <a:spcPts val="3000"/>
              </a:spcBef>
              <a:buSzPct val="100000"/>
              <a:buFont typeface="Arial"/>
              <a:buChar char="•"/>
              <a:defRPr sz="4800">
                <a:solidFill>
                  <a:schemeClr val="accent1"/>
                </a:solidFill>
              </a:defRPr>
            </a:pPr>
            <a:r>
              <a:t>Both supervised and unsupervised learning are used in fraud</a:t>
            </a:r>
          </a:p>
        </p:txBody>
      </p:sp>
      <p:grpSp>
        <p:nvGrpSpPr>
          <p:cNvPr id="520" name="Group"/>
          <p:cNvGrpSpPr/>
          <p:nvPr/>
        </p:nvGrpSpPr>
        <p:grpSpPr>
          <a:xfrm>
            <a:off x="1490354" y="4127048"/>
            <a:ext cx="9906002" cy="9175335"/>
            <a:chOff x="0" y="0"/>
            <a:chExt cx="9906000" cy="9175333"/>
          </a:xfrm>
        </p:grpSpPr>
        <p:sp>
          <p:nvSpPr>
            <p:cNvPr id="517" name="Rounded Rectangle 8"/>
            <p:cNvSpPr/>
            <p:nvPr/>
          </p:nvSpPr>
          <p:spPr>
            <a:xfrm>
              <a:off x="0" y="0"/>
              <a:ext cx="9906001" cy="7782048"/>
            </a:xfrm>
            <a:prstGeom prst="roundRect">
              <a:avLst>
                <a:gd name="adj" fmla="val 3226"/>
              </a:avLst>
            </a:prstGeom>
            <a:solidFill>
              <a:schemeClr val="accent1"/>
            </a:solidFill>
            <a:ln w="12700" cap="flat">
              <a:noFill/>
              <a:miter lim="400000"/>
            </a:ln>
            <a:effectLst/>
          </p:spPr>
          <p:txBody>
            <a:bodyPr wrap="square" lIns="45719" tIns="45719" rIns="45719" bIns="45719" numCol="1" anchor="ctr">
              <a:noAutofit/>
            </a:bodyPr>
            <a:lstStyle/>
            <a:p>
              <a:pPr algn="ctr" defTabSz="914400">
                <a:defRPr sz="1000">
                  <a:solidFill>
                    <a:srgbClr val="FFFFFF"/>
                  </a:solidFill>
                  <a:latin typeface="+mn-lt"/>
                  <a:ea typeface="+mn-ea"/>
                  <a:cs typeface="+mn-cs"/>
                  <a:sym typeface="Calibri"/>
                </a:defRPr>
              </a:pPr>
            </a:p>
          </p:txBody>
        </p:sp>
        <p:sp>
          <p:nvSpPr>
            <p:cNvPr id="518" name="Content Placeholder 2"/>
            <p:cNvSpPr txBox="1"/>
            <p:nvPr/>
          </p:nvSpPr>
          <p:spPr>
            <a:xfrm>
              <a:off x="1864468" y="380426"/>
              <a:ext cx="6177063" cy="947202"/>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34290" tIns="34290" rIns="34290" bIns="34290" numCol="1" anchor="t">
              <a:normAutofit fontScale="100000" lnSpcReduction="0"/>
            </a:bodyPr>
            <a:lstStyle>
              <a:lvl1pPr algn="ctr" defTabSz="914400">
                <a:lnSpc>
                  <a:spcPct val="81000"/>
                </a:lnSpc>
                <a:spcBef>
                  <a:spcPts val="400"/>
                </a:spcBef>
                <a:defRPr b="1" sz="4800">
                  <a:solidFill>
                    <a:srgbClr val="FFFFFF"/>
                  </a:solidFill>
                </a:defRPr>
              </a:lvl1pPr>
            </a:lstStyle>
            <a:p>
              <a:pPr/>
              <a:r>
                <a:t>Supervised Learning</a:t>
              </a:r>
            </a:p>
          </p:txBody>
        </p:sp>
        <p:sp>
          <p:nvSpPr>
            <p:cNvPr id="519" name="Content Placeholder 2"/>
            <p:cNvSpPr txBox="1"/>
            <p:nvPr/>
          </p:nvSpPr>
          <p:spPr>
            <a:xfrm>
              <a:off x="560139" y="1729055"/>
              <a:ext cx="8785722" cy="7446279"/>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34290" tIns="34290" rIns="34290" bIns="34290" numCol="1" anchor="t">
              <a:normAutofit fontScale="100000" lnSpcReduction="0"/>
            </a:bodyPr>
            <a:lstStyle/>
            <a:p>
              <a:pPr lvl="2" marL="571500" indent="-571500" defTabSz="914400">
                <a:lnSpc>
                  <a:spcPct val="120000"/>
                </a:lnSpc>
                <a:spcBef>
                  <a:spcPts val="1500"/>
                </a:spcBef>
                <a:buSzPct val="100000"/>
                <a:buChar char="•"/>
                <a:defRPr sz="4400">
                  <a:solidFill>
                    <a:srgbClr val="FFFFFF"/>
                  </a:solidFill>
                </a:defRPr>
              </a:pPr>
              <a:r>
                <a:t>Training occurs by using a large dataset with the details of individual transactions provided and with each transaction tagged as fraud or not</a:t>
              </a:r>
            </a:p>
            <a:p>
              <a:pPr lvl="2" marL="571500" indent="-571500" defTabSz="914400">
                <a:lnSpc>
                  <a:spcPct val="120000"/>
                </a:lnSpc>
                <a:spcBef>
                  <a:spcPts val="1500"/>
                </a:spcBef>
                <a:buSzPct val="100000"/>
                <a:buChar char="•"/>
                <a:defRPr sz="4400">
                  <a:solidFill>
                    <a:srgbClr val="FFFFFF"/>
                  </a:solidFill>
                </a:defRPr>
              </a:pPr>
              <a:r>
                <a:t>From this, the model learns the unique patterns of fraud</a:t>
              </a:r>
            </a:p>
          </p:txBody>
        </p:sp>
      </p:grpSp>
      <p:grpSp>
        <p:nvGrpSpPr>
          <p:cNvPr id="524" name="Group"/>
          <p:cNvGrpSpPr/>
          <p:nvPr/>
        </p:nvGrpSpPr>
        <p:grpSpPr>
          <a:xfrm>
            <a:off x="12987646" y="4129683"/>
            <a:ext cx="9906001" cy="9172700"/>
            <a:chOff x="0" y="0"/>
            <a:chExt cx="9906000" cy="9172699"/>
          </a:xfrm>
        </p:grpSpPr>
        <p:sp>
          <p:nvSpPr>
            <p:cNvPr id="521" name="Rounded Rectangle 8"/>
            <p:cNvSpPr/>
            <p:nvPr/>
          </p:nvSpPr>
          <p:spPr>
            <a:xfrm>
              <a:off x="0" y="0"/>
              <a:ext cx="9906000" cy="7776779"/>
            </a:xfrm>
            <a:prstGeom prst="roundRect">
              <a:avLst>
                <a:gd name="adj" fmla="val 3419"/>
              </a:avLst>
            </a:prstGeom>
            <a:solidFill>
              <a:schemeClr val="accent4">
                <a:satOff val="-2270"/>
                <a:lumOff val="-10117"/>
              </a:schemeClr>
            </a:solidFill>
            <a:ln w="12700" cap="flat">
              <a:noFill/>
              <a:miter lim="400000"/>
            </a:ln>
            <a:effectLst/>
          </p:spPr>
          <p:txBody>
            <a:bodyPr wrap="square" lIns="45719" tIns="45719" rIns="45719" bIns="45719" numCol="1" anchor="ctr">
              <a:noAutofit/>
            </a:bodyPr>
            <a:lstStyle/>
            <a:p>
              <a:pPr algn="ctr" defTabSz="914400">
                <a:defRPr sz="1000">
                  <a:solidFill>
                    <a:srgbClr val="FFFFFF"/>
                  </a:solidFill>
                  <a:latin typeface="+mn-lt"/>
                  <a:ea typeface="+mn-ea"/>
                  <a:cs typeface="+mn-cs"/>
                  <a:sym typeface="Calibri"/>
                </a:defRPr>
              </a:pPr>
            </a:p>
          </p:txBody>
        </p:sp>
        <p:sp>
          <p:nvSpPr>
            <p:cNvPr id="522" name="Content Placeholder 2"/>
            <p:cNvSpPr txBox="1"/>
            <p:nvPr/>
          </p:nvSpPr>
          <p:spPr>
            <a:xfrm>
              <a:off x="1404641" y="377791"/>
              <a:ext cx="7096718" cy="947203"/>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34290" tIns="34290" rIns="34290" bIns="34290" numCol="1" anchor="t">
              <a:normAutofit fontScale="100000" lnSpcReduction="0"/>
            </a:bodyPr>
            <a:lstStyle>
              <a:lvl1pPr algn="ctr" defTabSz="914400">
                <a:lnSpc>
                  <a:spcPct val="81000"/>
                </a:lnSpc>
                <a:spcBef>
                  <a:spcPts val="400"/>
                </a:spcBef>
                <a:defRPr b="1" sz="4800">
                  <a:solidFill>
                    <a:srgbClr val="FFFFFF"/>
                  </a:solidFill>
                </a:defRPr>
              </a:lvl1pPr>
            </a:lstStyle>
            <a:p>
              <a:pPr/>
              <a:r>
                <a:t>Unsupervised Learning</a:t>
              </a:r>
            </a:p>
          </p:txBody>
        </p:sp>
        <p:sp>
          <p:nvSpPr>
            <p:cNvPr id="523" name="Content Placeholder 2"/>
            <p:cNvSpPr txBox="1"/>
            <p:nvPr/>
          </p:nvSpPr>
          <p:spPr>
            <a:xfrm>
              <a:off x="560139" y="1726421"/>
              <a:ext cx="8785721" cy="7446279"/>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34290" tIns="34290" rIns="34290" bIns="34290" numCol="1" anchor="t">
              <a:normAutofit fontScale="100000" lnSpcReduction="0"/>
            </a:bodyPr>
            <a:lstStyle/>
            <a:p>
              <a:pPr lvl="2" marL="571500" indent="-571500" defTabSz="914400">
                <a:lnSpc>
                  <a:spcPct val="120000"/>
                </a:lnSpc>
                <a:spcBef>
                  <a:spcPts val="1500"/>
                </a:spcBef>
                <a:buSzPct val="100000"/>
                <a:buChar char="•"/>
                <a:defRPr sz="4400">
                  <a:solidFill>
                    <a:srgbClr val="FFFFFF"/>
                  </a:solidFill>
                </a:defRPr>
              </a:pPr>
              <a:r>
                <a:t>Anomaly detection can compare new transactions with prior ones to detect outliers</a:t>
              </a:r>
            </a:p>
            <a:p>
              <a:pPr lvl="2" marL="571500" indent="-571500" defTabSz="914400">
                <a:lnSpc>
                  <a:spcPct val="120000"/>
                </a:lnSpc>
                <a:spcBef>
                  <a:spcPts val="1500"/>
                </a:spcBef>
                <a:buSzPct val="100000"/>
                <a:buChar char="•"/>
                <a:defRPr sz="4400">
                  <a:solidFill>
                    <a:srgbClr val="FFFFFF"/>
                  </a:solidFill>
                </a:defRPr>
              </a:pPr>
              <a:r>
                <a:t>This can help identify fraud that doesn’t necessarily fit a previously identified pattern (e.g. a new type of fraud)</a:t>
              </a:r>
            </a:p>
          </p:txBody>
        </p:sp>
      </p:grpSp>
      <p:sp>
        <p:nvSpPr>
          <p:cNvPr id="525" name="Content/quotes from: https://stripe.com/radar/guide &amp; https://www.fico.com/blogs/5-keys-using-ai-and-machine-learning-fraud-detection"/>
          <p:cNvSpPr txBox="1"/>
          <p:nvPr/>
        </p:nvSpPr>
        <p:spPr>
          <a:xfrm>
            <a:off x="1246109" y="12593763"/>
            <a:ext cx="30276879" cy="62047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indent="228600">
              <a:lnSpc>
                <a:spcPct val="110000"/>
              </a:lnSpc>
              <a:spcBef>
                <a:spcPts val="400"/>
              </a:spcBef>
              <a:defRPr sz="2400">
                <a:solidFill>
                  <a:schemeClr val="accent1"/>
                </a:solidFill>
              </a:defRPr>
            </a:pPr>
            <a:r>
              <a:t>Content/quotes from: https://stripe.com/radar/guide &amp; https://www.fico.com/blogs/5-keys-using-ai-and-machine-learning-fraud-detection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1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51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2" fill="hold">
                                  <p:stCondLst>
                                    <p:cond delay="0"/>
                                  </p:stCondLst>
                                  <p:iterate type="el" backwards="0">
                                    <p:tmAbs val="0"/>
                                  </p:iterate>
                                  <p:childTnLst>
                                    <p:set>
                                      <p:cBhvr>
                                        <p:cTn id="12" fill="hold"/>
                                        <p:tgtEl>
                                          <p:spTgt spid="5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3" fill="hold">
                                  <p:stCondLst>
                                    <p:cond delay="0"/>
                                  </p:stCondLst>
                                  <p:iterate type="el" backwards="0">
                                    <p:tmAbs val="0"/>
                                  </p:iterate>
                                  <p:childTnLst>
                                    <p:set>
                                      <p:cBhvr>
                                        <p:cTn id="16" fill="hold"/>
                                        <p:tgtEl>
                                          <p:spTgt spid="5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20" grpId="2"/>
      <p:bldP build="whole" bldLvl="1" animBg="1" rev="0" advAuto="0" spid="524" grpId="3"/>
      <p:bldP build="p" bldLvl="5" animBg="1" rev="0" advAuto="0" spid="516" grpId="1"/>
    </p:bldLst>
  </p:timing>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7" name="Subtitle 4"/>
          <p:cNvSpPr txBox="1"/>
          <p:nvPr/>
        </p:nvSpPr>
        <p:spPr>
          <a:xfrm>
            <a:off x="1625600" y="2514600"/>
            <a:ext cx="21031200" cy="842994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2" indent="0" defTabSz="914400">
              <a:lnSpc>
                <a:spcPct val="110000"/>
              </a:lnSpc>
              <a:spcBef>
                <a:spcPts val="3000"/>
              </a:spcBef>
              <a:defRPr sz="4800">
                <a:solidFill>
                  <a:schemeClr val="accent4"/>
                </a:solidFill>
              </a:defRPr>
            </a:pPr>
            <a:r>
              <a:t>Requires input data for training (usually historical data of two types):</a:t>
            </a:r>
          </a:p>
          <a:p>
            <a:pPr lvl="2" marL="571500" indent="-571500" defTabSz="914400">
              <a:lnSpc>
                <a:spcPct val="110000"/>
              </a:lnSpc>
              <a:spcBef>
                <a:spcPts val="3000"/>
              </a:spcBef>
              <a:buSzPct val="100000"/>
              <a:buFont typeface="Arial"/>
              <a:buChar char="•"/>
              <a:defRPr sz="4800">
                <a:solidFill>
                  <a:schemeClr val="accent1"/>
                </a:solidFill>
              </a:defRPr>
            </a:pPr>
            <a:r>
              <a:t>“Properties that can be ‘read off’ a single credit card payment</a:t>
            </a:r>
          </a:p>
          <a:p>
            <a:pPr lvl="3" marL="1257299" indent="-571499" defTabSz="914400">
              <a:lnSpc>
                <a:spcPct val="110000"/>
              </a:lnSpc>
              <a:spcBef>
                <a:spcPts val="1500"/>
              </a:spcBef>
              <a:buSzPct val="100000"/>
              <a:buFont typeface="Arial"/>
              <a:buChar char="•"/>
              <a:defRPr sz="4800">
                <a:solidFill>
                  <a:schemeClr val="accent1"/>
                </a:solidFill>
              </a:defRPr>
            </a:pPr>
            <a:r>
              <a:t>Country the card was issued in, IP address of payment, user’s email domain, etc.</a:t>
            </a:r>
          </a:p>
          <a:p>
            <a:pPr lvl="2" marL="571500" indent="-571500" defTabSz="914400">
              <a:lnSpc>
                <a:spcPct val="110000"/>
              </a:lnSpc>
              <a:spcBef>
                <a:spcPts val="3000"/>
              </a:spcBef>
              <a:buSzPct val="100000"/>
              <a:buFont typeface="Arial"/>
              <a:buChar char="•"/>
              <a:defRPr sz="4800">
                <a:solidFill>
                  <a:schemeClr val="accent1"/>
                </a:solidFill>
              </a:defRPr>
            </a:pPr>
            <a:r>
              <a:t>Behavioral data (provides “some of the most predictive signals”)</a:t>
            </a:r>
          </a:p>
          <a:p>
            <a:pPr lvl="3" marL="1257299" indent="-571499" defTabSz="914400">
              <a:lnSpc>
                <a:spcPct val="110000"/>
              </a:lnSpc>
              <a:spcBef>
                <a:spcPts val="1500"/>
              </a:spcBef>
              <a:buSzPct val="100000"/>
              <a:buFont typeface="Arial"/>
              <a:buChar char="•"/>
              <a:defRPr sz="4800">
                <a:solidFill>
                  <a:schemeClr val="accent1"/>
                </a:solidFill>
              </a:defRPr>
            </a:pPr>
            <a:r>
              <a:t>Number of countries the card was used recently</a:t>
            </a:r>
          </a:p>
        </p:txBody>
      </p:sp>
      <p:sp>
        <p:nvSpPr>
          <p:cNvPr id="528" name="Supervised Learning Example"/>
          <p:cNvSpPr txBox="1"/>
          <p:nvPr>
            <p:ph type="title"/>
          </p:nvPr>
        </p:nvSpPr>
        <p:spPr>
          <a:prstGeom prst="rect">
            <a:avLst/>
          </a:prstGeom>
        </p:spPr>
        <p:txBody>
          <a:bodyPr/>
          <a:lstStyle/>
          <a:p>
            <a:pPr/>
            <a:r>
              <a:t>Supervised Learning Example</a:t>
            </a:r>
          </a:p>
        </p:txBody>
      </p:sp>
      <p:pic>
        <p:nvPicPr>
          <p:cNvPr id="529" name="Picture 16" descr="Picture 16"/>
          <p:cNvPicPr>
            <a:picLocks noChangeAspect="0"/>
          </p:cNvPicPr>
          <p:nvPr/>
        </p:nvPicPr>
        <p:blipFill>
          <a:blip r:embed="rId2">
            <a:extLst/>
          </a:blip>
          <a:stretch>
            <a:fillRect/>
          </a:stretch>
        </p:blipFill>
        <p:spPr>
          <a:xfrm>
            <a:off x="7281219" y="1982805"/>
            <a:ext cx="274321" cy="274321"/>
          </a:xfrm>
          <a:prstGeom prst="rect">
            <a:avLst/>
          </a:prstGeom>
          <a:ln w="12700">
            <a:miter lim="400000"/>
          </a:ln>
        </p:spPr>
      </p:pic>
      <p:sp>
        <p:nvSpPr>
          <p:cNvPr id="530" name="Content/quotes from: https://stripe.com/radar/guide"/>
          <p:cNvSpPr txBox="1"/>
          <p:nvPr/>
        </p:nvSpPr>
        <p:spPr>
          <a:xfrm>
            <a:off x="16115134" y="12593763"/>
            <a:ext cx="15407854" cy="62047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indent="228600">
              <a:lnSpc>
                <a:spcPct val="110000"/>
              </a:lnSpc>
              <a:spcBef>
                <a:spcPts val="400"/>
              </a:spcBef>
              <a:defRPr sz="2400">
                <a:solidFill>
                  <a:schemeClr val="accent1"/>
                </a:solidFill>
              </a:defRPr>
            </a:pPr>
            <a:r>
              <a:t>Content/quotes from: https://stripe.com/radar/guide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2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52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52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52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52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527">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27" grpId="1"/>
    </p:bldLst>
  </p:timing>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2" name="Subtitle 4"/>
          <p:cNvSpPr txBox="1"/>
          <p:nvPr/>
        </p:nvSpPr>
        <p:spPr>
          <a:xfrm>
            <a:off x="1625600" y="2514600"/>
            <a:ext cx="21031200" cy="355137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2" indent="0" defTabSz="914400">
              <a:lnSpc>
                <a:spcPct val="110000"/>
              </a:lnSpc>
              <a:spcBef>
                <a:spcPts val="3000"/>
              </a:spcBef>
              <a:defRPr sz="4800">
                <a:solidFill>
                  <a:schemeClr val="accent4"/>
                </a:solidFill>
              </a:defRPr>
            </a:pPr>
            <a:r>
              <a:t>Requires input data for training (usually historical data of two types):</a:t>
            </a:r>
          </a:p>
          <a:p>
            <a:pPr lvl="2" marL="571500" indent="-571500" defTabSz="914400">
              <a:lnSpc>
                <a:spcPct val="110000"/>
              </a:lnSpc>
              <a:spcBef>
                <a:spcPts val="2000"/>
              </a:spcBef>
              <a:buSzPct val="100000"/>
              <a:buFont typeface="Arial"/>
              <a:buChar char="•"/>
              <a:defRPr sz="4800">
                <a:solidFill>
                  <a:schemeClr val="accent1"/>
                </a:solidFill>
              </a:defRPr>
            </a:pPr>
            <a:r>
              <a:t>“Properties that can be ‘read off’ a single credit card payment</a:t>
            </a:r>
          </a:p>
          <a:p>
            <a:pPr lvl="2" marL="571500" indent="-571500" defTabSz="914400">
              <a:lnSpc>
                <a:spcPct val="110000"/>
              </a:lnSpc>
              <a:spcBef>
                <a:spcPts val="2000"/>
              </a:spcBef>
              <a:buSzPct val="100000"/>
              <a:buFont typeface="Arial"/>
              <a:buChar char="•"/>
              <a:defRPr sz="4800">
                <a:solidFill>
                  <a:schemeClr val="accent1"/>
                </a:solidFill>
              </a:defRPr>
            </a:pPr>
            <a:r>
              <a:t>Behavioral data (provides “some of the most predictive signals”)</a:t>
            </a:r>
          </a:p>
        </p:txBody>
      </p:sp>
      <p:sp>
        <p:nvSpPr>
          <p:cNvPr id="533" name="Supervised Learning Example (cont.)"/>
          <p:cNvSpPr txBox="1"/>
          <p:nvPr>
            <p:ph type="title"/>
          </p:nvPr>
        </p:nvSpPr>
        <p:spPr>
          <a:prstGeom prst="rect">
            <a:avLst/>
          </a:prstGeom>
        </p:spPr>
        <p:txBody>
          <a:bodyPr/>
          <a:lstStyle/>
          <a:p>
            <a:pPr/>
            <a:r>
              <a:t>Supervised Learning Example (cont.)</a:t>
            </a:r>
          </a:p>
        </p:txBody>
      </p:sp>
      <p:pic>
        <p:nvPicPr>
          <p:cNvPr id="534" name="Picture 16" descr="Picture 16"/>
          <p:cNvPicPr>
            <a:picLocks noChangeAspect="0"/>
          </p:cNvPicPr>
          <p:nvPr/>
        </p:nvPicPr>
        <p:blipFill>
          <a:blip r:embed="rId2">
            <a:extLst/>
          </a:blip>
          <a:stretch>
            <a:fillRect/>
          </a:stretch>
        </p:blipFill>
        <p:spPr>
          <a:xfrm>
            <a:off x="7281219" y="1982805"/>
            <a:ext cx="274321" cy="274321"/>
          </a:xfrm>
          <a:prstGeom prst="rect">
            <a:avLst/>
          </a:prstGeom>
          <a:ln w="12700">
            <a:miter lim="400000"/>
          </a:ln>
        </p:spPr>
      </p:pic>
      <p:pic>
        <p:nvPicPr>
          <p:cNvPr id="535" name="Picture 5" descr="Picture 5"/>
          <p:cNvPicPr>
            <a:picLocks noChangeAspect="1"/>
          </p:cNvPicPr>
          <p:nvPr/>
        </p:nvPicPr>
        <p:blipFill>
          <a:blip r:embed="rId3">
            <a:extLst/>
          </a:blip>
          <a:stretch>
            <a:fillRect/>
          </a:stretch>
        </p:blipFill>
        <p:spPr>
          <a:xfrm>
            <a:off x="2228382" y="6167685"/>
            <a:ext cx="10892977" cy="6045163"/>
          </a:xfrm>
          <a:prstGeom prst="rect">
            <a:avLst/>
          </a:prstGeom>
          <a:ln w="12700">
            <a:miter lim="400000"/>
          </a:ln>
        </p:spPr>
      </p:pic>
      <p:sp>
        <p:nvSpPr>
          <p:cNvPr id="536" name="Subtitle 4"/>
          <p:cNvSpPr txBox="1"/>
          <p:nvPr/>
        </p:nvSpPr>
        <p:spPr>
          <a:xfrm>
            <a:off x="2723751" y="5568243"/>
            <a:ext cx="9902239" cy="76947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ctr" defTabSz="914400">
              <a:lnSpc>
                <a:spcPct val="110000"/>
              </a:lnSpc>
              <a:spcBef>
                <a:spcPts val="3000"/>
              </a:spcBef>
              <a:defRPr>
                <a:solidFill>
                  <a:schemeClr val="accent1"/>
                </a:solidFill>
              </a:defRPr>
            </a:lvl1pPr>
          </a:lstStyle>
          <a:p>
            <a:pPr/>
            <a:r>
              <a:t>Sample Training Data*</a:t>
            </a:r>
          </a:p>
        </p:txBody>
      </p:sp>
      <p:sp>
        <p:nvSpPr>
          <p:cNvPr id="537" name="Subtitle 4"/>
          <p:cNvSpPr txBox="1"/>
          <p:nvPr/>
        </p:nvSpPr>
        <p:spPr>
          <a:xfrm>
            <a:off x="13756794" y="8605325"/>
            <a:ext cx="9902239" cy="391710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914400">
              <a:lnSpc>
                <a:spcPct val="110000"/>
              </a:lnSpc>
              <a:spcBef>
                <a:spcPts val="3000"/>
              </a:spcBef>
              <a:defRPr sz="4000">
                <a:solidFill>
                  <a:schemeClr val="accent1"/>
                </a:solidFill>
              </a:defRPr>
            </a:pPr>
            <a:r>
              <a:t>* This training data is very limited in order to provide a simple example</a:t>
            </a:r>
          </a:p>
          <a:p>
            <a:pPr defTabSz="914400">
              <a:lnSpc>
                <a:spcPct val="110000"/>
              </a:lnSpc>
              <a:spcBef>
                <a:spcPts val="3000"/>
              </a:spcBef>
              <a:defRPr sz="4000">
                <a:solidFill>
                  <a:schemeClr val="accent1"/>
                </a:solidFill>
              </a:defRPr>
            </a:pPr>
            <a:r>
              <a:t>To build an accurate model you would need millions of rows as well as additional columns</a:t>
            </a:r>
          </a:p>
        </p:txBody>
      </p:sp>
      <p:sp>
        <p:nvSpPr>
          <p:cNvPr id="538" name="TextBox 8"/>
          <p:cNvSpPr txBox="1"/>
          <p:nvPr/>
        </p:nvSpPr>
        <p:spPr>
          <a:xfrm>
            <a:off x="1611664" y="12522433"/>
            <a:ext cx="6982531" cy="437069"/>
          </a:xfrm>
          <a:prstGeom prst="rect">
            <a:avLst/>
          </a:prstGeom>
          <a:ln w="25400">
            <a:miter lim="400000"/>
          </a:ln>
          <a:extLst>
            <a:ext uri="{C572A759-6A51-4108-AA02-DFA0A04FC94B}">
              <ma14:wrappingTextBoxFlag xmlns:ma14="http://schemas.microsoft.com/office/mac/drawingml/2011/main" val="1"/>
            </a:ext>
          </a:extLst>
        </p:spPr>
        <p:txBody>
          <a:bodyPr wrap="none" lIns="45719" rIns="45719">
            <a:spAutoFit/>
          </a:bodyPr>
          <a:lstStyle/>
          <a:p>
            <a:pPr defTabSz="914400">
              <a:defRPr sz="2400">
                <a:solidFill>
                  <a:schemeClr val="accent1"/>
                </a:solidFill>
              </a:defRPr>
            </a:pPr>
            <a:r>
              <a:t>Content/quotes from: </a:t>
            </a:r>
            <a:r>
              <a:rPr u="sng">
                <a:uFill>
                  <a:solidFill>
                    <a:srgbClr val="0000FF"/>
                  </a:solidFill>
                </a:uFill>
                <a:hlinkClick r:id="rId4" invalidUrl="" action="" tgtFrame="" tooltip="" history="1" highlightClick="0" endSnd="0"/>
              </a:rPr>
              <a:t>https://stripe.com/radar/guide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3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53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53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53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5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3" fill="hold">
                                  <p:stCondLst>
                                    <p:cond delay="0"/>
                                  </p:stCondLst>
                                  <p:iterate type="el" backwards="0">
                                    <p:tmAbs val="0"/>
                                  </p:iterate>
                                  <p:childTnLst>
                                    <p:set>
                                      <p:cBhvr>
                                        <p:cTn id="24" fill="hold"/>
                                        <p:tgtEl>
                                          <p:spTgt spid="5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4" fill="hold">
                                  <p:stCondLst>
                                    <p:cond delay="0"/>
                                  </p:stCondLst>
                                  <p:iterate type="el" backwards="0">
                                    <p:tmAbs val="0"/>
                                  </p:iterate>
                                  <p:childTnLst>
                                    <p:set>
                                      <p:cBhvr>
                                        <p:cTn id="28" fill="hold"/>
                                        <p:tgtEl>
                                          <p:spTgt spid="5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32" grpId="1"/>
      <p:bldP build="whole" bldLvl="1" animBg="1" rev="0" advAuto="0" spid="536" grpId="2"/>
      <p:bldP build="whole" bldLvl="1" animBg="1" rev="0" advAuto="0" spid="535" grpId="3"/>
      <p:bldP build="whole" bldLvl="1" animBg="1" rev="0" advAuto="0" spid="537" grpId="4"/>
    </p:bldLst>
  </p:timing>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0" name="Subtitle 4"/>
          <p:cNvSpPr txBox="1"/>
          <p:nvPr/>
        </p:nvSpPr>
        <p:spPr>
          <a:xfrm>
            <a:off x="1625600" y="2514600"/>
            <a:ext cx="12958068" cy="1006791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2" indent="0" defTabSz="914400">
              <a:lnSpc>
                <a:spcPct val="110000"/>
              </a:lnSpc>
              <a:spcBef>
                <a:spcPts val="3000"/>
              </a:spcBef>
              <a:defRPr sz="4800">
                <a:solidFill>
                  <a:schemeClr val="accent4"/>
                </a:solidFill>
              </a:defRPr>
            </a:pPr>
            <a:r>
              <a:t>Produces an output model, such as the following decision tree</a:t>
            </a:r>
          </a:p>
          <a:p>
            <a:pPr lvl="2" marL="571500" indent="-571500" defTabSz="914400">
              <a:lnSpc>
                <a:spcPct val="110000"/>
              </a:lnSpc>
              <a:spcBef>
                <a:spcPts val="2000"/>
              </a:spcBef>
              <a:buSzPct val="100000"/>
              <a:buFont typeface="Arial"/>
              <a:buChar char="•"/>
              <a:defRPr sz="4800">
                <a:solidFill>
                  <a:schemeClr val="accent1"/>
                </a:solidFill>
              </a:defRPr>
            </a:pPr>
            <a:r>
              <a:t>The tree answers: “of transactions in our data set with properties similar to the transaction we’re examining now, what fraction were actually fraudulent?”</a:t>
            </a:r>
          </a:p>
          <a:p>
            <a:pPr lvl="2" marL="571500" indent="-571500" defTabSz="914400">
              <a:lnSpc>
                <a:spcPct val="110000"/>
              </a:lnSpc>
              <a:spcBef>
                <a:spcPts val="2000"/>
              </a:spcBef>
              <a:buSzPct val="100000"/>
              <a:buFont typeface="Arial"/>
              <a:buChar char="•"/>
              <a:defRPr sz="4800">
                <a:solidFill>
                  <a:schemeClr val="accent1"/>
                </a:solidFill>
              </a:defRPr>
            </a:pPr>
            <a:r>
              <a:t>“The machine learning part is concerned with the construction of the tree - what questions do we ask, in what order, to maximize the chances that we can distinguish between the two classes accurately?”</a:t>
            </a:r>
          </a:p>
        </p:txBody>
      </p:sp>
      <p:sp>
        <p:nvSpPr>
          <p:cNvPr id="541" name="Supervised Learning Example (cont.)"/>
          <p:cNvSpPr txBox="1"/>
          <p:nvPr>
            <p:ph type="title"/>
          </p:nvPr>
        </p:nvSpPr>
        <p:spPr>
          <a:prstGeom prst="rect">
            <a:avLst/>
          </a:prstGeom>
        </p:spPr>
        <p:txBody>
          <a:bodyPr/>
          <a:lstStyle/>
          <a:p>
            <a:pPr/>
            <a:r>
              <a:t>Supervised Learning Example (cont.)</a:t>
            </a:r>
          </a:p>
        </p:txBody>
      </p:sp>
      <p:pic>
        <p:nvPicPr>
          <p:cNvPr id="542" name="Picture 16" descr="Picture 16"/>
          <p:cNvPicPr>
            <a:picLocks noChangeAspect="0"/>
          </p:cNvPicPr>
          <p:nvPr/>
        </p:nvPicPr>
        <p:blipFill>
          <a:blip r:embed="rId2">
            <a:extLst/>
          </a:blip>
          <a:stretch>
            <a:fillRect/>
          </a:stretch>
        </p:blipFill>
        <p:spPr>
          <a:xfrm>
            <a:off x="7281219" y="1982805"/>
            <a:ext cx="274321" cy="274321"/>
          </a:xfrm>
          <a:prstGeom prst="rect">
            <a:avLst/>
          </a:prstGeom>
          <a:ln w="12700">
            <a:miter lim="400000"/>
          </a:ln>
        </p:spPr>
      </p:pic>
      <p:sp>
        <p:nvSpPr>
          <p:cNvPr id="543" name="Subtitle 4"/>
          <p:cNvSpPr txBox="1"/>
          <p:nvPr/>
        </p:nvSpPr>
        <p:spPr>
          <a:xfrm>
            <a:off x="15572494" y="2764489"/>
            <a:ext cx="7338195" cy="76947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ctr" defTabSz="914400">
              <a:lnSpc>
                <a:spcPct val="110000"/>
              </a:lnSpc>
              <a:spcBef>
                <a:spcPts val="3000"/>
              </a:spcBef>
              <a:defRPr>
                <a:solidFill>
                  <a:schemeClr val="accent1"/>
                </a:solidFill>
              </a:defRPr>
            </a:lvl1pPr>
          </a:lstStyle>
          <a:p>
            <a:pPr/>
            <a:r>
              <a:t>Sample Output*</a:t>
            </a:r>
          </a:p>
        </p:txBody>
      </p:sp>
      <p:sp>
        <p:nvSpPr>
          <p:cNvPr id="544" name="Subtitle 4"/>
          <p:cNvSpPr txBox="1"/>
          <p:nvPr/>
        </p:nvSpPr>
        <p:spPr>
          <a:xfrm>
            <a:off x="15470801" y="9036079"/>
            <a:ext cx="7541580" cy="229969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914400">
              <a:lnSpc>
                <a:spcPct val="110000"/>
              </a:lnSpc>
              <a:spcBef>
                <a:spcPts val="3000"/>
              </a:spcBef>
              <a:defRPr sz="3500">
                <a:solidFill>
                  <a:schemeClr val="accent1"/>
                </a:solidFill>
              </a:defRPr>
            </a:lvl1pPr>
          </a:lstStyle>
          <a:p>
            <a:pPr/>
            <a:r>
              <a:t>*This decision tree is based on the same limited data from the previous slide</a:t>
            </a:r>
          </a:p>
        </p:txBody>
      </p:sp>
      <p:sp>
        <p:nvSpPr>
          <p:cNvPr id="545" name="TextBox 8"/>
          <p:cNvSpPr txBox="1"/>
          <p:nvPr/>
        </p:nvSpPr>
        <p:spPr>
          <a:xfrm>
            <a:off x="1611664" y="12522433"/>
            <a:ext cx="6982531" cy="437069"/>
          </a:xfrm>
          <a:prstGeom prst="rect">
            <a:avLst/>
          </a:prstGeom>
          <a:ln w="25400">
            <a:miter lim="400000"/>
          </a:ln>
          <a:extLst>
            <a:ext uri="{C572A759-6A51-4108-AA02-DFA0A04FC94B}">
              <ma14:wrappingTextBoxFlag xmlns:ma14="http://schemas.microsoft.com/office/mac/drawingml/2011/main" val="1"/>
            </a:ext>
          </a:extLst>
        </p:spPr>
        <p:txBody>
          <a:bodyPr wrap="none" lIns="45719" rIns="45719">
            <a:spAutoFit/>
          </a:bodyPr>
          <a:lstStyle/>
          <a:p>
            <a:pPr defTabSz="914400">
              <a:defRPr sz="2400">
                <a:solidFill>
                  <a:schemeClr val="accent1"/>
                </a:solidFill>
              </a:defRPr>
            </a:pPr>
            <a:r>
              <a:t>Content/quotes from: </a:t>
            </a:r>
            <a:r>
              <a:rPr u="sng">
                <a:uFill>
                  <a:solidFill>
                    <a:srgbClr val="0000FF"/>
                  </a:solidFill>
                </a:uFill>
                <a:hlinkClick r:id="rId3" invalidUrl="" action="" tgtFrame="" tooltip="" history="1" highlightClick="0" endSnd="0"/>
              </a:rPr>
              <a:t>https://stripe.com/radar/guide</a:t>
            </a:r>
          </a:p>
        </p:txBody>
      </p:sp>
      <p:pic>
        <p:nvPicPr>
          <p:cNvPr id="546" name="Picture 5" descr="Picture 5"/>
          <p:cNvPicPr>
            <a:picLocks noChangeAspect="1"/>
          </p:cNvPicPr>
          <p:nvPr/>
        </p:nvPicPr>
        <p:blipFill>
          <a:blip r:embed="rId4">
            <a:extLst/>
          </a:blip>
          <a:srcRect l="2046" t="1875" r="682" b="15764"/>
          <a:stretch>
            <a:fillRect/>
          </a:stretch>
        </p:blipFill>
        <p:spPr>
          <a:xfrm>
            <a:off x="15070434" y="3820154"/>
            <a:ext cx="8342201" cy="4638727"/>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8" name="Subtitle 4"/>
          <p:cNvSpPr txBox="1"/>
          <p:nvPr/>
        </p:nvSpPr>
        <p:spPr>
          <a:xfrm>
            <a:off x="1625600" y="2514600"/>
            <a:ext cx="12958068" cy="1006791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2" indent="0" defTabSz="914400">
              <a:lnSpc>
                <a:spcPct val="110000"/>
              </a:lnSpc>
              <a:spcBef>
                <a:spcPts val="3000"/>
              </a:spcBef>
              <a:defRPr sz="4800">
                <a:solidFill>
                  <a:schemeClr val="accent4"/>
                </a:solidFill>
              </a:defRPr>
            </a:pPr>
            <a:r>
              <a:t>Produces an output model, such as the following decision tree</a:t>
            </a:r>
          </a:p>
          <a:p>
            <a:pPr lvl="2" marL="571500" indent="-571500" defTabSz="914400">
              <a:lnSpc>
                <a:spcPct val="110000"/>
              </a:lnSpc>
              <a:spcBef>
                <a:spcPts val="2000"/>
              </a:spcBef>
              <a:buSzPct val="100000"/>
              <a:buFont typeface="Arial"/>
              <a:buChar char="•"/>
              <a:defRPr sz="4800">
                <a:solidFill>
                  <a:schemeClr val="accent1"/>
                </a:solidFill>
              </a:defRPr>
            </a:pPr>
            <a:r>
              <a:t>The tree answers: “of transactions in our data set with properties similar to the transaction we’re examining now, what fraction were actually fraudulent?”</a:t>
            </a:r>
          </a:p>
          <a:p>
            <a:pPr lvl="2" marL="571500" indent="-571500" defTabSz="914400">
              <a:lnSpc>
                <a:spcPct val="110000"/>
              </a:lnSpc>
              <a:spcBef>
                <a:spcPts val="2000"/>
              </a:spcBef>
              <a:buSzPct val="100000"/>
              <a:buFont typeface="Arial"/>
              <a:buChar char="•"/>
              <a:defRPr sz="4800">
                <a:solidFill>
                  <a:schemeClr val="accent1"/>
                </a:solidFill>
              </a:defRPr>
            </a:pPr>
            <a:r>
              <a:t>“The machine learning part is concerned with the construction of the tree - what questions do we ask, in what order, to maximize the chances that we can distinguish between the two classes accurately?”</a:t>
            </a:r>
          </a:p>
        </p:txBody>
      </p:sp>
      <p:sp>
        <p:nvSpPr>
          <p:cNvPr id="549" name="Supervised Learning Example (cont.)"/>
          <p:cNvSpPr txBox="1"/>
          <p:nvPr>
            <p:ph type="title"/>
          </p:nvPr>
        </p:nvSpPr>
        <p:spPr>
          <a:prstGeom prst="rect">
            <a:avLst/>
          </a:prstGeom>
        </p:spPr>
        <p:txBody>
          <a:bodyPr/>
          <a:lstStyle/>
          <a:p>
            <a:pPr/>
            <a:r>
              <a:t>Supervised Learning Example (cont.)</a:t>
            </a:r>
          </a:p>
        </p:txBody>
      </p:sp>
      <p:pic>
        <p:nvPicPr>
          <p:cNvPr id="550" name="Picture 16" descr="Picture 16"/>
          <p:cNvPicPr>
            <a:picLocks noChangeAspect="0"/>
          </p:cNvPicPr>
          <p:nvPr/>
        </p:nvPicPr>
        <p:blipFill>
          <a:blip r:embed="rId2">
            <a:extLst/>
          </a:blip>
          <a:stretch>
            <a:fillRect/>
          </a:stretch>
        </p:blipFill>
        <p:spPr>
          <a:xfrm>
            <a:off x="7281219" y="1982805"/>
            <a:ext cx="274321" cy="274321"/>
          </a:xfrm>
          <a:prstGeom prst="rect">
            <a:avLst/>
          </a:prstGeom>
          <a:ln w="12700">
            <a:miter lim="400000"/>
          </a:ln>
        </p:spPr>
      </p:pic>
      <p:sp>
        <p:nvSpPr>
          <p:cNvPr id="551" name="Subtitle 4"/>
          <p:cNvSpPr txBox="1"/>
          <p:nvPr/>
        </p:nvSpPr>
        <p:spPr>
          <a:xfrm>
            <a:off x="15572494" y="2764489"/>
            <a:ext cx="7338195" cy="76947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ctr" defTabSz="914400">
              <a:lnSpc>
                <a:spcPct val="110000"/>
              </a:lnSpc>
              <a:spcBef>
                <a:spcPts val="3000"/>
              </a:spcBef>
              <a:defRPr>
                <a:solidFill>
                  <a:schemeClr val="accent1"/>
                </a:solidFill>
              </a:defRPr>
            </a:lvl1pPr>
          </a:lstStyle>
          <a:p>
            <a:pPr/>
            <a:r>
              <a:t>Sample Output*</a:t>
            </a:r>
          </a:p>
        </p:txBody>
      </p:sp>
      <p:sp>
        <p:nvSpPr>
          <p:cNvPr id="552" name="Subtitle 4"/>
          <p:cNvSpPr txBox="1"/>
          <p:nvPr/>
        </p:nvSpPr>
        <p:spPr>
          <a:xfrm>
            <a:off x="15470801" y="9036079"/>
            <a:ext cx="7541580" cy="229969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914400">
              <a:lnSpc>
                <a:spcPct val="110000"/>
              </a:lnSpc>
              <a:spcBef>
                <a:spcPts val="3000"/>
              </a:spcBef>
              <a:defRPr sz="3500">
                <a:solidFill>
                  <a:schemeClr val="accent1"/>
                </a:solidFill>
              </a:defRPr>
            </a:lvl1pPr>
          </a:lstStyle>
          <a:p>
            <a:pPr/>
            <a:r>
              <a:t>*This decision tree is based on the same limited data from the previous slide</a:t>
            </a:r>
          </a:p>
        </p:txBody>
      </p:sp>
      <p:sp>
        <p:nvSpPr>
          <p:cNvPr id="553" name="TextBox 8"/>
          <p:cNvSpPr txBox="1"/>
          <p:nvPr/>
        </p:nvSpPr>
        <p:spPr>
          <a:xfrm>
            <a:off x="1611664" y="12522433"/>
            <a:ext cx="6982531" cy="437069"/>
          </a:xfrm>
          <a:prstGeom prst="rect">
            <a:avLst/>
          </a:prstGeom>
          <a:ln w="25400">
            <a:miter lim="400000"/>
          </a:ln>
          <a:extLst>
            <a:ext uri="{C572A759-6A51-4108-AA02-DFA0A04FC94B}">
              <ma14:wrappingTextBoxFlag xmlns:ma14="http://schemas.microsoft.com/office/mac/drawingml/2011/main" val="1"/>
            </a:ext>
          </a:extLst>
        </p:spPr>
        <p:txBody>
          <a:bodyPr wrap="none" lIns="45719" rIns="45719">
            <a:spAutoFit/>
          </a:bodyPr>
          <a:lstStyle/>
          <a:p>
            <a:pPr defTabSz="914400">
              <a:defRPr sz="2400">
                <a:solidFill>
                  <a:schemeClr val="accent1"/>
                </a:solidFill>
              </a:defRPr>
            </a:pPr>
            <a:r>
              <a:t>Content/quotes from: </a:t>
            </a:r>
            <a:r>
              <a:rPr u="sng">
                <a:uFill>
                  <a:solidFill>
                    <a:srgbClr val="0000FF"/>
                  </a:solidFill>
                </a:uFill>
                <a:hlinkClick r:id="rId3" invalidUrl="" action="" tgtFrame="" tooltip="" history="1" highlightClick="0" endSnd="0"/>
              </a:rPr>
              <a:t>https://stripe.com/radar/guide</a:t>
            </a:r>
          </a:p>
        </p:txBody>
      </p:sp>
      <p:pic>
        <p:nvPicPr>
          <p:cNvPr id="554" name="Picture 5" descr="Picture 5"/>
          <p:cNvPicPr>
            <a:picLocks noChangeAspect="1"/>
          </p:cNvPicPr>
          <p:nvPr/>
        </p:nvPicPr>
        <p:blipFill>
          <a:blip r:embed="rId4">
            <a:extLst/>
          </a:blip>
          <a:srcRect l="2046" t="1875" r="682" b="15764"/>
          <a:stretch>
            <a:fillRect/>
          </a:stretch>
        </p:blipFill>
        <p:spPr>
          <a:xfrm>
            <a:off x="15070434" y="3820154"/>
            <a:ext cx="8342201" cy="4638727"/>
          </a:xfrm>
          <a:prstGeom prst="rect">
            <a:avLst/>
          </a:prstGeom>
          <a:ln w="12700">
            <a:miter lim="400000"/>
          </a:ln>
        </p:spPr>
      </p:pic>
      <p:sp>
        <p:nvSpPr>
          <p:cNvPr id="555" name="Rounded Rectangle"/>
          <p:cNvSpPr/>
          <p:nvPr/>
        </p:nvSpPr>
        <p:spPr>
          <a:xfrm>
            <a:off x="17369639" y="3775704"/>
            <a:ext cx="3680406" cy="1157191"/>
          </a:xfrm>
          <a:prstGeom prst="roundRect">
            <a:avLst>
              <a:gd name="adj" fmla="val 14228"/>
            </a:avLst>
          </a:prstGeom>
          <a:ln w="76200">
            <a:solidFill>
              <a:schemeClr val="accent4">
                <a:lumOff val="24705"/>
              </a:schemeClr>
            </a:solidFill>
            <a:miter/>
          </a:ln>
        </p:spPr>
        <p:txBody>
          <a:bodyPr tIns="91439" bIns="91439" anchor="ctr"/>
          <a:lstStyle/>
          <a:p>
            <a:pP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7" name="Subtitle 4"/>
          <p:cNvSpPr txBox="1"/>
          <p:nvPr/>
        </p:nvSpPr>
        <p:spPr>
          <a:xfrm>
            <a:off x="1625600" y="2514600"/>
            <a:ext cx="12958068" cy="1006791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2" indent="0" defTabSz="914400">
              <a:lnSpc>
                <a:spcPct val="110000"/>
              </a:lnSpc>
              <a:spcBef>
                <a:spcPts val="3000"/>
              </a:spcBef>
              <a:defRPr sz="4800">
                <a:solidFill>
                  <a:schemeClr val="accent4"/>
                </a:solidFill>
              </a:defRPr>
            </a:pPr>
            <a:r>
              <a:t>Produces an output model, such as the following decision tree</a:t>
            </a:r>
          </a:p>
          <a:p>
            <a:pPr lvl="2" marL="571500" indent="-571500" defTabSz="914400">
              <a:lnSpc>
                <a:spcPct val="110000"/>
              </a:lnSpc>
              <a:spcBef>
                <a:spcPts val="2000"/>
              </a:spcBef>
              <a:buSzPct val="100000"/>
              <a:buFont typeface="Arial"/>
              <a:buChar char="•"/>
              <a:defRPr sz="4800">
                <a:solidFill>
                  <a:schemeClr val="accent1"/>
                </a:solidFill>
              </a:defRPr>
            </a:pPr>
            <a:r>
              <a:t>The tree answers: “of transactions in our data set with properties similar to the transaction we’re examining now, what fraction were actually fraudulent?”</a:t>
            </a:r>
          </a:p>
          <a:p>
            <a:pPr lvl="2" marL="571500" indent="-571500" defTabSz="914400">
              <a:lnSpc>
                <a:spcPct val="110000"/>
              </a:lnSpc>
              <a:spcBef>
                <a:spcPts val="2000"/>
              </a:spcBef>
              <a:buSzPct val="100000"/>
              <a:buFont typeface="Arial"/>
              <a:buChar char="•"/>
              <a:defRPr sz="4800">
                <a:solidFill>
                  <a:schemeClr val="accent1"/>
                </a:solidFill>
              </a:defRPr>
            </a:pPr>
            <a:r>
              <a:t>“The machine learning part is concerned with the construction of the tree - what questions do we ask, in what order, to maximize the chances that we can distinguish between the two classes accurately?”</a:t>
            </a:r>
          </a:p>
        </p:txBody>
      </p:sp>
      <p:sp>
        <p:nvSpPr>
          <p:cNvPr id="558" name="Supervised Learning Example (cont.)"/>
          <p:cNvSpPr txBox="1"/>
          <p:nvPr>
            <p:ph type="title"/>
          </p:nvPr>
        </p:nvSpPr>
        <p:spPr>
          <a:prstGeom prst="rect">
            <a:avLst/>
          </a:prstGeom>
        </p:spPr>
        <p:txBody>
          <a:bodyPr/>
          <a:lstStyle/>
          <a:p>
            <a:pPr/>
            <a:r>
              <a:t>Supervised Learning Example (cont.)</a:t>
            </a:r>
          </a:p>
        </p:txBody>
      </p:sp>
      <p:pic>
        <p:nvPicPr>
          <p:cNvPr id="559" name="Picture 16" descr="Picture 16"/>
          <p:cNvPicPr>
            <a:picLocks noChangeAspect="0"/>
          </p:cNvPicPr>
          <p:nvPr/>
        </p:nvPicPr>
        <p:blipFill>
          <a:blip r:embed="rId2">
            <a:extLst/>
          </a:blip>
          <a:stretch>
            <a:fillRect/>
          </a:stretch>
        </p:blipFill>
        <p:spPr>
          <a:xfrm>
            <a:off x="7281219" y="1982805"/>
            <a:ext cx="274321" cy="274321"/>
          </a:xfrm>
          <a:prstGeom prst="rect">
            <a:avLst/>
          </a:prstGeom>
          <a:ln w="12700">
            <a:miter lim="400000"/>
          </a:ln>
        </p:spPr>
      </p:pic>
      <p:sp>
        <p:nvSpPr>
          <p:cNvPr id="560" name="Subtitle 4"/>
          <p:cNvSpPr txBox="1"/>
          <p:nvPr/>
        </p:nvSpPr>
        <p:spPr>
          <a:xfrm>
            <a:off x="15572494" y="2764489"/>
            <a:ext cx="7338195" cy="76947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ctr" defTabSz="914400">
              <a:lnSpc>
                <a:spcPct val="110000"/>
              </a:lnSpc>
              <a:spcBef>
                <a:spcPts val="3000"/>
              </a:spcBef>
              <a:defRPr>
                <a:solidFill>
                  <a:schemeClr val="accent1"/>
                </a:solidFill>
              </a:defRPr>
            </a:lvl1pPr>
          </a:lstStyle>
          <a:p>
            <a:pPr/>
            <a:r>
              <a:t>Sample Output*</a:t>
            </a:r>
          </a:p>
        </p:txBody>
      </p:sp>
      <p:sp>
        <p:nvSpPr>
          <p:cNvPr id="561" name="Subtitle 4"/>
          <p:cNvSpPr txBox="1"/>
          <p:nvPr/>
        </p:nvSpPr>
        <p:spPr>
          <a:xfrm>
            <a:off x="15470801" y="9036079"/>
            <a:ext cx="7541580" cy="229969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914400">
              <a:lnSpc>
                <a:spcPct val="110000"/>
              </a:lnSpc>
              <a:spcBef>
                <a:spcPts val="3000"/>
              </a:spcBef>
              <a:defRPr sz="3500">
                <a:solidFill>
                  <a:schemeClr val="accent1"/>
                </a:solidFill>
              </a:defRPr>
            </a:lvl1pPr>
          </a:lstStyle>
          <a:p>
            <a:pPr/>
            <a:r>
              <a:t>*This decision tree is based on the same limited data from the previous slide</a:t>
            </a:r>
          </a:p>
        </p:txBody>
      </p:sp>
      <p:sp>
        <p:nvSpPr>
          <p:cNvPr id="562" name="TextBox 8"/>
          <p:cNvSpPr txBox="1"/>
          <p:nvPr/>
        </p:nvSpPr>
        <p:spPr>
          <a:xfrm>
            <a:off x="1611664" y="12522433"/>
            <a:ext cx="6982531" cy="437069"/>
          </a:xfrm>
          <a:prstGeom prst="rect">
            <a:avLst/>
          </a:prstGeom>
          <a:ln w="25400">
            <a:miter lim="400000"/>
          </a:ln>
          <a:extLst>
            <a:ext uri="{C572A759-6A51-4108-AA02-DFA0A04FC94B}">
              <ma14:wrappingTextBoxFlag xmlns:ma14="http://schemas.microsoft.com/office/mac/drawingml/2011/main" val="1"/>
            </a:ext>
          </a:extLst>
        </p:spPr>
        <p:txBody>
          <a:bodyPr wrap="none" lIns="45719" rIns="45719">
            <a:spAutoFit/>
          </a:bodyPr>
          <a:lstStyle/>
          <a:p>
            <a:pPr defTabSz="914400">
              <a:defRPr sz="2400">
                <a:solidFill>
                  <a:schemeClr val="accent1"/>
                </a:solidFill>
              </a:defRPr>
            </a:pPr>
            <a:r>
              <a:t>Content/quotes from: </a:t>
            </a:r>
            <a:r>
              <a:rPr u="sng">
                <a:uFill>
                  <a:solidFill>
                    <a:srgbClr val="0000FF"/>
                  </a:solidFill>
                </a:uFill>
                <a:hlinkClick r:id="rId3" invalidUrl="" action="" tgtFrame="" tooltip="" history="1" highlightClick="0" endSnd="0"/>
              </a:rPr>
              <a:t>https://stripe.com/radar/guide</a:t>
            </a:r>
          </a:p>
        </p:txBody>
      </p:sp>
      <p:pic>
        <p:nvPicPr>
          <p:cNvPr id="563" name="Picture 5" descr="Picture 5"/>
          <p:cNvPicPr>
            <a:picLocks noChangeAspect="1"/>
          </p:cNvPicPr>
          <p:nvPr/>
        </p:nvPicPr>
        <p:blipFill>
          <a:blip r:embed="rId4">
            <a:extLst/>
          </a:blip>
          <a:srcRect l="2046" t="1875" r="682" b="15764"/>
          <a:stretch>
            <a:fillRect/>
          </a:stretch>
        </p:blipFill>
        <p:spPr>
          <a:xfrm>
            <a:off x="15070434" y="3820154"/>
            <a:ext cx="8342201" cy="4638727"/>
          </a:xfrm>
          <a:prstGeom prst="rect">
            <a:avLst/>
          </a:prstGeom>
          <a:ln w="12700">
            <a:miter lim="400000"/>
          </a:ln>
        </p:spPr>
      </p:pic>
      <p:sp>
        <p:nvSpPr>
          <p:cNvPr id="564" name="Rounded Rectangle"/>
          <p:cNvSpPr/>
          <p:nvPr/>
        </p:nvSpPr>
        <p:spPr>
          <a:xfrm>
            <a:off x="15019635" y="5650009"/>
            <a:ext cx="3226389" cy="1157191"/>
          </a:xfrm>
          <a:prstGeom prst="roundRect">
            <a:avLst>
              <a:gd name="adj" fmla="val 14228"/>
            </a:avLst>
          </a:prstGeom>
          <a:ln w="76200">
            <a:solidFill>
              <a:schemeClr val="accent4">
                <a:lumOff val="24705"/>
              </a:schemeClr>
            </a:solidFill>
            <a:miter/>
          </a:ln>
        </p:spPr>
        <p:txBody>
          <a:bodyPr tIns="91439" bIns="91439" anchor="ctr"/>
          <a:lstStyle/>
          <a:p>
            <a:pP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6" name="Subtitle 4"/>
          <p:cNvSpPr txBox="1"/>
          <p:nvPr/>
        </p:nvSpPr>
        <p:spPr>
          <a:xfrm>
            <a:off x="1625600" y="2514600"/>
            <a:ext cx="12958068" cy="1006791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2" indent="0" defTabSz="914400">
              <a:lnSpc>
                <a:spcPct val="110000"/>
              </a:lnSpc>
              <a:spcBef>
                <a:spcPts val="3000"/>
              </a:spcBef>
              <a:defRPr sz="4800">
                <a:solidFill>
                  <a:schemeClr val="accent4"/>
                </a:solidFill>
              </a:defRPr>
            </a:pPr>
            <a:r>
              <a:t>Produces an output model, such as the following decision tree</a:t>
            </a:r>
          </a:p>
          <a:p>
            <a:pPr lvl="2" marL="571500" indent="-571500" defTabSz="914400">
              <a:lnSpc>
                <a:spcPct val="110000"/>
              </a:lnSpc>
              <a:spcBef>
                <a:spcPts val="2000"/>
              </a:spcBef>
              <a:buSzPct val="100000"/>
              <a:buFont typeface="Arial"/>
              <a:buChar char="•"/>
              <a:defRPr sz="4800">
                <a:solidFill>
                  <a:schemeClr val="accent1"/>
                </a:solidFill>
              </a:defRPr>
            </a:pPr>
            <a:r>
              <a:t>The tree answers: “of transactions in our data set with properties similar to the transaction we’re examining now, what fraction were actually fraudulent?”</a:t>
            </a:r>
          </a:p>
          <a:p>
            <a:pPr lvl="2" marL="571500" indent="-571500" defTabSz="914400">
              <a:lnSpc>
                <a:spcPct val="110000"/>
              </a:lnSpc>
              <a:spcBef>
                <a:spcPts val="2000"/>
              </a:spcBef>
              <a:buSzPct val="100000"/>
              <a:buFont typeface="Arial"/>
              <a:buChar char="•"/>
              <a:defRPr sz="4800">
                <a:solidFill>
                  <a:schemeClr val="accent1"/>
                </a:solidFill>
              </a:defRPr>
            </a:pPr>
            <a:r>
              <a:t>“The machine learning part is concerned with the construction of the tree - what questions do we ask, in what order, to maximize the chances that we can distinguish between the two classes accurately?”</a:t>
            </a:r>
          </a:p>
        </p:txBody>
      </p:sp>
      <p:sp>
        <p:nvSpPr>
          <p:cNvPr id="567" name="Supervised Learning Example (cont.)"/>
          <p:cNvSpPr txBox="1"/>
          <p:nvPr>
            <p:ph type="title"/>
          </p:nvPr>
        </p:nvSpPr>
        <p:spPr>
          <a:prstGeom prst="rect">
            <a:avLst/>
          </a:prstGeom>
        </p:spPr>
        <p:txBody>
          <a:bodyPr/>
          <a:lstStyle/>
          <a:p>
            <a:pPr/>
            <a:r>
              <a:t>Supervised Learning Example (cont.)</a:t>
            </a:r>
          </a:p>
        </p:txBody>
      </p:sp>
      <p:pic>
        <p:nvPicPr>
          <p:cNvPr id="568" name="Picture 16" descr="Picture 16"/>
          <p:cNvPicPr>
            <a:picLocks noChangeAspect="0"/>
          </p:cNvPicPr>
          <p:nvPr/>
        </p:nvPicPr>
        <p:blipFill>
          <a:blip r:embed="rId2">
            <a:extLst/>
          </a:blip>
          <a:stretch>
            <a:fillRect/>
          </a:stretch>
        </p:blipFill>
        <p:spPr>
          <a:xfrm>
            <a:off x="7281219" y="1982805"/>
            <a:ext cx="274321" cy="274321"/>
          </a:xfrm>
          <a:prstGeom prst="rect">
            <a:avLst/>
          </a:prstGeom>
          <a:ln w="12700">
            <a:miter lim="400000"/>
          </a:ln>
        </p:spPr>
      </p:pic>
      <p:sp>
        <p:nvSpPr>
          <p:cNvPr id="569" name="Subtitle 4"/>
          <p:cNvSpPr txBox="1"/>
          <p:nvPr/>
        </p:nvSpPr>
        <p:spPr>
          <a:xfrm>
            <a:off x="15572494" y="2764489"/>
            <a:ext cx="7338195" cy="76947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ctr" defTabSz="914400">
              <a:lnSpc>
                <a:spcPct val="110000"/>
              </a:lnSpc>
              <a:spcBef>
                <a:spcPts val="3000"/>
              </a:spcBef>
              <a:defRPr>
                <a:solidFill>
                  <a:schemeClr val="accent1"/>
                </a:solidFill>
              </a:defRPr>
            </a:lvl1pPr>
          </a:lstStyle>
          <a:p>
            <a:pPr/>
            <a:r>
              <a:t>Sample Output*</a:t>
            </a:r>
          </a:p>
        </p:txBody>
      </p:sp>
      <p:sp>
        <p:nvSpPr>
          <p:cNvPr id="570" name="Subtitle 4"/>
          <p:cNvSpPr txBox="1"/>
          <p:nvPr/>
        </p:nvSpPr>
        <p:spPr>
          <a:xfrm>
            <a:off x="15470801" y="9036079"/>
            <a:ext cx="7541580" cy="229969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914400">
              <a:lnSpc>
                <a:spcPct val="110000"/>
              </a:lnSpc>
              <a:spcBef>
                <a:spcPts val="3000"/>
              </a:spcBef>
              <a:defRPr sz="3500">
                <a:solidFill>
                  <a:schemeClr val="accent1"/>
                </a:solidFill>
              </a:defRPr>
            </a:lvl1pPr>
          </a:lstStyle>
          <a:p>
            <a:pPr/>
            <a:r>
              <a:t>*This decision tree is based on the same limited data from the previous slide</a:t>
            </a:r>
          </a:p>
        </p:txBody>
      </p:sp>
      <p:sp>
        <p:nvSpPr>
          <p:cNvPr id="571" name="TextBox 8"/>
          <p:cNvSpPr txBox="1"/>
          <p:nvPr/>
        </p:nvSpPr>
        <p:spPr>
          <a:xfrm>
            <a:off x="1611664" y="12522433"/>
            <a:ext cx="6982531" cy="437069"/>
          </a:xfrm>
          <a:prstGeom prst="rect">
            <a:avLst/>
          </a:prstGeom>
          <a:ln w="25400">
            <a:miter lim="400000"/>
          </a:ln>
          <a:extLst>
            <a:ext uri="{C572A759-6A51-4108-AA02-DFA0A04FC94B}">
              <ma14:wrappingTextBoxFlag xmlns:ma14="http://schemas.microsoft.com/office/mac/drawingml/2011/main" val="1"/>
            </a:ext>
          </a:extLst>
        </p:spPr>
        <p:txBody>
          <a:bodyPr wrap="none" lIns="45719" rIns="45719">
            <a:spAutoFit/>
          </a:bodyPr>
          <a:lstStyle/>
          <a:p>
            <a:pPr defTabSz="914400">
              <a:defRPr sz="2400">
                <a:solidFill>
                  <a:schemeClr val="accent1"/>
                </a:solidFill>
              </a:defRPr>
            </a:pPr>
            <a:r>
              <a:t>Content/quotes from: </a:t>
            </a:r>
            <a:r>
              <a:rPr u="sng">
                <a:uFill>
                  <a:solidFill>
                    <a:srgbClr val="0000FF"/>
                  </a:solidFill>
                </a:uFill>
                <a:hlinkClick r:id="rId3" invalidUrl="" action="" tgtFrame="" tooltip="" history="1" highlightClick="0" endSnd="0"/>
              </a:rPr>
              <a:t>https://stripe.com/radar/guide</a:t>
            </a:r>
          </a:p>
        </p:txBody>
      </p:sp>
      <p:pic>
        <p:nvPicPr>
          <p:cNvPr id="572" name="Picture 5" descr="Picture 5"/>
          <p:cNvPicPr>
            <a:picLocks noChangeAspect="1"/>
          </p:cNvPicPr>
          <p:nvPr/>
        </p:nvPicPr>
        <p:blipFill>
          <a:blip r:embed="rId4">
            <a:extLst/>
          </a:blip>
          <a:srcRect l="2046" t="1875" r="682" b="15764"/>
          <a:stretch>
            <a:fillRect/>
          </a:stretch>
        </p:blipFill>
        <p:spPr>
          <a:xfrm>
            <a:off x="15070434" y="3820154"/>
            <a:ext cx="8342201" cy="4638727"/>
          </a:xfrm>
          <a:prstGeom prst="rect">
            <a:avLst/>
          </a:prstGeom>
          <a:ln w="12700">
            <a:miter lim="400000"/>
          </a:ln>
        </p:spPr>
      </p:pic>
      <p:sp>
        <p:nvSpPr>
          <p:cNvPr id="573" name="Rounded Rectangle"/>
          <p:cNvSpPr/>
          <p:nvPr/>
        </p:nvSpPr>
        <p:spPr>
          <a:xfrm>
            <a:off x="19107114" y="5650009"/>
            <a:ext cx="4371158" cy="1157191"/>
          </a:xfrm>
          <a:prstGeom prst="roundRect">
            <a:avLst>
              <a:gd name="adj" fmla="val 14228"/>
            </a:avLst>
          </a:prstGeom>
          <a:ln w="76200">
            <a:solidFill>
              <a:schemeClr val="accent4">
                <a:lumOff val="24705"/>
              </a:schemeClr>
            </a:solidFill>
            <a:miter/>
          </a:ln>
        </p:spPr>
        <p:txBody>
          <a:bodyPr tIns="91439" bIns="91439" anchor="ctr"/>
          <a:lstStyle/>
          <a:p>
            <a:pP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5" name="Subtitle 4"/>
          <p:cNvSpPr txBox="1"/>
          <p:nvPr/>
        </p:nvSpPr>
        <p:spPr>
          <a:xfrm>
            <a:off x="1625600" y="2514600"/>
            <a:ext cx="21031200" cy="1001445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2" marL="571500" indent="-571500" defTabSz="914400">
              <a:lnSpc>
                <a:spcPct val="110000"/>
              </a:lnSpc>
              <a:spcBef>
                <a:spcPts val="3000"/>
              </a:spcBef>
              <a:buSzPct val="100000"/>
              <a:buFont typeface="Arial"/>
              <a:buChar char="•"/>
              <a:defRPr sz="4800">
                <a:solidFill>
                  <a:schemeClr val="accent1"/>
                </a:solidFill>
              </a:defRPr>
            </a:pPr>
            <a:r>
              <a:t>Supervised Learning: From this (very limited) data, the model would learn a unique pattern of fraud</a:t>
            </a:r>
          </a:p>
          <a:p>
            <a:pPr lvl="3" marL="1333500" indent="-571500" defTabSz="914400">
              <a:lnSpc>
                <a:spcPct val="110000"/>
              </a:lnSpc>
              <a:spcBef>
                <a:spcPts val="1500"/>
              </a:spcBef>
              <a:buSzPct val="100000"/>
              <a:buFont typeface="Arial"/>
              <a:buChar char="•"/>
              <a:defRPr sz="4800">
                <a:solidFill>
                  <a:schemeClr val="accent1"/>
                </a:solidFill>
              </a:defRPr>
            </a:pPr>
            <a:r>
              <a:t>If &gt;$20 &amp; from Canada, 100% chance of fraud</a:t>
            </a:r>
          </a:p>
          <a:p>
            <a:pPr lvl="3" marL="1333500" indent="-571500" defTabSz="914400">
              <a:lnSpc>
                <a:spcPct val="110000"/>
              </a:lnSpc>
              <a:spcBef>
                <a:spcPts val="1500"/>
              </a:spcBef>
              <a:buSzPct val="100000"/>
              <a:buFont typeface="Arial"/>
              <a:buChar char="•"/>
              <a:defRPr sz="4800">
                <a:solidFill>
                  <a:schemeClr val="accent1"/>
                </a:solidFill>
              </a:defRPr>
            </a:pPr>
            <a:r>
              <a:t>If &lt;$20 &amp; from &gt;2 countries, 100% chance of fraud</a:t>
            </a:r>
          </a:p>
          <a:p>
            <a:pPr lvl="3" marL="1333500" indent="-571500" defTabSz="914400">
              <a:lnSpc>
                <a:spcPct val="110000"/>
              </a:lnSpc>
              <a:spcBef>
                <a:spcPts val="1500"/>
              </a:spcBef>
              <a:buSzPct val="100000"/>
              <a:buFont typeface="Arial"/>
              <a:buChar char="•"/>
              <a:defRPr sz="4800">
                <a:solidFill>
                  <a:schemeClr val="accent1"/>
                </a:solidFill>
              </a:defRPr>
            </a:pPr>
            <a:r>
              <a:t>If &gt;$20 &amp; not from CA, or &lt;$20 &amp; from &lt;2 countries, not sure</a:t>
            </a:r>
          </a:p>
          <a:p>
            <a:pPr lvl="2" marL="571500" indent="-571500" defTabSz="914400">
              <a:lnSpc>
                <a:spcPct val="110000"/>
              </a:lnSpc>
              <a:spcBef>
                <a:spcPts val="3000"/>
              </a:spcBef>
              <a:buSzPct val="100000"/>
              <a:buFont typeface="Arial"/>
              <a:buChar char="•"/>
              <a:defRPr sz="4800">
                <a:solidFill>
                  <a:schemeClr val="accent1"/>
                </a:solidFill>
              </a:defRPr>
            </a:pPr>
            <a:r>
              <a:t>Unsupervised Learning: Detecting transactions that appear like anomalies</a:t>
            </a:r>
          </a:p>
          <a:p>
            <a:pPr lvl="3" marL="1333500" indent="-571500" defTabSz="914400">
              <a:lnSpc>
                <a:spcPct val="110000"/>
              </a:lnSpc>
              <a:spcBef>
                <a:spcPts val="1500"/>
              </a:spcBef>
              <a:buSzPct val="100000"/>
              <a:buFont typeface="Arial"/>
              <a:buChar char="•"/>
              <a:defRPr sz="4800">
                <a:solidFill>
                  <a:schemeClr val="accent1"/>
                </a:solidFill>
              </a:defRPr>
            </a:pPr>
            <a:r>
              <a:t>A transaction is for an exceptionally high amount + in a country where this person has not transacted before + in the past, foreign transactions were preceded by flight purchase to that country unlike this time = Anomaly</a:t>
            </a:r>
          </a:p>
        </p:txBody>
      </p:sp>
      <p:sp>
        <p:nvSpPr>
          <p:cNvPr id="576" name="Machine Learning Fraud Detection"/>
          <p:cNvSpPr txBox="1"/>
          <p:nvPr>
            <p:ph type="title"/>
          </p:nvPr>
        </p:nvSpPr>
        <p:spPr>
          <a:prstGeom prst="rect">
            <a:avLst/>
          </a:prstGeom>
        </p:spPr>
        <p:txBody>
          <a:bodyPr/>
          <a:lstStyle/>
          <a:p>
            <a:pPr/>
            <a:r>
              <a:t>Machine Learning Fraud Detection</a:t>
            </a:r>
          </a:p>
        </p:txBody>
      </p:sp>
      <p:pic>
        <p:nvPicPr>
          <p:cNvPr id="577" name="Picture 16" descr="Picture 16"/>
          <p:cNvPicPr>
            <a:picLocks noChangeAspect="0"/>
          </p:cNvPicPr>
          <p:nvPr/>
        </p:nvPicPr>
        <p:blipFill>
          <a:blip r:embed="rId2">
            <a:extLst/>
          </a:blip>
          <a:stretch>
            <a:fillRect/>
          </a:stretch>
        </p:blipFill>
        <p:spPr>
          <a:xfrm>
            <a:off x="7281219" y="1982805"/>
            <a:ext cx="274321" cy="274321"/>
          </a:xfrm>
          <a:prstGeom prst="rect">
            <a:avLst/>
          </a:prstGeom>
          <a:ln w="12700">
            <a:miter lim="400000"/>
          </a:ln>
        </p:spPr>
      </p:pic>
      <p:sp>
        <p:nvSpPr>
          <p:cNvPr id="578" name="Content/quotes from: https://stripe.com/radar/guide"/>
          <p:cNvSpPr txBox="1"/>
          <p:nvPr/>
        </p:nvSpPr>
        <p:spPr>
          <a:xfrm>
            <a:off x="16115134" y="12593763"/>
            <a:ext cx="15407854" cy="62047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indent="228600">
              <a:lnSpc>
                <a:spcPct val="110000"/>
              </a:lnSpc>
              <a:spcBef>
                <a:spcPts val="400"/>
              </a:spcBef>
              <a:defRPr sz="2400">
                <a:solidFill>
                  <a:schemeClr val="accent1"/>
                </a:solidFill>
              </a:defRPr>
            </a:pPr>
            <a:r>
              <a:t>Content/quotes from: https://stripe.com/radar/guide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7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57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57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57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57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57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575">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75" grpId="1"/>
    </p:bldLst>
  </p:timing>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0" name="Rounded Rectangle"/>
          <p:cNvSpPr/>
          <p:nvPr/>
        </p:nvSpPr>
        <p:spPr>
          <a:xfrm>
            <a:off x="8818138" y="3021853"/>
            <a:ext cx="6747724" cy="9121635"/>
          </a:xfrm>
          <a:prstGeom prst="roundRect">
            <a:avLst>
              <a:gd name="adj" fmla="val 2086"/>
            </a:avLst>
          </a:prstGeom>
          <a:solidFill>
            <a:schemeClr val="accent4">
              <a:satOff val="-2270"/>
              <a:lumOff val="-10117"/>
            </a:schemeClr>
          </a:solidFill>
          <a:ln w="12700">
            <a:miter lim="400000"/>
          </a:ln>
        </p:spPr>
        <p:txBody>
          <a:bodyPr tIns="91439" bIns="91439" anchor="ctr"/>
          <a:lstStyle/>
          <a:p>
            <a:pPr/>
          </a:p>
        </p:txBody>
      </p:sp>
      <p:sp>
        <p:nvSpPr>
          <p:cNvPr id="581" name="Rounded Rectangle"/>
          <p:cNvSpPr/>
          <p:nvPr/>
        </p:nvSpPr>
        <p:spPr>
          <a:xfrm>
            <a:off x="9021678" y="5104904"/>
            <a:ext cx="6340644" cy="6802158"/>
          </a:xfrm>
          <a:prstGeom prst="roundRect">
            <a:avLst>
              <a:gd name="adj" fmla="val 2247"/>
            </a:avLst>
          </a:prstGeom>
          <a:solidFill>
            <a:srgbClr val="FFFFFF"/>
          </a:solidFill>
          <a:ln w="12700">
            <a:miter lim="400000"/>
          </a:ln>
        </p:spPr>
        <p:txBody>
          <a:bodyPr tIns="91439" bIns="91439" anchor="ctr"/>
          <a:lstStyle/>
          <a:p>
            <a:pPr/>
          </a:p>
        </p:txBody>
      </p:sp>
      <p:sp>
        <p:nvSpPr>
          <p:cNvPr id="582" name="Advantages of ML for Fraud"/>
          <p:cNvSpPr txBox="1"/>
          <p:nvPr>
            <p:ph type="title"/>
          </p:nvPr>
        </p:nvSpPr>
        <p:spPr>
          <a:prstGeom prst="rect">
            <a:avLst/>
          </a:prstGeom>
        </p:spPr>
        <p:txBody>
          <a:bodyPr/>
          <a:lstStyle/>
          <a:p>
            <a:pPr/>
            <a:r>
              <a:t>Advantages of ML for Fraud</a:t>
            </a:r>
          </a:p>
        </p:txBody>
      </p:sp>
      <p:sp>
        <p:nvSpPr>
          <p:cNvPr id="583" name="Rounded Rectangle"/>
          <p:cNvSpPr/>
          <p:nvPr/>
        </p:nvSpPr>
        <p:spPr>
          <a:xfrm>
            <a:off x="1767913" y="3021853"/>
            <a:ext cx="6747724" cy="9121635"/>
          </a:xfrm>
          <a:prstGeom prst="roundRect">
            <a:avLst>
              <a:gd name="adj" fmla="val 2235"/>
            </a:avLst>
          </a:prstGeom>
          <a:solidFill>
            <a:schemeClr val="accent1"/>
          </a:solidFill>
          <a:ln w="12700">
            <a:miter lim="400000"/>
          </a:ln>
        </p:spPr>
        <p:txBody>
          <a:bodyPr tIns="91439" bIns="91439" anchor="ctr"/>
          <a:lstStyle/>
          <a:p>
            <a:pPr>
              <a:defRPr sz="4800"/>
            </a:pPr>
          </a:p>
        </p:txBody>
      </p:sp>
      <p:sp>
        <p:nvSpPr>
          <p:cNvPr id="584" name="Content Placeholder 2"/>
          <p:cNvSpPr txBox="1"/>
          <p:nvPr/>
        </p:nvSpPr>
        <p:spPr>
          <a:xfrm>
            <a:off x="2274412" y="2735392"/>
            <a:ext cx="5734726" cy="2496373"/>
          </a:xfrm>
          <a:prstGeom prst="rect">
            <a:avLst/>
          </a:prstGeom>
          <a:ln w="25400">
            <a:miter lim="400000"/>
          </a:ln>
          <a:extLst>
            <a:ext uri="{C572A759-6A51-4108-AA02-DFA0A04FC94B}">
              <ma14:wrappingTextBoxFlag xmlns:ma14="http://schemas.microsoft.com/office/mac/drawingml/2011/main" val="1"/>
            </a:ext>
          </a:extLst>
        </p:spPr>
        <p:txBody>
          <a:bodyPr lIns="34290" tIns="34290" rIns="34290" bIns="34290" anchor="ctr">
            <a:normAutofit fontScale="100000" lnSpcReduction="0"/>
          </a:bodyPr>
          <a:lstStyle>
            <a:lvl1pPr algn="ctr" defTabSz="914400">
              <a:lnSpc>
                <a:spcPct val="110000"/>
              </a:lnSpc>
              <a:spcBef>
                <a:spcPts val="400"/>
              </a:spcBef>
              <a:defRPr sz="4800">
                <a:solidFill>
                  <a:srgbClr val="FFFFFF"/>
                </a:solidFill>
              </a:defRPr>
            </a:lvl1pPr>
          </a:lstStyle>
          <a:p>
            <a:pPr/>
            <a:r>
              <a:t>Speed</a:t>
            </a:r>
          </a:p>
        </p:txBody>
      </p:sp>
      <p:sp>
        <p:nvSpPr>
          <p:cNvPr id="585" name="Rounded Rectangle"/>
          <p:cNvSpPr/>
          <p:nvPr/>
        </p:nvSpPr>
        <p:spPr>
          <a:xfrm>
            <a:off x="1971453" y="5104904"/>
            <a:ext cx="6340644" cy="6807201"/>
          </a:xfrm>
          <a:prstGeom prst="roundRect">
            <a:avLst>
              <a:gd name="adj" fmla="val 2247"/>
            </a:avLst>
          </a:prstGeom>
          <a:solidFill>
            <a:srgbClr val="FFFFFF"/>
          </a:solidFill>
          <a:ln w="12700">
            <a:miter lim="400000"/>
          </a:ln>
        </p:spPr>
        <p:txBody>
          <a:bodyPr tIns="91439" bIns="91439" anchor="ctr"/>
          <a:lstStyle/>
          <a:p>
            <a:pPr>
              <a:defRPr sz="4800"/>
            </a:pPr>
          </a:p>
        </p:txBody>
      </p:sp>
      <p:sp>
        <p:nvSpPr>
          <p:cNvPr id="586" name="Content Placeholder 2"/>
          <p:cNvSpPr txBox="1"/>
          <p:nvPr/>
        </p:nvSpPr>
        <p:spPr>
          <a:xfrm>
            <a:off x="2274412" y="5338165"/>
            <a:ext cx="5734726" cy="6428429"/>
          </a:xfrm>
          <a:prstGeom prst="rect">
            <a:avLst/>
          </a:prstGeom>
          <a:ln w="25400">
            <a:miter lim="400000"/>
          </a:ln>
          <a:extLst>
            <a:ext uri="{C572A759-6A51-4108-AA02-DFA0A04FC94B}">
              <ma14:wrappingTextBoxFlag xmlns:ma14="http://schemas.microsoft.com/office/mac/drawingml/2011/main" val="1"/>
            </a:ext>
          </a:extLst>
        </p:spPr>
        <p:txBody>
          <a:bodyPr lIns="34290" tIns="34290" rIns="34290" bIns="34290">
            <a:normAutofit fontScale="100000" lnSpcReduction="0"/>
          </a:bodyPr>
          <a:lstStyle/>
          <a:p>
            <a:pPr marL="441157" indent="-441157" defTabSz="914400">
              <a:lnSpc>
                <a:spcPct val="110000"/>
              </a:lnSpc>
              <a:spcBef>
                <a:spcPts val="1500"/>
              </a:spcBef>
              <a:buSzPct val="100000"/>
              <a:buChar char="•"/>
              <a:defRPr sz="4800">
                <a:solidFill>
                  <a:schemeClr val="accent1"/>
                </a:solidFill>
              </a:defRPr>
            </a:pPr>
            <a:r>
              <a:t>Algorithms can quickly process a large volume of transactions</a:t>
            </a:r>
          </a:p>
          <a:p>
            <a:pPr marL="441157" indent="-441157" defTabSz="914400">
              <a:lnSpc>
                <a:spcPct val="110000"/>
              </a:lnSpc>
              <a:spcBef>
                <a:spcPts val="1500"/>
              </a:spcBef>
              <a:buSzPct val="100000"/>
              <a:buChar char="•"/>
              <a:defRPr sz="4800">
                <a:solidFill>
                  <a:schemeClr val="accent1"/>
                </a:solidFill>
              </a:defRPr>
            </a:pPr>
            <a:r>
              <a:t>This is important for fraud since a decision is needed in real time</a:t>
            </a:r>
          </a:p>
        </p:txBody>
      </p:sp>
      <p:sp>
        <p:nvSpPr>
          <p:cNvPr id="587" name="Content Placeholder 2"/>
          <p:cNvSpPr txBox="1"/>
          <p:nvPr/>
        </p:nvSpPr>
        <p:spPr>
          <a:xfrm>
            <a:off x="9247643" y="3098053"/>
            <a:ext cx="5888714" cy="1771051"/>
          </a:xfrm>
          <a:prstGeom prst="rect">
            <a:avLst/>
          </a:prstGeom>
          <a:ln w="25400">
            <a:miter lim="400000"/>
          </a:ln>
          <a:extLst>
            <a:ext uri="{C572A759-6A51-4108-AA02-DFA0A04FC94B}">
              <ma14:wrappingTextBoxFlag xmlns:ma14="http://schemas.microsoft.com/office/mac/drawingml/2011/main" val="1"/>
            </a:ext>
          </a:extLst>
        </p:spPr>
        <p:txBody>
          <a:bodyPr lIns="34290" tIns="34290" rIns="34290" bIns="34290" anchor="ctr">
            <a:normAutofit fontScale="100000" lnSpcReduction="0"/>
          </a:bodyPr>
          <a:lstStyle>
            <a:lvl1pPr algn="ctr" defTabSz="914400">
              <a:lnSpc>
                <a:spcPct val="110000"/>
              </a:lnSpc>
              <a:spcBef>
                <a:spcPts val="400"/>
              </a:spcBef>
              <a:defRPr sz="4800">
                <a:solidFill>
                  <a:srgbClr val="FFFFFF"/>
                </a:solidFill>
              </a:defRPr>
            </a:lvl1pPr>
          </a:lstStyle>
          <a:p>
            <a:pPr/>
            <a:r>
              <a:t>Scale</a:t>
            </a:r>
          </a:p>
        </p:txBody>
      </p:sp>
      <p:sp>
        <p:nvSpPr>
          <p:cNvPr id="588" name="Content Placeholder 2"/>
          <p:cNvSpPr txBox="1"/>
          <p:nvPr/>
        </p:nvSpPr>
        <p:spPr>
          <a:xfrm>
            <a:off x="9324637" y="5338165"/>
            <a:ext cx="5734726" cy="6147492"/>
          </a:xfrm>
          <a:prstGeom prst="rect">
            <a:avLst/>
          </a:prstGeom>
          <a:ln w="25400">
            <a:miter lim="400000"/>
          </a:ln>
          <a:extLst>
            <a:ext uri="{C572A759-6A51-4108-AA02-DFA0A04FC94B}">
              <ma14:wrappingTextBoxFlag xmlns:ma14="http://schemas.microsoft.com/office/mac/drawingml/2011/main" val="1"/>
            </a:ext>
          </a:extLst>
        </p:spPr>
        <p:txBody>
          <a:bodyPr lIns="34290" tIns="34290" rIns="34290" bIns="34290">
            <a:normAutofit fontScale="100000" lnSpcReduction="0"/>
          </a:bodyPr>
          <a:lstStyle>
            <a:lvl1pPr marL="441157" indent="-441157" defTabSz="914400">
              <a:lnSpc>
                <a:spcPct val="110000"/>
              </a:lnSpc>
              <a:spcBef>
                <a:spcPts val="400"/>
              </a:spcBef>
              <a:buSzPct val="100000"/>
              <a:buChar char="•"/>
              <a:defRPr sz="4800">
                <a:solidFill>
                  <a:schemeClr val="accent1"/>
                </a:solidFill>
              </a:defRPr>
            </a:lvl1pPr>
          </a:lstStyle>
          <a:p>
            <a:pPr/>
            <a:r>
              <a:t>A challenge for humans, but algorithms improve as the amount of data increases.</a:t>
            </a:r>
          </a:p>
        </p:txBody>
      </p:sp>
      <p:sp>
        <p:nvSpPr>
          <p:cNvPr id="589" name="Rounded Rectangle"/>
          <p:cNvSpPr/>
          <p:nvPr/>
        </p:nvSpPr>
        <p:spPr>
          <a:xfrm>
            <a:off x="15868363" y="3021853"/>
            <a:ext cx="6747724" cy="9121635"/>
          </a:xfrm>
          <a:prstGeom prst="roundRect">
            <a:avLst>
              <a:gd name="adj" fmla="val 2079"/>
            </a:avLst>
          </a:prstGeom>
          <a:solidFill>
            <a:schemeClr val="accent2"/>
          </a:solidFill>
          <a:ln w="12700">
            <a:miter lim="400000"/>
          </a:ln>
        </p:spPr>
        <p:txBody>
          <a:bodyPr tIns="91439" bIns="91439" anchor="ctr"/>
          <a:lstStyle/>
          <a:p>
            <a:pPr/>
          </a:p>
        </p:txBody>
      </p:sp>
      <p:sp>
        <p:nvSpPr>
          <p:cNvPr id="590" name="Content Placeholder 2"/>
          <p:cNvSpPr txBox="1"/>
          <p:nvPr/>
        </p:nvSpPr>
        <p:spPr>
          <a:xfrm>
            <a:off x="16220873" y="3098053"/>
            <a:ext cx="6042703" cy="1771051"/>
          </a:xfrm>
          <a:prstGeom prst="rect">
            <a:avLst/>
          </a:prstGeom>
          <a:ln w="25400">
            <a:miter lim="400000"/>
          </a:ln>
          <a:extLst>
            <a:ext uri="{C572A759-6A51-4108-AA02-DFA0A04FC94B}">
              <ma14:wrappingTextBoxFlag xmlns:ma14="http://schemas.microsoft.com/office/mac/drawingml/2011/main" val="1"/>
            </a:ext>
          </a:extLst>
        </p:spPr>
        <p:txBody>
          <a:bodyPr lIns="34290" tIns="34290" rIns="34290" bIns="34290" anchor="ctr">
            <a:normAutofit fontScale="100000" lnSpcReduction="0"/>
          </a:bodyPr>
          <a:lstStyle>
            <a:lvl1pPr algn="ctr" defTabSz="914400">
              <a:lnSpc>
                <a:spcPct val="110000"/>
              </a:lnSpc>
              <a:spcBef>
                <a:spcPts val="400"/>
              </a:spcBef>
              <a:defRPr sz="4800">
                <a:solidFill>
                  <a:srgbClr val="FFFFFF"/>
                </a:solidFill>
              </a:defRPr>
            </a:lvl1pPr>
          </a:lstStyle>
          <a:p>
            <a:pPr/>
            <a:r>
              <a:t>Efficiency</a:t>
            </a:r>
          </a:p>
        </p:txBody>
      </p:sp>
      <p:sp>
        <p:nvSpPr>
          <p:cNvPr id="591" name="Rounded Rectangle"/>
          <p:cNvSpPr/>
          <p:nvPr/>
        </p:nvSpPr>
        <p:spPr>
          <a:xfrm>
            <a:off x="16071902" y="5104904"/>
            <a:ext cx="6340645" cy="6802158"/>
          </a:xfrm>
          <a:prstGeom prst="roundRect">
            <a:avLst>
              <a:gd name="adj" fmla="val 2247"/>
            </a:avLst>
          </a:prstGeom>
          <a:solidFill>
            <a:srgbClr val="FFFFFF"/>
          </a:solidFill>
          <a:ln w="12700">
            <a:miter lim="400000"/>
          </a:ln>
        </p:spPr>
        <p:txBody>
          <a:bodyPr tIns="91439" bIns="91439" anchor="ctr"/>
          <a:lstStyle/>
          <a:p>
            <a:pPr/>
          </a:p>
        </p:txBody>
      </p:sp>
      <p:sp>
        <p:nvSpPr>
          <p:cNvPr id="592" name="Content Placeholder 2"/>
          <p:cNvSpPr txBox="1"/>
          <p:nvPr/>
        </p:nvSpPr>
        <p:spPr>
          <a:xfrm>
            <a:off x="16374862" y="5338165"/>
            <a:ext cx="5888714" cy="5104416"/>
          </a:xfrm>
          <a:prstGeom prst="rect">
            <a:avLst/>
          </a:prstGeom>
          <a:ln w="25400">
            <a:miter lim="400000"/>
          </a:ln>
          <a:extLst>
            <a:ext uri="{C572A759-6A51-4108-AA02-DFA0A04FC94B}">
              <ma14:wrappingTextBoxFlag xmlns:ma14="http://schemas.microsoft.com/office/mac/drawingml/2011/main" val="1"/>
            </a:ext>
          </a:extLst>
        </p:spPr>
        <p:txBody>
          <a:bodyPr lIns="34290" tIns="34290" rIns="34290" bIns="34290">
            <a:normAutofit fontScale="100000" lnSpcReduction="0"/>
          </a:bodyPr>
          <a:lstStyle>
            <a:lvl1pPr marL="441157" indent="-441157" defTabSz="914400">
              <a:lnSpc>
                <a:spcPct val="110000"/>
              </a:lnSpc>
              <a:spcBef>
                <a:spcPts val="400"/>
              </a:spcBef>
              <a:buSzPct val="100000"/>
              <a:buChar char="•"/>
              <a:defRPr sz="4800">
                <a:solidFill>
                  <a:schemeClr val="accent1"/>
                </a:solidFill>
              </a:defRPr>
            </a:lvl1pPr>
          </a:lstStyle>
          <a:p>
            <a:pPr/>
            <a:r>
              <a:t>Machine learning algorithms are better than humans at repetitive tasks</a:t>
            </a:r>
          </a:p>
        </p:txBody>
      </p:sp>
      <p:sp>
        <p:nvSpPr>
          <p:cNvPr id="593" name="TextBox 15"/>
          <p:cNvSpPr txBox="1"/>
          <p:nvPr/>
        </p:nvSpPr>
        <p:spPr>
          <a:xfrm>
            <a:off x="1723518" y="12548648"/>
            <a:ext cx="11403911" cy="437070"/>
          </a:xfrm>
          <a:prstGeom prst="rect">
            <a:avLst/>
          </a:prstGeom>
          <a:ln w="25400">
            <a:miter lim="400000"/>
          </a:ln>
          <a:extLst>
            <a:ext uri="{C572A759-6A51-4108-AA02-DFA0A04FC94B}">
              <ma14:wrappingTextBoxFlag xmlns:ma14="http://schemas.microsoft.com/office/mac/drawingml/2011/main" val="1"/>
            </a:ext>
          </a:extLst>
        </p:spPr>
        <p:txBody>
          <a:bodyPr lIns="45719" rIns="45719">
            <a:spAutoFit/>
          </a:bodyPr>
          <a:lstStyle/>
          <a:p>
            <a:pPr defTabSz="914400">
              <a:defRPr sz="2400">
                <a:solidFill>
                  <a:schemeClr val="accent1"/>
                </a:solidFill>
              </a:defRPr>
            </a:pPr>
            <a:r>
              <a:t>Content/quotes from: </a:t>
            </a:r>
            <a:r>
              <a:rPr u="sng">
                <a:uFill>
                  <a:solidFill>
                    <a:srgbClr val="0000FF"/>
                  </a:solidFill>
                </a:uFill>
                <a:hlinkClick r:id="rId2" invalidUrl="" action="" tgtFrame="" tooltip="" history="1" highlightClick="0" endSnd="0"/>
              </a:rPr>
              <a:t>https://marutitech.com/machine-learning-fraud-detection/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Two Main Recommender Designs"/>
          <p:cNvSpPr txBox="1"/>
          <p:nvPr>
            <p:ph type="title"/>
          </p:nvPr>
        </p:nvSpPr>
        <p:spPr>
          <a:prstGeom prst="rect">
            <a:avLst/>
          </a:prstGeom>
        </p:spPr>
        <p:txBody>
          <a:bodyPr/>
          <a:lstStyle/>
          <a:p>
            <a:pPr/>
            <a:r>
              <a:t>Two Main Recommender Designs</a:t>
            </a:r>
          </a:p>
        </p:txBody>
      </p:sp>
      <p:sp>
        <p:nvSpPr>
          <p:cNvPr id="281" name="Subtitle 4"/>
          <p:cNvSpPr txBox="1"/>
          <p:nvPr/>
        </p:nvSpPr>
        <p:spPr>
          <a:xfrm>
            <a:off x="1625600" y="2514600"/>
            <a:ext cx="12607838" cy="409308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indent="228600" defTabSz="914400">
              <a:lnSpc>
                <a:spcPct val="110000"/>
              </a:lnSpc>
              <a:spcBef>
                <a:spcPts val="3000"/>
              </a:spcBef>
              <a:defRPr sz="4800">
                <a:solidFill>
                  <a:schemeClr val="accent4"/>
                </a:solidFill>
              </a:defRPr>
            </a:pPr>
            <a:r>
              <a:t>Content-Based Recommenders</a:t>
            </a:r>
          </a:p>
          <a:p>
            <a:pPr lvl="2" marL="1333500" indent="-571500" defTabSz="914400">
              <a:lnSpc>
                <a:spcPct val="110000"/>
              </a:lnSpc>
              <a:spcBef>
                <a:spcPts val="1500"/>
              </a:spcBef>
              <a:buSzPct val="100000"/>
              <a:buFont typeface="Arial"/>
              <a:buChar char="•"/>
              <a:defRPr sz="4800">
                <a:solidFill>
                  <a:schemeClr val="accent1"/>
                </a:solidFill>
              </a:defRPr>
            </a:pPr>
            <a:r>
              <a:t>Find other products with similar attributes</a:t>
            </a:r>
          </a:p>
          <a:p>
            <a:pPr lvl="2" marL="1333500" indent="-571500" defTabSz="914400">
              <a:lnSpc>
                <a:spcPct val="110000"/>
              </a:lnSpc>
              <a:spcBef>
                <a:spcPts val="1500"/>
              </a:spcBef>
              <a:buSzPct val="100000"/>
              <a:buFont typeface="Arial"/>
              <a:buChar char="•"/>
              <a:defRPr sz="4800">
                <a:solidFill>
                  <a:schemeClr val="accent1"/>
                </a:solidFill>
              </a:defRPr>
            </a:pPr>
            <a:r>
              <a:t>Pandora</a:t>
            </a:r>
          </a:p>
        </p:txBody>
      </p:sp>
      <p:grpSp>
        <p:nvGrpSpPr>
          <p:cNvPr id="285" name="Group"/>
          <p:cNvGrpSpPr/>
          <p:nvPr/>
        </p:nvGrpSpPr>
        <p:grpSpPr>
          <a:xfrm>
            <a:off x="14513430" y="2507881"/>
            <a:ext cx="8264539" cy="5650098"/>
            <a:chOff x="0" y="0"/>
            <a:chExt cx="8264538" cy="5650097"/>
          </a:xfrm>
        </p:grpSpPr>
        <p:pic>
          <p:nvPicPr>
            <p:cNvPr id="282" name="Picture 5" descr="Picture 5"/>
            <p:cNvPicPr>
              <a:picLocks noChangeAspect="1"/>
            </p:cNvPicPr>
            <p:nvPr/>
          </p:nvPicPr>
          <p:blipFill>
            <a:blip r:embed="rId2">
              <a:extLst/>
            </a:blip>
            <a:srcRect l="11934" t="33676" r="11964" b="37207"/>
            <a:stretch>
              <a:fillRect/>
            </a:stretch>
          </p:blipFill>
          <p:spPr>
            <a:xfrm>
              <a:off x="926113" y="765804"/>
              <a:ext cx="6412341" cy="4682745"/>
            </a:xfrm>
            <a:prstGeom prst="rect">
              <a:avLst/>
            </a:prstGeom>
            <a:ln w="12700" cap="flat">
              <a:noFill/>
              <a:miter lim="400000"/>
            </a:ln>
            <a:effectLst/>
          </p:spPr>
        </p:pic>
        <p:sp>
          <p:nvSpPr>
            <p:cNvPr id="283" name="Rounded Rectangle"/>
            <p:cNvSpPr/>
            <p:nvPr/>
          </p:nvSpPr>
          <p:spPr>
            <a:xfrm>
              <a:off x="0" y="335639"/>
              <a:ext cx="8264539" cy="5314459"/>
            </a:xfrm>
            <a:prstGeom prst="roundRect">
              <a:avLst>
                <a:gd name="adj" fmla="val 3552"/>
              </a:avLst>
            </a:prstGeom>
            <a:noFill/>
            <a:ln w="76200" cap="flat">
              <a:solidFill>
                <a:schemeClr val="accent4"/>
              </a:solidFill>
              <a:prstDash val="solid"/>
              <a:miter lim="800000"/>
            </a:ln>
            <a:effectLst/>
          </p:spPr>
          <p:txBody>
            <a:bodyPr wrap="square" lIns="91439" tIns="91439" rIns="91439" bIns="91439" numCol="1" anchor="ctr">
              <a:noAutofit/>
            </a:bodyPr>
            <a:lstStyle/>
            <a:p>
              <a:pPr/>
            </a:p>
          </p:txBody>
        </p:sp>
        <p:pic>
          <p:nvPicPr>
            <p:cNvPr id="284" name="Picture 8" descr="Picture 8"/>
            <p:cNvPicPr>
              <a:picLocks noChangeAspect="1"/>
            </p:cNvPicPr>
            <p:nvPr/>
          </p:nvPicPr>
          <p:blipFill>
            <a:blip r:embed="rId3">
              <a:extLst/>
            </a:blip>
            <a:srcRect l="8013" t="73839" r="7191" b="1393"/>
            <a:stretch>
              <a:fillRect/>
            </a:stretch>
          </p:blipFill>
          <p:spPr>
            <a:xfrm>
              <a:off x="785292" y="0"/>
              <a:ext cx="3822361" cy="800495"/>
            </a:xfrm>
            <a:prstGeom prst="rect">
              <a:avLst/>
            </a:prstGeom>
            <a:ln w="12700" cap="flat">
              <a:noFill/>
              <a:miter lim="400000"/>
            </a:ln>
            <a:effectLst/>
          </p:spPr>
        </p:pic>
      </p:grpSp>
      <p:grpSp>
        <p:nvGrpSpPr>
          <p:cNvPr id="289" name="Group"/>
          <p:cNvGrpSpPr/>
          <p:nvPr/>
        </p:nvGrpSpPr>
        <p:grpSpPr>
          <a:xfrm>
            <a:off x="14513430" y="8374789"/>
            <a:ext cx="8264539" cy="3639938"/>
            <a:chOff x="0" y="0"/>
            <a:chExt cx="8264538" cy="3639936"/>
          </a:xfrm>
        </p:grpSpPr>
        <p:sp>
          <p:nvSpPr>
            <p:cNvPr id="286" name="Rounded Rectangle"/>
            <p:cNvSpPr/>
            <p:nvPr/>
          </p:nvSpPr>
          <p:spPr>
            <a:xfrm>
              <a:off x="0" y="422759"/>
              <a:ext cx="8264539" cy="3217178"/>
            </a:xfrm>
            <a:prstGeom prst="roundRect">
              <a:avLst>
                <a:gd name="adj" fmla="val 5868"/>
              </a:avLst>
            </a:prstGeom>
            <a:noFill/>
            <a:ln w="76200" cap="flat">
              <a:solidFill>
                <a:schemeClr val="accent4"/>
              </a:solidFill>
              <a:prstDash val="solid"/>
              <a:miter lim="800000"/>
            </a:ln>
            <a:effectLst/>
          </p:spPr>
          <p:txBody>
            <a:bodyPr wrap="square" lIns="91439" tIns="91439" rIns="91439" bIns="91439" numCol="1" anchor="ctr">
              <a:noAutofit/>
            </a:bodyPr>
            <a:lstStyle/>
            <a:p>
              <a:pPr/>
            </a:p>
          </p:txBody>
        </p:sp>
        <p:pic>
          <p:nvPicPr>
            <p:cNvPr id="287" name="Picture 3" descr="Picture 3"/>
            <p:cNvPicPr>
              <a:picLocks noChangeAspect="1"/>
            </p:cNvPicPr>
            <p:nvPr/>
          </p:nvPicPr>
          <p:blipFill>
            <a:blip r:embed="rId4">
              <a:extLst/>
            </a:blip>
            <a:srcRect l="0" t="10271" r="25948" b="51444"/>
            <a:stretch>
              <a:fillRect/>
            </a:stretch>
          </p:blipFill>
          <p:spPr>
            <a:xfrm>
              <a:off x="326941" y="1226488"/>
              <a:ext cx="7237974" cy="2245164"/>
            </a:xfrm>
            <a:prstGeom prst="rect">
              <a:avLst/>
            </a:prstGeom>
            <a:ln w="12700" cap="flat">
              <a:noFill/>
              <a:miter lim="400000"/>
            </a:ln>
            <a:effectLst/>
          </p:spPr>
        </p:pic>
        <p:pic>
          <p:nvPicPr>
            <p:cNvPr id="288" name="Picture 10" descr="Picture 10"/>
            <p:cNvPicPr>
              <a:picLocks noChangeAspect="1"/>
            </p:cNvPicPr>
            <p:nvPr/>
          </p:nvPicPr>
          <p:blipFill>
            <a:blip r:embed="rId5">
              <a:extLst/>
            </a:blip>
            <a:srcRect l="0" t="35236" r="0" b="36000"/>
            <a:stretch>
              <a:fillRect/>
            </a:stretch>
          </p:blipFill>
          <p:spPr>
            <a:xfrm>
              <a:off x="1304802" y="0"/>
              <a:ext cx="2783224" cy="800570"/>
            </a:xfrm>
            <a:prstGeom prst="rect">
              <a:avLst/>
            </a:prstGeom>
            <a:ln w="12700" cap="flat">
              <a:noFill/>
              <a:miter lim="400000"/>
            </a:ln>
            <a:effectLst/>
          </p:spPr>
        </p:pic>
      </p:grpSp>
      <p:sp>
        <p:nvSpPr>
          <p:cNvPr id="290" name="Subtitle 4"/>
          <p:cNvSpPr txBox="1"/>
          <p:nvPr/>
        </p:nvSpPr>
        <p:spPr>
          <a:xfrm>
            <a:off x="1625600" y="6126817"/>
            <a:ext cx="12607838" cy="565009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indent="228600" defTabSz="914400">
              <a:lnSpc>
                <a:spcPct val="110000"/>
              </a:lnSpc>
              <a:spcBef>
                <a:spcPts val="3000"/>
              </a:spcBef>
              <a:defRPr sz="4800">
                <a:solidFill>
                  <a:schemeClr val="accent4"/>
                </a:solidFill>
              </a:defRPr>
            </a:pPr>
            <a:r>
              <a:t>Collaborative Filtering (CF)</a:t>
            </a:r>
          </a:p>
          <a:p>
            <a:pPr lvl="2" marL="1333500" indent="-571500" defTabSz="914400">
              <a:lnSpc>
                <a:spcPct val="110000"/>
              </a:lnSpc>
              <a:spcBef>
                <a:spcPts val="1500"/>
              </a:spcBef>
              <a:buSzPct val="100000"/>
              <a:buFont typeface="Arial"/>
              <a:buChar char="•"/>
              <a:defRPr sz="4800">
                <a:solidFill>
                  <a:schemeClr val="accent1"/>
                </a:solidFill>
              </a:defRPr>
            </a:pPr>
            <a:r>
              <a:t>Use information on what others buy/like</a:t>
            </a:r>
          </a:p>
          <a:p>
            <a:pPr lvl="2" marL="1333500" indent="-571500" defTabSz="914400">
              <a:lnSpc>
                <a:spcPct val="110000"/>
              </a:lnSpc>
              <a:spcBef>
                <a:spcPts val="1500"/>
              </a:spcBef>
              <a:buSzPct val="100000"/>
              <a:buFont typeface="Arial"/>
              <a:buChar char="•"/>
              <a:defRPr sz="4800">
                <a:solidFill>
                  <a:schemeClr val="accent1"/>
                </a:solidFill>
              </a:defRPr>
            </a:pPr>
            <a:r>
              <a:t>“People who bought X also bought Y”</a:t>
            </a:r>
          </a:p>
          <a:p>
            <a:pPr lvl="2" marL="1333500" indent="-571500" defTabSz="914400">
              <a:lnSpc>
                <a:spcPct val="110000"/>
              </a:lnSpc>
              <a:spcBef>
                <a:spcPts val="1500"/>
              </a:spcBef>
              <a:buSzPct val="100000"/>
              <a:buFont typeface="Arial"/>
              <a:buChar char="•"/>
              <a:defRPr sz="4800">
                <a:solidFill>
                  <a:schemeClr val="accent1"/>
                </a:solidFill>
              </a:defRPr>
            </a:pPr>
            <a:r>
              <a:t>Last.fm, Amazon, Netflix</a:t>
            </a:r>
          </a:p>
        </p:txBody>
      </p:sp>
      <p:sp>
        <p:nvSpPr>
          <p:cNvPr id="291" name="Images: http://blog.pandora.com/us/introducing-podcasts-on-pandora/, https://www.theguardian.com/media/2014/oct/08/last-fm-made-loss"/>
          <p:cNvSpPr txBox="1"/>
          <p:nvPr/>
        </p:nvSpPr>
        <p:spPr>
          <a:xfrm>
            <a:off x="736202" y="12616006"/>
            <a:ext cx="22911596" cy="71081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indent="228600">
              <a:lnSpc>
                <a:spcPct val="110000"/>
              </a:lnSpc>
              <a:spcBef>
                <a:spcPts val="400"/>
              </a:spcBef>
              <a:defRPr sz="2100">
                <a:solidFill>
                  <a:schemeClr val="accent1"/>
                </a:solidFill>
              </a:defRPr>
            </a:pPr>
            <a:r>
              <a:t>Images: http://blog.pandora.com/us/introducing-podcasts-on-pandora/, https://www.theguardian.com/media/2014/oct/08/last-fm-made-loss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8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8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8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8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28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3" fill="hold">
                                  <p:stCondLst>
                                    <p:cond delay="0"/>
                                  </p:stCondLst>
                                  <p:iterate type="el" backwards="0">
                                    <p:tmAbs val="0"/>
                                  </p:iterate>
                                  <p:childTnLst>
                                    <p:set>
                                      <p:cBhvr>
                                        <p:cTn id="24" fill="hold"/>
                                        <p:tgtEl>
                                          <p:spTgt spid="290">
                                            <p:bg/>
                                          </p:spTgt>
                                        </p:tgtEl>
                                        <p:attrNameLst>
                                          <p:attrName>style.visibility</p:attrName>
                                        </p:attrNameLst>
                                      </p:cBhvr>
                                      <p:to>
                                        <p:strVal val="visible"/>
                                      </p:to>
                                    </p:set>
                                  </p:childTnLst>
                                </p:cTn>
                              </p:par>
                              <p:par>
                                <p:cTn id="25" presetClass="entr" nodeType="withEffect" presetSubtype="0" presetID="1" grpId="3" fill="hold">
                                  <p:stCondLst>
                                    <p:cond delay="0"/>
                                  </p:stCondLst>
                                  <p:iterate type="el" backwards="0">
                                    <p:tmAbs val="0"/>
                                  </p:iterate>
                                  <p:childTnLst>
                                    <p:set>
                                      <p:cBhvr>
                                        <p:cTn id="26" fill="hold"/>
                                        <p:tgtEl>
                                          <p:spTgt spid="290">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3" fill="hold">
                                  <p:stCondLst>
                                    <p:cond delay="0"/>
                                  </p:stCondLst>
                                  <p:iterate type="el" backwards="0">
                                    <p:tmAbs val="0"/>
                                  </p:iterate>
                                  <p:childTnLst>
                                    <p:set>
                                      <p:cBhvr>
                                        <p:cTn id="30" fill="hold"/>
                                        <p:tgtEl>
                                          <p:spTgt spid="290">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3" fill="hold">
                                  <p:stCondLst>
                                    <p:cond delay="0"/>
                                  </p:stCondLst>
                                  <p:iterate type="el" backwards="0">
                                    <p:tmAbs val="0"/>
                                  </p:iterate>
                                  <p:childTnLst>
                                    <p:set>
                                      <p:cBhvr>
                                        <p:cTn id="34" fill="hold"/>
                                        <p:tgtEl>
                                          <p:spTgt spid="290">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3" fill="hold">
                                  <p:stCondLst>
                                    <p:cond delay="0"/>
                                  </p:stCondLst>
                                  <p:iterate type="el" backwards="0">
                                    <p:tmAbs val="0"/>
                                  </p:iterate>
                                  <p:childTnLst>
                                    <p:set>
                                      <p:cBhvr>
                                        <p:cTn id="38" fill="hold"/>
                                        <p:tgtEl>
                                          <p:spTgt spid="290">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0" presetID="1" grpId="4" fill="hold">
                                  <p:stCondLst>
                                    <p:cond delay="0"/>
                                  </p:stCondLst>
                                  <p:iterate type="el" backwards="0">
                                    <p:tmAbs val="0"/>
                                  </p:iterate>
                                  <p:childTnLst>
                                    <p:set>
                                      <p:cBhvr>
                                        <p:cTn id="42" fill="hold"/>
                                        <p:tgtEl>
                                          <p:spTgt spid="2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89" grpId="4"/>
      <p:bldP build="p" bldLvl="5" animBg="1" rev="0" advAuto="0" spid="290" grpId="3"/>
      <p:bldP build="whole" bldLvl="1" animBg="1" rev="0" advAuto="0" spid="285" grpId="2"/>
      <p:bldP build="p" bldLvl="5" animBg="1" rev="0" advAuto="0" spid="281" grpId="1"/>
    </p:bldLst>
  </p:timing>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5" name="Limitations of ML for Fraud"/>
          <p:cNvSpPr txBox="1"/>
          <p:nvPr>
            <p:ph type="title"/>
          </p:nvPr>
        </p:nvSpPr>
        <p:spPr>
          <a:prstGeom prst="rect">
            <a:avLst/>
          </a:prstGeom>
        </p:spPr>
        <p:txBody>
          <a:bodyPr/>
          <a:lstStyle/>
          <a:p>
            <a:pPr/>
            <a:r>
              <a:t>Limitations of ML for Fraud</a:t>
            </a:r>
          </a:p>
        </p:txBody>
      </p:sp>
      <p:grpSp>
        <p:nvGrpSpPr>
          <p:cNvPr id="599" name="Group"/>
          <p:cNvGrpSpPr/>
          <p:nvPr/>
        </p:nvGrpSpPr>
        <p:grpSpPr>
          <a:xfrm>
            <a:off x="1490354" y="2791057"/>
            <a:ext cx="9906002" cy="9118039"/>
            <a:chOff x="0" y="0"/>
            <a:chExt cx="9906000" cy="9118038"/>
          </a:xfrm>
        </p:grpSpPr>
        <p:sp>
          <p:nvSpPr>
            <p:cNvPr id="596" name="Rounded Rectangle 8"/>
            <p:cNvSpPr/>
            <p:nvPr/>
          </p:nvSpPr>
          <p:spPr>
            <a:xfrm>
              <a:off x="0" y="0"/>
              <a:ext cx="9906001" cy="9118039"/>
            </a:xfrm>
            <a:prstGeom prst="roundRect">
              <a:avLst>
                <a:gd name="adj" fmla="val 2753"/>
              </a:avLst>
            </a:prstGeom>
            <a:solidFill>
              <a:schemeClr val="accent1"/>
            </a:solidFill>
            <a:ln w="12700" cap="flat">
              <a:noFill/>
              <a:miter lim="400000"/>
            </a:ln>
            <a:effectLst/>
          </p:spPr>
          <p:txBody>
            <a:bodyPr wrap="square" lIns="45719" tIns="45719" rIns="45719" bIns="45719" numCol="1" anchor="ctr">
              <a:noAutofit/>
            </a:bodyPr>
            <a:lstStyle/>
            <a:p>
              <a:pPr algn="ctr" defTabSz="914400">
                <a:defRPr sz="1000">
                  <a:solidFill>
                    <a:srgbClr val="FFFFFF"/>
                  </a:solidFill>
                  <a:latin typeface="+mn-lt"/>
                  <a:ea typeface="+mn-ea"/>
                  <a:cs typeface="+mn-cs"/>
                  <a:sym typeface="Calibri"/>
                </a:defRPr>
              </a:pPr>
            </a:p>
          </p:txBody>
        </p:sp>
        <p:sp>
          <p:nvSpPr>
            <p:cNvPr id="597" name="Content Placeholder 2"/>
            <p:cNvSpPr txBox="1"/>
            <p:nvPr/>
          </p:nvSpPr>
          <p:spPr>
            <a:xfrm>
              <a:off x="1864468" y="413905"/>
              <a:ext cx="6177063" cy="947203"/>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34290" tIns="34290" rIns="34290" bIns="34290" numCol="1" anchor="t">
              <a:normAutofit fontScale="100000" lnSpcReduction="0"/>
            </a:bodyPr>
            <a:lstStyle>
              <a:lvl1pPr algn="ctr" defTabSz="914400">
                <a:lnSpc>
                  <a:spcPct val="81000"/>
                </a:lnSpc>
                <a:spcBef>
                  <a:spcPts val="400"/>
                </a:spcBef>
                <a:defRPr sz="4800">
                  <a:solidFill>
                    <a:srgbClr val="FFFFFF"/>
                  </a:solidFill>
                </a:defRPr>
              </a:lvl1pPr>
            </a:lstStyle>
            <a:p>
              <a:pPr/>
              <a:r>
                <a:t>Transparency</a:t>
              </a:r>
            </a:p>
          </p:txBody>
        </p:sp>
        <p:sp>
          <p:nvSpPr>
            <p:cNvPr id="598" name="Content Placeholder 2"/>
            <p:cNvSpPr txBox="1"/>
            <p:nvPr/>
          </p:nvSpPr>
          <p:spPr>
            <a:xfrm>
              <a:off x="560139" y="1671759"/>
              <a:ext cx="8785722" cy="7446280"/>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34290" tIns="34290" rIns="34290" bIns="34290" numCol="1" anchor="t">
              <a:normAutofit fontScale="100000" lnSpcReduction="0"/>
            </a:bodyPr>
            <a:lstStyle/>
            <a:p>
              <a:pPr lvl="2" marL="560070" indent="-560070" defTabSz="896111">
                <a:lnSpc>
                  <a:spcPct val="120000"/>
                </a:lnSpc>
                <a:spcBef>
                  <a:spcPts val="1400"/>
                </a:spcBef>
                <a:buSzPct val="100000"/>
                <a:buChar char="•"/>
                <a:defRPr sz="4704">
                  <a:solidFill>
                    <a:srgbClr val="FFFFFF"/>
                  </a:solidFill>
                </a:defRPr>
              </a:pPr>
              <a:r>
                <a:t>Algorithms can’t always explain why someone was blocked</a:t>
              </a:r>
            </a:p>
            <a:p>
              <a:pPr lvl="2" marL="560070" indent="-560070" defTabSz="896111">
                <a:lnSpc>
                  <a:spcPct val="120000"/>
                </a:lnSpc>
                <a:spcBef>
                  <a:spcPts val="1400"/>
                </a:spcBef>
                <a:buSzPct val="100000"/>
                <a:buChar char="•"/>
                <a:defRPr sz="4704">
                  <a:solidFill>
                    <a:srgbClr val="FFFFFF"/>
                  </a:solidFill>
                </a:defRPr>
              </a:pPr>
              <a:r>
                <a:t>Hard to catch issues with the model if it isn’t well understood</a:t>
              </a:r>
            </a:p>
            <a:p>
              <a:pPr lvl="2" marL="560070" indent="-560070" defTabSz="896111">
                <a:lnSpc>
                  <a:spcPct val="120000"/>
                </a:lnSpc>
                <a:spcBef>
                  <a:spcPts val="1400"/>
                </a:spcBef>
                <a:buSzPct val="100000"/>
                <a:buChar char="•"/>
                <a:defRPr sz="4704">
                  <a:solidFill>
                    <a:srgbClr val="FFFFFF"/>
                  </a:solidFill>
                </a:defRPr>
              </a:pPr>
              <a:r>
                <a:t>Also an ethical problem if biases go undetected (to be discussed in Module 4) </a:t>
              </a:r>
            </a:p>
          </p:txBody>
        </p:sp>
      </p:grpSp>
      <p:grpSp>
        <p:nvGrpSpPr>
          <p:cNvPr id="603" name="Group"/>
          <p:cNvGrpSpPr/>
          <p:nvPr/>
        </p:nvGrpSpPr>
        <p:grpSpPr>
          <a:xfrm>
            <a:off x="12987646" y="2791058"/>
            <a:ext cx="9906001" cy="9115404"/>
            <a:chOff x="0" y="0"/>
            <a:chExt cx="9906000" cy="9115403"/>
          </a:xfrm>
        </p:grpSpPr>
        <p:sp>
          <p:nvSpPr>
            <p:cNvPr id="600" name="Rounded Rectangle 8"/>
            <p:cNvSpPr/>
            <p:nvPr/>
          </p:nvSpPr>
          <p:spPr>
            <a:xfrm>
              <a:off x="0" y="0"/>
              <a:ext cx="9906000" cy="9115404"/>
            </a:xfrm>
            <a:prstGeom prst="roundRect">
              <a:avLst>
                <a:gd name="adj" fmla="val 2917"/>
              </a:avLst>
            </a:prstGeom>
            <a:solidFill>
              <a:schemeClr val="accent4">
                <a:satOff val="-2270"/>
                <a:lumOff val="-10117"/>
              </a:schemeClr>
            </a:solidFill>
            <a:ln w="12700" cap="flat">
              <a:noFill/>
              <a:miter lim="400000"/>
            </a:ln>
            <a:effectLst/>
          </p:spPr>
          <p:txBody>
            <a:bodyPr wrap="square" lIns="45719" tIns="45719" rIns="45719" bIns="45719" numCol="1" anchor="ctr">
              <a:noAutofit/>
            </a:bodyPr>
            <a:lstStyle/>
            <a:p>
              <a:pPr algn="ctr" defTabSz="914400">
                <a:defRPr sz="1000">
                  <a:solidFill>
                    <a:srgbClr val="FFFFFF"/>
                  </a:solidFill>
                  <a:latin typeface="+mn-lt"/>
                  <a:ea typeface="+mn-ea"/>
                  <a:cs typeface="+mn-cs"/>
                  <a:sym typeface="Calibri"/>
                </a:defRPr>
              </a:pPr>
            </a:p>
          </p:txBody>
        </p:sp>
        <p:sp>
          <p:nvSpPr>
            <p:cNvPr id="601" name="Content Placeholder 2"/>
            <p:cNvSpPr txBox="1"/>
            <p:nvPr/>
          </p:nvSpPr>
          <p:spPr>
            <a:xfrm>
              <a:off x="1864468" y="381565"/>
              <a:ext cx="6177064" cy="947203"/>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34290" tIns="34290" rIns="34290" bIns="34290" numCol="1" anchor="t">
              <a:normAutofit fontScale="100000" lnSpcReduction="0"/>
            </a:bodyPr>
            <a:lstStyle>
              <a:lvl1pPr algn="ctr" defTabSz="914400">
                <a:lnSpc>
                  <a:spcPct val="81000"/>
                </a:lnSpc>
                <a:spcBef>
                  <a:spcPts val="400"/>
                </a:spcBef>
                <a:defRPr sz="4800">
                  <a:solidFill>
                    <a:srgbClr val="FFFFFF"/>
                  </a:solidFill>
                </a:defRPr>
              </a:lvl1pPr>
            </a:lstStyle>
            <a:p>
              <a:pPr/>
              <a:r>
                <a:t>Data Volume</a:t>
              </a:r>
            </a:p>
          </p:txBody>
        </p:sp>
        <p:sp>
          <p:nvSpPr>
            <p:cNvPr id="602" name="Content Placeholder 2"/>
            <p:cNvSpPr txBox="1"/>
            <p:nvPr/>
          </p:nvSpPr>
          <p:spPr>
            <a:xfrm>
              <a:off x="560139" y="1669125"/>
              <a:ext cx="8785721" cy="7446279"/>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34290" tIns="34290" rIns="34290" bIns="34290" numCol="1" anchor="t">
              <a:normAutofit fontScale="100000" lnSpcReduction="0"/>
            </a:bodyPr>
            <a:lstStyle/>
            <a:p>
              <a:pPr lvl="2" marL="571500" indent="-571500" defTabSz="914400">
                <a:lnSpc>
                  <a:spcPct val="120000"/>
                </a:lnSpc>
                <a:spcBef>
                  <a:spcPts val="1500"/>
                </a:spcBef>
                <a:buSzPct val="100000"/>
                <a:buChar char="•"/>
                <a:defRPr sz="4800">
                  <a:solidFill>
                    <a:srgbClr val="FFFFFF"/>
                  </a:solidFill>
                </a:defRPr>
              </a:pPr>
              <a:r>
                <a:t>Smaller companies may not have enough training data</a:t>
              </a:r>
            </a:p>
            <a:p>
              <a:pPr lvl="2" marL="571500" indent="-571500" defTabSz="914400">
                <a:lnSpc>
                  <a:spcPct val="120000"/>
                </a:lnSpc>
                <a:spcBef>
                  <a:spcPts val="1500"/>
                </a:spcBef>
                <a:buSzPct val="100000"/>
                <a:buChar char="•"/>
                <a:defRPr sz="4800">
                  <a:solidFill>
                    <a:srgbClr val="FFFFFF"/>
                  </a:solidFill>
                </a:defRPr>
              </a:pPr>
              <a:r>
                <a:t>Algorithm accuracy might be lower as a result</a:t>
              </a:r>
            </a:p>
          </p:txBody>
        </p:sp>
      </p:grpSp>
      <p:sp>
        <p:nvSpPr>
          <p:cNvPr id="604" name="TextBox 15"/>
          <p:cNvSpPr txBox="1"/>
          <p:nvPr/>
        </p:nvSpPr>
        <p:spPr>
          <a:xfrm>
            <a:off x="1723518" y="12548648"/>
            <a:ext cx="11403911" cy="437070"/>
          </a:xfrm>
          <a:prstGeom prst="rect">
            <a:avLst/>
          </a:prstGeom>
          <a:ln w="25400">
            <a:miter lim="400000"/>
          </a:ln>
          <a:extLst>
            <a:ext uri="{C572A759-6A51-4108-AA02-DFA0A04FC94B}">
              <ma14:wrappingTextBoxFlag xmlns:ma14="http://schemas.microsoft.com/office/mac/drawingml/2011/main" val="1"/>
            </a:ext>
          </a:extLst>
        </p:spPr>
        <p:txBody>
          <a:bodyPr lIns="45719" rIns="45719">
            <a:spAutoFit/>
          </a:bodyPr>
          <a:lstStyle/>
          <a:p>
            <a:pPr defTabSz="914400">
              <a:defRPr sz="2400">
                <a:solidFill>
                  <a:schemeClr val="accent1"/>
                </a:solidFill>
              </a:defRPr>
            </a:pPr>
            <a:r>
              <a:t>Content/quotes from: </a:t>
            </a:r>
            <a:r>
              <a:rPr u="sng">
                <a:uFill>
                  <a:solidFill>
                    <a:srgbClr val="0000FF"/>
                  </a:solidFill>
                </a:uFill>
                <a:hlinkClick r:id="rId2" invalidUrl="" action="" tgtFrame="" tooltip="" history="1" highlightClick="0" endSnd="0"/>
              </a:rPr>
              <a:t>https://marutitech.com/machine-learning-fraud-detection/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6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99" grpId="1"/>
      <p:bldP build="whole" bldLvl="1" animBg="1" rev="0" advAuto="0" spid="603" grpId="2"/>
    </p:bldLst>
  </p:timing>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6" name="Subtitle 2"/>
          <p:cNvSpPr txBox="1"/>
          <p:nvPr>
            <p:ph type="body" sz="quarter" idx="1"/>
          </p:nvPr>
        </p:nvSpPr>
        <p:spPr>
          <a:xfrm>
            <a:off x="1151343" y="9100000"/>
            <a:ext cx="18288001" cy="1014765"/>
          </a:xfrm>
          <a:prstGeom prst="rect">
            <a:avLst/>
          </a:prstGeom>
        </p:spPr>
        <p:txBody>
          <a:bodyPr/>
          <a:lstStyle/>
          <a:p>
            <a:pPr/>
            <a:r>
              <a:t>Machine Learning in Finance: Additional Applications</a:t>
            </a:r>
          </a:p>
        </p:txBody>
      </p:sp>
      <p:sp>
        <p:nvSpPr>
          <p:cNvPr id="607" name="Text Placeholder 5"/>
          <p:cNvSpPr/>
          <p:nvPr/>
        </p:nvSpPr>
        <p:spPr>
          <a:xfrm>
            <a:off x="1151343" y="10852057"/>
            <a:ext cx="22287777" cy="154441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113000"/>
              </a:lnSpc>
              <a:spcBef>
                <a:spcPts val="1600"/>
              </a:spcBef>
              <a:defRPr sz="4400">
                <a:solidFill>
                  <a:schemeClr val="accent4"/>
                </a:solidFill>
                <a:latin typeface="Garamond"/>
                <a:ea typeface="Garamond"/>
                <a:cs typeface="Garamond"/>
                <a:sym typeface="Garamond"/>
              </a:defRPr>
            </a:lvl1pPr>
          </a:lstStyle>
          <a:p>
            <a:pPr/>
            <a:r>
              <a:t>Kartik Hosanagar, Professor of Operations, Information and Decisions</a:t>
            </a:r>
          </a:p>
        </p:txBody>
      </p:sp>
      <p:sp>
        <p:nvSpPr>
          <p:cNvPr id="608" name="Title 1"/>
          <p:cNvSpPr txBox="1"/>
          <p:nvPr>
            <p:ph type="title"/>
          </p:nvPr>
        </p:nvSpPr>
        <p:spPr>
          <a:xfrm>
            <a:off x="1151341" y="6833844"/>
            <a:ext cx="21697902" cy="2111119"/>
          </a:xfrm>
          <a:prstGeom prst="rect">
            <a:avLst/>
          </a:prstGeom>
        </p:spPr>
        <p:txBody>
          <a:bodyPr/>
          <a:lstStyle/>
          <a:p>
            <a:pPr/>
            <a:r>
              <a:t>AI Applications in Marketing &amp; Finance</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0" name="Identity Verification &amp; Authentication"/>
          <p:cNvSpPr txBox="1"/>
          <p:nvPr>
            <p:ph type="title"/>
          </p:nvPr>
        </p:nvSpPr>
        <p:spPr>
          <a:prstGeom prst="rect">
            <a:avLst/>
          </a:prstGeom>
        </p:spPr>
        <p:txBody>
          <a:bodyPr/>
          <a:lstStyle/>
          <a:p>
            <a:pPr/>
            <a:r>
              <a:t>Identity Verification &amp; Authentication</a:t>
            </a:r>
          </a:p>
        </p:txBody>
      </p:sp>
      <p:sp>
        <p:nvSpPr>
          <p:cNvPr id="611" name="Subtitle 4"/>
          <p:cNvSpPr txBox="1"/>
          <p:nvPr/>
        </p:nvSpPr>
        <p:spPr>
          <a:xfrm>
            <a:off x="1625600" y="2514600"/>
            <a:ext cx="21031200" cy="182849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marL="571500" indent="-571500" defTabSz="914400">
              <a:spcBef>
                <a:spcPts val="3000"/>
              </a:spcBef>
              <a:buSzPct val="100000"/>
              <a:buFont typeface="Arial"/>
              <a:buChar char="•"/>
              <a:defRPr sz="4800">
                <a:solidFill>
                  <a:schemeClr val="accent1"/>
                </a:solidFill>
              </a:defRPr>
            </a:pPr>
            <a:r>
              <a:t>ML can improve security through more than just detecting fraud patterns, and it also provides new methods of improving identity verification</a:t>
            </a:r>
          </a:p>
        </p:txBody>
      </p:sp>
      <p:pic>
        <p:nvPicPr>
          <p:cNvPr id="612" name="Picture 16" descr="Picture 16"/>
          <p:cNvPicPr>
            <a:picLocks noChangeAspect="0"/>
          </p:cNvPicPr>
          <p:nvPr/>
        </p:nvPicPr>
        <p:blipFill>
          <a:blip r:embed="rId2">
            <a:extLst/>
          </a:blip>
          <a:stretch>
            <a:fillRect/>
          </a:stretch>
        </p:blipFill>
        <p:spPr>
          <a:xfrm>
            <a:off x="7281219" y="1982805"/>
            <a:ext cx="274321" cy="274321"/>
          </a:xfrm>
          <a:prstGeom prst="rect">
            <a:avLst/>
          </a:prstGeom>
          <a:ln w="12700">
            <a:miter lim="400000"/>
          </a:ln>
        </p:spPr>
      </p:pic>
      <p:grpSp>
        <p:nvGrpSpPr>
          <p:cNvPr id="628" name="Group"/>
          <p:cNvGrpSpPr/>
          <p:nvPr/>
        </p:nvGrpSpPr>
        <p:grpSpPr>
          <a:xfrm>
            <a:off x="2648399" y="4152589"/>
            <a:ext cx="18985602" cy="3701263"/>
            <a:chOff x="0" y="0"/>
            <a:chExt cx="18985600" cy="3701261"/>
          </a:xfrm>
        </p:grpSpPr>
        <p:sp>
          <p:nvSpPr>
            <p:cNvPr id="613" name="Rectangle 20"/>
            <p:cNvSpPr/>
            <p:nvPr/>
          </p:nvSpPr>
          <p:spPr>
            <a:xfrm>
              <a:off x="9564356" y="1081807"/>
              <a:ext cx="9421245" cy="2619455"/>
            </a:xfrm>
            <a:prstGeom prst="rect">
              <a:avLst/>
            </a:prstGeom>
            <a:solidFill>
              <a:srgbClr val="EEEDEA"/>
            </a:solidFill>
            <a:ln w="12700" cap="flat">
              <a:noFill/>
              <a:miter lim="400000"/>
            </a:ln>
            <a:effectLst/>
          </p:spPr>
          <p:txBody>
            <a:bodyPr wrap="square" lIns="45719" tIns="45719" rIns="45719" bIns="45719" numCol="1" anchor="t">
              <a:noAutofit/>
            </a:bodyPr>
            <a:lstStyle/>
            <a:p>
              <a:pPr defTabSz="1828433">
                <a:defRPr sz="1400">
                  <a:solidFill>
                    <a:schemeClr val="accent1"/>
                  </a:solidFill>
                </a:defRPr>
              </a:pPr>
            </a:p>
          </p:txBody>
        </p:sp>
        <p:sp>
          <p:nvSpPr>
            <p:cNvPr id="614" name="Rectangle 20"/>
            <p:cNvSpPr/>
            <p:nvPr/>
          </p:nvSpPr>
          <p:spPr>
            <a:xfrm>
              <a:off x="-1" y="1081807"/>
              <a:ext cx="9421246" cy="2619455"/>
            </a:xfrm>
            <a:prstGeom prst="rect">
              <a:avLst/>
            </a:prstGeom>
            <a:solidFill>
              <a:srgbClr val="EEEDEA"/>
            </a:solidFill>
            <a:ln w="12700" cap="flat">
              <a:noFill/>
              <a:miter lim="400000"/>
            </a:ln>
            <a:effectLst/>
          </p:spPr>
          <p:txBody>
            <a:bodyPr wrap="square" lIns="45719" tIns="45719" rIns="45719" bIns="45719" numCol="1" anchor="t">
              <a:noAutofit/>
            </a:bodyPr>
            <a:lstStyle/>
            <a:p>
              <a:pPr defTabSz="1828433">
                <a:defRPr sz="1400">
                  <a:solidFill>
                    <a:schemeClr val="accent1"/>
                  </a:solidFill>
                </a:defRPr>
              </a:pPr>
            </a:p>
          </p:txBody>
        </p:sp>
        <p:grpSp>
          <p:nvGrpSpPr>
            <p:cNvPr id="627" name="Group"/>
            <p:cNvGrpSpPr/>
            <p:nvPr/>
          </p:nvGrpSpPr>
          <p:grpSpPr>
            <a:xfrm>
              <a:off x="0" y="0"/>
              <a:ext cx="18968367" cy="974983"/>
              <a:chOff x="0" y="0"/>
              <a:chExt cx="18968366" cy="974982"/>
            </a:xfrm>
          </p:grpSpPr>
          <p:grpSp>
            <p:nvGrpSpPr>
              <p:cNvPr id="617" name="Rectangle 21"/>
              <p:cNvGrpSpPr/>
              <p:nvPr/>
            </p:nvGrpSpPr>
            <p:grpSpPr>
              <a:xfrm>
                <a:off x="9545268" y="7143"/>
                <a:ext cx="9421245" cy="960696"/>
                <a:chOff x="0" y="0"/>
                <a:chExt cx="9421244" cy="960694"/>
              </a:xfrm>
            </p:grpSpPr>
            <p:sp>
              <p:nvSpPr>
                <p:cNvPr id="615" name="Rectangle"/>
                <p:cNvSpPr/>
                <p:nvPr/>
              </p:nvSpPr>
              <p:spPr>
                <a:xfrm>
                  <a:off x="-1" y="0"/>
                  <a:ext cx="9421246" cy="960695"/>
                </a:xfrm>
                <a:prstGeom prst="rect">
                  <a:avLst/>
                </a:prstGeom>
                <a:solidFill>
                  <a:schemeClr val="accent4"/>
                </a:solidFill>
                <a:ln w="12700" cap="flat">
                  <a:noFill/>
                  <a:miter lim="400000"/>
                </a:ln>
                <a:effectLst/>
              </p:spPr>
              <p:txBody>
                <a:bodyPr wrap="square" lIns="45719" tIns="45719" rIns="45719" bIns="45719" numCol="1" anchor="ctr">
                  <a:noAutofit/>
                </a:bodyPr>
                <a:lstStyle/>
                <a:p>
                  <a:pPr defTabSz="1333556">
                    <a:defRPr sz="1800"/>
                  </a:pPr>
                </a:p>
              </p:txBody>
            </p:sp>
            <p:sp>
              <p:nvSpPr>
                <p:cNvPr id="616" name="ML-Based Verification"/>
                <p:cNvSpPr txBox="1"/>
                <p:nvPr/>
              </p:nvSpPr>
              <p:spPr>
                <a:xfrm>
                  <a:off x="277095" y="3011"/>
                  <a:ext cx="8867054" cy="957684"/>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noAutofit/>
                </a:bodyPr>
                <a:lstStyle>
                  <a:lvl1pPr defTabSz="1333556">
                    <a:defRPr sz="4800">
                      <a:solidFill>
                        <a:srgbClr val="FFFFFF"/>
                      </a:solidFill>
                    </a:defRPr>
                  </a:lvl1pPr>
                </a:lstStyle>
                <a:p>
                  <a:pPr/>
                  <a:r>
                    <a:t>ML-Based Verification</a:t>
                  </a:r>
                </a:p>
              </p:txBody>
            </p:sp>
          </p:grpSp>
          <p:grpSp>
            <p:nvGrpSpPr>
              <p:cNvPr id="620" name="Group 22"/>
              <p:cNvGrpSpPr/>
              <p:nvPr/>
            </p:nvGrpSpPr>
            <p:grpSpPr>
              <a:xfrm>
                <a:off x="17286809" y="0"/>
                <a:ext cx="1681558" cy="974983"/>
                <a:chOff x="0" y="0"/>
                <a:chExt cx="1681556" cy="974982"/>
              </a:xfrm>
            </p:grpSpPr>
            <p:sp>
              <p:nvSpPr>
                <p:cNvPr id="618" name="Isosceles Triangle 24"/>
                <p:cNvSpPr/>
                <p:nvPr/>
              </p:nvSpPr>
              <p:spPr>
                <a:xfrm rot="10800000">
                  <a:off x="-1" y="-1"/>
                  <a:ext cx="392506" cy="9749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defTabSz="914400">
                    <a:defRPr sz="1800">
                      <a:solidFill>
                        <a:srgbClr val="FFFFFF"/>
                      </a:solidFill>
                    </a:defRPr>
                  </a:pPr>
                </a:p>
              </p:txBody>
            </p:sp>
            <p:sp>
              <p:nvSpPr>
                <p:cNvPr id="619" name="Rectangle 25"/>
                <p:cNvSpPr/>
                <p:nvPr/>
              </p:nvSpPr>
              <p:spPr>
                <a:xfrm rot="10800000">
                  <a:off x="392505" y="979"/>
                  <a:ext cx="1289052" cy="974004"/>
                </a:xfrm>
                <a:prstGeom prst="rect">
                  <a:avLst/>
                </a:prstGeom>
                <a:solidFill>
                  <a:srgbClr val="000000">
                    <a:alpha val="20000"/>
                  </a:srgbClr>
                </a:solidFill>
                <a:ln w="12700" cap="flat">
                  <a:noFill/>
                  <a:miter lim="400000"/>
                </a:ln>
                <a:effectLst/>
              </p:spPr>
              <p:txBody>
                <a:bodyPr wrap="square" lIns="45719" tIns="45719" rIns="45719" bIns="45719" numCol="1" anchor="ctr">
                  <a:noAutofit/>
                </a:bodyPr>
                <a:lstStyle/>
                <a:p>
                  <a:pPr algn="ctr" defTabSz="914400">
                    <a:defRPr sz="1800">
                      <a:solidFill>
                        <a:srgbClr val="FFFFFF"/>
                      </a:solidFill>
                    </a:defRPr>
                  </a:pPr>
                </a:p>
              </p:txBody>
            </p:sp>
          </p:grpSp>
          <p:grpSp>
            <p:nvGrpSpPr>
              <p:cNvPr id="623" name="Rectangle 21"/>
              <p:cNvGrpSpPr/>
              <p:nvPr/>
            </p:nvGrpSpPr>
            <p:grpSpPr>
              <a:xfrm>
                <a:off x="-1" y="7143"/>
                <a:ext cx="9421246" cy="960696"/>
                <a:chOff x="0" y="0"/>
                <a:chExt cx="9421244" cy="960694"/>
              </a:xfrm>
            </p:grpSpPr>
            <p:sp>
              <p:nvSpPr>
                <p:cNvPr id="621" name="Rectangle"/>
                <p:cNvSpPr/>
                <p:nvPr/>
              </p:nvSpPr>
              <p:spPr>
                <a:xfrm>
                  <a:off x="-1" y="0"/>
                  <a:ext cx="9421246" cy="960695"/>
                </a:xfrm>
                <a:prstGeom prst="rect">
                  <a:avLst/>
                </a:prstGeom>
                <a:solidFill>
                  <a:schemeClr val="accent1"/>
                </a:solidFill>
                <a:ln w="12700" cap="flat">
                  <a:noFill/>
                  <a:miter lim="400000"/>
                </a:ln>
                <a:effectLst/>
              </p:spPr>
              <p:txBody>
                <a:bodyPr wrap="square" lIns="45719" tIns="45719" rIns="45719" bIns="45719" numCol="1" anchor="ctr">
                  <a:noAutofit/>
                </a:bodyPr>
                <a:lstStyle/>
                <a:p>
                  <a:pPr defTabSz="1333556">
                    <a:defRPr sz="1700"/>
                  </a:pPr>
                </a:p>
              </p:txBody>
            </p:sp>
            <p:sp>
              <p:nvSpPr>
                <p:cNvPr id="622" name="Traditional Verification"/>
                <p:cNvSpPr txBox="1"/>
                <p:nvPr/>
              </p:nvSpPr>
              <p:spPr>
                <a:xfrm>
                  <a:off x="277095" y="69488"/>
                  <a:ext cx="8867054" cy="821718"/>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noAutofit/>
                </a:bodyPr>
                <a:lstStyle>
                  <a:lvl1pPr defTabSz="1333556">
                    <a:defRPr sz="4800">
                      <a:solidFill>
                        <a:srgbClr val="FFFFFF"/>
                      </a:solidFill>
                    </a:defRPr>
                  </a:lvl1pPr>
                </a:lstStyle>
                <a:p>
                  <a:pPr/>
                  <a:r>
                    <a:t>Traditional Verification</a:t>
                  </a:r>
                </a:p>
              </p:txBody>
            </p:sp>
          </p:grpSp>
          <p:grpSp>
            <p:nvGrpSpPr>
              <p:cNvPr id="626" name="Group 22"/>
              <p:cNvGrpSpPr/>
              <p:nvPr/>
            </p:nvGrpSpPr>
            <p:grpSpPr>
              <a:xfrm>
                <a:off x="7742008" y="0"/>
                <a:ext cx="1681557" cy="974983"/>
                <a:chOff x="0" y="0"/>
                <a:chExt cx="1681556" cy="974982"/>
              </a:xfrm>
            </p:grpSpPr>
            <p:sp>
              <p:nvSpPr>
                <p:cNvPr id="624" name="Isosceles Triangle 24"/>
                <p:cNvSpPr/>
                <p:nvPr/>
              </p:nvSpPr>
              <p:spPr>
                <a:xfrm rot="10800000">
                  <a:off x="-1" y="-1"/>
                  <a:ext cx="392506" cy="9749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defTabSz="914400">
                    <a:defRPr sz="1800">
                      <a:solidFill>
                        <a:srgbClr val="FFFFFF"/>
                      </a:solidFill>
                    </a:defRPr>
                  </a:pPr>
                </a:p>
              </p:txBody>
            </p:sp>
            <p:sp>
              <p:nvSpPr>
                <p:cNvPr id="625" name="Rectangle 25"/>
                <p:cNvSpPr/>
                <p:nvPr/>
              </p:nvSpPr>
              <p:spPr>
                <a:xfrm rot="10800000">
                  <a:off x="392505" y="979"/>
                  <a:ext cx="1289052" cy="974004"/>
                </a:xfrm>
                <a:prstGeom prst="rect">
                  <a:avLst/>
                </a:prstGeom>
                <a:solidFill>
                  <a:srgbClr val="000000">
                    <a:alpha val="20000"/>
                  </a:srgbClr>
                </a:solidFill>
                <a:ln w="12700" cap="flat">
                  <a:noFill/>
                  <a:miter lim="400000"/>
                </a:ln>
                <a:effectLst/>
              </p:spPr>
              <p:txBody>
                <a:bodyPr wrap="square" lIns="45719" tIns="45719" rIns="45719" bIns="45719" numCol="1" anchor="ctr">
                  <a:noAutofit/>
                </a:bodyPr>
                <a:lstStyle/>
                <a:p>
                  <a:pPr algn="ctr" defTabSz="914400">
                    <a:defRPr sz="1800">
                      <a:solidFill>
                        <a:srgbClr val="FFFFFF"/>
                      </a:solidFill>
                    </a:defRPr>
                  </a:pPr>
                </a:p>
              </p:txBody>
            </p:sp>
          </p:grpSp>
        </p:grpSp>
      </p:grpSp>
      <p:sp>
        <p:nvSpPr>
          <p:cNvPr id="629" name="Passwords…"/>
          <p:cNvSpPr txBox="1"/>
          <p:nvPr/>
        </p:nvSpPr>
        <p:spPr>
          <a:xfrm>
            <a:off x="2648399" y="5242460"/>
            <a:ext cx="7747001" cy="2238922"/>
          </a:xfrm>
          <a:prstGeom prst="rect">
            <a:avLst/>
          </a:prstGeom>
          <a:ln w="25400">
            <a:miter lim="400000"/>
          </a:ln>
          <a:extLst>
            <a:ext uri="{C572A759-6A51-4108-AA02-DFA0A04FC94B}">
              <ma14:wrappingTextBoxFlag xmlns:ma14="http://schemas.microsoft.com/office/mac/drawingml/2011/main" val="1"/>
            </a:ext>
          </a:extLst>
        </p:spPr>
        <p:txBody>
          <a:bodyPr lIns="182879" tIns="182879" rIns="182879" bIns="182879"/>
          <a:lstStyle/>
          <a:p>
            <a:pPr marL="508000" indent="-381000" defTabSz="1828433">
              <a:spcBef>
                <a:spcPts val="1500"/>
              </a:spcBef>
              <a:buSzPct val="100000"/>
              <a:buChar char="•"/>
              <a:defRPr sz="4800">
                <a:solidFill>
                  <a:schemeClr val="accent1"/>
                </a:solidFill>
              </a:defRPr>
            </a:pPr>
            <a:r>
              <a:t>Passwords</a:t>
            </a:r>
          </a:p>
          <a:p>
            <a:pPr marL="508000" indent="-381000" defTabSz="1828433">
              <a:spcBef>
                <a:spcPts val="1500"/>
              </a:spcBef>
              <a:buSzPct val="100000"/>
              <a:buChar char="•"/>
              <a:defRPr sz="4800">
                <a:solidFill>
                  <a:schemeClr val="accent1"/>
                </a:solidFill>
              </a:defRPr>
            </a:pPr>
            <a:r>
              <a:t>PIN numbers</a:t>
            </a:r>
          </a:p>
        </p:txBody>
      </p:sp>
      <p:sp>
        <p:nvSpPr>
          <p:cNvPr id="630" name="Biometric authentication using facial and voice recognition technologies"/>
          <p:cNvSpPr txBox="1"/>
          <p:nvPr/>
        </p:nvSpPr>
        <p:spPr>
          <a:xfrm>
            <a:off x="12192000" y="5242460"/>
            <a:ext cx="8919561" cy="2454814"/>
          </a:xfrm>
          <a:prstGeom prst="rect">
            <a:avLst/>
          </a:prstGeom>
          <a:ln w="25400">
            <a:miter lim="400000"/>
          </a:ln>
          <a:extLst>
            <a:ext uri="{C572A759-6A51-4108-AA02-DFA0A04FC94B}">
              <ma14:wrappingTextBoxFlag xmlns:ma14="http://schemas.microsoft.com/office/mac/drawingml/2011/main" val="1"/>
            </a:ext>
          </a:extLst>
        </p:spPr>
        <p:txBody>
          <a:bodyPr lIns="182879" tIns="182879" rIns="182879" bIns="182879"/>
          <a:lstStyle>
            <a:lvl1pPr marL="508000" indent="-381000" defTabSz="1828433">
              <a:spcBef>
                <a:spcPts val="1500"/>
              </a:spcBef>
              <a:buSzPct val="100000"/>
              <a:buChar char="•"/>
              <a:defRPr sz="4800">
                <a:solidFill>
                  <a:schemeClr val="accent1"/>
                </a:solidFill>
              </a:defRPr>
            </a:lvl1pPr>
          </a:lstStyle>
          <a:p>
            <a:pPr/>
            <a:r>
              <a:t>Biometric authentication using facial and voice recognition technologies</a:t>
            </a:r>
          </a:p>
        </p:txBody>
      </p:sp>
      <p:sp>
        <p:nvSpPr>
          <p:cNvPr id="631" name="Subtitle 4"/>
          <p:cNvSpPr txBox="1"/>
          <p:nvPr/>
        </p:nvSpPr>
        <p:spPr>
          <a:xfrm>
            <a:off x="1625600" y="8050596"/>
            <a:ext cx="21333120" cy="479666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marL="571500" indent="-571500" defTabSz="914400">
              <a:spcBef>
                <a:spcPts val="3000"/>
              </a:spcBef>
              <a:buSzPct val="100000"/>
              <a:buFont typeface="Arial"/>
              <a:buChar char="•"/>
              <a:defRPr sz="4800">
                <a:solidFill>
                  <a:schemeClr val="accent1"/>
                </a:solidFill>
              </a:defRPr>
            </a:pPr>
            <a:r>
              <a:t>One biometric use case would be when new accounts are opened and customers need to provide multiple forms of ID </a:t>
            </a:r>
          </a:p>
          <a:p>
            <a:pPr lvl="2" marL="1333499" indent="-571499" defTabSz="914400">
              <a:spcBef>
                <a:spcPts val="1000"/>
              </a:spcBef>
              <a:buSzPct val="100000"/>
              <a:buFont typeface="Arial"/>
              <a:buChar char="•"/>
              <a:defRPr sz="4800">
                <a:solidFill>
                  <a:schemeClr val="accent1"/>
                </a:solidFill>
              </a:defRPr>
            </a:pPr>
            <a:r>
              <a:t>Customers could instead provide “selfies” or voice prints, facial recognition and voice recognition technologies can be used to verify identity based on the images/audio provided</a:t>
            </a:r>
          </a:p>
          <a:p>
            <a:pPr lvl="2" marL="1333499" indent="-571499" defTabSz="914400">
              <a:spcBef>
                <a:spcPts val="1000"/>
              </a:spcBef>
              <a:buSzPct val="100000"/>
              <a:buFont typeface="Arial"/>
              <a:buChar char="•"/>
              <a:defRPr sz="4800">
                <a:solidFill>
                  <a:schemeClr val="accent1"/>
                </a:solidFill>
              </a:defRPr>
            </a:pPr>
            <a:r>
              <a:t>ATMs in China are starting to use face recognition</a:t>
            </a:r>
          </a:p>
        </p:txBody>
      </p:sp>
      <p:sp>
        <p:nvSpPr>
          <p:cNvPr id="632" name="TextBox 15"/>
          <p:cNvSpPr txBox="1"/>
          <p:nvPr/>
        </p:nvSpPr>
        <p:spPr>
          <a:xfrm>
            <a:off x="1648949" y="12551095"/>
            <a:ext cx="7931756" cy="437069"/>
          </a:xfrm>
          <a:prstGeom prst="rect">
            <a:avLst/>
          </a:prstGeom>
          <a:ln w="254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sz="2400">
                <a:solidFill>
                  <a:schemeClr val="accent1"/>
                </a:solidFill>
              </a:defRPr>
            </a:lvl1pPr>
          </a:lstStyle>
          <a:p>
            <a:pPr/>
            <a:r>
              <a:t>Content/quotes from “Section 2: Known Applications of AI”</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1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6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2" fill="hold">
                                  <p:stCondLst>
                                    <p:cond delay="0"/>
                                  </p:stCondLst>
                                  <p:iterate type="el" backwards="0">
                                    <p:tmAbs val="0"/>
                                  </p:iterate>
                                  <p:childTnLst>
                                    <p:set>
                                      <p:cBhvr>
                                        <p:cTn id="12" fill="hold"/>
                                        <p:tgtEl>
                                          <p:spTgt spid="6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3" fill="hold">
                                  <p:stCondLst>
                                    <p:cond delay="0"/>
                                  </p:stCondLst>
                                  <p:iterate type="el" backwards="0">
                                    <p:tmAbs val="0"/>
                                  </p:iterate>
                                  <p:childTnLst>
                                    <p:set>
                                      <p:cBhvr>
                                        <p:cTn id="16" fill="hold"/>
                                        <p:tgtEl>
                                          <p:spTgt spid="629">
                                            <p:bg/>
                                          </p:spTgt>
                                        </p:tgtEl>
                                        <p:attrNameLst>
                                          <p:attrName>style.visibility</p:attrName>
                                        </p:attrNameLst>
                                      </p:cBhvr>
                                      <p:to>
                                        <p:strVal val="visible"/>
                                      </p:to>
                                    </p:set>
                                  </p:childTnLst>
                                </p:cTn>
                              </p:par>
                              <p:par>
                                <p:cTn id="17" presetClass="entr" nodeType="withEffect" presetSubtype="0" presetID="1" grpId="3" fill="hold">
                                  <p:stCondLst>
                                    <p:cond delay="0"/>
                                  </p:stCondLst>
                                  <p:iterate type="el" backwards="0">
                                    <p:tmAbs val="0"/>
                                  </p:iterate>
                                  <p:childTnLst>
                                    <p:set>
                                      <p:cBhvr>
                                        <p:cTn id="18" fill="hold"/>
                                        <p:tgtEl>
                                          <p:spTgt spid="62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3" fill="hold">
                                  <p:stCondLst>
                                    <p:cond delay="0"/>
                                  </p:stCondLst>
                                  <p:iterate type="el" backwards="0">
                                    <p:tmAbs val="0"/>
                                  </p:iterate>
                                  <p:childTnLst>
                                    <p:set>
                                      <p:cBhvr>
                                        <p:cTn id="22" fill="hold"/>
                                        <p:tgtEl>
                                          <p:spTgt spid="629">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4" fill="hold">
                                  <p:stCondLst>
                                    <p:cond delay="0"/>
                                  </p:stCondLst>
                                  <p:iterate type="el" backwards="0">
                                    <p:tmAbs val="0"/>
                                  </p:iterate>
                                  <p:childTnLst>
                                    <p:set>
                                      <p:cBhvr>
                                        <p:cTn id="26" fill="hold"/>
                                        <p:tgtEl>
                                          <p:spTgt spid="630">
                                            <p:bg/>
                                          </p:spTgt>
                                        </p:tgtEl>
                                        <p:attrNameLst>
                                          <p:attrName>style.visibility</p:attrName>
                                        </p:attrNameLst>
                                      </p:cBhvr>
                                      <p:to>
                                        <p:strVal val="visible"/>
                                      </p:to>
                                    </p:set>
                                  </p:childTnLst>
                                </p:cTn>
                              </p:par>
                              <p:par>
                                <p:cTn id="27" presetClass="entr" nodeType="withEffect" presetSubtype="0" presetID="1" grpId="4" fill="hold">
                                  <p:stCondLst>
                                    <p:cond delay="0"/>
                                  </p:stCondLst>
                                  <p:iterate type="el" backwards="0">
                                    <p:tmAbs val="0"/>
                                  </p:iterate>
                                  <p:childTnLst>
                                    <p:set>
                                      <p:cBhvr>
                                        <p:cTn id="28" fill="hold"/>
                                        <p:tgtEl>
                                          <p:spTgt spid="630">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5" fill="hold">
                                  <p:stCondLst>
                                    <p:cond delay="0"/>
                                  </p:stCondLst>
                                  <p:iterate type="el" backwards="0">
                                    <p:tmAbs val="0"/>
                                  </p:iterate>
                                  <p:childTnLst>
                                    <p:set>
                                      <p:cBhvr>
                                        <p:cTn id="32" fill="hold"/>
                                        <p:tgtEl>
                                          <p:spTgt spid="631">
                                            <p:bg/>
                                          </p:spTgt>
                                        </p:tgtEl>
                                        <p:attrNameLst>
                                          <p:attrName>style.visibility</p:attrName>
                                        </p:attrNameLst>
                                      </p:cBhvr>
                                      <p:to>
                                        <p:strVal val="visible"/>
                                      </p:to>
                                    </p:set>
                                  </p:childTnLst>
                                </p:cTn>
                              </p:par>
                              <p:par>
                                <p:cTn id="33" presetClass="entr" nodeType="withEffect" presetSubtype="0" presetID="1" grpId="5" fill="hold">
                                  <p:stCondLst>
                                    <p:cond delay="0"/>
                                  </p:stCondLst>
                                  <p:iterate type="el" backwards="0">
                                    <p:tmAbs val="0"/>
                                  </p:iterate>
                                  <p:childTnLst>
                                    <p:set>
                                      <p:cBhvr>
                                        <p:cTn id="34" fill="hold"/>
                                        <p:tgtEl>
                                          <p:spTgt spid="631">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5" fill="hold">
                                  <p:stCondLst>
                                    <p:cond delay="0"/>
                                  </p:stCondLst>
                                  <p:iterate type="el" backwards="0">
                                    <p:tmAbs val="0"/>
                                  </p:iterate>
                                  <p:childTnLst>
                                    <p:set>
                                      <p:cBhvr>
                                        <p:cTn id="38" fill="hold"/>
                                        <p:tgtEl>
                                          <p:spTgt spid="631">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0" presetID="1" grpId="5" fill="hold">
                                  <p:stCondLst>
                                    <p:cond delay="0"/>
                                  </p:stCondLst>
                                  <p:iterate type="el" backwards="0">
                                    <p:tmAbs val="0"/>
                                  </p:iterate>
                                  <p:childTnLst>
                                    <p:set>
                                      <p:cBhvr>
                                        <p:cTn id="42" fill="hold"/>
                                        <p:tgtEl>
                                          <p:spTgt spid="631">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11" grpId="1"/>
      <p:bldP build="p" bldLvl="5" animBg="1" rev="0" advAuto="0" spid="630" grpId="4"/>
      <p:bldP build="whole" bldLvl="1" animBg="1" rev="0" advAuto="0" spid="628" grpId="2"/>
      <p:bldP build="p" bldLvl="5" animBg="1" rev="0" advAuto="0" spid="629" grpId="3"/>
      <p:bldP build="p" bldLvl="5" animBg="1" rev="0" advAuto="0" spid="631" grpId="5"/>
    </p:bldLst>
  </p:timing>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4" name="Subtitle 4"/>
          <p:cNvSpPr txBox="1"/>
          <p:nvPr/>
        </p:nvSpPr>
        <p:spPr>
          <a:xfrm>
            <a:off x="1625600" y="2514600"/>
            <a:ext cx="21031200" cy="714923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2" marL="571500" indent="-571500" defTabSz="914400">
              <a:lnSpc>
                <a:spcPct val="110000"/>
              </a:lnSpc>
              <a:spcBef>
                <a:spcPts val="3000"/>
              </a:spcBef>
              <a:buSzPct val="100000"/>
              <a:buFont typeface="Arial"/>
              <a:buChar char="•"/>
              <a:defRPr sz="4800">
                <a:solidFill>
                  <a:schemeClr val="accent1"/>
                </a:solidFill>
              </a:defRPr>
            </a:pPr>
            <a:r>
              <a:t>Biometric authentication can also occur continuously and without intruding into the customer experience - it involves verifying customers’ identities while they are already engaging with the bank through mobile apps</a:t>
            </a:r>
          </a:p>
          <a:p>
            <a:pPr lvl="3" marL="1333500" indent="-571500" defTabSz="914400">
              <a:lnSpc>
                <a:spcPct val="110000"/>
              </a:lnSpc>
              <a:spcBef>
                <a:spcPts val="1500"/>
              </a:spcBef>
              <a:buSzPct val="100000"/>
              <a:buFont typeface="Arial"/>
              <a:buChar char="•"/>
              <a:defRPr sz="4800">
                <a:solidFill>
                  <a:schemeClr val="accent1"/>
                </a:solidFill>
              </a:defRPr>
            </a:pPr>
            <a:r>
              <a:t>E.g. AI can detect unique biometric patterns of individual customers: </a:t>
            </a:r>
          </a:p>
          <a:p>
            <a:pPr lvl="4" marL="2095500" indent="-571500" defTabSz="914400">
              <a:lnSpc>
                <a:spcPct val="110000"/>
              </a:lnSpc>
              <a:spcBef>
                <a:spcPts val="1500"/>
              </a:spcBef>
              <a:buSzPct val="100000"/>
              <a:buFont typeface="Arial"/>
              <a:buChar char="•"/>
              <a:defRPr sz="4800">
                <a:solidFill>
                  <a:schemeClr val="accent1"/>
                </a:solidFill>
              </a:defRPr>
            </a:pPr>
            <a:r>
              <a:t>How the person naturally holds a mobile device</a:t>
            </a:r>
          </a:p>
          <a:p>
            <a:pPr lvl="4" marL="2095500" indent="-571500" defTabSz="914400">
              <a:lnSpc>
                <a:spcPct val="110000"/>
              </a:lnSpc>
              <a:spcBef>
                <a:spcPts val="1500"/>
              </a:spcBef>
              <a:buSzPct val="100000"/>
              <a:buFont typeface="Arial"/>
              <a:buChar char="•"/>
              <a:defRPr sz="4800">
                <a:solidFill>
                  <a:schemeClr val="accent1"/>
                </a:solidFill>
              </a:defRPr>
            </a:pPr>
            <a:r>
              <a:t>How the person taps the screen</a:t>
            </a:r>
          </a:p>
        </p:txBody>
      </p:sp>
      <p:sp>
        <p:nvSpPr>
          <p:cNvPr id="635" name="Identity Verification &amp; Authentication (cont.)"/>
          <p:cNvSpPr txBox="1"/>
          <p:nvPr>
            <p:ph type="title"/>
          </p:nvPr>
        </p:nvSpPr>
        <p:spPr>
          <a:prstGeom prst="rect">
            <a:avLst/>
          </a:prstGeom>
        </p:spPr>
        <p:txBody>
          <a:bodyPr/>
          <a:lstStyle/>
          <a:p>
            <a:pPr/>
            <a:r>
              <a:t>Identity Verification &amp; Authentication (cont.)</a:t>
            </a:r>
          </a:p>
        </p:txBody>
      </p:sp>
      <p:pic>
        <p:nvPicPr>
          <p:cNvPr id="636" name="Picture 16" descr="Picture 16"/>
          <p:cNvPicPr>
            <a:picLocks noChangeAspect="0"/>
          </p:cNvPicPr>
          <p:nvPr/>
        </p:nvPicPr>
        <p:blipFill>
          <a:blip r:embed="rId2">
            <a:extLst/>
          </a:blip>
          <a:stretch>
            <a:fillRect/>
          </a:stretch>
        </p:blipFill>
        <p:spPr>
          <a:xfrm>
            <a:off x="7281219" y="1982805"/>
            <a:ext cx="274321" cy="274321"/>
          </a:xfrm>
          <a:prstGeom prst="rect">
            <a:avLst/>
          </a:prstGeom>
          <a:ln w="12700">
            <a:miter lim="400000"/>
          </a:ln>
        </p:spPr>
      </p:pic>
      <p:sp>
        <p:nvSpPr>
          <p:cNvPr id="637" name="TextBox 15"/>
          <p:cNvSpPr txBox="1"/>
          <p:nvPr/>
        </p:nvSpPr>
        <p:spPr>
          <a:xfrm>
            <a:off x="1648949" y="12551095"/>
            <a:ext cx="7931756" cy="437069"/>
          </a:xfrm>
          <a:prstGeom prst="rect">
            <a:avLst/>
          </a:prstGeom>
          <a:ln w="254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sz="2400">
                <a:solidFill>
                  <a:schemeClr val="accent1"/>
                </a:solidFill>
              </a:defRPr>
            </a:lvl1pPr>
          </a:lstStyle>
          <a:p>
            <a:pPr/>
            <a:r>
              <a:t>Content/quotes from “Section 2: Known Applications of AI”</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3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63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63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63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634">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34" grpId="1"/>
    </p:bldLst>
  </p:timing>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9" name="Identity Verification &amp; Authentication (cont.)"/>
          <p:cNvSpPr txBox="1"/>
          <p:nvPr>
            <p:ph type="title"/>
          </p:nvPr>
        </p:nvSpPr>
        <p:spPr>
          <a:prstGeom prst="rect">
            <a:avLst/>
          </a:prstGeom>
        </p:spPr>
        <p:txBody>
          <a:bodyPr/>
          <a:lstStyle/>
          <a:p>
            <a:pPr/>
            <a:r>
              <a:t>Identity Verification &amp; Authentication (cont.)</a:t>
            </a:r>
          </a:p>
        </p:txBody>
      </p:sp>
      <p:pic>
        <p:nvPicPr>
          <p:cNvPr id="640" name="Picture 16" descr="Picture 16"/>
          <p:cNvPicPr>
            <a:picLocks noChangeAspect="0"/>
          </p:cNvPicPr>
          <p:nvPr/>
        </p:nvPicPr>
        <p:blipFill>
          <a:blip r:embed="rId2">
            <a:extLst/>
          </a:blip>
          <a:stretch>
            <a:fillRect/>
          </a:stretch>
        </p:blipFill>
        <p:spPr>
          <a:xfrm>
            <a:off x="7281219" y="1982805"/>
            <a:ext cx="274321" cy="274321"/>
          </a:xfrm>
          <a:prstGeom prst="rect">
            <a:avLst/>
          </a:prstGeom>
          <a:ln w="12700">
            <a:miter lim="400000"/>
          </a:ln>
        </p:spPr>
      </p:pic>
      <p:sp>
        <p:nvSpPr>
          <p:cNvPr id="641" name="Rounded Rectangle"/>
          <p:cNvSpPr/>
          <p:nvPr/>
        </p:nvSpPr>
        <p:spPr>
          <a:xfrm>
            <a:off x="1714500" y="3387814"/>
            <a:ext cx="20955000" cy="6937569"/>
          </a:xfrm>
          <a:prstGeom prst="roundRect">
            <a:avLst>
              <a:gd name="adj" fmla="val 2928"/>
            </a:avLst>
          </a:prstGeom>
          <a:ln w="76200">
            <a:solidFill>
              <a:schemeClr val="accent4"/>
            </a:solidFill>
            <a:miter/>
          </a:ln>
        </p:spPr>
        <p:txBody>
          <a:bodyPr tIns="91439" bIns="91439" anchor="ctr"/>
          <a:lstStyle/>
          <a:p>
            <a:pPr/>
          </a:p>
        </p:txBody>
      </p:sp>
      <p:sp>
        <p:nvSpPr>
          <p:cNvPr id="642" name="Subtitle 4"/>
          <p:cNvSpPr txBox="1"/>
          <p:nvPr/>
        </p:nvSpPr>
        <p:spPr>
          <a:xfrm>
            <a:off x="4040029" y="2598223"/>
            <a:ext cx="16380141" cy="1502983"/>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defTabSz="914400">
              <a:lnSpc>
                <a:spcPct val="110000"/>
              </a:lnSpc>
              <a:spcBef>
                <a:spcPts val="3000"/>
              </a:spcBef>
              <a:defRPr sz="4800">
                <a:solidFill>
                  <a:schemeClr val="accent4"/>
                </a:solidFill>
              </a:defRPr>
            </a:lvl1pPr>
          </a:lstStyle>
          <a:p>
            <a:pPr/>
            <a:r>
              <a:t>Key Benefits &amp; Limitations of ML for Identity Verification</a:t>
            </a:r>
          </a:p>
        </p:txBody>
      </p:sp>
      <p:sp>
        <p:nvSpPr>
          <p:cNvPr id="643" name="Subtitle 4"/>
          <p:cNvSpPr txBox="1"/>
          <p:nvPr/>
        </p:nvSpPr>
        <p:spPr>
          <a:xfrm>
            <a:off x="2774950" y="3167722"/>
            <a:ext cx="8111834" cy="300324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defTabSz="914400">
              <a:lnSpc>
                <a:spcPct val="110000"/>
              </a:lnSpc>
              <a:spcBef>
                <a:spcPts val="3000"/>
              </a:spcBef>
              <a:defRPr sz="4800">
                <a:solidFill>
                  <a:schemeClr val="accent1"/>
                </a:solidFill>
              </a:defRPr>
            </a:lvl1pPr>
          </a:lstStyle>
          <a:p>
            <a:pPr/>
            <a:r>
              <a:t>Benefits</a:t>
            </a:r>
          </a:p>
        </p:txBody>
      </p:sp>
      <p:sp>
        <p:nvSpPr>
          <p:cNvPr id="644" name="Line"/>
          <p:cNvSpPr/>
          <p:nvPr/>
        </p:nvSpPr>
        <p:spPr>
          <a:xfrm flipV="1">
            <a:off x="12153899" y="4351359"/>
            <a:ext cx="1" cy="5013282"/>
          </a:xfrm>
          <a:prstGeom prst="line">
            <a:avLst/>
          </a:prstGeom>
          <a:ln w="76200">
            <a:solidFill>
              <a:schemeClr val="accent4"/>
            </a:solidFill>
            <a:miter/>
          </a:ln>
        </p:spPr>
        <p:txBody>
          <a:bodyPr tIns="91439" bIns="91439"/>
          <a:lstStyle/>
          <a:p>
            <a:pPr/>
          </a:p>
        </p:txBody>
      </p:sp>
      <p:sp>
        <p:nvSpPr>
          <p:cNvPr id="645" name="Subtitle 4"/>
          <p:cNvSpPr txBox="1"/>
          <p:nvPr/>
        </p:nvSpPr>
        <p:spPr>
          <a:xfrm>
            <a:off x="13284122" y="3167722"/>
            <a:ext cx="8111835" cy="300324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defTabSz="914400">
              <a:lnSpc>
                <a:spcPct val="110000"/>
              </a:lnSpc>
              <a:spcBef>
                <a:spcPts val="3000"/>
              </a:spcBef>
              <a:defRPr sz="4800">
                <a:solidFill>
                  <a:schemeClr val="accent1"/>
                </a:solidFill>
              </a:defRPr>
            </a:lvl1pPr>
          </a:lstStyle>
          <a:p>
            <a:pPr/>
            <a:r>
              <a:t>Limitations</a:t>
            </a:r>
          </a:p>
        </p:txBody>
      </p:sp>
      <p:sp>
        <p:nvSpPr>
          <p:cNvPr id="646" name="Improved security, potentially without creating a cumbersome experience for customers"/>
          <p:cNvSpPr txBox="1"/>
          <p:nvPr/>
        </p:nvSpPr>
        <p:spPr>
          <a:xfrm>
            <a:off x="2395426" y="5547352"/>
            <a:ext cx="8628253" cy="4264513"/>
          </a:xfrm>
          <a:prstGeom prst="rect">
            <a:avLst/>
          </a:prstGeom>
          <a:ln w="25400">
            <a:miter lim="400000"/>
          </a:ln>
          <a:extLst>
            <a:ext uri="{C572A759-6A51-4108-AA02-DFA0A04FC94B}">
              <ma14:wrappingTextBoxFlag xmlns:ma14="http://schemas.microsoft.com/office/mac/drawingml/2011/main" val="1"/>
            </a:ext>
          </a:extLst>
        </p:spPr>
        <p:txBody>
          <a:bodyPr lIns="182879" tIns="182879" rIns="182879" bIns="182879"/>
          <a:lstStyle>
            <a:lvl1pPr marL="508000" indent="-381000" defTabSz="1828433">
              <a:spcBef>
                <a:spcPts val="1500"/>
              </a:spcBef>
              <a:buSzPct val="100000"/>
              <a:buChar char="•"/>
              <a:defRPr sz="4800">
                <a:solidFill>
                  <a:schemeClr val="accent1"/>
                </a:solidFill>
              </a:defRPr>
            </a:lvl1pPr>
          </a:lstStyle>
          <a:p>
            <a:pPr/>
            <a:r>
              <a:t>Improved security, potentially without creating a cumbersome experience for customers</a:t>
            </a:r>
          </a:p>
        </p:txBody>
      </p:sp>
      <p:sp>
        <p:nvSpPr>
          <p:cNvPr id="647" name="Not fool proof - attackers could still access biometric identifiers and pose as customers…"/>
          <p:cNvSpPr txBox="1"/>
          <p:nvPr/>
        </p:nvSpPr>
        <p:spPr>
          <a:xfrm>
            <a:off x="12703671" y="5547352"/>
            <a:ext cx="9373796" cy="4264513"/>
          </a:xfrm>
          <a:prstGeom prst="rect">
            <a:avLst/>
          </a:prstGeom>
          <a:ln w="25400">
            <a:miter lim="400000"/>
          </a:ln>
          <a:extLst>
            <a:ext uri="{C572A759-6A51-4108-AA02-DFA0A04FC94B}">
              <ma14:wrappingTextBoxFlag xmlns:ma14="http://schemas.microsoft.com/office/mac/drawingml/2011/main" val="1"/>
            </a:ext>
          </a:extLst>
        </p:spPr>
        <p:txBody>
          <a:bodyPr lIns="182879" tIns="182879" rIns="182879" bIns="182879"/>
          <a:lstStyle/>
          <a:p>
            <a:pPr marL="508000" indent="-381000" defTabSz="1828433">
              <a:spcBef>
                <a:spcPts val="1500"/>
              </a:spcBef>
              <a:buSzPct val="100000"/>
              <a:buChar char="•"/>
              <a:defRPr sz="4800">
                <a:solidFill>
                  <a:schemeClr val="accent1"/>
                </a:solidFill>
              </a:defRPr>
            </a:pPr>
            <a:r>
              <a:t>Not fool proof - attackers could still access biometric identifiers and pose as customers </a:t>
            </a:r>
          </a:p>
          <a:p>
            <a:pPr marL="508000" indent="-381000" defTabSz="1828433">
              <a:spcBef>
                <a:spcPts val="1500"/>
              </a:spcBef>
              <a:buSzPct val="100000"/>
              <a:buChar char="•"/>
              <a:defRPr sz="4800">
                <a:solidFill>
                  <a:schemeClr val="accent1"/>
                </a:solidFill>
              </a:defRPr>
            </a:pPr>
            <a:r>
              <a:t>However, it can still deter attackers</a:t>
            </a:r>
          </a:p>
        </p:txBody>
      </p:sp>
      <p:sp>
        <p:nvSpPr>
          <p:cNvPr id="648" name="TextBox 15"/>
          <p:cNvSpPr txBox="1"/>
          <p:nvPr/>
        </p:nvSpPr>
        <p:spPr>
          <a:xfrm>
            <a:off x="1648949" y="12551095"/>
            <a:ext cx="7931756" cy="437069"/>
          </a:xfrm>
          <a:prstGeom prst="rect">
            <a:avLst/>
          </a:prstGeom>
          <a:ln w="254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sz="2400">
                <a:solidFill>
                  <a:schemeClr val="accent1"/>
                </a:solidFill>
              </a:defRPr>
            </a:lvl1pPr>
          </a:lstStyle>
          <a:p>
            <a:pPr/>
            <a:r>
              <a:t>Content/quotes from “Section 2: Known Applications of AI”</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0" name="Subtitle 4"/>
          <p:cNvSpPr txBox="1"/>
          <p:nvPr/>
        </p:nvSpPr>
        <p:spPr>
          <a:xfrm>
            <a:off x="1625600" y="2514600"/>
            <a:ext cx="21031200" cy="714923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2" marL="571500" indent="-571500" defTabSz="914400">
              <a:lnSpc>
                <a:spcPct val="110000"/>
              </a:lnSpc>
              <a:spcBef>
                <a:spcPts val="3000"/>
              </a:spcBef>
              <a:buSzPct val="100000"/>
              <a:buFont typeface="Arial"/>
              <a:buChar char="•"/>
              <a:defRPr sz="4800">
                <a:solidFill>
                  <a:schemeClr val="accent1"/>
                </a:solidFill>
              </a:defRPr>
            </a:pPr>
            <a:r>
              <a:t>ML can detect patterns between consumer data and loan or insurance outcomes, and use this to predict the outcomes of particular applicants </a:t>
            </a:r>
          </a:p>
          <a:p>
            <a:pPr lvl="3" marL="1333500" indent="-571500" defTabSz="914400">
              <a:lnSpc>
                <a:spcPct val="110000"/>
              </a:lnSpc>
              <a:spcBef>
                <a:spcPts val="1500"/>
              </a:spcBef>
              <a:buSzPct val="100000"/>
              <a:buFont typeface="Arial"/>
              <a:buChar char="•"/>
              <a:defRPr sz="4800">
                <a:solidFill>
                  <a:schemeClr val="accent1"/>
                </a:solidFill>
              </a:defRPr>
            </a:pPr>
            <a:r>
              <a:t>E.g., Supervised learning can be used by providing a training dataset with historical data on consumers and their lending/insurance results</a:t>
            </a:r>
          </a:p>
          <a:p>
            <a:pPr lvl="4" marL="2095500" indent="-571500" defTabSz="914400">
              <a:lnSpc>
                <a:spcPct val="110000"/>
              </a:lnSpc>
              <a:spcBef>
                <a:spcPts val="1500"/>
              </a:spcBef>
              <a:buSzPct val="100000"/>
              <a:buFont typeface="Arial"/>
              <a:buChar char="•"/>
              <a:defRPr sz="4800">
                <a:solidFill>
                  <a:schemeClr val="accent1"/>
                </a:solidFill>
              </a:defRPr>
            </a:pPr>
            <a:r>
              <a:t>Consumer data: age, income, employment, etc. </a:t>
            </a:r>
          </a:p>
          <a:p>
            <a:pPr lvl="4" marL="2095500" indent="-571500" defTabSz="914400">
              <a:lnSpc>
                <a:spcPct val="110000"/>
              </a:lnSpc>
              <a:spcBef>
                <a:spcPts val="1500"/>
              </a:spcBef>
              <a:buSzPct val="100000"/>
              <a:buFont typeface="Arial"/>
              <a:buChar char="•"/>
              <a:defRPr sz="4800">
                <a:solidFill>
                  <a:schemeClr val="accent1"/>
                </a:solidFill>
              </a:defRPr>
            </a:pPr>
            <a:r>
              <a:t>Lending/insurance results: repaying loans on time vs. defaulting</a:t>
            </a:r>
          </a:p>
        </p:txBody>
      </p:sp>
      <p:sp>
        <p:nvSpPr>
          <p:cNvPr id="651" name="Loan &amp; Insurance Underwriting"/>
          <p:cNvSpPr txBox="1"/>
          <p:nvPr>
            <p:ph type="title"/>
          </p:nvPr>
        </p:nvSpPr>
        <p:spPr>
          <a:prstGeom prst="rect">
            <a:avLst/>
          </a:prstGeom>
        </p:spPr>
        <p:txBody>
          <a:bodyPr/>
          <a:lstStyle/>
          <a:p>
            <a:pPr/>
            <a:r>
              <a:t>Loan &amp; Insurance Underwriting</a:t>
            </a:r>
          </a:p>
        </p:txBody>
      </p:sp>
      <p:pic>
        <p:nvPicPr>
          <p:cNvPr id="652" name="Picture 16" descr="Picture 16"/>
          <p:cNvPicPr>
            <a:picLocks noChangeAspect="0"/>
          </p:cNvPicPr>
          <p:nvPr/>
        </p:nvPicPr>
        <p:blipFill>
          <a:blip r:embed="rId2">
            <a:extLst/>
          </a:blip>
          <a:stretch>
            <a:fillRect/>
          </a:stretch>
        </p:blipFill>
        <p:spPr>
          <a:xfrm>
            <a:off x="7281219" y="1982805"/>
            <a:ext cx="274321" cy="274321"/>
          </a:xfrm>
          <a:prstGeom prst="rect">
            <a:avLst/>
          </a:prstGeom>
          <a:ln w="12700">
            <a:miter lim="400000"/>
          </a:ln>
        </p:spPr>
      </p:pic>
      <p:sp>
        <p:nvSpPr>
          <p:cNvPr id="653" name="TextBox 5"/>
          <p:cNvSpPr txBox="1"/>
          <p:nvPr/>
        </p:nvSpPr>
        <p:spPr>
          <a:xfrm>
            <a:off x="1723518" y="12165724"/>
            <a:ext cx="14199757" cy="792670"/>
          </a:xfrm>
          <a:prstGeom prst="rect">
            <a:avLst/>
          </a:prstGeom>
          <a:ln w="25400">
            <a:miter lim="400000"/>
          </a:ln>
          <a:extLst>
            <a:ext uri="{C572A759-6A51-4108-AA02-DFA0A04FC94B}">
              <ma14:wrappingTextBoxFlag xmlns:ma14="http://schemas.microsoft.com/office/mac/drawingml/2011/main" val="1"/>
            </a:ext>
          </a:extLst>
        </p:spPr>
        <p:txBody>
          <a:bodyPr lIns="45719" rIns="45719">
            <a:spAutoFit/>
          </a:bodyPr>
          <a:lstStyle/>
          <a:p>
            <a:pPr defTabSz="914400">
              <a:defRPr sz="2400">
                <a:solidFill>
                  <a:schemeClr val="accent1"/>
                </a:solidFill>
              </a:defRPr>
            </a:pPr>
            <a:r>
              <a:t>Content/quotes from: “Section 2: Known Applications of AI”</a:t>
            </a:r>
          </a:p>
          <a:p>
            <a:pPr defTabSz="914400">
              <a:defRPr sz="2400">
                <a:solidFill>
                  <a:schemeClr val="accent1"/>
                </a:solidFill>
              </a:defRPr>
            </a:pPr>
            <a:r>
              <a:t>Additional Content from: </a:t>
            </a:r>
            <a:r>
              <a:rPr u="sng">
                <a:uFill>
                  <a:solidFill>
                    <a:srgbClr val="0000FF"/>
                  </a:solidFill>
                </a:uFill>
                <a:hlinkClick r:id="rId3" invalidUrl="" action="" tgtFrame="" tooltip="" history="1" highlightClick="0" endSnd="0"/>
              </a:rPr>
              <a:t>https://emerj.com/ai-sector-overviews/machine-learning-in-finance/</a:t>
            </a:r>
            <a:r>
              <a:rPr u="sng"/>
              <a:t>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5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65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65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65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650">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50" grpId="1"/>
    </p:bldLst>
  </p:timing>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5" name="Loan &amp; Insurance Underwriting (cont.)"/>
          <p:cNvSpPr txBox="1"/>
          <p:nvPr>
            <p:ph type="title"/>
          </p:nvPr>
        </p:nvSpPr>
        <p:spPr>
          <a:prstGeom prst="rect">
            <a:avLst/>
          </a:prstGeom>
        </p:spPr>
        <p:txBody>
          <a:bodyPr/>
          <a:lstStyle/>
          <a:p>
            <a:pPr/>
            <a:r>
              <a:t>Loan &amp; Insurance Underwriting (cont.)</a:t>
            </a:r>
          </a:p>
        </p:txBody>
      </p:sp>
      <p:pic>
        <p:nvPicPr>
          <p:cNvPr id="656" name="Picture 16" descr="Picture 16"/>
          <p:cNvPicPr>
            <a:picLocks noChangeAspect="0"/>
          </p:cNvPicPr>
          <p:nvPr/>
        </p:nvPicPr>
        <p:blipFill>
          <a:blip r:embed="rId2">
            <a:extLst/>
          </a:blip>
          <a:stretch>
            <a:fillRect/>
          </a:stretch>
        </p:blipFill>
        <p:spPr>
          <a:xfrm>
            <a:off x="7281219" y="1982805"/>
            <a:ext cx="274321" cy="274321"/>
          </a:xfrm>
          <a:prstGeom prst="rect">
            <a:avLst/>
          </a:prstGeom>
          <a:ln w="12700">
            <a:miter lim="400000"/>
          </a:ln>
        </p:spPr>
      </p:pic>
      <p:sp>
        <p:nvSpPr>
          <p:cNvPr id="657" name="Rounded Rectangle"/>
          <p:cNvSpPr/>
          <p:nvPr/>
        </p:nvSpPr>
        <p:spPr>
          <a:xfrm>
            <a:off x="1714500" y="3387814"/>
            <a:ext cx="20955000" cy="8143480"/>
          </a:xfrm>
          <a:prstGeom prst="roundRect">
            <a:avLst>
              <a:gd name="adj" fmla="val 2495"/>
            </a:avLst>
          </a:prstGeom>
          <a:ln w="76200">
            <a:solidFill>
              <a:schemeClr val="accent4"/>
            </a:solidFill>
            <a:miter/>
          </a:ln>
        </p:spPr>
        <p:txBody>
          <a:bodyPr tIns="91439" bIns="91439" anchor="ctr"/>
          <a:lstStyle/>
          <a:p>
            <a:pPr/>
          </a:p>
        </p:txBody>
      </p:sp>
      <p:sp>
        <p:nvSpPr>
          <p:cNvPr id="658" name="Subtitle 4"/>
          <p:cNvSpPr txBox="1"/>
          <p:nvPr/>
        </p:nvSpPr>
        <p:spPr>
          <a:xfrm>
            <a:off x="4491204" y="2598223"/>
            <a:ext cx="15477791" cy="1502983"/>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defTabSz="914400">
              <a:lnSpc>
                <a:spcPct val="110000"/>
              </a:lnSpc>
              <a:spcBef>
                <a:spcPts val="3000"/>
              </a:spcBef>
              <a:defRPr sz="4800">
                <a:solidFill>
                  <a:schemeClr val="accent4"/>
                </a:solidFill>
              </a:defRPr>
            </a:lvl1pPr>
          </a:lstStyle>
          <a:p>
            <a:pPr/>
            <a:r>
              <a:t>Key Benefits &amp; Limitations of Loans/Insurance Models</a:t>
            </a:r>
          </a:p>
        </p:txBody>
      </p:sp>
      <p:sp>
        <p:nvSpPr>
          <p:cNvPr id="659" name="Subtitle 4"/>
          <p:cNvSpPr txBox="1"/>
          <p:nvPr/>
        </p:nvSpPr>
        <p:spPr>
          <a:xfrm>
            <a:off x="2774950" y="3167722"/>
            <a:ext cx="8111834" cy="300324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defTabSz="914400">
              <a:lnSpc>
                <a:spcPct val="110000"/>
              </a:lnSpc>
              <a:spcBef>
                <a:spcPts val="3000"/>
              </a:spcBef>
              <a:defRPr sz="4800">
                <a:solidFill>
                  <a:schemeClr val="accent1"/>
                </a:solidFill>
              </a:defRPr>
            </a:lvl1pPr>
          </a:lstStyle>
          <a:p>
            <a:pPr/>
            <a:r>
              <a:t>Benefits</a:t>
            </a:r>
          </a:p>
        </p:txBody>
      </p:sp>
      <p:sp>
        <p:nvSpPr>
          <p:cNvPr id="660" name="Line"/>
          <p:cNvSpPr/>
          <p:nvPr/>
        </p:nvSpPr>
        <p:spPr>
          <a:xfrm flipV="1">
            <a:off x="12192000" y="4349957"/>
            <a:ext cx="0" cy="6586590"/>
          </a:xfrm>
          <a:prstGeom prst="line">
            <a:avLst/>
          </a:prstGeom>
          <a:ln w="76200">
            <a:solidFill>
              <a:schemeClr val="accent4"/>
            </a:solidFill>
            <a:miter/>
          </a:ln>
        </p:spPr>
        <p:txBody>
          <a:bodyPr tIns="91439" bIns="91439"/>
          <a:lstStyle/>
          <a:p>
            <a:pPr/>
          </a:p>
        </p:txBody>
      </p:sp>
      <p:sp>
        <p:nvSpPr>
          <p:cNvPr id="661" name="Subtitle 4"/>
          <p:cNvSpPr txBox="1"/>
          <p:nvPr/>
        </p:nvSpPr>
        <p:spPr>
          <a:xfrm>
            <a:off x="13497216" y="3756207"/>
            <a:ext cx="8111834" cy="182627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defTabSz="914400">
              <a:lnSpc>
                <a:spcPct val="110000"/>
              </a:lnSpc>
              <a:spcBef>
                <a:spcPts val="3000"/>
              </a:spcBef>
              <a:defRPr sz="4800">
                <a:solidFill>
                  <a:schemeClr val="accent1"/>
                </a:solidFill>
              </a:defRPr>
            </a:lvl1pPr>
          </a:lstStyle>
          <a:p>
            <a:pPr/>
            <a:r>
              <a:t>Limitations</a:t>
            </a:r>
          </a:p>
        </p:txBody>
      </p:sp>
      <p:sp>
        <p:nvSpPr>
          <p:cNvPr id="662" name="Could reduce processing time…"/>
          <p:cNvSpPr txBox="1"/>
          <p:nvPr/>
        </p:nvSpPr>
        <p:spPr>
          <a:xfrm>
            <a:off x="2030208" y="5547352"/>
            <a:ext cx="9601317" cy="5389195"/>
          </a:xfrm>
          <a:prstGeom prst="rect">
            <a:avLst/>
          </a:prstGeom>
          <a:ln w="25400">
            <a:miter lim="400000"/>
          </a:ln>
          <a:extLst>
            <a:ext uri="{C572A759-6A51-4108-AA02-DFA0A04FC94B}">
              <ma14:wrappingTextBoxFlag xmlns:ma14="http://schemas.microsoft.com/office/mac/drawingml/2011/main" val="1"/>
            </a:ext>
          </a:extLst>
        </p:spPr>
        <p:txBody>
          <a:bodyPr lIns="182879" tIns="182879" rIns="182879" bIns="182879"/>
          <a:lstStyle/>
          <a:p>
            <a:pPr marL="508000" indent="-381000" defTabSz="1828433">
              <a:spcBef>
                <a:spcPts val="1500"/>
              </a:spcBef>
              <a:buSzPct val="100000"/>
              <a:buChar char="•"/>
              <a:defRPr sz="4800">
                <a:solidFill>
                  <a:schemeClr val="accent1"/>
                </a:solidFill>
              </a:defRPr>
            </a:pPr>
            <a:r>
              <a:t>Could reduce processing time</a:t>
            </a:r>
          </a:p>
          <a:p>
            <a:pPr marL="508000" indent="-381000" defTabSz="1828433">
              <a:spcBef>
                <a:spcPts val="1500"/>
              </a:spcBef>
              <a:buSzPct val="100000"/>
              <a:buChar char="•"/>
              <a:defRPr sz="4800">
                <a:solidFill>
                  <a:schemeClr val="accent1"/>
                </a:solidFill>
              </a:defRPr>
            </a:pPr>
            <a:r>
              <a:t>Potential for “increasing loan volume &amp; reducing risk…[by] using more diverse data as well as data with weaker signals.”</a:t>
            </a:r>
          </a:p>
        </p:txBody>
      </p:sp>
      <p:sp>
        <p:nvSpPr>
          <p:cNvPr id="663" name="Algorithm could be biased and could perpetuate historical discrimination…"/>
          <p:cNvSpPr txBox="1"/>
          <p:nvPr/>
        </p:nvSpPr>
        <p:spPr>
          <a:xfrm>
            <a:off x="12752474" y="5547352"/>
            <a:ext cx="9601317" cy="5389195"/>
          </a:xfrm>
          <a:prstGeom prst="rect">
            <a:avLst/>
          </a:prstGeom>
          <a:ln w="25400">
            <a:miter lim="400000"/>
          </a:ln>
          <a:extLst>
            <a:ext uri="{C572A759-6A51-4108-AA02-DFA0A04FC94B}">
              <ma14:wrappingTextBoxFlag xmlns:ma14="http://schemas.microsoft.com/office/mac/drawingml/2011/main" val="1"/>
            </a:ext>
          </a:extLst>
        </p:spPr>
        <p:txBody>
          <a:bodyPr lIns="182879" tIns="182879" rIns="182879" bIns="182879"/>
          <a:lstStyle/>
          <a:p>
            <a:pPr marL="508000" indent="-381000" defTabSz="1828433">
              <a:spcBef>
                <a:spcPts val="1500"/>
              </a:spcBef>
              <a:buSzPct val="100000"/>
              <a:buChar char="•"/>
              <a:defRPr sz="4800">
                <a:solidFill>
                  <a:schemeClr val="accent1"/>
                </a:solidFill>
              </a:defRPr>
            </a:pPr>
            <a:r>
              <a:t>Algorithm could be biased and could perpetuate historical discrimination</a:t>
            </a:r>
          </a:p>
          <a:p>
            <a:pPr marL="508000" indent="-381000" defTabSz="1828433">
              <a:spcBef>
                <a:spcPts val="1500"/>
              </a:spcBef>
              <a:buSzPct val="100000"/>
              <a:buChar char="•"/>
              <a:defRPr sz="4800">
                <a:solidFill>
                  <a:schemeClr val="accent1"/>
                </a:solidFill>
              </a:defRPr>
            </a:pPr>
            <a:r>
              <a:t>Companies need to make sure their algorithms don’t discriminate (discussed further in Module 4)</a:t>
            </a:r>
          </a:p>
        </p:txBody>
      </p:sp>
      <p:sp>
        <p:nvSpPr>
          <p:cNvPr id="664" name="TextBox 5"/>
          <p:cNvSpPr txBox="1"/>
          <p:nvPr/>
        </p:nvSpPr>
        <p:spPr>
          <a:xfrm>
            <a:off x="1723518" y="12165724"/>
            <a:ext cx="14199757" cy="792670"/>
          </a:xfrm>
          <a:prstGeom prst="rect">
            <a:avLst/>
          </a:prstGeom>
          <a:ln w="25400">
            <a:miter lim="400000"/>
          </a:ln>
          <a:extLst>
            <a:ext uri="{C572A759-6A51-4108-AA02-DFA0A04FC94B}">
              <ma14:wrappingTextBoxFlag xmlns:ma14="http://schemas.microsoft.com/office/mac/drawingml/2011/main" val="1"/>
            </a:ext>
          </a:extLst>
        </p:spPr>
        <p:txBody>
          <a:bodyPr lIns="45719" rIns="45719">
            <a:spAutoFit/>
          </a:bodyPr>
          <a:lstStyle/>
          <a:p>
            <a:pPr defTabSz="914400">
              <a:defRPr sz="2400">
                <a:solidFill>
                  <a:schemeClr val="accent1"/>
                </a:solidFill>
              </a:defRPr>
            </a:pPr>
            <a:r>
              <a:t>Content/quotes from: “Section 2: Known Applications of AI”</a:t>
            </a:r>
          </a:p>
          <a:p>
            <a:pPr defTabSz="914400">
              <a:defRPr sz="2400">
                <a:solidFill>
                  <a:schemeClr val="accent1"/>
                </a:solidFill>
              </a:defRPr>
            </a:pPr>
            <a:r>
              <a:t>Additional Content from: </a:t>
            </a:r>
            <a:r>
              <a:rPr u="sng">
                <a:uFill>
                  <a:solidFill>
                    <a:srgbClr val="0000FF"/>
                  </a:solidFill>
                </a:uFill>
                <a:hlinkClick r:id="rId3" invalidUrl="" action="" tgtFrame="" tooltip="" history="1" highlightClick="0" endSnd="0"/>
              </a:rPr>
              <a:t>https://emerj.com/ai-sector-overviews/machine-learning-in-finance/</a:t>
            </a:r>
            <a:r>
              <a:rPr u="sng"/>
              <a:t> </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6" name="Predicting Customer Churn"/>
          <p:cNvSpPr txBox="1"/>
          <p:nvPr>
            <p:ph type="title"/>
          </p:nvPr>
        </p:nvSpPr>
        <p:spPr>
          <a:prstGeom prst="rect">
            <a:avLst/>
          </a:prstGeom>
        </p:spPr>
        <p:txBody>
          <a:bodyPr/>
          <a:lstStyle/>
          <a:p>
            <a:pPr/>
            <a:r>
              <a:t>Predicting Customer Churn</a:t>
            </a:r>
          </a:p>
        </p:txBody>
      </p:sp>
      <p:pic>
        <p:nvPicPr>
          <p:cNvPr id="667" name="Picture 16" descr="Picture 16"/>
          <p:cNvPicPr>
            <a:picLocks noChangeAspect="0"/>
          </p:cNvPicPr>
          <p:nvPr/>
        </p:nvPicPr>
        <p:blipFill>
          <a:blip r:embed="rId2">
            <a:extLst/>
          </a:blip>
          <a:stretch>
            <a:fillRect/>
          </a:stretch>
        </p:blipFill>
        <p:spPr>
          <a:xfrm>
            <a:off x="7281219" y="1982805"/>
            <a:ext cx="274321" cy="274321"/>
          </a:xfrm>
          <a:prstGeom prst="rect">
            <a:avLst/>
          </a:prstGeom>
          <a:ln w="12700">
            <a:miter lim="400000"/>
          </a:ln>
        </p:spPr>
      </p:pic>
      <p:grpSp>
        <p:nvGrpSpPr>
          <p:cNvPr id="673" name="Group"/>
          <p:cNvGrpSpPr/>
          <p:nvPr/>
        </p:nvGrpSpPr>
        <p:grpSpPr>
          <a:xfrm>
            <a:off x="1714500" y="5560886"/>
            <a:ext cx="20955000" cy="6668990"/>
            <a:chOff x="0" y="0"/>
            <a:chExt cx="20955000" cy="6668987"/>
          </a:xfrm>
        </p:grpSpPr>
        <p:sp>
          <p:nvSpPr>
            <p:cNvPr id="668" name="Rounded Rectangle"/>
            <p:cNvSpPr/>
            <p:nvPr/>
          </p:nvSpPr>
          <p:spPr>
            <a:xfrm>
              <a:off x="0" y="789590"/>
              <a:ext cx="20955000" cy="5879398"/>
            </a:xfrm>
            <a:prstGeom prst="roundRect">
              <a:avLst>
                <a:gd name="adj" fmla="val 3455"/>
              </a:avLst>
            </a:prstGeom>
            <a:noFill/>
            <a:ln w="76200" cap="flat">
              <a:solidFill>
                <a:schemeClr val="accent4"/>
              </a:solidFill>
              <a:prstDash val="solid"/>
              <a:miter lim="800000"/>
            </a:ln>
            <a:effectLst/>
          </p:spPr>
          <p:txBody>
            <a:bodyPr wrap="square" lIns="91439" tIns="91439" rIns="91439" bIns="91439" numCol="1" anchor="ctr">
              <a:noAutofit/>
            </a:bodyPr>
            <a:lstStyle/>
            <a:p>
              <a:pPr/>
            </a:p>
          </p:txBody>
        </p:sp>
        <p:sp>
          <p:nvSpPr>
            <p:cNvPr id="669" name="Subtitle 4"/>
            <p:cNvSpPr txBox="1"/>
            <p:nvPr/>
          </p:nvSpPr>
          <p:spPr>
            <a:xfrm>
              <a:off x="3917543" y="0"/>
              <a:ext cx="13043714" cy="1502983"/>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rmAutofit fontScale="100000" lnSpcReduction="0"/>
            </a:bodyPr>
            <a:lstStyle>
              <a:lvl1pPr algn="ctr" defTabSz="914400">
                <a:lnSpc>
                  <a:spcPct val="110000"/>
                </a:lnSpc>
                <a:spcBef>
                  <a:spcPts val="3000"/>
                </a:spcBef>
                <a:defRPr sz="4800">
                  <a:solidFill>
                    <a:schemeClr val="accent4"/>
                  </a:solidFill>
                </a:defRPr>
              </a:lvl1pPr>
            </a:lstStyle>
            <a:p>
              <a:pPr/>
              <a:r>
                <a:t>Key Benefits &amp; Limitations of Churn Models</a:t>
              </a:r>
            </a:p>
          </p:txBody>
        </p:sp>
        <p:sp>
          <p:nvSpPr>
            <p:cNvPr id="670" name="Subtitle 4"/>
            <p:cNvSpPr txBox="1"/>
            <p:nvPr/>
          </p:nvSpPr>
          <p:spPr>
            <a:xfrm>
              <a:off x="1060451" y="853840"/>
              <a:ext cx="8111834" cy="20217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rmAutofit fontScale="100000" lnSpcReduction="0"/>
            </a:bodyPr>
            <a:lstStyle>
              <a:lvl1pPr algn="ctr" defTabSz="914400">
                <a:lnSpc>
                  <a:spcPct val="110000"/>
                </a:lnSpc>
                <a:spcBef>
                  <a:spcPts val="3000"/>
                </a:spcBef>
                <a:defRPr sz="4800">
                  <a:solidFill>
                    <a:schemeClr val="accent1"/>
                  </a:solidFill>
                </a:defRPr>
              </a:lvl1pPr>
            </a:lstStyle>
            <a:p>
              <a:pPr/>
              <a:r>
                <a:t>Benefits</a:t>
              </a:r>
            </a:p>
          </p:txBody>
        </p:sp>
        <p:sp>
          <p:nvSpPr>
            <p:cNvPr id="671" name="Line"/>
            <p:cNvSpPr/>
            <p:nvPr/>
          </p:nvSpPr>
          <p:spPr>
            <a:xfrm flipV="1">
              <a:off x="10477499" y="1294466"/>
              <a:ext cx="1" cy="5013282"/>
            </a:xfrm>
            <a:prstGeom prst="line">
              <a:avLst/>
            </a:prstGeom>
            <a:noFill/>
            <a:ln w="76200" cap="flat">
              <a:solidFill>
                <a:schemeClr val="accent4"/>
              </a:solidFill>
              <a:prstDash val="solid"/>
              <a:miter lim="800000"/>
            </a:ln>
            <a:effectLst/>
          </p:spPr>
          <p:txBody>
            <a:bodyPr wrap="square" lIns="91439" tIns="91439" rIns="91439" bIns="91439" numCol="1" anchor="t">
              <a:noAutofit/>
            </a:bodyPr>
            <a:lstStyle/>
            <a:p>
              <a:pPr/>
            </a:p>
          </p:txBody>
        </p:sp>
        <p:sp>
          <p:nvSpPr>
            <p:cNvPr id="672" name="Subtitle 4"/>
            <p:cNvSpPr txBox="1"/>
            <p:nvPr/>
          </p:nvSpPr>
          <p:spPr>
            <a:xfrm>
              <a:off x="11782714" y="951566"/>
              <a:ext cx="8111835" cy="18262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rmAutofit fontScale="100000" lnSpcReduction="0"/>
            </a:bodyPr>
            <a:lstStyle>
              <a:lvl1pPr algn="ctr" defTabSz="914400">
                <a:lnSpc>
                  <a:spcPct val="110000"/>
                </a:lnSpc>
                <a:spcBef>
                  <a:spcPts val="3000"/>
                </a:spcBef>
                <a:defRPr sz="4800">
                  <a:solidFill>
                    <a:schemeClr val="accent1"/>
                  </a:solidFill>
                </a:defRPr>
              </a:lvl1pPr>
            </a:lstStyle>
            <a:p>
              <a:pPr/>
              <a:r>
                <a:t>Limitations</a:t>
              </a:r>
            </a:p>
          </p:txBody>
        </p:sp>
      </p:grpSp>
      <p:sp>
        <p:nvSpPr>
          <p:cNvPr id="674" name="Predictions from churn models are actionable b/c knowing in advance which customers might churn allows banks to make extra efforts to improve those customers’ satisfaction"/>
          <p:cNvSpPr txBox="1"/>
          <p:nvPr/>
        </p:nvSpPr>
        <p:spPr>
          <a:xfrm>
            <a:off x="2030209" y="7896988"/>
            <a:ext cx="9692525" cy="4872642"/>
          </a:xfrm>
          <a:prstGeom prst="rect">
            <a:avLst/>
          </a:prstGeom>
          <a:ln w="25400">
            <a:miter lim="400000"/>
          </a:ln>
          <a:extLst>
            <a:ext uri="{C572A759-6A51-4108-AA02-DFA0A04FC94B}">
              <ma14:wrappingTextBoxFlag xmlns:ma14="http://schemas.microsoft.com/office/mac/drawingml/2011/main" val="1"/>
            </a:ext>
          </a:extLst>
        </p:spPr>
        <p:txBody>
          <a:bodyPr lIns="182879" tIns="182879" rIns="182879" bIns="182879"/>
          <a:lstStyle>
            <a:lvl1pPr marL="508000" indent="-381000" defTabSz="1828433">
              <a:spcBef>
                <a:spcPts val="1500"/>
              </a:spcBef>
              <a:buSzPct val="100000"/>
              <a:buChar char="•"/>
              <a:defRPr sz="4400">
                <a:solidFill>
                  <a:schemeClr val="accent1"/>
                </a:solidFill>
              </a:defRPr>
            </a:lvl1pPr>
          </a:lstStyle>
          <a:p>
            <a:pPr/>
            <a:r>
              <a:t>Predictions from churn models are actionable b/c knowing in advance which customers might churn allows banks to make extra efforts to improve those customers’ satisfaction</a:t>
            </a:r>
          </a:p>
        </p:txBody>
      </p:sp>
      <p:sp>
        <p:nvSpPr>
          <p:cNvPr id="675" name="Predictions about who might churn don’t necessarily provide insight into what is causing them to leave and how best to retain them"/>
          <p:cNvSpPr txBox="1"/>
          <p:nvPr/>
        </p:nvSpPr>
        <p:spPr>
          <a:xfrm>
            <a:off x="12558436" y="7896988"/>
            <a:ext cx="9601317" cy="4276900"/>
          </a:xfrm>
          <a:prstGeom prst="rect">
            <a:avLst/>
          </a:prstGeom>
          <a:ln w="25400">
            <a:miter lim="400000"/>
          </a:ln>
          <a:extLst>
            <a:ext uri="{C572A759-6A51-4108-AA02-DFA0A04FC94B}">
              <ma14:wrappingTextBoxFlag xmlns:ma14="http://schemas.microsoft.com/office/mac/drawingml/2011/main" val="1"/>
            </a:ext>
          </a:extLst>
        </p:spPr>
        <p:txBody>
          <a:bodyPr lIns="182879" tIns="182879" rIns="182879" bIns="182879"/>
          <a:lstStyle>
            <a:lvl1pPr marL="508000" indent="-381000" defTabSz="1828433">
              <a:spcBef>
                <a:spcPts val="1500"/>
              </a:spcBef>
              <a:buSzPct val="100000"/>
              <a:buChar char="•"/>
              <a:defRPr sz="4400">
                <a:solidFill>
                  <a:schemeClr val="accent1"/>
                </a:solidFill>
              </a:defRPr>
            </a:lvl1pPr>
          </a:lstStyle>
          <a:p>
            <a:pPr/>
            <a:r>
              <a:t>Predictions about who might churn don’t necessarily provide insight into what is causing them to leave and how best to retain them</a:t>
            </a:r>
          </a:p>
        </p:txBody>
      </p:sp>
      <p:sp>
        <p:nvSpPr>
          <p:cNvPr id="676" name="TextBox 15"/>
          <p:cNvSpPr txBox="1"/>
          <p:nvPr/>
        </p:nvSpPr>
        <p:spPr>
          <a:xfrm>
            <a:off x="1648949" y="12551095"/>
            <a:ext cx="7931756" cy="437069"/>
          </a:xfrm>
          <a:prstGeom prst="rect">
            <a:avLst/>
          </a:prstGeom>
          <a:ln w="254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sz="2400">
                <a:solidFill>
                  <a:schemeClr val="accent1"/>
                </a:solidFill>
              </a:defRPr>
            </a:lvl1pPr>
          </a:lstStyle>
          <a:p>
            <a:pPr/>
            <a:r>
              <a:t>Content/quotes from “Section 2: Known Applications of AI”</a:t>
            </a:r>
          </a:p>
        </p:txBody>
      </p:sp>
      <p:sp>
        <p:nvSpPr>
          <p:cNvPr id="677" name="Subtitle 4"/>
          <p:cNvSpPr txBox="1"/>
          <p:nvPr/>
        </p:nvSpPr>
        <p:spPr>
          <a:xfrm>
            <a:off x="1625600" y="2514600"/>
            <a:ext cx="21031200" cy="32963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2" marL="565784" indent="-565784" defTabSz="905255">
              <a:spcBef>
                <a:spcPts val="1400"/>
              </a:spcBef>
              <a:buSzPct val="100000"/>
              <a:buFont typeface="Arial"/>
              <a:buChar char="•"/>
              <a:defRPr sz="4752">
                <a:solidFill>
                  <a:schemeClr val="accent1"/>
                </a:solidFill>
              </a:defRPr>
            </a:pPr>
            <a:r>
              <a:t>Banks want to retain customers/prevent churn and can apply ML to this goal</a:t>
            </a:r>
          </a:p>
          <a:p>
            <a:pPr lvl="2" marL="565784" indent="-565784" defTabSz="905255">
              <a:spcBef>
                <a:spcPts val="1400"/>
              </a:spcBef>
              <a:buSzPct val="100000"/>
              <a:buFont typeface="Arial"/>
              <a:buChar char="•"/>
              <a:defRPr sz="4752">
                <a:solidFill>
                  <a:schemeClr val="accent1"/>
                </a:solidFill>
              </a:defRPr>
            </a:pPr>
            <a:r>
              <a:t>In much the same way as with fraud models, the customer data that banks have can be used to “create churn models based on customer attributes or features of those who did or did not churn for another competitor”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7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67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67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67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3" fill="hold">
                                  <p:stCondLst>
                                    <p:cond delay="0"/>
                                  </p:stCondLst>
                                  <p:iterate type="el" backwards="0">
                                    <p:tmAbs val="0"/>
                                  </p:iterate>
                                  <p:childTnLst>
                                    <p:set>
                                      <p:cBhvr>
                                        <p:cTn id="20" fill="hold"/>
                                        <p:tgtEl>
                                          <p:spTgt spid="67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4" fill="hold">
                                  <p:stCondLst>
                                    <p:cond delay="0"/>
                                  </p:stCondLst>
                                  <p:iterate type="el" backwards="0">
                                    <p:tmAbs val="0"/>
                                  </p:iterate>
                                  <p:childTnLst>
                                    <p:set>
                                      <p:cBhvr>
                                        <p:cTn id="24" fill="hold"/>
                                        <p:tgtEl>
                                          <p:spTgt spid="6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77" grpId="1"/>
      <p:bldP build="whole" bldLvl="1" animBg="1" rev="0" advAuto="0" spid="675" grpId="4"/>
      <p:bldP build="whole" bldLvl="1" animBg="1" rev="0" advAuto="0" spid="674" grpId="3"/>
      <p:bldP build="whole" bldLvl="1" animBg="1" rev="0" advAuto="0" spid="673" grpId="2"/>
    </p:bldLst>
  </p:timing>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9" name="Three Additional Examples of ML in Finance"/>
          <p:cNvSpPr txBox="1"/>
          <p:nvPr>
            <p:ph type="title"/>
          </p:nvPr>
        </p:nvSpPr>
        <p:spPr>
          <a:prstGeom prst="rect">
            <a:avLst/>
          </a:prstGeom>
        </p:spPr>
        <p:txBody>
          <a:bodyPr/>
          <a:lstStyle/>
          <a:p>
            <a:pPr/>
            <a:r>
              <a:t>Three Additional Examples of ML in Finance</a:t>
            </a:r>
          </a:p>
        </p:txBody>
      </p:sp>
      <p:pic>
        <p:nvPicPr>
          <p:cNvPr id="680" name="Picture 16" descr="Picture 16"/>
          <p:cNvPicPr>
            <a:picLocks noChangeAspect="0"/>
          </p:cNvPicPr>
          <p:nvPr/>
        </p:nvPicPr>
        <p:blipFill>
          <a:blip r:embed="rId2">
            <a:extLst/>
          </a:blip>
          <a:stretch>
            <a:fillRect/>
          </a:stretch>
        </p:blipFill>
        <p:spPr>
          <a:xfrm>
            <a:off x="7281219" y="1982805"/>
            <a:ext cx="274321" cy="274321"/>
          </a:xfrm>
          <a:prstGeom prst="rect">
            <a:avLst/>
          </a:prstGeom>
          <a:ln w="12700">
            <a:miter lim="400000"/>
          </a:ln>
        </p:spPr>
      </p:pic>
      <p:sp>
        <p:nvSpPr>
          <p:cNvPr id="681" name="Subtitle 4"/>
          <p:cNvSpPr txBox="1"/>
          <p:nvPr/>
        </p:nvSpPr>
        <p:spPr>
          <a:xfrm>
            <a:off x="1625600" y="2514600"/>
            <a:ext cx="21031200" cy="940124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2" indent="0" defTabSz="914400">
              <a:lnSpc>
                <a:spcPct val="110000"/>
              </a:lnSpc>
              <a:spcBef>
                <a:spcPts val="3000"/>
              </a:spcBef>
              <a:defRPr sz="4800">
                <a:solidFill>
                  <a:schemeClr val="accent4"/>
                </a:solidFill>
              </a:defRPr>
            </a:pPr>
            <a:r>
              <a:t>Customer Experience</a:t>
            </a:r>
          </a:p>
          <a:p>
            <a:pPr lvl="2" marL="571499" indent="-571499" defTabSz="914400">
              <a:lnSpc>
                <a:spcPct val="110000"/>
              </a:lnSpc>
              <a:spcBef>
                <a:spcPts val="1500"/>
              </a:spcBef>
              <a:buSzPct val="100000"/>
              <a:buFont typeface="Arial"/>
              <a:buChar char="•"/>
              <a:defRPr sz="4800">
                <a:solidFill>
                  <a:schemeClr val="accent1"/>
                </a:solidFill>
              </a:defRPr>
            </a:pPr>
            <a:r>
              <a:t>Conversational AI platforms are being used to service customers via chat or over the phone to improve responsiveness and reduce costs</a:t>
            </a:r>
          </a:p>
          <a:p>
            <a:pPr lvl="2" indent="0" defTabSz="914400">
              <a:lnSpc>
                <a:spcPct val="110000"/>
              </a:lnSpc>
              <a:spcBef>
                <a:spcPts val="3000"/>
              </a:spcBef>
              <a:defRPr sz="4800">
                <a:solidFill>
                  <a:schemeClr val="accent4"/>
                </a:solidFill>
              </a:defRPr>
            </a:pPr>
            <a:r>
              <a:t>Personal Finance</a:t>
            </a:r>
          </a:p>
          <a:p>
            <a:pPr lvl="2" marL="571499" indent="-571499" defTabSz="914400">
              <a:lnSpc>
                <a:spcPct val="110000"/>
              </a:lnSpc>
              <a:spcBef>
                <a:spcPts val="1500"/>
              </a:spcBef>
              <a:buSzPct val="100000"/>
              <a:buFont typeface="Arial"/>
              <a:buChar char="•"/>
              <a:defRPr sz="4800">
                <a:solidFill>
                  <a:schemeClr val="accent1"/>
                </a:solidFill>
              </a:defRPr>
            </a:pPr>
            <a:r>
              <a:t>Personalized portfolios</a:t>
            </a:r>
          </a:p>
          <a:p>
            <a:pPr lvl="2" indent="0" defTabSz="914400">
              <a:lnSpc>
                <a:spcPct val="110000"/>
              </a:lnSpc>
              <a:spcBef>
                <a:spcPts val="3000"/>
              </a:spcBef>
              <a:defRPr sz="4800">
                <a:solidFill>
                  <a:schemeClr val="accent4"/>
                </a:solidFill>
              </a:defRPr>
            </a:pPr>
            <a:r>
              <a:t>Financial Forecasting</a:t>
            </a:r>
          </a:p>
          <a:p>
            <a:pPr lvl="2" marL="571499" indent="-571499" defTabSz="914400">
              <a:lnSpc>
                <a:spcPct val="110000"/>
              </a:lnSpc>
              <a:spcBef>
                <a:spcPts val="1500"/>
              </a:spcBef>
              <a:buSzPct val="100000"/>
              <a:buFont typeface="Arial"/>
              <a:buChar char="•"/>
              <a:defRPr sz="4800">
                <a:solidFill>
                  <a:schemeClr val="accent1"/>
                </a:solidFill>
              </a:defRPr>
            </a:pPr>
            <a:r>
              <a:t>Ability to predict company financials or budgeting needs in the future</a:t>
            </a:r>
          </a:p>
        </p:txBody>
      </p:sp>
      <p:sp>
        <p:nvSpPr>
          <p:cNvPr id="682" name="TextBox 6"/>
          <p:cNvSpPr txBox="1"/>
          <p:nvPr/>
        </p:nvSpPr>
        <p:spPr>
          <a:xfrm>
            <a:off x="1547349" y="12173322"/>
            <a:ext cx="23194090" cy="792669"/>
          </a:xfrm>
          <a:prstGeom prst="rect">
            <a:avLst/>
          </a:prstGeom>
          <a:ln w="25400">
            <a:miter lim="400000"/>
          </a:ln>
          <a:extLst>
            <a:ext uri="{C572A759-6A51-4108-AA02-DFA0A04FC94B}">
              <ma14:wrappingTextBoxFlag xmlns:ma14="http://schemas.microsoft.com/office/mac/drawingml/2011/main" val="1"/>
            </a:ext>
          </a:extLst>
        </p:spPr>
        <p:txBody>
          <a:bodyPr lIns="45719" rIns="45719">
            <a:spAutoFit/>
          </a:bodyPr>
          <a:lstStyle/>
          <a:p>
            <a:pPr defTabSz="914400">
              <a:defRPr sz="2400">
                <a:solidFill>
                  <a:schemeClr val="accent1"/>
                </a:solidFill>
              </a:defRPr>
            </a:pPr>
            <a:r>
              <a:t>Content/quotes for financial forecasting from “Section 2: Known Applications of AI” </a:t>
            </a:r>
          </a:p>
          <a:p>
            <a:pPr defTabSz="914400">
              <a:defRPr sz="2400">
                <a:solidFill>
                  <a:schemeClr val="accent1"/>
                </a:solidFill>
              </a:defRPr>
            </a:pPr>
            <a:r>
              <a:t>Content/quotes for customer experience and personal finance section from </a:t>
            </a:r>
            <a:r>
              <a:rPr u="sng">
                <a:uFill>
                  <a:solidFill>
                    <a:srgbClr val="0000FF"/>
                  </a:solidFill>
                </a:uFill>
                <a:hlinkClick r:id="rId3" invalidUrl="" action="" tgtFrame="" tooltip="" history="1" highlightClick="0" endSnd="0"/>
              </a:rPr>
              <a:t>https://www.alacriti.com/machine-learning-in-financial-services-potential-applications/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8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68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68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68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68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68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681">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81" grpId="1"/>
    </p:bldLst>
  </p:timing>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4" name="Rectangle 2"/>
          <p:cNvSpPr/>
          <p:nvPr/>
        </p:nvSpPr>
        <p:spPr>
          <a:xfrm>
            <a:off x="9448800" y="1828800"/>
            <a:ext cx="5486400" cy="6087217"/>
          </a:xfrm>
          <a:prstGeom prst="rect">
            <a:avLst/>
          </a:prstGeom>
          <a:blipFill>
            <a:blip r:embed="rId2"/>
            <a:stretch>
              <a:fillRect/>
            </a:stretch>
          </a:blip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3" name="Content-Based Recommender: Pandora"/>
          <p:cNvSpPr txBox="1"/>
          <p:nvPr>
            <p:ph type="title"/>
          </p:nvPr>
        </p:nvSpPr>
        <p:spPr>
          <a:prstGeom prst="rect">
            <a:avLst/>
          </a:prstGeom>
        </p:spPr>
        <p:txBody>
          <a:bodyPr/>
          <a:lstStyle/>
          <a:p>
            <a:pPr/>
            <a:r>
              <a:t>Content-Based Recommender: Pandora</a:t>
            </a:r>
          </a:p>
        </p:txBody>
      </p:sp>
      <p:pic>
        <p:nvPicPr>
          <p:cNvPr id="294" name="Screen Shot 2019-12-04 at 6.44.10 PM.png" descr="Screen Shot 2019-12-04 at 6.44.10 PM.png"/>
          <p:cNvPicPr>
            <a:picLocks noChangeAspect="1"/>
          </p:cNvPicPr>
          <p:nvPr/>
        </p:nvPicPr>
        <p:blipFill>
          <a:blip r:embed="rId2">
            <a:extLst/>
          </a:blip>
          <a:stretch>
            <a:fillRect/>
          </a:stretch>
        </p:blipFill>
        <p:spPr>
          <a:xfrm>
            <a:off x="12248932" y="2148758"/>
            <a:ext cx="11168159" cy="8953246"/>
          </a:xfrm>
          <a:prstGeom prst="rect">
            <a:avLst/>
          </a:prstGeom>
          <a:ln w="12700">
            <a:miter lim="400000"/>
          </a:ln>
        </p:spPr>
      </p:pic>
      <p:sp>
        <p:nvSpPr>
          <p:cNvPr id="295" name="Subtitle 4"/>
          <p:cNvSpPr txBox="1"/>
          <p:nvPr/>
        </p:nvSpPr>
        <p:spPr>
          <a:xfrm>
            <a:off x="1625600" y="2514600"/>
            <a:ext cx="10859637" cy="822156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571500" indent="-571500" defTabSz="914400">
              <a:lnSpc>
                <a:spcPct val="110000"/>
              </a:lnSpc>
              <a:spcBef>
                <a:spcPts val="3000"/>
              </a:spcBef>
              <a:buSzPct val="100000"/>
              <a:buFont typeface="Arial"/>
              <a:buChar char="•"/>
              <a:defRPr sz="4800">
                <a:solidFill>
                  <a:schemeClr val="accent1"/>
                </a:solidFill>
              </a:defRPr>
            </a:pPr>
            <a:r>
              <a:t>Once you find a song you like, Pandora finds other songs with similar musical qualities</a:t>
            </a:r>
          </a:p>
          <a:p>
            <a:pPr marL="571500" indent="-571500" defTabSz="914400">
              <a:lnSpc>
                <a:spcPct val="110000"/>
              </a:lnSpc>
              <a:spcBef>
                <a:spcPts val="3000"/>
              </a:spcBef>
              <a:buSzPct val="100000"/>
              <a:buFont typeface="Arial"/>
              <a:buChar char="•"/>
              <a:defRPr sz="4800">
                <a:solidFill>
                  <a:schemeClr val="accent1"/>
                </a:solidFill>
              </a:defRPr>
            </a:pPr>
            <a:r>
              <a:t>Pandora emerged from the Music Genome Project, so it understands music and can provide explanations using accurate vocabulary</a:t>
            </a:r>
          </a:p>
        </p:txBody>
      </p:sp>
      <p:sp>
        <p:nvSpPr>
          <p:cNvPr id="296" name="Content/quotes from: “A Human’s Guide to Machine Intelligence” by Kartik Hosanagar"/>
          <p:cNvSpPr txBox="1"/>
          <p:nvPr/>
        </p:nvSpPr>
        <p:spPr>
          <a:xfrm>
            <a:off x="1535534" y="12619163"/>
            <a:ext cx="15407854" cy="62047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indent="228600">
              <a:lnSpc>
                <a:spcPct val="110000"/>
              </a:lnSpc>
              <a:spcBef>
                <a:spcPts val="400"/>
              </a:spcBef>
              <a:defRPr sz="2400">
                <a:solidFill>
                  <a:schemeClr val="accent1"/>
                </a:solidFill>
              </a:defRPr>
            </a:pPr>
            <a:r>
              <a:t>Content/quotes from: “A Human’s Guide to Machine Intelligence” by Kartik Hosanagar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9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9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9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29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95">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4" grpId="2"/>
      <p:bldP build="p" bldLvl="5" animBg="1" rev="0" advAuto="0" spid="295"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Content-Based Recommender: Pandora"/>
          <p:cNvSpPr txBox="1"/>
          <p:nvPr>
            <p:ph type="title"/>
          </p:nvPr>
        </p:nvSpPr>
        <p:spPr>
          <a:prstGeom prst="rect">
            <a:avLst/>
          </a:prstGeom>
        </p:spPr>
        <p:txBody>
          <a:bodyPr/>
          <a:lstStyle/>
          <a:p>
            <a:pPr/>
            <a:r>
              <a:t>Content-Based Recommender: Pandora</a:t>
            </a:r>
          </a:p>
        </p:txBody>
      </p:sp>
      <p:sp>
        <p:nvSpPr>
          <p:cNvPr id="299" name="Subtitle 4"/>
          <p:cNvSpPr txBox="1"/>
          <p:nvPr/>
        </p:nvSpPr>
        <p:spPr>
          <a:xfrm>
            <a:off x="2825750" y="3749340"/>
            <a:ext cx="18732500" cy="150298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defTabSz="914400">
              <a:lnSpc>
                <a:spcPct val="110000"/>
              </a:lnSpc>
              <a:spcBef>
                <a:spcPts val="3000"/>
              </a:spcBef>
              <a:defRPr sz="4800">
                <a:solidFill>
                  <a:schemeClr val="accent1"/>
                </a:solidFill>
              </a:defRPr>
            </a:lvl1pPr>
          </a:lstStyle>
          <a:p>
            <a:pPr/>
            <a:r>
              <a:t>I ask for recommendations based on “Thunder” by Imagine Dragons</a:t>
            </a:r>
          </a:p>
        </p:txBody>
      </p:sp>
      <p:sp>
        <p:nvSpPr>
          <p:cNvPr id="300" name="Subtitle 4"/>
          <p:cNvSpPr txBox="1"/>
          <p:nvPr/>
        </p:nvSpPr>
        <p:spPr>
          <a:xfrm>
            <a:off x="2825473" y="7001126"/>
            <a:ext cx="18733054" cy="425707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defTabSz="914400">
              <a:spcBef>
                <a:spcPts val="3000"/>
              </a:spcBef>
              <a:defRPr sz="4800">
                <a:solidFill>
                  <a:schemeClr val="accent1"/>
                </a:solidFill>
              </a:defRPr>
            </a:pPr>
            <a:r>
              <a:t>Pandora recommends tracks with similar musical qualities and explains why each is acoustically similar to “Thunder”</a:t>
            </a:r>
          </a:p>
          <a:p>
            <a:pPr defTabSz="914400">
              <a:spcBef>
                <a:spcPts val="3000"/>
              </a:spcBef>
              <a:defRPr sz="4800">
                <a:solidFill>
                  <a:schemeClr val="accent1"/>
                </a:solidFill>
              </a:defRPr>
            </a:pPr>
            <a:r>
              <a:t>For example, “Ride” by Twenty One Pilots features “a dub production, a reggae feel, acoustic rhythm piano, use of a string ensemble and major key tonality”</a:t>
            </a:r>
          </a:p>
        </p:txBody>
      </p:sp>
      <p:sp>
        <p:nvSpPr>
          <p:cNvPr id="301" name="Arrow 11"/>
          <p:cNvSpPr/>
          <p:nvPr/>
        </p:nvSpPr>
        <p:spPr>
          <a:xfrm rot="5400000">
            <a:off x="11642115" y="5526817"/>
            <a:ext cx="1099770" cy="8280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469" y="0"/>
                </a:moveTo>
                <a:cubicBezTo>
                  <a:pt x="13010" y="0"/>
                  <a:pt x="12551" y="232"/>
                  <a:pt x="12200" y="697"/>
                </a:cubicBezTo>
                <a:cubicBezTo>
                  <a:pt x="11500" y="1626"/>
                  <a:pt x="11500" y="3135"/>
                  <a:pt x="12200" y="4065"/>
                </a:cubicBezTo>
                <a:lnTo>
                  <a:pt x="15479" y="8419"/>
                </a:lnTo>
                <a:lnTo>
                  <a:pt x="1793" y="8419"/>
                </a:lnTo>
                <a:cubicBezTo>
                  <a:pt x="802" y="8419"/>
                  <a:pt x="0" y="9485"/>
                  <a:pt x="0" y="10800"/>
                </a:cubicBezTo>
                <a:cubicBezTo>
                  <a:pt x="0" y="12115"/>
                  <a:pt x="802" y="13181"/>
                  <a:pt x="1793" y="13181"/>
                </a:cubicBezTo>
                <a:lnTo>
                  <a:pt x="15479" y="13181"/>
                </a:lnTo>
                <a:lnTo>
                  <a:pt x="12200" y="17535"/>
                </a:lnTo>
                <a:cubicBezTo>
                  <a:pt x="11500" y="18465"/>
                  <a:pt x="11500" y="19974"/>
                  <a:pt x="12200" y="20903"/>
                </a:cubicBezTo>
                <a:cubicBezTo>
                  <a:pt x="12551" y="21368"/>
                  <a:pt x="13010" y="21600"/>
                  <a:pt x="13469" y="21600"/>
                </a:cubicBezTo>
                <a:cubicBezTo>
                  <a:pt x="13927" y="21600"/>
                  <a:pt x="14387" y="21368"/>
                  <a:pt x="14737" y="20903"/>
                </a:cubicBezTo>
                <a:lnTo>
                  <a:pt x="21074" y="12484"/>
                </a:lnTo>
                <a:cubicBezTo>
                  <a:pt x="21424" y="12019"/>
                  <a:pt x="21600" y="11409"/>
                  <a:pt x="21600" y="10800"/>
                </a:cubicBezTo>
                <a:cubicBezTo>
                  <a:pt x="21600" y="10191"/>
                  <a:pt x="21424" y="9581"/>
                  <a:pt x="21074" y="9116"/>
                </a:cubicBezTo>
                <a:lnTo>
                  <a:pt x="14737" y="697"/>
                </a:lnTo>
                <a:cubicBezTo>
                  <a:pt x="14387" y="232"/>
                  <a:pt x="13927" y="0"/>
                  <a:pt x="13469" y="0"/>
                </a:cubicBezTo>
                <a:close/>
              </a:path>
            </a:pathLst>
          </a:custGeom>
          <a:solidFill>
            <a:schemeClr val="accent4"/>
          </a:solidFill>
          <a:ln w="12700">
            <a:miter lim="400000"/>
          </a:ln>
        </p:spPr>
        <p:txBody>
          <a:bodyPr tIns="91439" bIns="91439" anchor="ctr"/>
          <a:lstStyle/>
          <a:p>
            <a:pPr/>
          </a:p>
        </p:txBody>
      </p:sp>
      <p:grpSp>
        <p:nvGrpSpPr>
          <p:cNvPr id="304" name="Group"/>
          <p:cNvGrpSpPr/>
          <p:nvPr/>
        </p:nvGrpSpPr>
        <p:grpSpPr>
          <a:xfrm>
            <a:off x="1714500" y="2107734"/>
            <a:ext cx="20955000" cy="9719984"/>
            <a:chOff x="0" y="0"/>
            <a:chExt cx="20955000" cy="9719983"/>
          </a:xfrm>
        </p:grpSpPr>
        <p:sp>
          <p:nvSpPr>
            <p:cNvPr id="302" name="Rounded Rectangle"/>
            <p:cNvSpPr/>
            <p:nvPr/>
          </p:nvSpPr>
          <p:spPr>
            <a:xfrm>
              <a:off x="0" y="762067"/>
              <a:ext cx="20955000" cy="8957917"/>
            </a:xfrm>
            <a:prstGeom prst="roundRect">
              <a:avLst>
                <a:gd name="adj" fmla="val 2268"/>
              </a:avLst>
            </a:prstGeom>
            <a:noFill/>
            <a:ln w="76200" cap="flat">
              <a:solidFill>
                <a:schemeClr val="accent4"/>
              </a:solidFill>
              <a:prstDash val="solid"/>
              <a:miter lim="800000"/>
            </a:ln>
            <a:effectLst/>
          </p:spPr>
          <p:txBody>
            <a:bodyPr wrap="square" lIns="91439" tIns="91439" rIns="91439" bIns="91439" numCol="1" anchor="ctr">
              <a:noAutofit/>
            </a:bodyPr>
            <a:lstStyle/>
            <a:p>
              <a:pPr/>
            </a:p>
          </p:txBody>
        </p:sp>
        <p:sp>
          <p:nvSpPr>
            <p:cNvPr id="303" name="Subtitle 4"/>
            <p:cNvSpPr txBox="1"/>
            <p:nvPr/>
          </p:nvSpPr>
          <p:spPr>
            <a:xfrm>
              <a:off x="1413253" y="0"/>
              <a:ext cx="8036946" cy="1502983"/>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rmAutofit fontScale="100000" lnSpcReduction="0"/>
            </a:bodyPr>
            <a:lstStyle>
              <a:lvl1pPr algn="ctr" defTabSz="914400">
                <a:lnSpc>
                  <a:spcPct val="110000"/>
                </a:lnSpc>
                <a:spcBef>
                  <a:spcPts val="3000"/>
                </a:spcBef>
                <a:defRPr sz="4800">
                  <a:solidFill>
                    <a:schemeClr val="accent4"/>
                  </a:solidFill>
                </a:defRPr>
              </a:lvl1pPr>
            </a:lstStyle>
            <a:p>
              <a:pPr/>
              <a:r>
                <a:t>Pandora for Popular Genres</a:t>
              </a:r>
            </a:p>
          </p:txBody>
        </p:sp>
      </p:grpSp>
      <p:sp>
        <p:nvSpPr>
          <p:cNvPr id="305" name="Content/quotes from: “A Human’s Guide to Machine Intelligence” by Kartik Hosanagar"/>
          <p:cNvSpPr txBox="1"/>
          <p:nvPr/>
        </p:nvSpPr>
        <p:spPr>
          <a:xfrm>
            <a:off x="1535534" y="12619163"/>
            <a:ext cx="15407854" cy="62047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indent="228600">
              <a:lnSpc>
                <a:spcPct val="110000"/>
              </a:lnSpc>
              <a:spcBef>
                <a:spcPts val="400"/>
              </a:spcBef>
              <a:defRPr sz="2400">
                <a:solidFill>
                  <a:schemeClr val="accent1"/>
                </a:solidFill>
              </a:defRPr>
            </a:pPr>
            <a:r>
              <a:t>Content/quotes from: “A Human’s Guide to Machine Intelligence” by Kartik Hosanagar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300">
                                            <p:bg/>
                                          </p:spTgt>
                                        </p:tgtEl>
                                        <p:attrNameLst>
                                          <p:attrName>style.visibility</p:attrName>
                                        </p:attrNameLst>
                                      </p:cBhvr>
                                      <p:to>
                                        <p:strVal val="visible"/>
                                      </p:to>
                                    </p:set>
                                  </p:childTnLst>
                                </p:cTn>
                              </p:par>
                              <p:par>
                                <p:cTn id="15" presetClass="entr" nodeType="withEffect" presetSubtype="0" presetID="1" grpId="3" fill="hold">
                                  <p:stCondLst>
                                    <p:cond delay="0"/>
                                  </p:stCondLst>
                                  <p:iterate type="el" backwards="0">
                                    <p:tmAbs val="0"/>
                                  </p:iterate>
                                  <p:childTnLst>
                                    <p:set>
                                      <p:cBhvr>
                                        <p:cTn id="16" fill="hold"/>
                                        <p:tgtEl>
                                          <p:spTgt spid="300">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3" fill="hold">
                                  <p:stCondLst>
                                    <p:cond delay="0"/>
                                  </p:stCondLst>
                                  <p:iterate type="el" backwards="0">
                                    <p:tmAbs val="0"/>
                                  </p:iterate>
                                  <p:childTnLst>
                                    <p:set>
                                      <p:cBhvr>
                                        <p:cTn id="20" fill="hold"/>
                                        <p:tgtEl>
                                          <p:spTgt spid="300">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00" grpId="3"/>
      <p:bldP build="whole" bldLvl="1" animBg="1" rev="0" advAuto="0" spid="299" grpId="1"/>
      <p:bldP build="whole" bldLvl="1" animBg="1" rev="0" advAuto="0" spid="301" grpId="2"/>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7" name="Content-Based Recommender: Pandora"/>
          <p:cNvSpPr txBox="1"/>
          <p:nvPr>
            <p:ph type="title"/>
          </p:nvPr>
        </p:nvSpPr>
        <p:spPr>
          <a:prstGeom prst="rect">
            <a:avLst/>
          </a:prstGeom>
        </p:spPr>
        <p:txBody>
          <a:bodyPr/>
          <a:lstStyle/>
          <a:p>
            <a:pPr/>
            <a:r>
              <a:t>Content-Based Recommender: Pandora</a:t>
            </a:r>
          </a:p>
        </p:txBody>
      </p:sp>
      <p:sp>
        <p:nvSpPr>
          <p:cNvPr id="308" name="Subtitle 4"/>
          <p:cNvSpPr txBox="1"/>
          <p:nvPr/>
        </p:nvSpPr>
        <p:spPr>
          <a:xfrm>
            <a:off x="2825750" y="3749340"/>
            <a:ext cx="18732500" cy="150298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defTabSz="914400">
              <a:lnSpc>
                <a:spcPct val="110000"/>
              </a:lnSpc>
              <a:spcBef>
                <a:spcPts val="3000"/>
              </a:spcBef>
              <a:defRPr sz="4800">
                <a:solidFill>
                  <a:schemeClr val="accent1"/>
                </a:solidFill>
              </a:defRPr>
            </a:lvl1pPr>
          </a:lstStyle>
          <a:p>
            <a:pPr/>
            <a:r>
              <a:t>I give one song I disliked a thumbs down</a:t>
            </a:r>
          </a:p>
        </p:txBody>
      </p:sp>
      <p:sp>
        <p:nvSpPr>
          <p:cNvPr id="309" name="Subtitle 4"/>
          <p:cNvSpPr txBox="1"/>
          <p:nvPr/>
        </p:nvSpPr>
        <p:spPr>
          <a:xfrm>
            <a:off x="2825473" y="7001126"/>
            <a:ext cx="18733054" cy="200748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defTabSz="914400">
              <a:lnSpc>
                <a:spcPct val="110000"/>
              </a:lnSpc>
              <a:spcBef>
                <a:spcPts val="3000"/>
              </a:spcBef>
              <a:defRPr sz="4800">
                <a:solidFill>
                  <a:schemeClr val="accent1"/>
                </a:solidFill>
              </a:defRPr>
            </a:lvl1pPr>
          </a:lstStyle>
          <a:p>
            <a:pPr/>
            <a:r>
              <a:t>Pandora learns from this feedback &amp; turns towards songs that are less similar to this song</a:t>
            </a:r>
          </a:p>
        </p:txBody>
      </p:sp>
      <p:sp>
        <p:nvSpPr>
          <p:cNvPr id="310" name="Arrow 11"/>
          <p:cNvSpPr/>
          <p:nvPr/>
        </p:nvSpPr>
        <p:spPr>
          <a:xfrm rot="5400000">
            <a:off x="11642115" y="5526817"/>
            <a:ext cx="1099770" cy="8280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469" y="0"/>
                </a:moveTo>
                <a:cubicBezTo>
                  <a:pt x="13010" y="0"/>
                  <a:pt x="12551" y="232"/>
                  <a:pt x="12200" y="697"/>
                </a:cubicBezTo>
                <a:cubicBezTo>
                  <a:pt x="11500" y="1626"/>
                  <a:pt x="11500" y="3135"/>
                  <a:pt x="12200" y="4065"/>
                </a:cubicBezTo>
                <a:lnTo>
                  <a:pt x="15479" y="8419"/>
                </a:lnTo>
                <a:lnTo>
                  <a:pt x="1793" y="8419"/>
                </a:lnTo>
                <a:cubicBezTo>
                  <a:pt x="802" y="8419"/>
                  <a:pt x="0" y="9485"/>
                  <a:pt x="0" y="10800"/>
                </a:cubicBezTo>
                <a:cubicBezTo>
                  <a:pt x="0" y="12115"/>
                  <a:pt x="802" y="13181"/>
                  <a:pt x="1793" y="13181"/>
                </a:cubicBezTo>
                <a:lnTo>
                  <a:pt x="15479" y="13181"/>
                </a:lnTo>
                <a:lnTo>
                  <a:pt x="12200" y="17535"/>
                </a:lnTo>
                <a:cubicBezTo>
                  <a:pt x="11500" y="18465"/>
                  <a:pt x="11500" y="19974"/>
                  <a:pt x="12200" y="20903"/>
                </a:cubicBezTo>
                <a:cubicBezTo>
                  <a:pt x="12551" y="21368"/>
                  <a:pt x="13010" y="21600"/>
                  <a:pt x="13469" y="21600"/>
                </a:cubicBezTo>
                <a:cubicBezTo>
                  <a:pt x="13927" y="21600"/>
                  <a:pt x="14387" y="21368"/>
                  <a:pt x="14737" y="20903"/>
                </a:cubicBezTo>
                <a:lnTo>
                  <a:pt x="21074" y="12484"/>
                </a:lnTo>
                <a:cubicBezTo>
                  <a:pt x="21424" y="12019"/>
                  <a:pt x="21600" y="11409"/>
                  <a:pt x="21600" y="10800"/>
                </a:cubicBezTo>
                <a:cubicBezTo>
                  <a:pt x="21600" y="10191"/>
                  <a:pt x="21424" y="9581"/>
                  <a:pt x="21074" y="9116"/>
                </a:cubicBezTo>
                <a:lnTo>
                  <a:pt x="14737" y="697"/>
                </a:lnTo>
                <a:cubicBezTo>
                  <a:pt x="14387" y="232"/>
                  <a:pt x="13927" y="0"/>
                  <a:pt x="13469" y="0"/>
                </a:cubicBezTo>
                <a:close/>
              </a:path>
            </a:pathLst>
          </a:custGeom>
          <a:solidFill>
            <a:schemeClr val="accent4"/>
          </a:solidFill>
          <a:ln w="12700">
            <a:miter lim="400000"/>
          </a:ln>
        </p:spPr>
        <p:txBody>
          <a:bodyPr tIns="91439" bIns="91439" anchor="ctr"/>
          <a:lstStyle/>
          <a:p>
            <a:pPr/>
          </a:p>
        </p:txBody>
      </p:sp>
      <p:grpSp>
        <p:nvGrpSpPr>
          <p:cNvPr id="313" name="Group"/>
          <p:cNvGrpSpPr/>
          <p:nvPr/>
        </p:nvGrpSpPr>
        <p:grpSpPr>
          <a:xfrm>
            <a:off x="1714500" y="2107734"/>
            <a:ext cx="20955000" cy="7672255"/>
            <a:chOff x="0" y="0"/>
            <a:chExt cx="20955000" cy="7672254"/>
          </a:xfrm>
        </p:grpSpPr>
        <p:sp>
          <p:nvSpPr>
            <p:cNvPr id="311" name="Rounded Rectangle"/>
            <p:cNvSpPr/>
            <p:nvPr/>
          </p:nvSpPr>
          <p:spPr>
            <a:xfrm>
              <a:off x="0" y="762067"/>
              <a:ext cx="20955000" cy="6910188"/>
            </a:xfrm>
            <a:prstGeom prst="roundRect">
              <a:avLst>
                <a:gd name="adj" fmla="val 2940"/>
              </a:avLst>
            </a:prstGeom>
            <a:noFill/>
            <a:ln w="76200" cap="flat">
              <a:solidFill>
                <a:schemeClr val="accent4"/>
              </a:solidFill>
              <a:prstDash val="solid"/>
              <a:miter lim="800000"/>
            </a:ln>
            <a:effectLst/>
          </p:spPr>
          <p:txBody>
            <a:bodyPr wrap="square" lIns="91439" tIns="91439" rIns="91439" bIns="91439" numCol="1" anchor="ctr">
              <a:noAutofit/>
            </a:bodyPr>
            <a:lstStyle/>
            <a:p>
              <a:pPr/>
            </a:p>
          </p:txBody>
        </p:sp>
        <p:sp>
          <p:nvSpPr>
            <p:cNvPr id="312" name="Subtitle 4"/>
            <p:cNvSpPr txBox="1"/>
            <p:nvPr/>
          </p:nvSpPr>
          <p:spPr>
            <a:xfrm>
              <a:off x="1413253" y="0"/>
              <a:ext cx="8036946" cy="1502983"/>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rmAutofit fontScale="100000" lnSpcReduction="0"/>
            </a:bodyPr>
            <a:lstStyle>
              <a:lvl1pPr algn="ctr" defTabSz="914400">
                <a:lnSpc>
                  <a:spcPct val="110000"/>
                </a:lnSpc>
                <a:spcBef>
                  <a:spcPts val="3000"/>
                </a:spcBef>
                <a:defRPr sz="4800">
                  <a:solidFill>
                    <a:schemeClr val="accent4"/>
                  </a:solidFill>
                </a:defRPr>
              </a:lvl1pPr>
            </a:lstStyle>
            <a:p>
              <a:pPr/>
              <a:r>
                <a:t>Pandora for Popular Genres</a:t>
              </a:r>
            </a:p>
          </p:txBody>
        </p:sp>
      </p:grpSp>
      <p:sp>
        <p:nvSpPr>
          <p:cNvPr id="314" name="Content/quotes from: “A Human’s Guide to Machine Intelligence” by Kartik Hosanagar"/>
          <p:cNvSpPr txBox="1"/>
          <p:nvPr/>
        </p:nvSpPr>
        <p:spPr>
          <a:xfrm>
            <a:off x="1535534" y="12619163"/>
            <a:ext cx="15407854" cy="62047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indent="228600">
              <a:lnSpc>
                <a:spcPct val="110000"/>
              </a:lnSpc>
              <a:spcBef>
                <a:spcPts val="400"/>
              </a:spcBef>
              <a:defRPr sz="2400">
                <a:solidFill>
                  <a:schemeClr val="accent1"/>
                </a:solidFill>
              </a:defRPr>
            </a:pPr>
            <a:r>
              <a:t>Content/quotes from: “A Human’s Guide to Machine Intelligence” by Kartik Hosanagar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3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9" grpId="3"/>
      <p:bldP build="whole" bldLvl="1" animBg="1" rev="0" advAuto="0" spid="308" grpId="1"/>
      <p:bldP build="whole" bldLvl="1" animBg="1" rev="0" advAuto="0" spid="310" grpId="2"/>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6" name="Collaborative Filtering (CF)"/>
          <p:cNvSpPr txBox="1"/>
          <p:nvPr>
            <p:ph type="title"/>
          </p:nvPr>
        </p:nvSpPr>
        <p:spPr>
          <a:prstGeom prst="rect">
            <a:avLst/>
          </a:prstGeom>
        </p:spPr>
        <p:txBody>
          <a:bodyPr/>
          <a:lstStyle/>
          <a:p>
            <a:pPr/>
            <a:r>
              <a:t>Collaborative Filtering (CF)</a:t>
            </a:r>
          </a:p>
        </p:txBody>
      </p:sp>
      <p:sp>
        <p:nvSpPr>
          <p:cNvPr id="317" name="Subtitle 4"/>
          <p:cNvSpPr txBox="1"/>
          <p:nvPr/>
        </p:nvSpPr>
        <p:spPr>
          <a:xfrm>
            <a:off x="1625600" y="2514600"/>
            <a:ext cx="21031200" cy="504657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marL="571500" indent="-571500" defTabSz="914400">
              <a:spcBef>
                <a:spcPts val="3000"/>
              </a:spcBef>
              <a:buSzPct val="100000"/>
              <a:buFont typeface="Arial"/>
              <a:buChar char="•"/>
              <a:defRPr sz="4800">
                <a:solidFill>
                  <a:schemeClr val="accent1"/>
                </a:solidFill>
              </a:defRPr>
            </a:pPr>
            <a:r>
              <a:t>Not content-based, but rather based on what others with similar preferences are consuming </a:t>
            </a:r>
          </a:p>
          <a:p>
            <a:pPr lvl="2" marL="1333499" indent="-571499" defTabSz="914400">
              <a:spcBef>
                <a:spcPts val="1500"/>
              </a:spcBef>
              <a:buSzPct val="100000"/>
              <a:buFont typeface="Arial"/>
              <a:buChar char="•"/>
              <a:defRPr sz="4800">
                <a:solidFill>
                  <a:schemeClr val="accent1"/>
                </a:solidFill>
              </a:defRPr>
            </a:pPr>
            <a:r>
              <a:t>Amazon’s “people who bought this also bought…”</a:t>
            </a:r>
          </a:p>
          <a:p>
            <a:pPr lvl="2" marL="1333499" indent="-571499" defTabSz="914400">
              <a:spcBef>
                <a:spcPts val="1500"/>
              </a:spcBef>
              <a:buSzPct val="100000"/>
              <a:buFont typeface="Arial"/>
              <a:buChar char="•"/>
              <a:defRPr sz="4800">
                <a:solidFill>
                  <a:schemeClr val="accent1"/>
                </a:solidFill>
              </a:defRPr>
            </a:pPr>
            <a:r>
              <a:t>Netflix’s original design was also based on CF - it grouped users into “personas” and made suggestions based on users of similar ”personas”</a:t>
            </a:r>
          </a:p>
        </p:txBody>
      </p:sp>
      <p:pic>
        <p:nvPicPr>
          <p:cNvPr id="318" name="Picture 16" descr="Picture 16"/>
          <p:cNvPicPr>
            <a:picLocks noChangeAspect="0"/>
          </p:cNvPicPr>
          <p:nvPr/>
        </p:nvPicPr>
        <p:blipFill>
          <a:blip r:embed="rId2">
            <a:extLst/>
          </a:blip>
          <a:stretch>
            <a:fillRect/>
          </a:stretch>
        </p:blipFill>
        <p:spPr>
          <a:xfrm>
            <a:off x="7281219" y="1982805"/>
            <a:ext cx="274321" cy="274321"/>
          </a:xfrm>
          <a:prstGeom prst="rect">
            <a:avLst/>
          </a:prstGeom>
          <a:ln w="12700">
            <a:miter lim="400000"/>
          </a:ln>
        </p:spPr>
      </p:pic>
      <p:grpSp>
        <p:nvGrpSpPr>
          <p:cNvPr id="321" name="Group"/>
          <p:cNvGrpSpPr/>
          <p:nvPr/>
        </p:nvGrpSpPr>
        <p:grpSpPr>
          <a:xfrm>
            <a:off x="1714500" y="6880575"/>
            <a:ext cx="20955000" cy="5316201"/>
            <a:chOff x="0" y="0"/>
            <a:chExt cx="20955000" cy="5316199"/>
          </a:xfrm>
        </p:grpSpPr>
        <p:sp>
          <p:nvSpPr>
            <p:cNvPr id="319" name="Rounded Rectangle"/>
            <p:cNvSpPr/>
            <p:nvPr/>
          </p:nvSpPr>
          <p:spPr>
            <a:xfrm>
              <a:off x="0" y="781146"/>
              <a:ext cx="20955000" cy="4535054"/>
            </a:xfrm>
            <a:prstGeom prst="roundRect">
              <a:avLst>
                <a:gd name="adj" fmla="val 4480"/>
              </a:avLst>
            </a:prstGeom>
            <a:noFill/>
            <a:ln w="76200" cap="flat">
              <a:solidFill>
                <a:schemeClr val="accent4"/>
              </a:solidFill>
              <a:prstDash val="solid"/>
              <a:miter lim="800000"/>
            </a:ln>
            <a:effectLst/>
          </p:spPr>
          <p:txBody>
            <a:bodyPr wrap="square" lIns="91439" tIns="91439" rIns="91439" bIns="91439" numCol="1" anchor="ctr">
              <a:noAutofit/>
            </a:bodyPr>
            <a:lstStyle/>
            <a:p>
              <a:pPr/>
            </a:p>
          </p:txBody>
        </p:sp>
        <p:sp>
          <p:nvSpPr>
            <p:cNvPr id="320" name="Subtitle 4"/>
            <p:cNvSpPr txBox="1"/>
            <p:nvPr/>
          </p:nvSpPr>
          <p:spPr>
            <a:xfrm>
              <a:off x="1226831" y="0"/>
              <a:ext cx="10016514" cy="1502983"/>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rmAutofit fontScale="100000" lnSpcReduction="0"/>
            </a:bodyPr>
            <a:lstStyle>
              <a:lvl1pPr algn="ctr" defTabSz="914400">
                <a:lnSpc>
                  <a:spcPct val="110000"/>
                </a:lnSpc>
                <a:spcBef>
                  <a:spcPts val="3000"/>
                </a:spcBef>
                <a:defRPr sz="4400">
                  <a:solidFill>
                    <a:schemeClr val="accent4"/>
                  </a:solidFill>
                </a:defRPr>
              </a:lvl1pPr>
            </a:lstStyle>
            <a:p>
              <a:pPr/>
              <a:r>
                <a:t>Last.fm for Music Recommendations</a:t>
              </a:r>
            </a:p>
          </p:txBody>
        </p:sp>
      </p:grpSp>
      <p:sp>
        <p:nvSpPr>
          <p:cNvPr id="322" name="Subtitle 4"/>
          <p:cNvSpPr txBox="1"/>
          <p:nvPr/>
        </p:nvSpPr>
        <p:spPr>
          <a:xfrm>
            <a:off x="2774950" y="7922746"/>
            <a:ext cx="18732500" cy="150298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defTabSz="914400">
              <a:spcBef>
                <a:spcPts val="3000"/>
              </a:spcBef>
              <a:defRPr sz="4800">
                <a:solidFill>
                  <a:schemeClr val="accent1"/>
                </a:solidFill>
              </a:defRPr>
            </a:lvl1pPr>
          </a:lstStyle>
          <a:p>
            <a:pPr/>
            <a:r>
              <a:t>I ask for recommendations based on “Thunder” by Imagine Dragons</a:t>
            </a:r>
          </a:p>
        </p:txBody>
      </p:sp>
      <p:sp>
        <p:nvSpPr>
          <p:cNvPr id="323" name="Arrow 11"/>
          <p:cNvSpPr/>
          <p:nvPr/>
        </p:nvSpPr>
        <p:spPr>
          <a:xfrm rot="5400000">
            <a:off x="11756465" y="9243292"/>
            <a:ext cx="769471" cy="5793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469" y="0"/>
                </a:moveTo>
                <a:cubicBezTo>
                  <a:pt x="13010" y="0"/>
                  <a:pt x="12551" y="232"/>
                  <a:pt x="12200" y="697"/>
                </a:cubicBezTo>
                <a:cubicBezTo>
                  <a:pt x="11500" y="1626"/>
                  <a:pt x="11500" y="3135"/>
                  <a:pt x="12200" y="4065"/>
                </a:cubicBezTo>
                <a:lnTo>
                  <a:pt x="15479" y="8419"/>
                </a:lnTo>
                <a:lnTo>
                  <a:pt x="1793" y="8419"/>
                </a:lnTo>
                <a:cubicBezTo>
                  <a:pt x="802" y="8419"/>
                  <a:pt x="0" y="9485"/>
                  <a:pt x="0" y="10800"/>
                </a:cubicBezTo>
                <a:cubicBezTo>
                  <a:pt x="0" y="12115"/>
                  <a:pt x="802" y="13181"/>
                  <a:pt x="1793" y="13181"/>
                </a:cubicBezTo>
                <a:lnTo>
                  <a:pt x="15479" y="13181"/>
                </a:lnTo>
                <a:lnTo>
                  <a:pt x="12200" y="17535"/>
                </a:lnTo>
                <a:cubicBezTo>
                  <a:pt x="11500" y="18465"/>
                  <a:pt x="11500" y="19974"/>
                  <a:pt x="12200" y="20903"/>
                </a:cubicBezTo>
                <a:cubicBezTo>
                  <a:pt x="12551" y="21368"/>
                  <a:pt x="13010" y="21600"/>
                  <a:pt x="13469" y="21600"/>
                </a:cubicBezTo>
                <a:cubicBezTo>
                  <a:pt x="13927" y="21600"/>
                  <a:pt x="14387" y="21368"/>
                  <a:pt x="14737" y="20903"/>
                </a:cubicBezTo>
                <a:lnTo>
                  <a:pt x="21074" y="12484"/>
                </a:lnTo>
                <a:cubicBezTo>
                  <a:pt x="21424" y="12019"/>
                  <a:pt x="21600" y="11409"/>
                  <a:pt x="21600" y="10800"/>
                </a:cubicBezTo>
                <a:cubicBezTo>
                  <a:pt x="21600" y="10191"/>
                  <a:pt x="21424" y="9581"/>
                  <a:pt x="21074" y="9116"/>
                </a:cubicBezTo>
                <a:lnTo>
                  <a:pt x="14737" y="697"/>
                </a:lnTo>
                <a:cubicBezTo>
                  <a:pt x="14387" y="232"/>
                  <a:pt x="13927" y="0"/>
                  <a:pt x="13469" y="0"/>
                </a:cubicBezTo>
                <a:close/>
              </a:path>
            </a:pathLst>
          </a:custGeom>
          <a:solidFill>
            <a:schemeClr val="accent4"/>
          </a:solidFill>
          <a:ln w="12700">
            <a:miter lim="400000"/>
          </a:ln>
        </p:spPr>
        <p:txBody>
          <a:bodyPr tIns="91439" bIns="91439" anchor="ctr"/>
          <a:lstStyle/>
          <a:p>
            <a:pPr/>
          </a:p>
        </p:txBody>
      </p:sp>
      <p:sp>
        <p:nvSpPr>
          <p:cNvPr id="324" name="Subtitle 4"/>
          <p:cNvSpPr txBox="1"/>
          <p:nvPr/>
        </p:nvSpPr>
        <p:spPr>
          <a:xfrm>
            <a:off x="2825473" y="9995385"/>
            <a:ext cx="18733054" cy="200748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defTabSz="841247">
              <a:spcBef>
                <a:spcPts val="2700"/>
              </a:spcBef>
              <a:defRPr sz="4416">
                <a:solidFill>
                  <a:schemeClr val="accent1"/>
                </a:solidFill>
              </a:defRPr>
            </a:pPr>
            <a:r>
              <a:t>Last.fm suggests tracks based on what others who like “Thunder” also liked</a:t>
            </a:r>
          </a:p>
          <a:p>
            <a:pPr defTabSz="841247">
              <a:spcBef>
                <a:spcPts val="2700"/>
              </a:spcBef>
              <a:defRPr sz="4416">
                <a:solidFill>
                  <a:schemeClr val="accent1"/>
                </a:solidFill>
              </a:defRPr>
            </a:pPr>
            <a:r>
              <a:t>Last.fm can’t explain further b/c it lacks musical knowledge</a:t>
            </a:r>
          </a:p>
        </p:txBody>
      </p:sp>
      <p:sp>
        <p:nvSpPr>
          <p:cNvPr id="325" name="Content/quotes from: “A Human’s Guide to Machine Intelligence” by Kartik Hosanagar"/>
          <p:cNvSpPr txBox="1"/>
          <p:nvPr/>
        </p:nvSpPr>
        <p:spPr>
          <a:xfrm>
            <a:off x="1535534" y="12619163"/>
            <a:ext cx="15407854" cy="62047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indent="228600">
              <a:lnSpc>
                <a:spcPct val="110000"/>
              </a:lnSpc>
              <a:spcBef>
                <a:spcPts val="400"/>
              </a:spcBef>
              <a:defRPr sz="2400">
                <a:solidFill>
                  <a:schemeClr val="accent1"/>
                </a:solidFill>
              </a:defRPr>
            </a:pPr>
            <a:r>
              <a:t>Content/quotes from: “A Human’s Guide to Machine Intelligence” by Kartik Hosanagar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1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1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1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1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3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3" fill="hold">
                                  <p:stCondLst>
                                    <p:cond delay="0"/>
                                  </p:stCondLst>
                                  <p:iterate type="el" backwards="0">
                                    <p:tmAbs val="0"/>
                                  </p:iterate>
                                  <p:childTnLst>
                                    <p:set>
                                      <p:cBhvr>
                                        <p:cTn id="24" fill="hold"/>
                                        <p:tgtEl>
                                          <p:spTgt spid="3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4" fill="hold">
                                  <p:stCondLst>
                                    <p:cond delay="0"/>
                                  </p:stCondLst>
                                  <p:iterate type="el" backwards="0">
                                    <p:tmAbs val="0"/>
                                  </p:iterate>
                                  <p:childTnLst>
                                    <p:set>
                                      <p:cBhvr>
                                        <p:cTn id="28" fill="hold"/>
                                        <p:tgtEl>
                                          <p:spTgt spid="3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5" fill="hold">
                                  <p:stCondLst>
                                    <p:cond delay="0"/>
                                  </p:stCondLst>
                                  <p:iterate type="el" backwards="0">
                                    <p:tmAbs val="0"/>
                                  </p:iterate>
                                  <p:childTnLst>
                                    <p:set>
                                      <p:cBhvr>
                                        <p:cTn id="32" fill="hold"/>
                                        <p:tgtEl>
                                          <p:spTgt spid="324">
                                            <p:bg/>
                                          </p:spTgt>
                                        </p:tgtEl>
                                        <p:attrNameLst>
                                          <p:attrName>style.visibility</p:attrName>
                                        </p:attrNameLst>
                                      </p:cBhvr>
                                      <p:to>
                                        <p:strVal val="visible"/>
                                      </p:to>
                                    </p:set>
                                  </p:childTnLst>
                                </p:cTn>
                              </p:par>
                              <p:par>
                                <p:cTn id="33" presetClass="entr" nodeType="withEffect" presetSubtype="0" presetID="1" grpId="5" fill="hold">
                                  <p:stCondLst>
                                    <p:cond delay="0"/>
                                  </p:stCondLst>
                                  <p:iterate type="el" backwards="0">
                                    <p:tmAbs val="0"/>
                                  </p:iterate>
                                  <p:childTnLst>
                                    <p:set>
                                      <p:cBhvr>
                                        <p:cTn id="34" fill="hold"/>
                                        <p:tgtEl>
                                          <p:spTgt spid="324">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5" fill="hold">
                                  <p:stCondLst>
                                    <p:cond delay="0"/>
                                  </p:stCondLst>
                                  <p:iterate type="el" backwards="0">
                                    <p:tmAbs val="0"/>
                                  </p:iterate>
                                  <p:childTnLst>
                                    <p:set>
                                      <p:cBhvr>
                                        <p:cTn id="38" fill="hold"/>
                                        <p:tgtEl>
                                          <p:spTgt spid="324">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17" grpId="1"/>
      <p:bldP build="whole" bldLvl="1" animBg="1" rev="0" advAuto="0" spid="321" grpId="2"/>
      <p:bldP build="whole" bldLvl="1" animBg="1" rev="0" advAuto="0" spid="323" grpId="4"/>
      <p:bldP build="p" bldLvl="5" animBg="1" rev="0" advAuto="0" spid="324" grpId="5"/>
      <p:bldP build="whole" bldLvl="1" animBg="1" rev="0" advAuto="0" spid="322" grpId="3"/>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7" name="Subtitle 4"/>
          <p:cNvSpPr txBox="1"/>
          <p:nvPr/>
        </p:nvSpPr>
        <p:spPr>
          <a:xfrm>
            <a:off x="1625600" y="2514600"/>
            <a:ext cx="21031200" cy="999664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914400">
              <a:spcBef>
                <a:spcPts val="3000"/>
              </a:spcBef>
              <a:defRPr sz="4800">
                <a:solidFill>
                  <a:schemeClr val="accent4"/>
                </a:solidFill>
              </a:defRPr>
            </a:pPr>
            <a:r>
              <a:t>Two types of collaborative filters</a:t>
            </a:r>
          </a:p>
          <a:p>
            <a:pPr lvl="2" marL="571500" indent="-571500" defTabSz="914400">
              <a:spcBef>
                <a:spcPts val="3000"/>
              </a:spcBef>
              <a:buSzPct val="100000"/>
              <a:buFont typeface="Arial"/>
              <a:buChar char="•"/>
              <a:defRPr sz="4800">
                <a:solidFill>
                  <a:schemeClr val="accent1"/>
                </a:solidFill>
              </a:defRPr>
            </a:pPr>
            <a:r>
              <a:t>Item-to-Item CF - recommends items bought by others who bought the item you are interested in</a:t>
            </a:r>
          </a:p>
          <a:p>
            <a:pPr lvl="3" marL="1333499" indent="-571499" defTabSz="914400">
              <a:spcBef>
                <a:spcPts val="1500"/>
              </a:spcBef>
              <a:buSzPct val="100000"/>
              <a:buFont typeface="Arial"/>
              <a:buChar char="•"/>
              <a:defRPr sz="4800">
                <a:solidFill>
                  <a:schemeClr val="accent1"/>
                </a:solidFill>
              </a:defRPr>
            </a:pPr>
            <a:r>
              <a:t>“People who bought X also bought Y”</a:t>
            </a:r>
          </a:p>
          <a:p>
            <a:pPr lvl="2" marL="571500" indent="-571500" defTabSz="914400">
              <a:spcBef>
                <a:spcPts val="3000"/>
              </a:spcBef>
              <a:buSzPct val="100000"/>
              <a:buFont typeface="Arial"/>
              <a:buChar char="•"/>
              <a:defRPr sz="4800">
                <a:solidFill>
                  <a:schemeClr val="accent1"/>
                </a:solidFill>
              </a:defRPr>
            </a:pPr>
            <a:r>
              <a:t>User-similarity based CF - recommends items bought by others who are similar to you based on data the company has about your preferences</a:t>
            </a:r>
          </a:p>
          <a:p>
            <a:pPr lvl="3" marL="1333499" indent="-571499" defTabSz="914400">
              <a:spcBef>
                <a:spcPts val="1500"/>
              </a:spcBef>
              <a:buSzPct val="100000"/>
              <a:buFont typeface="Arial"/>
              <a:buChar char="•"/>
              <a:defRPr sz="4800">
                <a:solidFill>
                  <a:schemeClr val="accent1"/>
                </a:solidFill>
              </a:defRPr>
            </a:pPr>
            <a:r>
              <a:t>“People like you like X”</a:t>
            </a:r>
          </a:p>
          <a:p>
            <a:pPr defTabSz="914400">
              <a:spcBef>
                <a:spcPts val="3000"/>
              </a:spcBef>
              <a:defRPr sz="4800">
                <a:solidFill>
                  <a:schemeClr val="accent4"/>
                </a:solidFill>
              </a:defRPr>
            </a:pPr>
            <a:r>
              <a:t>Pros of collaborative filters</a:t>
            </a:r>
          </a:p>
          <a:p>
            <a:pPr lvl="2" marL="571500" indent="-571500" defTabSz="914400">
              <a:spcBef>
                <a:spcPts val="3000"/>
              </a:spcBef>
              <a:buSzPct val="100000"/>
              <a:buFont typeface="Arial"/>
              <a:buChar char="•"/>
              <a:defRPr sz="4800">
                <a:solidFill>
                  <a:schemeClr val="accent1"/>
                </a:solidFill>
              </a:defRPr>
            </a:pPr>
            <a:r>
              <a:t>Easy and cheap to build (don’t need detailed metadata about products)</a:t>
            </a:r>
          </a:p>
          <a:p>
            <a:pPr lvl="2" marL="571500" indent="-571500" defTabSz="914400">
              <a:spcBef>
                <a:spcPts val="3000"/>
              </a:spcBef>
              <a:buSzPct val="100000"/>
              <a:buFont typeface="Arial"/>
              <a:buChar char="•"/>
              <a:defRPr sz="4800">
                <a:solidFill>
                  <a:schemeClr val="accent1"/>
                </a:solidFill>
              </a:defRPr>
            </a:pPr>
            <a:r>
              <a:t>Effective in practice</a:t>
            </a:r>
          </a:p>
        </p:txBody>
      </p:sp>
      <p:sp>
        <p:nvSpPr>
          <p:cNvPr id="328" name="Collaborative Filtering (CF): Last.fm"/>
          <p:cNvSpPr txBox="1"/>
          <p:nvPr>
            <p:ph type="title"/>
          </p:nvPr>
        </p:nvSpPr>
        <p:spPr>
          <a:prstGeom prst="rect">
            <a:avLst/>
          </a:prstGeom>
        </p:spPr>
        <p:txBody>
          <a:bodyPr/>
          <a:lstStyle/>
          <a:p>
            <a:pPr/>
            <a:r>
              <a:t>Collaborative Filtering (CF): Last.fm</a:t>
            </a:r>
          </a:p>
        </p:txBody>
      </p:sp>
      <p:pic>
        <p:nvPicPr>
          <p:cNvPr id="329" name="Picture 16" descr="Picture 16"/>
          <p:cNvPicPr>
            <a:picLocks noChangeAspect="0"/>
          </p:cNvPicPr>
          <p:nvPr/>
        </p:nvPicPr>
        <p:blipFill>
          <a:blip r:embed="rId2">
            <a:extLst/>
          </a:blip>
          <a:stretch>
            <a:fillRect/>
          </a:stretch>
        </p:blipFill>
        <p:spPr>
          <a:xfrm>
            <a:off x="7281219" y="1982805"/>
            <a:ext cx="274321" cy="274321"/>
          </a:xfrm>
          <a:prstGeom prst="rect">
            <a:avLst/>
          </a:prstGeom>
          <a:ln w="12700">
            <a:miter lim="400000"/>
          </a:ln>
        </p:spPr>
      </p:pic>
      <p:sp>
        <p:nvSpPr>
          <p:cNvPr id="330" name="Content/quotes from: “A Human’s Guide to Machine Intelligence” by Kartik Hosanagar"/>
          <p:cNvSpPr txBox="1"/>
          <p:nvPr/>
        </p:nvSpPr>
        <p:spPr>
          <a:xfrm>
            <a:off x="1535534" y="12619163"/>
            <a:ext cx="15407854" cy="62047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indent="228600">
              <a:lnSpc>
                <a:spcPct val="110000"/>
              </a:lnSpc>
              <a:spcBef>
                <a:spcPts val="400"/>
              </a:spcBef>
              <a:defRPr sz="2400">
                <a:solidFill>
                  <a:schemeClr val="accent1"/>
                </a:solidFill>
              </a:defRPr>
            </a:pPr>
            <a:r>
              <a:t>Content/quotes from: “A Human’s Guide to Machine Intelligence” by Kartik Hosanagar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2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2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2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2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32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327">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327">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327">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327">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27" grpId="1"/>
    </p:bldLst>
  </p:timing>
</p:sld>
</file>

<file path=ppt/theme/theme1.xml><?xml version="1.0" encoding="utf-8"?>
<a:theme xmlns:a="http://schemas.openxmlformats.org/drawingml/2006/main" xmlns:r="http://schemas.openxmlformats.org/officeDocument/2006/relationships" name="Wharton 2016 16:9">
  <a:themeElements>
    <a:clrScheme name="Wharton 2016 16:9">
      <a:dk1>
        <a:srgbClr val="2D2C41"/>
      </a:dk1>
      <a:lt1>
        <a:srgbClr val="FFFFFF"/>
      </a:lt1>
      <a:dk2>
        <a:srgbClr val="A7A7A7"/>
      </a:dk2>
      <a:lt2>
        <a:srgbClr val="535353"/>
      </a:lt2>
      <a:accent1>
        <a:srgbClr val="004785"/>
      </a:accent1>
      <a:accent2>
        <a:srgbClr val="A90533"/>
      </a:accent2>
      <a:accent3>
        <a:srgbClr val="026CB5"/>
      </a:accent3>
      <a:accent4>
        <a:srgbClr val="06AAFC"/>
      </a:accent4>
      <a:accent5>
        <a:srgbClr val="96227D"/>
      </a:accent5>
      <a:accent6>
        <a:srgbClr val="D7BC6A"/>
      </a:accent6>
      <a:hlink>
        <a:srgbClr val="0000FF"/>
      </a:hlink>
      <a:folHlink>
        <a:srgbClr val="FF00FF"/>
      </a:folHlink>
    </a:clrScheme>
    <a:fontScheme name="Wharton 2016 16:9">
      <a:majorFont>
        <a:latin typeface="Helvetica"/>
        <a:ea typeface="Helvetica"/>
        <a:cs typeface="Helvetica"/>
      </a:majorFont>
      <a:minorFont>
        <a:latin typeface="Calibri"/>
        <a:ea typeface="Calibri"/>
        <a:cs typeface="Calibri"/>
      </a:minorFont>
    </a:fontScheme>
    <a:fmtScheme name="Wharton 2016 16: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miter lim="800000"/>
        </a:ln>
        <a:effectLst/>
        <a:sp3d/>
      </a:spPr>
      <a:bodyPr rot="0" spcFirstLastPara="1" vertOverflow="overflow" horzOverflow="overflow" vert="horz" wrap="square" lIns="91439" tIns="91439" rIns="91439" bIns="91439" numCol="1" spcCol="38100" rtlCol="0" anchor="ctr" upright="0">
        <a:spAutoFit/>
      </a:bodyPr>
      <a:lstStyle>
        <a:defPPr marL="0" marR="0" indent="0" algn="l" defTabSz="1828800" rtl="0" fontAlgn="auto" latinLnBrk="0" hangingPunct="0">
          <a:lnSpc>
            <a:spcPct val="113000"/>
          </a:lnSpc>
          <a:spcBef>
            <a:spcPts val="1600"/>
          </a:spcBef>
          <a:spcAft>
            <a:spcPts val="0"/>
          </a:spcAft>
          <a:buClrTx/>
          <a:buSzTx/>
          <a:buFontTx/>
          <a:buNone/>
          <a:tabLst/>
          <a:defRPr b="0" baseline="0" cap="none" i="0" spc="0" strike="noStrike" sz="4400" u="none" kumimoji="0" normalizeH="0">
            <a:ln>
              <a:noFill/>
            </a:ln>
            <a:solidFill>
              <a:schemeClr val="accent4"/>
            </a:solidFill>
            <a:effectLst/>
            <a:uFillTx/>
            <a:latin typeface="Garamond"/>
            <a:ea typeface="Garamond"/>
            <a:cs typeface="Garamond"/>
            <a:sym typeface="Garamon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t" upright="0">
        <a:spAutoFit/>
      </a:bodyPr>
      <a:lstStyle>
        <a:defPPr marL="0" marR="0" indent="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D2C41"/>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arton 2016 16:9">
  <a:themeElements>
    <a:clrScheme name="Wharton 2016 16:9">
      <a:dk1>
        <a:srgbClr val="000000"/>
      </a:dk1>
      <a:lt1>
        <a:srgbClr val="FFFFFF"/>
      </a:lt1>
      <a:dk2>
        <a:srgbClr val="A7A7A7"/>
      </a:dk2>
      <a:lt2>
        <a:srgbClr val="535353"/>
      </a:lt2>
      <a:accent1>
        <a:srgbClr val="004785"/>
      </a:accent1>
      <a:accent2>
        <a:srgbClr val="A90533"/>
      </a:accent2>
      <a:accent3>
        <a:srgbClr val="026CB5"/>
      </a:accent3>
      <a:accent4>
        <a:srgbClr val="06AAFC"/>
      </a:accent4>
      <a:accent5>
        <a:srgbClr val="96227D"/>
      </a:accent5>
      <a:accent6>
        <a:srgbClr val="D7BC6A"/>
      </a:accent6>
      <a:hlink>
        <a:srgbClr val="0000FF"/>
      </a:hlink>
      <a:folHlink>
        <a:srgbClr val="FF00FF"/>
      </a:folHlink>
    </a:clrScheme>
    <a:fontScheme name="Wharton 2016 16:9">
      <a:majorFont>
        <a:latin typeface="Helvetica"/>
        <a:ea typeface="Helvetica"/>
        <a:cs typeface="Helvetica"/>
      </a:majorFont>
      <a:minorFont>
        <a:latin typeface="Calibri"/>
        <a:ea typeface="Calibri"/>
        <a:cs typeface="Calibri"/>
      </a:minorFont>
    </a:fontScheme>
    <a:fmtScheme name="Wharton 2016 16: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miter lim="800000"/>
        </a:ln>
        <a:effectLst/>
        <a:sp3d/>
      </a:spPr>
      <a:bodyPr rot="0" spcFirstLastPara="1" vertOverflow="overflow" horzOverflow="overflow" vert="horz" wrap="square" lIns="91439" tIns="91439" rIns="91439" bIns="91439" numCol="1" spcCol="38100" rtlCol="0" anchor="ctr" upright="0">
        <a:spAutoFit/>
      </a:bodyPr>
      <a:lstStyle>
        <a:defPPr marL="0" marR="0" indent="0" algn="l" defTabSz="1828800" rtl="0" fontAlgn="auto" latinLnBrk="0" hangingPunct="0">
          <a:lnSpc>
            <a:spcPct val="113000"/>
          </a:lnSpc>
          <a:spcBef>
            <a:spcPts val="1600"/>
          </a:spcBef>
          <a:spcAft>
            <a:spcPts val="0"/>
          </a:spcAft>
          <a:buClrTx/>
          <a:buSzTx/>
          <a:buFontTx/>
          <a:buNone/>
          <a:tabLst/>
          <a:defRPr b="0" baseline="0" cap="none" i="0" spc="0" strike="noStrike" sz="4400" u="none" kumimoji="0" normalizeH="0">
            <a:ln>
              <a:noFill/>
            </a:ln>
            <a:solidFill>
              <a:schemeClr val="accent4"/>
            </a:solidFill>
            <a:effectLst/>
            <a:uFillTx/>
            <a:latin typeface="Garamond"/>
            <a:ea typeface="Garamond"/>
            <a:cs typeface="Garamond"/>
            <a:sym typeface="Garamon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t" upright="0">
        <a:spAutoFit/>
      </a:bodyPr>
      <a:lstStyle>
        <a:defPPr marL="0" marR="0" indent="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D2C41"/>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