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1pPr>
    <a:lvl2pPr marL="0" marR="0" indent="457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2pPr>
    <a:lvl3pPr marL="0" marR="0" indent="914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3pPr>
    <a:lvl4pPr marL="0" marR="0" indent="1371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4pPr>
    <a:lvl5pPr marL="0" marR="0" indent="18288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5pPr>
    <a:lvl6pPr marL="0" marR="0" indent="22860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6pPr>
    <a:lvl7pPr marL="0" marR="0" indent="2743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7pPr>
    <a:lvl8pPr marL="0" marR="0" indent="3200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8pPr>
    <a:lvl9pPr marL="0" marR="0" indent="3657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ED8"/>
          </a:solidFill>
        </a:fill>
      </a:tcStyle>
    </a:wholeTbl>
    <a:band2H>
      <a:tcTxStyle b="def" i="def"/>
      <a:tcStyle>
        <a:tcBdr/>
        <a:fill>
          <a:solidFill>
            <a:srgbClr val="E6E8ED"/>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b="def" i="def"/>
      <a:tcStyle>
        <a:tcBdr/>
        <a:fill>
          <a:solidFill>
            <a:srgbClr val="E6EAF2"/>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0E7D3"/>
          </a:solidFill>
        </a:fill>
      </a:tcStyle>
    </a:wholeTbl>
    <a:band2H>
      <a:tcTxStyle b="def" i="def"/>
      <a:tcStyle>
        <a:tcBdr/>
        <a:fill>
          <a:solidFill>
            <a:srgbClr val="F8F3EA"/>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D2C41"/>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7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Arial"/>
          <a:ea typeface="Arial"/>
          <a:cs typeface="Arial"/>
        </a:font>
        <a:srgbClr val="2D2C41"/>
      </a:tcTxStyle>
      <a:tcStyle>
        <a:tcBdr>
          <a:left>
            <a:ln w="25400" cap="flat">
              <a:noFill/>
              <a:miter lim="400000"/>
            </a:ln>
          </a:left>
          <a:right>
            <a:ln w="25400" cap="flat">
              <a:noFill/>
              <a:miter lim="400000"/>
            </a:ln>
          </a:right>
          <a:top>
            <a:ln w="1016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25400" cap="flat">
              <a:noFill/>
              <a:miter lim="400000"/>
            </a:ln>
          </a:left>
          <a:right>
            <a:ln w="25400" cap="flat">
              <a:noFill/>
              <a:miter lim="400000"/>
            </a:ln>
          </a:right>
          <a:top>
            <a:ln w="508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CCBCD"/>
          </a:solidFill>
        </a:fill>
      </a:tcStyle>
    </a:wholeTbl>
    <a:band2H>
      <a:tcTxStyle b="def" i="def"/>
      <a:tcStyle>
        <a:tcBdr/>
        <a:fill>
          <a:solidFill>
            <a:srgbClr val="E7E7E8"/>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Row>
  </a:tblStyle>
  <a:tblStyle styleId="{2708684C-4D16-4618-839F-0558EEFCDFE6}" styleName="">
    <a:tblBg/>
    <a:wholeTbl>
      <a:tcTxStyle b="off"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firstCol>
    <a:la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1016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lastRow>
    <a:fir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508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firstRow>
  </a:tblStyle>
  <a:tblStyle styleId="{8F44A2F1-9E1F-4B54-A3A2-5F16C0AD49E2}" styleName="">
    <a:tblBg/>
    <a:wholeTbl>
      <a:tcTxStyle b="off" i="off">
        <a:font>
          <a:latin typeface="Arial"/>
          <a:ea typeface="Arial"/>
          <a:cs typeface="Arial"/>
        </a:font>
        <a:schemeClr val="accent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b="def" i="def"/>
      <a:tcStyle>
        <a:tcBdr/>
        <a:fill>
          <a:solidFill>
            <a:srgbClr val="E6EAF2"/>
          </a:solidFill>
        </a:fill>
      </a:tcStyle>
    </a:band2H>
    <a:firstCol>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6" name="Shape 236"/>
          <p:cNvSpPr/>
          <p:nvPr>
            <p:ph type="sldImg"/>
          </p:nvPr>
        </p:nvSpPr>
        <p:spPr>
          <a:xfrm>
            <a:off x="1143000" y="685800"/>
            <a:ext cx="4572000" cy="3429000"/>
          </a:xfrm>
          <a:prstGeom prst="rect">
            <a:avLst/>
          </a:prstGeom>
        </p:spPr>
        <p:txBody>
          <a:bodyPr/>
          <a:lstStyle/>
          <a:p>
            <a:pPr/>
          </a:p>
        </p:txBody>
      </p:sp>
      <p:sp>
        <p:nvSpPr>
          <p:cNvPr id="237" name="Shape 2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chemeClr val="accent1"/>
        </a:solidFill>
      </p:bgPr>
    </p:bg>
    <p:spTree>
      <p:nvGrpSpPr>
        <p:cNvPr id="1" name=""/>
        <p:cNvGrpSpPr/>
        <p:nvPr/>
      </p:nvGrpSpPr>
      <p:grpSpPr>
        <a:xfrm>
          <a:off x="0" y="0"/>
          <a:ext cx="0" cy="0"/>
          <a:chOff x="0" y="0"/>
          <a:chExt cx="0" cy="0"/>
        </a:xfrm>
      </p:grpSpPr>
      <p:sp>
        <p:nvSpPr>
          <p:cNvPr id="14"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15"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7"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18"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9" name="Picture 3" descr="Picture 3"/>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Only">
    <p:spTree>
      <p:nvGrpSpPr>
        <p:cNvPr id="1" name=""/>
        <p:cNvGrpSpPr/>
        <p:nvPr/>
      </p:nvGrpSpPr>
      <p:grpSpPr>
        <a:xfrm>
          <a:off x="0" y="0"/>
          <a:ext cx="0" cy="0"/>
          <a:chOff x="0" y="0"/>
          <a:chExt cx="0" cy="0"/>
        </a:xfrm>
      </p:grpSpPr>
      <p:sp>
        <p:nvSpPr>
          <p:cNvPr id="11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1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1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and Background">
    <p:spTree>
      <p:nvGrpSpPr>
        <p:cNvPr id="1" name=""/>
        <p:cNvGrpSpPr/>
        <p:nvPr/>
      </p:nvGrpSpPr>
      <p:grpSpPr>
        <a:xfrm>
          <a:off x="0" y="0"/>
          <a:ext cx="0" cy="0"/>
          <a:chOff x="0" y="0"/>
          <a:chExt cx="0" cy="0"/>
        </a:xfrm>
      </p:grpSpPr>
      <p:sp>
        <p:nvSpPr>
          <p:cNvPr id="122"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23"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ackground Only: Blue">
    <p:bg>
      <p:bgPr>
        <a:solidFill>
          <a:schemeClr val="accent1"/>
        </a:solidFill>
      </p:bgPr>
    </p:bg>
    <p:spTree>
      <p:nvGrpSpPr>
        <p:cNvPr id="1" name=""/>
        <p:cNvGrpSpPr/>
        <p:nvPr/>
      </p:nvGrpSpPr>
      <p:grpSpPr>
        <a:xfrm>
          <a:off x="0" y="0"/>
          <a:ext cx="0" cy="0"/>
          <a:chOff x="0" y="0"/>
          <a:chExt cx="0" cy="0"/>
        </a:xfrm>
      </p:grpSpPr>
      <p:grpSp>
        <p:nvGrpSpPr>
          <p:cNvPr id="133" name="Freeform 6"/>
          <p:cNvGrpSpPr/>
          <p:nvPr/>
        </p:nvGrpSpPr>
        <p:grpSpPr>
          <a:xfrm>
            <a:off x="0" y="0"/>
            <a:ext cx="24383999" cy="9318283"/>
            <a:chOff x="0" y="0"/>
            <a:chExt cx="24383998" cy="9318282"/>
          </a:xfrm>
        </p:grpSpPr>
        <p:sp>
          <p:nvSpPr>
            <p:cNvPr id="131" name="Shape"/>
            <p:cNvSpPr/>
            <p:nvPr/>
          </p:nvSpPr>
          <p:spPr>
            <a:xfrm flipH="1" rot="5400000">
              <a:off x="7532858" y="-7532859"/>
              <a:ext cx="9318283"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18877" y="0"/>
                  </a:lnTo>
                  <a:close/>
                </a:path>
              </a:pathLst>
            </a:custGeom>
            <a:solidFill>
              <a:srgbClr val="000000">
                <a:alpha val="10000"/>
              </a:srgbClr>
            </a:solidFill>
            <a:ln w="12700" cap="flat">
              <a:noFill/>
              <a:miter lim="400000"/>
            </a:ln>
            <a:effectLst/>
          </p:spPr>
          <p:txBody>
            <a:bodyPr wrap="square" lIns="91439" tIns="91439" rIns="91439" bIns="91439" numCol="1" anchor="ctr">
              <a:noAutofit/>
            </a:bodyP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32" name="Text"/>
            <p:cNvSpPr txBox="1"/>
            <p:nvPr/>
          </p:nvSpPr>
          <p:spPr>
            <a:xfrm rot="5400000">
              <a:off x="7532858" y="4308479"/>
              <a:ext cx="9318283" cy="701324"/>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a:solidFill>
                    <a:srgbClr val="FFFFFF"/>
                  </a:solidFill>
                </a:defRPr>
              </a:lvl1pPr>
            </a:lstStyle>
            <a:p>
              <a:pPr/>
              <a:r>
                <a:t> </a:t>
              </a:r>
            </a:p>
          </p:txBody>
        </p:sp>
      </p:grpSp>
      <p:sp>
        <p:nvSpPr>
          <p:cNvPr id="134" name="Freeform 4"/>
          <p:cNvSpPr/>
          <p:nvPr/>
        </p:nvSpPr>
        <p:spPr>
          <a:xfrm flipH="1" rot="10800000">
            <a:off x="21237971" y="0"/>
            <a:ext cx="3146029" cy="9419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35" name="Picture 1" descr="Picture 1"/>
          <p:cNvPicPr>
            <a:picLocks noChangeAspect="1"/>
          </p:cNvPicPr>
          <p:nvPr/>
        </p:nvPicPr>
        <p:blipFill>
          <a:blip r:embed="rId2">
            <a:extLst/>
          </a:blip>
          <a:stretch>
            <a:fillRect/>
          </a:stretch>
        </p:blipFill>
        <p:spPr>
          <a:xfrm>
            <a:off x="8725717" y="8527791"/>
            <a:ext cx="7363370" cy="4123771"/>
          </a:xfrm>
          <a:prstGeom prst="rect">
            <a:avLst/>
          </a:prstGeom>
          <a:ln w="12700">
            <a:miter lim="400000"/>
          </a:ln>
        </p:spPr>
      </p:pic>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bg>
      <p:bgPr>
        <a:solidFill>
          <a:schemeClr val="accent1"/>
        </a:solidFill>
      </p:bgPr>
    </p:bg>
    <p:spTree>
      <p:nvGrpSpPr>
        <p:cNvPr id="1" name=""/>
        <p:cNvGrpSpPr/>
        <p:nvPr/>
      </p:nvGrpSpPr>
      <p:grpSpPr>
        <a:xfrm>
          <a:off x="0" y="0"/>
          <a:ext cx="0" cy="0"/>
          <a:chOff x="0" y="0"/>
          <a:chExt cx="0" cy="0"/>
        </a:xfrm>
      </p:grpSpPr>
      <p:sp>
        <p:nvSpPr>
          <p:cNvPr id="143"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144"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46"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147"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48" name="Picture 9" descr="Picture 9"/>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and Background">
    <p:spTree>
      <p:nvGrpSpPr>
        <p:cNvPr id="1" name=""/>
        <p:cNvGrpSpPr/>
        <p:nvPr/>
      </p:nvGrpSpPr>
      <p:grpSpPr>
        <a:xfrm>
          <a:off x="0" y="0"/>
          <a:ext cx="0" cy="0"/>
          <a:chOff x="0" y="0"/>
          <a:chExt cx="0" cy="0"/>
        </a:xfrm>
      </p:grpSpPr>
      <p:sp>
        <p:nvSpPr>
          <p:cNvPr id="156"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57"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and Background">
    <p:spTree>
      <p:nvGrpSpPr>
        <p:cNvPr id="1" name=""/>
        <p:cNvGrpSpPr/>
        <p:nvPr/>
      </p:nvGrpSpPr>
      <p:grpSpPr>
        <a:xfrm>
          <a:off x="0" y="0"/>
          <a:ext cx="0" cy="0"/>
          <a:chOff x="0" y="0"/>
          <a:chExt cx="0" cy="0"/>
        </a:xfrm>
      </p:grpSpPr>
      <p:sp>
        <p:nvSpPr>
          <p:cNvPr id="165"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66"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67"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68"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69"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77"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78"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79"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80" name="Title Text"/>
          <p:cNvSpPr txBox="1"/>
          <p:nvPr>
            <p:ph type="title"/>
          </p:nvPr>
        </p:nvSpPr>
        <p:spPr>
          <a:prstGeom prst="rect">
            <a:avLst/>
          </a:prstGeom>
        </p:spPr>
        <p:txBody>
          <a:bodyPr/>
          <a:lstStyle/>
          <a:p>
            <a:pPr/>
            <a:r>
              <a:t>Title Text</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and Background">
    <p:spTree>
      <p:nvGrpSpPr>
        <p:cNvPr id="1" name=""/>
        <p:cNvGrpSpPr/>
        <p:nvPr/>
      </p:nvGrpSpPr>
      <p:grpSpPr>
        <a:xfrm>
          <a:off x="0" y="0"/>
          <a:ext cx="0" cy="0"/>
          <a:chOff x="0" y="0"/>
          <a:chExt cx="0" cy="0"/>
        </a:xfrm>
      </p:grpSpPr>
      <p:sp>
        <p:nvSpPr>
          <p:cNvPr id="18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18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190"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91"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192"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p:spTree>
      <p:nvGrpSpPr>
        <p:cNvPr id="1" name=""/>
        <p:cNvGrpSpPr/>
        <p:nvPr/>
      </p:nvGrpSpPr>
      <p:grpSpPr>
        <a:xfrm>
          <a:off x="0" y="0"/>
          <a:ext cx="0" cy="0"/>
          <a:chOff x="0" y="0"/>
          <a:chExt cx="0" cy="0"/>
        </a:xfrm>
      </p:grpSpPr>
      <p:sp>
        <p:nvSpPr>
          <p:cNvPr id="2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2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202"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203" name="Title Text"/>
          <p:cNvSpPr txBox="1"/>
          <p:nvPr>
            <p:ph type="title"/>
          </p:nvPr>
        </p:nvSpPr>
        <p:spPr>
          <a:prstGeom prst="rect">
            <a:avLst/>
          </a:prstGeom>
        </p:spPr>
        <p:txBody>
          <a:bodyPr/>
          <a:lstStyle/>
          <a:p>
            <a:pPr/>
            <a:r>
              <a:t>Title Text</a:t>
            </a:r>
          </a:p>
        </p:txBody>
      </p:sp>
      <p:sp>
        <p:nvSpPr>
          <p:cNvPr id="20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bg>
      <p:bgPr>
        <a:solidFill>
          <a:schemeClr val="accent1"/>
        </a:solidFill>
      </p:bgPr>
    </p:bg>
    <p:spTree>
      <p:nvGrpSpPr>
        <p:cNvPr id="1" name=""/>
        <p:cNvGrpSpPr/>
        <p:nvPr/>
      </p:nvGrpSpPr>
      <p:grpSpPr>
        <a:xfrm>
          <a:off x="0" y="0"/>
          <a:ext cx="0" cy="0"/>
          <a:chOff x="0" y="0"/>
          <a:chExt cx="0" cy="0"/>
        </a:xfrm>
      </p:grpSpPr>
      <p:sp>
        <p:nvSpPr>
          <p:cNvPr id="212"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213"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14"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215"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216"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defRPr>
                <a:solidFill>
                  <a:srgbClr val="FFFFFF"/>
                </a:solidFill>
              </a:defRPr>
            </a:pPr>
          </a:p>
        </p:txBody>
      </p:sp>
      <p:pic>
        <p:nvPicPr>
          <p:cNvPr id="217" name="Picture 9" descr="Picture 9"/>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2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p:spTree>
      <p:nvGrpSpPr>
        <p:cNvPr id="1" name=""/>
        <p:cNvGrpSpPr/>
        <p:nvPr/>
      </p:nvGrpSpPr>
      <p:grpSpPr>
        <a:xfrm>
          <a:off x="0" y="0"/>
          <a:ext cx="0" cy="0"/>
          <a:chOff x="0" y="0"/>
          <a:chExt cx="0" cy="0"/>
        </a:xfrm>
      </p:grpSpPr>
      <p:sp>
        <p:nvSpPr>
          <p:cNvPr id="225"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226"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227"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228" name="Title Text"/>
          <p:cNvSpPr txBox="1"/>
          <p:nvPr>
            <p:ph type="title"/>
          </p:nvPr>
        </p:nvSpPr>
        <p:spPr>
          <a:prstGeom prst="rect">
            <a:avLst/>
          </a:prstGeom>
        </p:spPr>
        <p:txBody>
          <a:bodyPr/>
          <a:lstStyle/>
          <a:p>
            <a:pPr/>
            <a:r>
              <a:t>Title Text</a:t>
            </a:r>
          </a:p>
        </p:txBody>
      </p:sp>
      <p:sp>
        <p:nvSpPr>
          <p:cNvPr id="2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Emphasis">
    <p:bg>
      <p:bgPr>
        <a:solidFill>
          <a:schemeClr val="accent1"/>
        </a:solidFill>
      </p:bgPr>
    </p:bg>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lvl1pPr>
              <a:defRPr>
                <a:solidFill>
                  <a:srgbClr val="FFFFFF"/>
                </a:solidFill>
              </a:defRPr>
            </a:lvl1pPr>
          </a:lstStyle>
          <a:p>
            <a:pPr/>
            <a:r>
              <a:t>Title Text</a:t>
            </a:r>
          </a:p>
        </p:txBody>
      </p:sp>
      <p:sp>
        <p:nvSpPr>
          <p:cNvPr id="37" name="Body Level One…"/>
          <p:cNvSpPr txBox="1"/>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8" name="Rectangle 5"/>
          <p:cNvSpPr/>
          <p:nvPr/>
        </p:nvSpPr>
        <p:spPr>
          <a:xfrm>
            <a:off x="0" y="13007007"/>
            <a:ext cx="24384000" cy="769471"/>
          </a:xfrm>
          <a:prstGeom prst="rect">
            <a:avLst/>
          </a:prstGeom>
          <a:solidFill>
            <a:srgbClr val="003D75"/>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pic>
        <p:nvPicPr>
          <p:cNvPr id="39" name="Picture 7" descr="Picture 7"/>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chemeClr val="accent1"/>
        </a:solidFill>
      </p:bgPr>
    </p:bg>
    <p:spTree>
      <p:nvGrpSpPr>
        <p:cNvPr id="1" name=""/>
        <p:cNvGrpSpPr/>
        <p:nvPr/>
      </p:nvGrpSpPr>
      <p:grpSpPr>
        <a:xfrm>
          <a:off x="0" y="0"/>
          <a:ext cx="0" cy="0"/>
          <a:chOff x="0" y="0"/>
          <a:chExt cx="0" cy="0"/>
        </a:xfrm>
      </p:grpSpPr>
      <p:sp>
        <p:nvSpPr>
          <p:cNvPr id="47" name="Title Text"/>
          <p:cNvSpPr txBox="1"/>
          <p:nvPr>
            <p:ph type="title"/>
          </p:nvPr>
        </p:nvSpPr>
        <p:spPr>
          <a:xfrm>
            <a:off x="1663700" y="8053888"/>
            <a:ext cx="21031200" cy="1071063"/>
          </a:xfrm>
          <a:prstGeom prst="rect">
            <a:avLst/>
          </a:prstGeom>
        </p:spPr>
        <p:txBody>
          <a:bodyPr anchor="b"/>
          <a:lstStyle>
            <a:lvl1pPr>
              <a:defRPr sz="6400">
                <a:solidFill>
                  <a:srgbClr val="FFFFFF"/>
                </a:solidFill>
              </a:defRPr>
            </a:lvl1pPr>
          </a:lstStyle>
          <a:p>
            <a:pPr/>
            <a:r>
              <a:t>Title Text</a:t>
            </a:r>
          </a:p>
        </p:txBody>
      </p:sp>
      <p:sp>
        <p:nvSpPr>
          <p:cNvPr id="48" name="Body Level One…"/>
          <p:cNvSpPr txBox="1"/>
          <p:nvPr>
            <p:ph type="body" sz="quarter" idx="1"/>
          </p:nvPr>
        </p:nvSpPr>
        <p:spPr>
          <a:xfrm>
            <a:off x="1663700" y="9178925"/>
            <a:ext cx="21031200" cy="300037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Freeform 9"/>
          <p:cNvSpPr/>
          <p:nvPr/>
        </p:nvSpPr>
        <p:spPr>
          <a:xfrm flipH="1" rot="10800000">
            <a:off x="18755413" y="0"/>
            <a:ext cx="5628597" cy="13716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17579"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50" name="Freeform 5"/>
          <p:cNvSpPr/>
          <p:nvPr/>
        </p:nvSpPr>
        <p:spPr>
          <a:xfrm flipH="1" rot="16200000">
            <a:off x="15845359" y="5177351"/>
            <a:ext cx="4275535" cy="12801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8" name="Title Text"/>
          <p:cNvSpPr txBox="1"/>
          <p:nvPr>
            <p:ph type="title"/>
          </p:nvPr>
        </p:nvSpPr>
        <p:spPr>
          <a:xfrm>
            <a:off x="1679575" y="730250"/>
            <a:ext cx="21031201" cy="2651126"/>
          </a:xfrm>
          <a:prstGeom prst="rect">
            <a:avLst/>
          </a:prstGeom>
        </p:spPr>
        <p:txBody>
          <a:bodyPr/>
          <a:lstStyle/>
          <a:p>
            <a:pPr/>
            <a:r>
              <a:t>Title Text</a:t>
            </a:r>
          </a:p>
        </p:txBody>
      </p:sp>
      <p:sp>
        <p:nvSpPr>
          <p:cNvPr id="59" name="Body Level One…"/>
          <p:cNvSpPr txBox="1"/>
          <p:nvPr>
            <p:ph type="body" sz="quarter" idx="1"/>
          </p:nvPr>
        </p:nvSpPr>
        <p:spPr>
          <a:xfrm>
            <a:off x="1679575" y="3362326"/>
            <a:ext cx="10315576" cy="1647825"/>
          </a:xfrm>
          <a:prstGeom prst="rect">
            <a:avLst/>
          </a:prstGeom>
        </p:spPr>
        <p:txBody>
          <a:bodyPr anchor="b"/>
          <a:lstStyle>
            <a:lvl1pPr>
              <a:defRPr sz="2800">
                <a:solidFill>
                  <a:schemeClr val="accent4"/>
                </a:solidFill>
              </a:defRPr>
            </a:lvl1pPr>
            <a:lvl2pPr>
              <a:defRPr sz="2800">
                <a:solidFill>
                  <a:schemeClr val="accent4"/>
                </a:solidFill>
              </a:defRPr>
            </a:lvl2pPr>
            <a:lvl3pPr>
              <a:defRPr sz="2800">
                <a:solidFill>
                  <a:schemeClr val="accent4"/>
                </a:solidFill>
              </a:defRPr>
            </a:lvl3pPr>
            <a:lvl4pPr>
              <a:defRPr sz="2800">
                <a:solidFill>
                  <a:schemeClr val="accent4"/>
                </a:solidFill>
              </a:defRPr>
            </a:lvl4pPr>
            <a:lvl5pPr>
              <a:defRPr sz="28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21"/>
          </p:nvPr>
        </p:nvSpPr>
        <p:spPr>
          <a:xfrm>
            <a:off x="12344400" y="3362326"/>
            <a:ext cx="10366376" cy="1647825"/>
          </a:xfrm>
          <a:prstGeom prst="rect">
            <a:avLst/>
          </a:prstGeom>
        </p:spPr>
        <p:txBody>
          <a:bodyPr anchor="b"/>
          <a:lstStyle/>
          <a:p>
            <a:pPr>
              <a:defRPr sz="2800">
                <a:solidFill>
                  <a:schemeClr val="accent4"/>
                </a:solidFill>
                <a:latin typeface="Garamond"/>
                <a:ea typeface="Garamond"/>
                <a:cs typeface="Garamond"/>
                <a:sym typeface="Garamond"/>
              </a:defRPr>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6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6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70"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71" name="Title Text"/>
          <p:cNvSpPr txBox="1"/>
          <p:nvPr>
            <p:ph type="title"/>
          </p:nvPr>
        </p:nvSpPr>
        <p:spPr>
          <a:xfrm>
            <a:off x="1679575" y="2378940"/>
            <a:ext cx="7864476" cy="1735860"/>
          </a:xfrm>
          <a:prstGeom prst="rect">
            <a:avLst/>
          </a:prstGeom>
        </p:spPr>
        <p:txBody>
          <a:bodyPr anchor="b"/>
          <a:lstStyle/>
          <a:p>
            <a:pPr/>
            <a:r>
              <a:t>Title Text</a:t>
            </a:r>
          </a:p>
        </p:txBody>
      </p:sp>
      <p:sp>
        <p:nvSpPr>
          <p:cNvPr id="72" name="Body Level One…"/>
          <p:cNvSpPr txBox="1"/>
          <p:nvPr>
            <p:ph type="body" sz="half" idx="1"/>
          </p:nvPr>
        </p:nvSpPr>
        <p:spPr>
          <a:xfrm>
            <a:off x="10366375" y="1974850"/>
            <a:ext cx="12344401" cy="97472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Text Placeholder 3"/>
          <p:cNvSpPr/>
          <p:nvPr>
            <p:ph type="body" sz="quarter" idx="21"/>
          </p:nvPr>
        </p:nvSpPr>
        <p:spPr>
          <a:xfrm>
            <a:off x="1679575" y="4114800"/>
            <a:ext cx="7864475" cy="7623176"/>
          </a:xfrm>
          <a:prstGeom prst="rect">
            <a:avLst/>
          </a:prstGeom>
        </p:spPr>
        <p:txBody>
          <a:bodyPr/>
          <a:lstStyle/>
          <a:p>
            <a:pPr>
              <a:defRPr sz="3200">
                <a:latin typeface="Garamond"/>
                <a:ea typeface="Garamond"/>
                <a:cs typeface="Garamond"/>
                <a:sym typeface="Garamond"/>
              </a:defRPr>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1" name="Title Text"/>
          <p:cNvSpPr txBox="1"/>
          <p:nvPr>
            <p:ph type="title"/>
          </p:nvPr>
        </p:nvSpPr>
        <p:spPr>
          <a:prstGeom prst="rect">
            <a:avLst/>
          </a:prstGeom>
        </p:spPr>
        <p:txBody>
          <a:body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 Title">
    <p:spTree>
      <p:nvGrpSpPr>
        <p:cNvPr id="1" name=""/>
        <p:cNvGrpSpPr/>
        <p:nvPr/>
      </p:nvGrpSpPr>
      <p:grpSpPr>
        <a:xfrm>
          <a:off x="0" y="0"/>
          <a:ext cx="0" cy="0"/>
          <a:chOff x="0" y="0"/>
          <a:chExt cx="0" cy="0"/>
        </a:xfrm>
      </p:grpSpPr>
      <p:sp>
        <p:nvSpPr>
          <p:cNvPr id="89"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90"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91"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92" name="Body Level One…"/>
          <p:cNvSpPr txBox="1"/>
          <p:nvPr>
            <p:ph type="body" idx="1"/>
          </p:nvPr>
        </p:nvSpPr>
        <p:spPr>
          <a:xfrm>
            <a:off x="1676400" y="730250"/>
            <a:ext cx="21031200" cy="870267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ull Image with Text">
    <p:spTree>
      <p:nvGrpSpPr>
        <p:cNvPr id="1" name=""/>
        <p:cNvGrpSpPr/>
        <p:nvPr/>
      </p:nvGrpSpPr>
      <p:grpSpPr>
        <a:xfrm>
          <a:off x="0" y="0"/>
          <a:ext cx="0" cy="0"/>
          <a:chOff x="0" y="0"/>
          <a:chExt cx="0" cy="0"/>
        </a:xfrm>
      </p:grpSpPr>
      <p:sp>
        <p:nvSpPr>
          <p:cNvPr id="1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02"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03" name="Picture Placeholder 2"/>
          <p:cNvSpPr/>
          <p:nvPr>
            <p:ph type="pic" idx="21"/>
          </p:nvPr>
        </p:nvSpPr>
        <p:spPr>
          <a:xfrm>
            <a:off x="0" y="40866"/>
            <a:ext cx="24384000" cy="13675135"/>
          </a:xfrm>
          <a:prstGeom prst="rect">
            <a:avLst/>
          </a:prstGeom>
        </p:spPr>
        <p:txBody>
          <a:bodyPr lIns="91439" tIns="45719" rIns="91439" bIns="45719">
            <a:noAutofit/>
          </a:bodyPr>
          <a:lstStyle/>
          <a:p>
            <a:pPr/>
          </a:p>
        </p:txBody>
      </p:sp>
      <p:sp>
        <p:nvSpPr>
          <p:cNvPr id="104" name="Body Level One…"/>
          <p:cNvSpPr txBox="1"/>
          <p:nvPr>
            <p:ph type="body" sz="quarter" idx="1"/>
          </p:nvPr>
        </p:nvSpPr>
        <p:spPr>
          <a:xfrm>
            <a:off x="1259682" y="4114800"/>
            <a:ext cx="5898356" cy="7623176"/>
          </a:xfrm>
          <a:prstGeom prst="rect">
            <a:avLst/>
          </a:prstGeom>
          <a:solidFill>
            <a:schemeClr val="accent1">
              <a:alpha val="85000"/>
            </a:schemeClr>
          </a:solidFill>
          <a:ln w="25400"/>
        </p:spPr>
        <p:txBody>
          <a:bodyPr lIns="548640" tIns="548640" rIns="548640" bIns="548640"/>
          <a:lstStyle>
            <a:lvl1pPr>
              <a:defRPr sz="2800">
                <a:solidFill>
                  <a:srgbClr val="FFFFFF"/>
                </a:solidFill>
              </a:defRPr>
            </a:lvl1pPr>
            <a:lvl2pPr>
              <a:defRPr sz="2800">
                <a:solidFill>
                  <a:srgbClr val="FFFFFF"/>
                </a:solidFill>
              </a:defRPr>
            </a:lvl2pPr>
            <a:lvl3pPr>
              <a:defRPr sz="2800">
                <a:solidFill>
                  <a:srgbClr val="FFFFFF"/>
                </a:solidFill>
              </a:defRPr>
            </a:lvl3pPr>
            <a:lvl4pPr>
              <a:defRPr sz="2800">
                <a:solidFill>
                  <a:srgbClr val="FFFFFF"/>
                </a:solidFill>
              </a:defRPr>
            </a:lvl4pPr>
            <a:lvl5pPr>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5" name="Title Text"/>
          <p:cNvSpPr txBox="1"/>
          <p:nvPr>
            <p:ph type="title"/>
          </p:nvPr>
        </p:nvSpPr>
        <p:spPr>
          <a:xfrm>
            <a:off x="1676400" y="730250"/>
            <a:ext cx="21031200" cy="9602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6" name="Body Level One…"/>
          <p:cNvSpPr txBox="1"/>
          <p:nvPr>
            <p:ph type="body" idx="1"/>
          </p:nvPr>
        </p:nvSpPr>
        <p:spPr>
          <a:xfrm>
            <a:off x="1676400" y="2620216"/>
            <a:ext cx="21031200" cy="87026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1785600" y="12344400"/>
            <a:ext cx="5689600" cy="736601"/>
          </a:xfrm>
          <a:prstGeom prst="rect">
            <a:avLst/>
          </a:prstGeom>
          <a:ln w="25400">
            <a:miter lim="400000"/>
          </a:ln>
        </p:spPr>
        <p:txBody>
          <a:bodyPr wrap="none" tIns="91439" bIns="91439" anchor="ctr">
            <a:spAutoFit/>
          </a:bodyPr>
          <a:lstStyle>
            <a:lvl1pPr algn="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1pPr>
      <a:lvl2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2pPr>
      <a:lvl3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3pPr>
      <a:lvl4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4pPr>
      <a:lvl5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5pPr>
      <a:lvl6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6pPr>
      <a:lvl7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7pPr>
      <a:lvl8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8pPr>
      <a:lvl9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9pPr>
    </p:titleStyle>
    <p:bodyStyle>
      <a:lvl1pPr marL="0" marR="0" indent="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1pPr>
      <a:lvl2pPr marL="0" marR="0" indent="4572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2pPr>
      <a:lvl3pPr marL="0" marR="0" indent="9144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3pPr>
      <a:lvl4pPr marL="0" marR="0" indent="13716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4pPr>
      <a:lvl5pPr marL="0" marR="0" indent="18288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5pPr>
      <a:lvl6pPr marL="28448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6pPr>
      <a:lvl7pPr marL="33020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7pPr>
      <a:lvl8pPr marL="37592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8pPr>
      <a:lvl9pPr marL="42164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1pPr>
      <a:lvl2pPr marL="0" marR="0" indent="457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2pPr>
      <a:lvl3pPr marL="0" marR="0" indent="914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3pPr>
      <a:lvl4pPr marL="0" marR="0" indent="1371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4pPr>
      <a:lvl5pPr marL="0" marR="0" indent="18288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5pPr>
      <a:lvl6pPr marL="0" marR="0" indent="22860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6pPr>
      <a:lvl7pPr marL="0" marR="0" indent="2743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7pPr>
      <a:lvl8pPr marL="0" marR="0" indent="3200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8pPr>
      <a:lvl9pPr marL="0" marR="0" indent="3657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hyperlink" Target="https://stripe.com/radar/guide" TargetMode="External"/><Relationship Id="rId4" Type="http://schemas.openxmlformats.org/officeDocument/2006/relationships/image" Target="../media/image9.png"/></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hyperlink" Target="https://stripe.com/radar/guide" TargetMode="External"/><Relationship Id="rId4" Type="http://schemas.openxmlformats.org/officeDocument/2006/relationships/image" Target="../media/image9.png"/></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hyperlink" Target="https://stripe.com/radar/guide" TargetMode="External"/><Relationship Id="rId4"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hyperlink" Target="https://marutitech.com/machine-learning-fraud-detection/"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hyperlink" Target="https://marutitech.com/machine-learning-fraud-detection/"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hyperlink" Target="https://emerj.com/ai-sector-overviews/machine-learning-in-finance/"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hyperlink" Target="https://emerj.com/ai-sector-overviews/machine-learning-in-finance/"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hyperlink" Target="https://www.alacriti.com/machine-learning-in-financial-services-potential-applications/"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hyperlink" Target="https://stripe.com/radar/guide" TargetMode="External"/></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png"/><Relationship Id="rId3" Type="http://schemas.openxmlformats.org/officeDocument/2006/relationships/hyperlink" Target="https://stripe.com/radar/guide" TargetMode="External"/><Relationship Id="rId4" Type="http://schemas.openxmlformats.org/officeDocument/2006/relationships/image" Target="../media/image9.png"/></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ubtitle 2"/>
          <p:cNvSpPr txBox="1"/>
          <p:nvPr>
            <p:ph type="body" sz="quarter" idx="1"/>
          </p:nvPr>
        </p:nvSpPr>
        <p:spPr>
          <a:xfrm>
            <a:off x="1151343" y="9100000"/>
            <a:ext cx="18288001" cy="1014765"/>
          </a:xfrm>
          <a:prstGeom prst="rect">
            <a:avLst/>
          </a:prstGeom>
        </p:spPr>
        <p:txBody>
          <a:bodyPr/>
          <a:lstStyle/>
          <a:p>
            <a:pPr/>
            <a:r>
              <a:t>Interview with Apoorv Saxena</a:t>
            </a:r>
          </a:p>
        </p:txBody>
      </p:sp>
      <p:sp>
        <p:nvSpPr>
          <p:cNvPr id="240"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241"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ubtitle 4"/>
          <p:cNvSpPr txBox="1"/>
          <p:nvPr/>
        </p:nvSpPr>
        <p:spPr>
          <a:xfrm>
            <a:off x="1625600" y="2514600"/>
            <a:ext cx="12958068" cy="100679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Produces an output model, such as the following decision tree</a:t>
            </a:r>
          </a:p>
          <a:p>
            <a:pPr lvl="2" marL="571500" indent="-571500" defTabSz="914400">
              <a:lnSpc>
                <a:spcPct val="110000"/>
              </a:lnSpc>
              <a:spcBef>
                <a:spcPts val="2000"/>
              </a:spcBef>
              <a:buSzPct val="100000"/>
              <a:buFont typeface="Arial"/>
              <a:buChar char="•"/>
              <a:defRPr sz="4800">
                <a:solidFill>
                  <a:schemeClr val="accent1"/>
                </a:solidFill>
              </a:defRPr>
            </a:pPr>
            <a:r>
              <a:t>The tree answers: “of transactions in our data set with properties similar to the transaction we’re examining now, what fraction were actually fraudulent?”</a:t>
            </a:r>
          </a:p>
          <a:p>
            <a:pPr lvl="2" marL="571500" indent="-571500" defTabSz="914400">
              <a:lnSpc>
                <a:spcPct val="110000"/>
              </a:lnSpc>
              <a:spcBef>
                <a:spcPts val="2000"/>
              </a:spcBef>
              <a:buSzPct val="100000"/>
              <a:buFont typeface="Arial"/>
              <a:buChar char="•"/>
              <a:defRPr sz="4800">
                <a:solidFill>
                  <a:schemeClr val="accent1"/>
                </a:solidFill>
              </a:defRPr>
            </a:pPr>
            <a:r>
              <a:t>“The machine learning part is concerned with the construction of the tree- what questions do we ask, in what order, to maximize the chances that we can distinguish between the two classes accurately?”</a:t>
            </a:r>
          </a:p>
        </p:txBody>
      </p:sp>
      <p:sp>
        <p:nvSpPr>
          <p:cNvPr id="327" name="Supervised Learning Example (cont.)"/>
          <p:cNvSpPr txBox="1"/>
          <p:nvPr>
            <p:ph type="title"/>
          </p:nvPr>
        </p:nvSpPr>
        <p:spPr>
          <a:prstGeom prst="rect">
            <a:avLst/>
          </a:prstGeom>
        </p:spPr>
        <p:txBody>
          <a:bodyPr/>
          <a:lstStyle/>
          <a:p>
            <a:pPr/>
            <a:r>
              <a:t>Supervised Learning Example (cont.)</a:t>
            </a:r>
          </a:p>
        </p:txBody>
      </p:sp>
      <p:pic>
        <p:nvPicPr>
          <p:cNvPr id="32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329" name="Subtitle 4"/>
          <p:cNvSpPr txBox="1"/>
          <p:nvPr/>
        </p:nvSpPr>
        <p:spPr>
          <a:xfrm>
            <a:off x="15572494" y="2764489"/>
            <a:ext cx="7338195"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Output*</a:t>
            </a:r>
          </a:p>
        </p:txBody>
      </p:sp>
      <p:sp>
        <p:nvSpPr>
          <p:cNvPr id="330" name="Subtitle 4"/>
          <p:cNvSpPr txBox="1"/>
          <p:nvPr/>
        </p:nvSpPr>
        <p:spPr>
          <a:xfrm>
            <a:off x="15470801" y="9036079"/>
            <a:ext cx="7541580" cy="22996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3500">
                <a:solidFill>
                  <a:schemeClr val="accent1"/>
                </a:solidFill>
              </a:defRPr>
            </a:lvl1pPr>
          </a:lstStyle>
          <a:p>
            <a:pPr/>
            <a:r>
              <a:t>*This decision tree is based on the same limited data from the previous slide</a:t>
            </a:r>
          </a:p>
        </p:txBody>
      </p:sp>
      <p:sp>
        <p:nvSpPr>
          <p:cNvPr id="331"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3" invalidUrl="" action="" tgtFrame="" tooltip="" history="1" highlightClick="0" endSnd="0"/>
              </a:rPr>
              <a:t>https://stripe.com/radar/guide</a:t>
            </a:r>
          </a:p>
        </p:txBody>
      </p:sp>
      <p:pic>
        <p:nvPicPr>
          <p:cNvPr id="332" name="Picture 5" descr="Picture 5"/>
          <p:cNvPicPr>
            <a:picLocks noChangeAspect="1"/>
          </p:cNvPicPr>
          <p:nvPr/>
        </p:nvPicPr>
        <p:blipFill>
          <a:blip r:embed="rId4">
            <a:extLst/>
          </a:blip>
          <a:srcRect l="2046" t="1875" r="682" b="15764"/>
          <a:stretch>
            <a:fillRect/>
          </a:stretch>
        </p:blipFill>
        <p:spPr>
          <a:xfrm>
            <a:off x="15070434" y="3820154"/>
            <a:ext cx="8342201" cy="4638727"/>
          </a:xfrm>
          <a:prstGeom prst="rect">
            <a:avLst/>
          </a:prstGeom>
          <a:ln w="12700">
            <a:miter lim="400000"/>
          </a:ln>
        </p:spPr>
      </p:pic>
      <p:sp>
        <p:nvSpPr>
          <p:cNvPr id="333" name="Rounded Rectangle"/>
          <p:cNvSpPr/>
          <p:nvPr/>
        </p:nvSpPr>
        <p:spPr>
          <a:xfrm>
            <a:off x="17369639" y="3775704"/>
            <a:ext cx="3680406" cy="1157191"/>
          </a:xfrm>
          <a:prstGeom prst="roundRect">
            <a:avLst>
              <a:gd name="adj" fmla="val 14228"/>
            </a:avLst>
          </a:prstGeom>
          <a:ln w="76200">
            <a:solidFill>
              <a:schemeClr val="accent4">
                <a:lumOff val="24705"/>
              </a:schemeClr>
            </a:solidFill>
            <a:miter/>
          </a:ln>
        </p:spPr>
        <p:txBody>
          <a:bodyPr tIns="91439" bIns="91439" anchor="ctr"/>
          <a:lstStyle/>
          <a:p>
            <a:pP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Misclassified AA- firms = Alltel Pennsylvania in mid 1990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Misclassified AA- firms = Alltel Pennsylvania in mid 1990s</a:t>
            </a:r>
          </a:p>
        </p:txBody>
      </p:sp>
      <p:sp>
        <p:nvSpPr>
          <p:cNvPr id="781" name="Where’d We Go Wrong?"/>
          <p:cNvSpPr txBox="1"/>
          <p:nvPr>
            <p:ph type="title"/>
          </p:nvPr>
        </p:nvSpPr>
        <p:spPr>
          <a:prstGeom prst="rect">
            <a:avLst/>
          </a:prstGeom>
        </p:spPr>
        <p:txBody>
          <a:bodyPr/>
          <a:lstStyle/>
          <a:p>
            <a:pPr/>
            <a:r>
              <a:t>Where’d We Go Wrong?</a:t>
            </a:r>
          </a:p>
        </p:txBody>
      </p:sp>
      <p:pic>
        <p:nvPicPr>
          <p:cNvPr id="782" name="Picture 8" descr="Picture 8"/>
          <p:cNvPicPr>
            <a:picLocks noChangeAspect="1"/>
          </p:cNvPicPr>
          <p:nvPr/>
        </p:nvPicPr>
        <p:blipFill>
          <a:blip r:embed="rId2">
            <a:extLst/>
          </a:blip>
          <a:stretch>
            <a:fillRect/>
          </a:stretch>
        </p:blipFill>
        <p:spPr>
          <a:xfrm>
            <a:off x="3316014" y="6212784"/>
            <a:ext cx="17751972" cy="2884397"/>
          </a:xfrm>
          <a:prstGeom prst="rect">
            <a:avLst/>
          </a:prstGeom>
          <a:ln w="12700">
            <a:miter lim="400000"/>
          </a:ln>
        </p:spPr>
      </p:pic>
      <p:sp>
        <p:nvSpPr>
          <p:cNvPr id="783" name="Line"/>
          <p:cNvSpPr/>
          <p:nvPr/>
        </p:nvSpPr>
        <p:spPr>
          <a:xfrm>
            <a:off x="9354850" y="9299145"/>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5" name="Inspect error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Inspect errors!</a:t>
            </a:r>
          </a:p>
        </p:txBody>
      </p:sp>
      <p:sp>
        <p:nvSpPr>
          <p:cNvPr id="786" name="Where’d We Go Wrong?"/>
          <p:cNvSpPr txBox="1"/>
          <p:nvPr>
            <p:ph type="title"/>
          </p:nvPr>
        </p:nvSpPr>
        <p:spPr>
          <a:prstGeom prst="rect">
            <a:avLst/>
          </a:prstGeom>
        </p:spPr>
        <p:txBody>
          <a:bodyPr/>
          <a:lstStyle/>
          <a:p>
            <a:pPr/>
            <a:r>
              <a:t>Where’d We Go Wrong?</a:t>
            </a:r>
          </a:p>
        </p:txBody>
      </p:sp>
      <p:pic>
        <p:nvPicPr>
          <p:cNvPr id="787" name="Picture 6" descr="Picture 6"/>
          <p:cNvPicPr>
            <a:picLocks noChangeAspect="1"/>
          </p:cNvPicPr>
          <p:nvPr/>
        </p:nvPicPr>
        <p:blipFill>
          <a:blip r:embed="rId2">
            <a:extLst/>
          </a:blip>
          <a:stretch>
            <a:fillRect/>
          </a:stretch>
        </p:blipFill>
        <p:spPr>
          <a:xfrm>
            <a:off x="1645408" y="4787032"/>
            <a:ext cx="19727074" cy="7174250"/>
          </a:xfrm>
          <a:prstGeom prst="rect">
            <a:avLst/>
          </a:prstGeom>
          <a:ln w="12700">
            <a:miter lim="400000"/>
          </a:ln>
        </p:spPr>
      </p:pic>
      <p:sp>
        <p:nvSpPr>
          <p:cNvPr id="788" name="Line"/>
          <p:cNvSpPr/>
          <p:nvPr/>
        </p:nvSpPr>
        <p:spPr>
          <a:xfrm flipH="1">
            <a:off x="10148723" y="9580700"/>
            <a:ext cx="769471" cy="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0" name="Misclassified AA- firms = Alltel Pennsylvania in mid 1990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Misclassified AA- firms = Alltel Pennsylvania in mid 1990s</a:t>
            </a:r>
          </a:p>
        </p:txBody>
      </p:sp>
      <p:sp>
        <p:nvSpPr>
          <p:cNvPr id="791" name="Where’d We Go Wrong?"/>
          <p:cNvSpPr txBox="1"/>
          <p:nvPr>
            <p:ph type="title"/>
          </p:nvPr>
        </p:nvSpPr>
        <p:spPr>
          <a:prstGeom prst="rect">
            <a:avLst/>
          </a:prstGeom>
        </p:spPr>
        <p:txBody>
          <a:bodyPr/>
          <a:lstStyle/>
          <a:p>
            <a:pPr/>
            <a:r>
              <a:t>Where’d We Go Wrong?</a:t>
            </a:r>
          </a:p>
        </p:txBody>
      </p:sp>
      <p:pic>
        <p:nvPicPr>
          <p:cNvPr id="792" name="Picture 8" descr="Picture 8"/>
          <p:cNvPicPr>
            <a:picLocks noChangeAspect="1"/>
          </p:cNvPicPr>
          <p:nvPr/>
        </p:nvPicPr>
        <p:blipFill>
          <a:blip r:embed="rId2">
            <a:extLst/>
          </a:blip>
          <a:stretch>
            <a:fillRect/>
          </a:stretch>
        </p:blipFill>
        <p:spPr>
          <a:xfrm>
            <a:off x="3316014" y="6212784"/>
            <a:ext cx="17751972" cy="2884397"/>
          </a:xfrm>
          <a:prstGeom prst="rect">
            <a:avLst/>
          </a:prstGeom>
          <a:ln w="12700">
            <a:miter lim="400000"/>
          </a:ln>
        </p:spPr>
      </p:pic>
      <p:sp>
        <p:nvSpPr>
          <p:cNvPr id="793" name="Line"/>
          <p:cNvSpPr/>
          <p:nvPr/>
        </p:nvSpPr>
        <p:spPr>
          <a:xfrm>
            <a:off x="11698577" y="9299145"/>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5" name="Inspect error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Inspect errors!</a:t>
            </a:r>
          </a:p>
        </p:txBody>
      </p:sp>
      <p:sp>
        <p:nvSpPr>
          <p:cNvPr id="796" name="Where’d We Go Wrong?"/>
          <p:cNvSpPr txBox="1"/>
          <p:nvPr>
            <p:ph type="title"/>
          </p:nvPr>
        </p:nvSpPr>
        <p:spPr>
          <a:prstGeom prst="rect">
            <a:avLst/>
          </a:prstGeom>
        </p:spPr>
        <p:txBody>
          <a:bodyPr/>
          <a:lstStyle/>
          <a:p>
            <a:pPr/>
            <a:r>
              <a:t>Where’d We Go Wrong?</a:t>
            </a:r>
          </a:p>
        </p:txBody>
      </p:sp>
      <p:pic>
        <p:nvPicPr>
          <p:cNvPr id="797" name="Picture 6" descr="Picture 6"/>
          <p:cNvPicPr>
            <a:picLocks noChangeAspect="1"/>
          </p:cNvPicPr>
          <p:nvPr/>
        </p:nvPicPr>
        <p:blipFill>
          <a:blip r:embed="rId2">
            <a:extLst/>
          </a:blip>
          <a:stretch>
            <a:fillRect/>
          </a:stretch>
        </p:blipFill>
        <p:spPr>
          <a:xfrm>
            <a:off x="1645408" y="4787032"/>
            <a:ext cx="19727074" cy="7174250"/>
          </a:xfrm>
          <a:prstGeom prst="rect">
            <a:avLst/>
          </a:prstGeom>
          <a:ln w="12700">
            <a:miter lim="400000"/>
          </a:ln>
        </p:spPr>
      </p:pic>
      <p:sp>
        <p:nvSpPr>
          <p:cNvPr id="798" name="Line"/>
          <p:cNvSpPr/>
          <p:nvPr/>
        </p:nvSpPr>
        <p:spPr>
          <a:xfrm flipH="1">
            <a:off x="12197981" y="9580700"/>
            <a:ext cx="769471" cy="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0" name="Misclassified AA- firms = Alltel Pennsylvania in mid 1990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Misclassified AA- firms = Alltel Pennsylvania in mid 1990s</a:t>
            </a:r>
          </a:p>
        </p:txBody>
      </p:sp>
      <p:sp>
        <p:nvSpPr>
          <p:cNvPr id="801" name="Where’d We Go Wrong?"/>
          <p:cNvSpPr txBox="1"/>
          <p:nvPr>
            <p:ph type="title"/>
          </p:nvPr>
        </p:nvSpPr>
        <p:spPr>
          <a:prstGeom prst="rect">
            <a:avLst/>
          </a:prstGeom>
        </p:spPr>
        <p:txBody>
          <a:bodyPr/>
          <a:lstStyle/>
          <a:p>
            <a:pPr/>
            <a:r>
              <a:t>Where’d We Go Wrong?</a:t>
            </a:r>
          </a:p>
        </p:txBody>
      </p:sp>
      <p:pic>
        <p:nvPicPr>
          <p:cNvPr id="802" name="Picture 8" descr="Picture 8"/>
          <p:cNvPicPr>
            <a:picLocks noChangeAspect="1"/>
          </p:cNvPicPr>
          <p:nvPr/>
        </p:nvPicPr>
        <p:blipFill>
          <a:blip r:embed="rId2">
            <a:extLst/>
          </a:blip>
          <a:stretch>
            <a:fillRect/>
          </a:stretch>
        </p:blipFill>
        <p:spPr>
          <a:xfrm>
            <a:off x="3316014" y="6212784"/>
            <a:ext cx="17751972" cy="2884397"/>
          </a:xfrm>
          <a:prstGeom prst="rect">
            <a:avLst/>
          </a:prstGeom>
          <a:ln w="12700">
            <a:miter lim="400000"/>
          </a:ln>
        </p:spPr>
      </p:pic>
      <p:sp>
        <p:nvSpPr>
          <p:cNvPr id="803" name="Line"/>
          <p:cNvSpPr/>
          <p:nvPr/>
        </p:nvSpPr>
        <p:spPr>
          <a:xfrm>
            <a:off x="15209003" y="9299145"/>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5" name="Inspect error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Inspect errors!</a:t>
            </a:r>
          </a:p>
        </p:txBody>
      </p:sp>
      <p:sp>
        <p:nvSpPr>
          <p:cNvPr id="806" name="Where’d We Go Wrong?"/>
          <p:cNvSpPr txBox="1"/>
          <p:nvPr>
            <p:ph type="title"/>
          </p:nvPr>
        </p:nvSpPr>
        <p:spPr>
          <a:prstGeom prst="rect">
            <a:avLst/>
          </a:prstGeom>
        </p:spPr>
        <p:txBody>
          <a:bodyPr/>
          <a:lstStyle/>
          <a:p>
            <a:pPr/>
            <a:r>
              <a:t>Where’d We Go Wrong?</a:t>
            </a:r>
          </a:p>
        </p:txBody>
      </p:sp>
      <p:pic>
        <p:nvPicPr>
          <p:cNvPr id="807" name="Picture 6" descr="Picture 6"/>
          <p:cNvPicPr>
            <a:picLocks noChangeAspect="1"/>
          </p:cNvPicPr>
          <p:nvPr/>
        </p:nvPicPr>
        <p:blipFill>
          <a:blip r:embed="rId2">
            <a:extLst/>
          </a:blip>
          <a:stretch>
            <a:fillRect/>
          </a:stretch>
        </p:blipFill>
        <p:spPr>
          <a:xfrm>
            <a:off x="1645408" y="4787032"/>
            <a:ext cx="19727074" cy="7174250"/>
          </a:xfrm>
          <a:prstGeom prst="rect">
            <a:avLst/>
          </a:prstGeom>
          <a:ln w="12700">
            <a:miter lim="400000"/>
          </a:ln>
        </p:spPr>
      </p:pic>
      <p:sp>
        <p:nvSpPr>
          <p:cNvPr id="808" name="Line"/>
          <p:cNvSpPr/>
          <p:nvPr/>
        </p:nvSpPr>
        <p:spPr>
          <a:xfrm flipH="1">
            <a:off x="15192508" y="9580700"/>
            <a:ext cx="769471" cy="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0" name="Misclassified AA- firms = Alltel Pennsylvania in mid 1990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Misclassified AA- firms = Alltel Pennsylvania in mid 1990s</a:t>
            </a:r>
          </a:p>
        </p:txBody>
      </p:sp>
      <p:sp>
        <p:nvSpPr>
          <p:cNvPr id="811" name="Where’d We Go Wrong?"/>
          <p:cNvSpPr txBox="1"/>
          <p:nvPr>
            <p:ph type="title"/>
          </p:nvPr>
        </p:nvSpPr>
        <p:spPr>
          <a:prstGeom prst="rect">
            <a:avLst/>
          </a:prstGeom>
        </p:spPr>
        <p:txBody>
          <a:bodyPr/>
          <a:lstStyle/>
          <a:p>
            <a:pPr/>
            <a:r>
              <a:t>Where’d We Go Wrong?</a:t>
            </a:r>
          </a:p>
        </p:txBody>
      </p:sp>
      <p:pic>
        <p:nvPicPr>
          <p:cNvPr id="812" name="Picture 8" descr="Picture 8"/>
          <p:cNvPicPr>
            <a:picLocks noChangeAspect="1"/>
          </p:cNvPicPr>
          <p:nvPr/>
        </p:nvPicPr>
        <p:blipFill>
          <a:blip r:embed="rId2">
            <a:extLst/>
          </a:blip>
          <a:stretch>
            <a:fillRect/>
          </a:stretch>
        </p:blipFill>
        <p:spPr>
          <a:xfrm>
            <a:off x="3316014" y="6212784"/>
            <a:ext cx="17751972" cy="2884397"/>
          </a:xfrm>
          <a:prstGeom prst="rect">
            <a:avLst/>
          </a:prstGeom>
          <a:ln w="12700">
            <a:miter lim="400000"/>
          </a:ln>
        </p:spPr>
      </p:pic>
      <p:sp>
        <p:nvSpPr>
          <p:cNvPr id="813" name="Line"/>
          <p:cNvSpPr/>
          <p:nvPr/>
        </p:nvSpPr>
        <p:spPr>
          <a:xfrm>
            <a:off x="18486090" y="9299145"/>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Inspect error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Inspect errors!</a:t>
            </a:r>
          </a:p>
        </p:txBody>
      </p:sp>
      <p:sp>
        <p:nvSpPr>
          <p:cNvPr id="816" name="Where’d We Go Wrong?"/>
          <p:cNvSpPr txBox="1"/>
          <p:nvPr>
            <p:ph type="title"/>
          </p:nvPr>
        </p:nvSpPr>
        <p:spPr>
          <a:prstGeom prst="rect">
            <a:avLst/>
          </a:prstGeom>
        </p:spPr>
        <p:txBody>
          <a:bodyPr/>
          <a:lstStyle/>
          <a:p>
            <a:pPr/>
            <a:r>
              <a:t>Where’d We Go Wrong?</a:t>
            </a:r>
          </a:p>
        </p:txBody>
      </p:sp>
      <p:pic>
        <p:nvPicPr>
          <p:cNvPr id="817" name="Picture 6" descr="Picture 6"/>
          <p:cNvPicPr>
            <a:picLocks noChangeAspect="1"/>
          </p:cNvPicPr>
          <p:nvPr/>
        </p:nvPicPr>
        <p:blipFill>
          <a:blip r:embed="rId2">
            <a:extLst/>
          </a:blip>
          <a:stretch>
            <a:fillRect/>
          </a:stretch>
        </p:blipFill>
        <p:spPr>
          <a:xfrm>
            <a:off x="1645408" y="4787032"/>
            <a:ext cx="19727074" cy="7174250"/>
          </a:xfrm>
          <a:prstGeom prst="rect">
            <a:avLst/>
          </a:prstGeom>
          <a:ln w="12700">
            <a:miter lim="400000"/>
          </a:ln>
        </p:spPr>
      </p:pic>
      <p:sp>
        <p:nvSpPr>
          <p:cNvPr id="818" name="Line"/>
          <p:cNvSpPr/>
          <p:nvPr/>
        </p:nvSpPr>
        <p:spPr>
          <a:xfrm flipH="1">
            <a:off x="17914804" y="9580700"/>
            <a:ext cx="769471" cy="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Misclassified AA- firms = Alltel Pennsylvania in mid 1990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Misclassified AA- firms = Alltel Pennsylvania in mid 1990s</a:t>
            </a:r>
          </a:p>
        </p:txBody>
      </p:sp>
      <p:sp>
        <p:nvSpPr>
          <p:cNvPr id="821" name="Where’d We Go Wrong?"/>
          <p:cNvSpPr txBox="1"/>
          <p:nvPr>
            <p:ph type="title"/>
          </p:nvPr>
        </p:nvSpPr>
        <p:spPr>
          <a:prstGeom prst="rect">
            <a:avLst/>
          </a:prstGeom>
        </p:spPr>
        <p:txBody>
          <a:bodyPr/>
          <a:lstStyle/>
          <a:p>
            <a:pPr/>
            <a:r>
              <a:t>Where’d We Go Wrong?</a:t>
            </a:r>
          </a:p>
        </p:txBody>
      </p:sp>
      <p:pic>
        <p:nvPicPr>
          <p:cNvPr id="822" name="Picture 8" descr="Picture 8"/>
          <p:cNvPicPr>
            <a:picLocks noChangeAspect="1"/>
          </p:cNvPicPr>
          <p:nvPr/>
        </p:nvPicPr>
        <p:blipFill>
          <a:blip r:embed="rId2">
            <a:extLst/>
          </a:blip>
          <a:stretch>
            <a:fillRect/>
          </a:stretch>
        </p:blipFill>
        <p:spPr>
          <a:xfrm>
            <a:off x="3316014" y="6212784"/>
            <a:ext cx="17751972" cy="2884397"/>
          </a:xfrm>
          <a:prstGeom prst="rect">
            <a:avLst/>
          </a:prstGeom>
          <a:ln w="12700">
            <a:miter lim="400000"/>
          </a:ln>
        </p:spPr>
      </p:pic>
      <p:sp>
        <p:nvSpPr>
          <p:cNvPr id="823" name="Line"/>
          <p:cNvSpPr/>
          <p:nvPr/>
        </p:nvSpPr>
        <p:spPr>
          <a:xfrm>
            <a:off x="20207579" y="9299145"/>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5" name="Inspect error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Inspect errors!</a:t>
            </a:r>
          </a:p>
        </p:txBody>
      </p:sp>
      <p:sp>
        <p:nvSpPr>
          <p:cNvPr id="826" name="Where’d We Go Wrong?"/>
          <p:cNvSpPr txBox="1"/>
          <p:nvPr>
            <p:ph type="title"/>
          </p:nvPr>
        </p:nvSpPr>
        <p:spPr>
          <a:prstGeom prst="rect">
            <a:avLst/>
          </a:prstGeom>
        </p:spPr>
        <p:txBody>
          <a:bodyPr/>
          <a:lstStyle/>
          <a:p>
            <a:pPr/>
            <a:r>
              <a:t>Where’d We Go Wrong?</a:t>
            </a:r>
          </a:p>
        </p:txBody>
      </p:sp>
      <p:pic>
        <p:nvPicPr>
          <p:cNvPr id="827" name="Picture 6" descr="Picture 6"/>
          <p:cNvPicPr>
            <a:picLocks noChangeAspect="1"/>
          </p:cNvPicPr>
          <p:nvPr/>
        </p:nvPicPr>
        <p:blipFill>
          <a:blip r:embed="rId2">
            <a:extLst/>
          </a:blip>
          <a:stretch>
            <a:fillRect/>
          </a:stretch>
        </p:blipFill>
        <p:spPr>
          <a:xfrm>
            <a:off x="1645408" y="4787032"/>
            <a:ext cx="19727074" cy="7174250"/>
          </a:xfrm>
          <a:prstGeom prst="rect">
            <a:avLst/>
          </a:prstGeom>
          <a:ln w="12700">
            <a:miter lim="400000"/>
          </a:ln>
        </p:spPr>
      </p:pic>
      <p:sp>
        <p:nvSpPr>
          <p:cNvPr id="828" name="Line"/>
          <p:cNvSpPr/>
          <p:nvPr/>
        </p:nvSpPr>
        <p:spPr>
          <a:xfrm>
            <a:off x="21386339" y="9580700"/>
            <a:ext cx="769471" cy="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ubtitle 4"/>
          <p:cNvSpPr txBox="1"/>
          <p:nvPr/>
        </p:nvSpPr>
        <p:spPr>
          <a:xfrm>
            <a:off x="1625600" y="2514600"/>
            <a:ext cx="12958068" cy="100679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Produces an output model, such as the following decision tree</a:t>
            </a:r>
          </a:p>
          <a:p>
            <a:pPr lvl="2" marL="571500" indent="-571500" defTabSz="914400">
              <a:lnSpc>
                <a:spcPct val="110000"/>
              </a:lnSpc>
              <a:spcBef>
                <a:spcPts val="2000"/>
              </a:spcBef>
              <a:buSzPct val="100000"/>
              <a:buFont typeface="Arial"/>
              <a:buChar char="•"/>
              <a:defRPr sz="4800">
                <a:solidFill>
                  <a:schemeClr val="accent1"/>
                </a:solidFill>
              </a:defRPr>
            </a:pPr>
            <a:r>
              <a:t>The tree answers: “of transactions in our data set with properties similar to the transaction we’re examining now, what fraction were actually fraudulent?”</a:t>
            </a:r>
          </a:p>
          <a:p>
            <a:pPr lvl="2" marL="571500" indent="-571500" defTabSz="914400">
              <a:lnSpc>
                <a:spcPct val="110000"/>
              </a:lnSpc>
              <a:spcBef>
                <a:spcPts val="2000"/>
              </a:spcBef>
              <a:buSzPct val="100000"/>
              <a:buFont typeface="Arial"/>
              <a:buChar char="•"/>
              <a:defRPr sz="4800">
                <a:solidFill>
                  <a:schemeClr val="accent1"/>
                </a:solidFill>
              </a:defRPr>
            </a:pPr>
            <a:r>
              <a:t>“The machine learning part is concerned with the construction of the tree- what questions do we ask, in what order, to maximize the chances that we can distinguish between the two classes accurately?”</a:t>
            </a:r>
          </a:p>
        </p:txBody>
      </p:sp>
      <p:sp>
        <p:nvSpPr>
          <p:cNvPr id="336" name="Supervised Learning Example (cont.)"/>
          <p:cNvSpPr txBox="1"/>
          <p:nvPr>
            <p:ph type="title"/>
          </p:nvPr>
        </p:nvSpPr>
        <p:spPr>
          <a:prstGeom prst="rect">
            <a:avLst/>
          </a:prstGeom>
        </p:spPr>
        <p:txBody>
          <a:bodyPr/>
          <a:lstStyle/>
          <a:p>
            <a:pPr/>
            <a:r>
              <a:t>Supervised Learning Example (cont.)</a:t>
            </a:r>
          </a:p>
        </p:txBody>
      </p:sp>
      <p:pic>
        <p:nvPicPr>
          <p:cNvPr id="337"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338" name="Subtitle 4"/>
          <p:cNvSpPr txBox="1"/>
          <p:nvPr/>
        </p:nvSpPr>
        <p:spPr>
          <a:xfrm>
            <a:off x="15572494" y="2764489"/>
            <a:ext cx="7338195"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Output*</a:t>
            </a:r>
          </a:p>
        </p:txBody>
      </p:sp>
      <p:sp>
        <p:nvSpPr>
          <p:cNvPr id="339" name="Subtitle 4"/>
          <p:cNvSpPr txBox="1"/>
          <p:nvPr/>
        </p:nvSpPr>
        <p:spPr>
          <a:xfrm>
            <a:off x="15470801" y="9036079"/>
            <a:ext cx="7541580" cy="22996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3500">
                <a:solidFill>
                  <a:schemeClr val="accent1"/>
                </a:solidFill>
              </a:defRPr>
            </a:lvl1pPr>
          </a:lstStyle>
          <a:p>
            <a:pPr/>
            <a:r>
              <a:t>*This decision tree is based on the same limited data from the previous slide</a:t>
            </a:r>
          </a:p>
        </p:txBody>
      </p:sp>
      <p:sp>
        <p:nvSpPr>
          <p:cNvPr id="340"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3" invalidUrl="" action="" tgtFrame="" tooltip="" history="1" highlightClick="0" endSnd="0"/>
              </a:rPr>
              <a:t>https://stripe.com/radar/guide</a:t>
            </a:r>
          </a:p>
        </p:txBody>
      </p:sp>
      <p:pic>
        <p:nvPicPr>
          <p:cNvPr id="341" name="Picture 5" descr="Picture 5"/>
          <p:cNvPicPr>
            <a:picLocks noChangeAspect="1"/>
          </p:cNvPicPr>
          <p:nvPr/>
        </p:nvPicPr>
        <p:blipFill>
          <a:blip r:embed="rId4">
            <a:extLst/>
          </a:blip>
          <a:srcRect l="2046" t="1875" r="682" b="15764"/>
          <a:stretch>
            <a:fillRect/>
          </a:stretch>
        </p:blipFill>
        <p:spPr>
          <a:xfrm>
            <a:off x="15070434" y="3820154"/>
            <a:ext cx="8342201" cy="4638727"/>
          </a:xfrm>
          <a:prstGeom prst="rect">
            <a:avLst/>
          </a:prstGeom>
          <a:ln w="12700">
            <a:miter lim="400000"/>
          </a:ln>
        </p:spPr>
      </p:pic>
      <p:sp>
        <p:nvSpPr>
          <p:cNvPr id="342" name="Rounded Rectangle"/>
          <p:cNvSpPr/>
          <p:nvPr/>
        </p:nvSpPr>
        <p:spPr>
          <a:xfrm>
            <a:off x="15019635" y="5650009"/>
            <a:ext cx="3226389" cy="1157191"/>
          </a:xfrm>
          <a:prstGeom prst="roundRect">
            <a:avLst>
              <a:gd name="adj" fmla="val 14228"/>
            </a:avLst>
          </a:prstGeom>
          <a:ln w="76200">
            <a:solidFill>
              <a:schemeClr val="accent4">
                <a:lumOff val="24705"/>
              </a:schemeClr>
            </a:solidFill>
            <a:miter/>
          </a:ln>
        </p:spPr>
        <p:txBody>
          <a:bodyPr tIns="91439" bIns="91439" anchor="ctr"/>
          <a:lstStyle/>
          <a:p>
            <a:pP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0" name="Inspect error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Inspect errors!</a:t>
            </a:r>
          </a:p>
        </p:txBody>
      </p:sp>
      <p:sp>
        <p:nvSpPr>
          <p:cNvPr id="831" name="Where’d We Go Wrong?"/>
          <p:cNvSpPr txBox="1"/>
          <p:nvPr>
            <p:ph type="title"/>
          </p:nvPr>
        </p:nvSpPr>
        <p:spPr>
          <a:prstGeom prst="rect">
            <a:avLst/>
          </a:prstGeom>
        </p:spPr>
        <p:txBody>
          <a:bodyPr/>
          <a:lstStyle/>
          <a:p>
            <a:pPr/>
            <a:r>
              <a:t>Where’d We Go Wrong?</a:t>
            </a:r>
          </a:p>
        </p:txBody>
      </p:sp>
      <p:pic>
        <p:nvPicPr>
          <p:cNvPr id="832" name="Picture 6" descr="Picture 6"/>
          <p:cNvPicPr>
            <a:picLocks noChangeAspect="1"/>
          </p:cNvPicPr>
          <p:nvPr/>
        </p:nvPicPr>
        <p:blipFill>
          <a:blip r:embed="rId2">
            <a:extLst/>
          </a:blip>
          <a:stretch>
            <a:fillRect/>
          </a:stretch>
        </p:blipFill>
        <p:spPr>
          <a:xfrm>
            <a:off x="1645408" y="4787032"/>
            <a:ext cx="19727074" cy="7174250"/>
          </a:xfrm>
          <a:prstGeom prst="rect">
            <a:avLst/>
          </a:prstGeom>
          <a:ln w="12700">
            <a:miter lim="400000"/>
          </a:ln>
        </p:spPr>
      </p:pic>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4" name="Subtitle 2"/>
          <p:cNvSpPr txBox="1"/>
          <p:nvPr>
            <p:ph type="body" sz="quarter" idx="1"/>
          </p:nvPr>
        </p:nvSpPr>
        <p:spPr>
          <a:xfrm>
            <a:off x="1151343" y="9240193"/>
            <a:ext cx="20432591" cy="1316634"/>
          </a:xfrm>
          <a:prstGeom prst="rect">
            <a:avLst/>
          </a:prstGeom>
        </p:spPr>
        <p:txBody>
          <a:bodyPr/>
          <a:lstStyle/>
          <a:p>
            <a:pPr/>
            <a:r>
              <a:t>Credit Risk - Concluding Thoughts</a:t>
            </a:r>
          </a:p>
        </p:txBody>
      </p:sp>
      <p:sp>
        <p:nvSpPr>
          <p:cNvPr id="835"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836"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8" name="Finance — Data — Technology…"/>
          <p:cNvSpPr txBox="1"/>
          <p:nvPr>
            <p:ph type="body" idx="1"/>
          </p:nvPr>
        </p:nvSpPr>
        <p:spPr>
          <a:xfrm>
            <a:off x="1676400" y="2651477"/>
            <a:ext cx="21031200" cy="10201988"/>
          </a:xfrm>
          <a:prstGeom prst="rect">
            <a:avLst/>
          </a:prstGeom>
        </p:spPr>
        <p:txBody>
          <a:bodyPr/>
          <a:lstStyle/>
          <a:p>
            <a:pPr lvl="1" marL="481263" indent="-481263">
              <a:lnSpc>
                <a:spcPct val="110000"/>
              </a:lnSpc>
              <a:spcBef>
                <a:spcPts val="3000"/>
              </a:spcBef>
              <a:buSzPct val="100000"/>
              <a:buChar char="•"/>
              <a:defRPr sz="4800"/>
            </a:pPr>
            <a:r>
              <a:t>Finance — Data — Technology</a:t>
            </a:r>
          </a:p>
          <a:p>
            <a:pPr lvl="1" marL="481263" indent="-481263">
              <a:lnSpc>
                <a:spcPct val="110000"/>
              </a:lnSpc>
              <a:spcBef>
                <a:spcPts val="3000"/>
              </a:spcBef>
              <a:buSzPct val="100000"/>
              <a:buChar char="•"/>
              <a:defRPr sz="4800"/>
            </a:pPr>
            <a:r>
              <a:t>Scientific method</a:t>
            </a:r>
          </a:p>
          <a:p>
            <a:pPr lvl="1" marL="481263" indent="-481263">
              <a:lnSpc>
                <a:spcPct val="110000"/>
              </a:lnSpc>
              <a:spcBef>
                <a:spcPts val="3000"/>
              </a:spcBef>
              <a:buSzPct val="100000"/>
              <a:buChar char="•"/>
              <a:defRPr sz="4800"/>
            </a:pPr>
            <a:r>
              <a:t>Data science workflow</a:t>
            </a:r>
          </a:p>
          <a:p>
            <a:pPr lvl="1" marL="481263" indent="-481263">
              <a:lnSpc>
                <a:spcPct val="110000"/>
              </a:lnSpc>
              <a:spcBef>
                <a:spcPts val="3000"/>
              </a:spcBef>
              <a:buSzPct val="100000"/>
              <a:buChar char="•"/>
              <a:defRPr sz="4800"/>
            </a:pPr>
            <a:r>
              <a:t>Application: Corporate credit risk</a:t>
            </a:r>
          </a:p>
          <a:p>
            <a:pPr lvl="2" marL="1243263" indent="-481263">
              <a:lnSpc>
                <a:spcPct val="110000"/>
              </a:lnSpc>
              <a:spcBef>
                <a:spcPts val="1500"/>
              </a:spcBef>
              <a:buSzPct val="100000"/>
              <a:buChar char="•"/>
              <a:defRPr sz="4800"/>
            </a:pPr>
            <a:r>
              <a:t>Machine learning</a:t>
            </a:r>
          </a:p>
          <a:p>
            <a:pPr lvl="2" marL="1243263" indent="-481263">
              <a:lnSpc>
                <a:spcPct val="110000"/>
              </a:lnSpc>
              <a:spcBef>
                <a:spcPts val="1500"/>
              </a:spcBef>
              <a:buSzPct val="100000"/>
              <a:buChar char="•"/>
              <a:defRPr sz="4800"/>
            </a:pPr>
            <a:r>
              <a:t>Data vs. models</a:t>
            </a:r>
          </a:p>
          <a:p>
            <a:pPr lvl="2" marL="1243263" indent="-481263">
              <a:lnSpc>
                <a:spcPct val="110000"/>
              </a:lnSpc>
              <a:spcBef>
                <a:spcPts val="1500"/>
              </a:spcBef>
              <a:buSzPct val="100000"/>
              <a:buChar char="•"/>
              <a:defRPr sz="4800"/>
            </a:pPr>
            <a:r>
              <a:t>Error analysis</a:t>
            </a:r>
          </a:p>
          <a:p>
            <a:pPr lvl="1" marL="481263" indent="-481263">
              <a:lnSpc>
                <a:spcPct val="110000"/>
              </a:lnSpc>
              <a:spcBef>
                <a:spcPts val="3000"/>
              </a:spcBef>
              <a:buSzPct val="100000"/>
              <a:buChar char="•"/>
              <a:defRPr sz="4800"/>
            </a:pPr>
            <a:r>
              <a:t>What about AI?</a:t>
            </a:r>
          </a:p>
        </p:txBody>
      </p:sp>
      <p:sp>
        <p:nvSpPr>
          <p:cNvPr id="839" name="Thoughts"/>
          <p:cNvSpPr txBox="1"/>
          <p:nvPr>
            <p:ph type="title"/>
          </p:nvPr>
        </p:nvSpPr>
        <p:spPr>
          <a:prstGeom prst="rect">
            <a:avLst/>
          </a:prstGeom>
        </p:spPr>
        <p:txBody>
          <a:bodyPr/>
          <a:lstStyle/>
          <a:p>
            <a:pPr/>
            <a:r>
              <a:t>Thoughts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3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3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38">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38" grpId="1"/>
    </p:bldLst>
  </p:timing>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1" name="Rectangle 2"/>
          <p:cNvSpPr/>
          <p:nvPr/>
        </p:nvSpPr>
        <p:spPr>
          <a:xfrm>
            <a:off x="9448800" y="1828800"/>
            <a:ext cx="5486400" cy="6087217"/>
          </a:xfrm>
          <a:prstGeom prst="rect">
            <a:avLst/>
          </a:prstGeom>
          <a:blipFill>
            <a:blip r:embed="rId2"/>
            <a:stretch>
              <a:fillRect/>
            </a:stretch>
          </a:blip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ubtitle 4"/>
          <p:cNvSpPr txBox="1"/>
          <p:nvPr/>
        </p:nvSpPr>
        <p:spPr>
          <a:xfrm>
            <a:off x="1625600" y="2514600"/>
            <a:ext cx="12958068" cy="100679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Produces an output model, such as the following decision tree</a:t>
            </a:r>
          </a:p>
          <a:p>
            <a:pPr lvl="2" marL="571500" indent="-571500" defTabSz="914400">
              <a:lnSpc>
                <a:spcPct val="110000"/>
              </a:lnSpc>
              <a:spcBef>
                <a:spcPts val="2000"/>
              </a:spcBef>
              <a:buSzPct val="100000"/>
              <a:buFont typeface="Arial"/>
              <a:buChar char="•"/>
              <a:defRPr sz="4800">
                <a:solidFill>
                  <a:schemeClr val="accent1"/>
                </a:solidFill>
              </a:defRPr>
            </a:pPr>
            <a:r>
              <a:t>The tree answers: “of transactions in our data set with properties similar to the transaction we’re examining now, what fraction were actually fraudulent?”</a:t>
            </a:r>
          </a:p>
          <a:p>
            <a:pPr lvl="2" marL="571500" indent="-571500" defTabSz="914400">
              <a:lnSpc>
                <a:spcPct val="110000"/>
              </a:lnSpc>
              <a:spcBef>
                <a:spcPts val="2000"/>
              </a:spcBef>
              <a:buSzPct val="100000"/>
              <a:buFont typeface="Arial"/>
              <a:buChar char="•"/>
              <a:defRPr sz="4800">
                <a:solidFill>
                  <a:schemeClr val="accent1"/>
                </a:solidFill>
              </a:defRPr>
            </a:pPr>
            <a:r>
              <a:t>“The machine learning part is concerned with the construction of the tree- what questions do we ask, in what order, to maximize the chances that we can distinguish between the two classes accurately?”</a:t>
            </a:r>
          </a:p>
        </p:txBody>
      </p:sp>
      <p:sp>
        <p:nvSpPr>
          <p:cNvPr id="345" name="Supervised Learning Example (cont.)"/>
          <p:cNvSpPr txBox="1"/>
          <p:nvPr>
            <p:ph type="title"/>
          </p:nvPr>
        </p:nvSpPr>
        <p:spPr>
          <a:prstGeom prst="rect">
            <a:avLst/>
          </a:prstGeom>
        </p:spPr>
        <p:txBody>
          <a:bodyPr/>
          <a:lstStyle/>
          <a:p>
            <a:pPr/>
            <a:r>
              <a:t>Supervised Learning Example (cont.)</a:t>
            </a:r>
          </a:p>
        </p:txBody>
      </p:sp>
      <p:pic>
        <p:nvPicPr>
          <p:cNvPr id="346"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347" name="Subtitle 4"/>
          <p:cNvSpPr txBox="1"/>
          <p:nvPr/>
        </p:nvSpPr>
        <p:spPr>
          <a:xfrm>
            <a:off x="15572494" y="2764489"/>
            <a:ext cx="7338195"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Output*</a:t>
            </a:r>
          </a:p>
        </p:txBody>
      </p:sp>
      <p:sp>
        <p:nvSpPr>
          <p:cNvPr id="348" name="Subtitle 4"/>
          <p:cNvSpPr txBox="1"/>
          <p:nvPr/>
        </p:nvSpPr>
        <p:spPr>
          <a:xfrm>
            <a:off x="15470801" y="9036079"/>
            <a:ext cx="7541580" cy="22996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3500">
                <a:solidFill>
                  <a:schemeClr val="accent1"/>
                </a:solidFill>
              </a:defRPr>
            </a:lvl1pPr>
          </a:lstStyle>
          <a:p>
            <a:pPr/>
            <a:r>
              <a:t>*This decision tree is based on the same limited data from the previous slide</a:t>
            </a:r>
          </a:p>
        </p:txBody>
      </p:sp>
      <p:sp>
        <p:nvSpPr>
          <p:cNvPr id="349"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3" invalidUrl="" action="" tgtFrame="" tooltip="" history="1" highlightClick="0" endSnd="0"/>
              </a:rPr>
              <a:t>https://stripe.com/radar/guide</a:t>
            </a:r>
          </a:p>
        </p:txBody>
      </p:sp>
      <p:pic>
        <p:nvPicPr>
          <p:cNvPr id="350" name="Picture 5" descr="Picture 5"/>
          <p:cNvPicPr>
            <a:picLocks noChangeAspect="1"/>
          </p:cNvPicPr>
          <p:nvPr/>
        </p:nvPicPr>
        <p:blipFill>
          <a:blip r:embed="rId4">
            <a:extLst/>
          </a:blip>
          <a:srcRect l="2046" t="1875" r="682" b="15764"/>
          <a:stretch>
            <a:fillRect/>
          </a:stretch>
        </p:blipFill>
        <p:spPr>
          <a:xfrm>
            <a:off x="15070434" y="3820154"/>
            <a:ext cx="8342201" cy="4638727"/>
          </a:xfrm>
          <a:prstGeom prst="rect">
            <a:avLst/>
          </a:prstGeom>
          <a:ln w="12700">
            <a:miter lim="400000"/>
          </a:ln>
        </p:spPr>
      </p:pic>
      <p:sp>
        <p:nvSpPr>
          <p:cNvPr id="351" name="Rounded Rectangle"/>
          <p:cNvSpPr/>
          <p:nvPr/>
        </p:nvSpPr>
        <p:spPr>
          <a:xfrm>
            <a:off x="19107114" y="5650009"/>
            <a:ext cx="4371158" cy="1157191"/>
          </a:xfrm>
          <a:prstGeom prst="roundRect">
            <a:avLst>
              <a:gd name="adj" fmla="val 14228"/>
            </a:avLst>
          </a:prstGeom>
          <a:ln w="76200">
            <a:solidFill>
              <a:schemeClr val="accent4">
                <a:lumOff val="24705"/>
              </a:schemeClr>
            </a:solidFill>
            <a:miter/>
          </a:ln>
        </p:spPr>
        <p:txBody>
          <a:bodyPr tIns="91439" bIns="91439" anchor="ct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Subtitle 4"/>
          <p:cNvSpPr txBox="1"/>
          <p:nvPr/>
        </p:nvSpPr>
        <p:spPr>
          <a:xfrm>
            <a:off x="1625600" y="2514600"/>
            <a:ext cx="21031200" cy="100144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lnSpc>
                <a:spcPct val="110000"/>
              </a:lnSpc>
              <a:spcBef>
                <a:spcPts val="3000"/>
              </a:spcBef>
              <a:buSzPct val="100000"/>
              <a:buFont typeface="Arial"/>
              <a:buChar char="•"/>
              <a:defRPr sz="4800">
                <a:solidFill>
                  <a:schemeClr val="accent1"/>
                </a:solidFill>
              </a:defRPr>
            </a:pPr>
            <a:r>
              <a:t>Supervised Learning: From this (very limited) data, the model would learn a unique pattern of fraud</a:t>
            </a:r>
          </a:p>
          <a:p>
            <a:pPr lvl="3" marL="1333500" indent="-571500" defTabSz="914400">
              <a:lnSpc>
                <a:spcPct val="110000"/>
              </a:lnSpc>
              <a:spcBef>
                <a:spcPts val="1500"/>
              </a:spcBef>
              <a:buSzPct val="100000"/>
              <a:buFont typeface="Arial"/>
              <a:buChar char="•"/>
              <a:defRPr sz="4800">
                <a:solidFill>
                  <a:schemeClr val="accent1"/>
                </a:solidFill>
              </a:defRPr>
            </a:pPr>
            <a:r>
              <a:t>If &gt;$20 &amp; from Canada, 100% chance of fraud</a:t>
            </a:r>
          </a:p>
          <a:p>
            <a:pPr lvl="3" marL="1333500" indent="-571500" defTabSz="914400">
              <a:lnSpc>
                <a:spcPct val="110000"/>
              </a:lnSpc>
              <a:spcBef>
                <a:spcPts val="1500"/>
              </a:spcBef>
              <a:buSzPct val="100000"/>
              <a:buFont typeface="Arial"/>
              <a:buChar char="•"/>
              <a:defRPr sz="4800">
                <a:solidFill>
                  <a:schemeClr val="accent1"/>
                </a:solidFill>
              </a:defRPr>
            </a:pPr>
            <a:r>
              <a:t>If &lt;$20 &amp; from &gt;2 countries, 100% chance of fraud</a:t>
            </a:r>
          </a:p>
          <a:p>
            <a:pPr lvl="3" marL="1333500" indent="-571500" defTabSz="914400">
              <a:lnSpc>
                <a:spcPct val="110000"/>
              </a:lnSpc>
              <a:spcBef>
                <a:spcPts val="1500"/>
              </a:spcBef>
              <a:buSzPct val="100000"/>
              <a:buFont typeface="Arial"/>
              <a:buChar char="•"/>
              <a:defRPr sz="4800">
                <a:solidFill>
                  <a:schemeClr val="accent1"/>
                </a:solidFill>
              </a:defRPr>
            </a:pPr>
            <a:r>
              <a:t>If &gt;$20 &amp; not from CA, or &lt;$20 &amp; from &lt;2 countries, not sure</a:t>
            </a:r>
          </a:p>
          <a:p>
            <a:pPr lvl="2" marL="571500" indent="-571500" defTabSz="914400">
              <a:lnSpc>
                <a:spcPct val="110000"/>
              </a:lnSpc>
              <a:spcBef>
                <a:spcPts val="3000"/>
              </a:spcBef>
              <a:buSzPct val="100000"/>
              <a:buFont typeface="Arial"/>
              <a:buChar char="•"/>
              <a:defRPr sz="4800">
                <a:solidFill>
                  <a:schemeClr val="accent1"/>
                </a:solidFill>
              </a:defRPr>
            </a:pPr>
            <a:r>
              <a:t>Unsupervised Learning: Detecting transactions that appear like anomalies</a:t>
            </a:r>
          </a:p>
          <a:p>
            <a:pPr lvl="3" marL="1333500" indent="-571500" defTabSz="914400">
              <a:lnSpc>
                <a:spcPct val="110000"/>
              </a:lnSpc>
              <a:spcBef>
                <a:spcPts val="1500"/>
              </a:spcBef>
              <a:buSzPct val="100000"/>
              <a:buFont typeface="Arial"/>
              <a:buChar char="•"/>
              <a:defRPr sz="4800">
                <a:solidFill>
                  <a:schemeClr val="accent1"/>
                </a:solidFill>
              </a:defRPr>
            </a:pPr>
            <a:r>
              <a:t>A transaction is for an exceptionally high amount + in a country where this person has not transacted before + in the past, foreign transactions were preceded by flight purchase to that country unlike this time = Anomaly</a:t>
            </a:r>
          </a:p>
        </p:txBody>
      </p:sp>
      <p:sp>
        <p:nvSpPr>
          <p:cNvPr id="354" name="Machine Learning Fraud Detection"/>
          <p:cNvSpPr txBox="1"/>
          <p:nvPr>
            <p:ph type="title"/>
          </p:nvPr>
        </p:nvSpPr>
        <p:spPr>
          <a:prstGeom prst="rect">
            <a:avLst/>
          </a:prstGeom>
        </p:spPr>
        <p:txBody>
          <a:bodyPr/>
          <a:lstStyle/>
          <a:p>
            <a:pPr/>
            <a:r>
              <a:t>Machine Learning Fraud Detection</a:t>
            </a:r>
          </a:p>
        </p:txBody>
      </p:sp>
      <p:pic>
        <p:nvPicPr>
          <p:cNvPr id="355"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356" name="Content/quotes from: https://stripe.com/radar/guide"/>
          <p:cNvSpPr txBox="1"/>
          <p:nvPr/>
        </p:nvSpPr>
        <p:spPr>
          <a:xfrm>
            <a:off x="16115134" y="125937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https://stripe.com/radar/guide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5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5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5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3"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Rounded Rectangle"/>
          <p:cNvSpPr/>
          <p:nvPr/>
        </p:nvSpPr>
        <p:spPr>
          <a:xfrm>
            <a:off x="8818138" y="3021853"/>
            <a:ext cx="6747724" cy="9121635"/>
          </a:xfrm>
          <a:prstGeom prst="roundRect">
            <a:avLst>
              <a:gd name="adj" fmla="val 2086"/>
            </a:avLst>
          </a:prstGeom>
          <a:solidFill>
            <a:schemeClr val="accent4">
              <a:satOff val="-2270"/>
              <a:lumOff val="-10117"/>
            </a:schemeClr>
          </a:solidFill>
          <a:ln w="12700">
            <a:miter lim="400000"/>
          </a:ln>
        </p:spPr>
        <p:txBody>
          <a:bodyPr tIns="91439" bIns="91439" anchor="ctr"/>
          <a:lstStyle/>
          <a:p>
            <a:pPr/>
          </a:p>
        </p:txBody>
      </p:sp>
      <p:sp>
        <p:nvSpPr>
          <p:cNvPr id="359" name="Rounded Rectangle"/>
          <p:cNvSpPr/>
          <p:nvPr/>
        </p:nvSpPr>
        <p:spPr>
          <a:xfrm>
            <a:off x="9021678" y="5104904"/>
            <a:ext cx="6340644" cy="6802158"/>
          </a:xfrm>
          <a:prstGeom prst="roundRect">
            <a:avLst>
              <a:gd name="adj" fmla="val 2247"/>
            </a:avLst>
          </a:prstGeom>
          <a:solidFill>
            <a:srgbClr val="FFFFFF"/>
          </a:solidFill>
          <a:ln w="12700">
            <a:miter lim="400000"/>
          </a:ln>
        </p:spPr>
        <p:txBody>
          <a:bodyPr tIns="91439" bIns="91439" anchor="ctr"/>
          <a:lstStyle/>
          <a:p>
            <a:pPr/>
          </a:p>
        </p:txBody>
      </p:sp>
      <p:sp>
        <p:nvSpPr>
          <p:cNvPr id="360" name="Advantages of ML for Fraud"/>
          <p:cNvSpPr txBox="1"/>
          <p:nvPr>
            <p:ph type="title"/>
          </p:nvPr>
        </p:nvSpPr>
        <p:spPr>
          <a:prstGeom prst="rect">
            <a:avLst/>
          </a:prstGeom>
        </p:spPr>
        <p:txBody>
          <a:bodyPr/>
          <a:lstStyle/>
          <a:p>
            <a:pPr/>
            <a:r>
              <a:t>Advantages of ML for Fraud</a:t>
            </a:r>
          </a:p>
        </p:txBody>
      </p:sp>
      <p:sp>
        <p:nvSpPr>
          <p:cNvPr id="361" name="Rounded Rectangle"/>
          <p:cNvSpPr/>
          <p:nvPr/>
        </p:nvSpPr>
        <p:spPr>
          <a:xfrm>
            <a:off x="1767913" y="3021853"/>
            <a:ext cx="6747724" cy="9121635"/>
          </a:xfrm>
          <a:prstGeom prst="roundRect">
            <a:avLst>
              <a:gd name="adj" fmla="val 2235"/>
            </a:avLst>
          </a:prstGeom>
          <a:solidFill>
            <a:schemeClr val="accent1"/>
          </a:solidFill>
          <a:ln w="12700">
            <a:miter lim="400000"/>
          </a:ln>
        </p:spPr>
        <p:txBody>
          <a:bodyPr tIns="91439" bIns="91439" anchor="ctr"/>
          <a:lstStyle/>
          <a:p>
            <a:pPr>
              <a:defRPr sz="4800"/>
            </a:pPr>
          </a:p>
        </p:txBody>
      </p:sp>
      <p:sp>
        <p:nvSpPr>
          <p:cNvPr id="362" name="Content Placeholder 2"/>
          <p:cNvSpPr txBox="1"/>
          <p:nvPr/>
        </p:nvSpPr>
        <p:spPr>
          <a:xfrm>
            <a:off x="2274412" y="2735392"/>
            <a:ext cx="5734726" cy="2496373"/>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gn="ctr" defTabSz="914400">
              <a:lnSpc>
                <a:spcPct val="110000"/>
              </a:lnSpc>
              <a:spcBef>
                <a:spcPts val="400"/>
              </a:spcBef>
              <a:defRPr sz="4800">
                <a:solidFill>
                  <a:srgbClr val="FFFFFF"/>
                </a:solidFill>
              </a:defRPr>
            </a:lvl1pPr>
          </a:lstStyle>
          <a:p>
            <a:pPr/>
            <a:r>
              <a:t>Speed</a:t>
            </a:r>
          </a:p>
        </p:txBody>
      </p:sp>
      <p:sp>
        <p:nvSpPr>
          <p:cNvPr id="363" name="Rounded Rectangle"/>
          <p:cNvSpPr/>
          <p:nvPr/>
        </p:nvSpPr>
        <p:spPr>
          <a:xfrm>
            <a:off x="1971453" y="5104904"/>
            <a:ext cx="6340644" cy="6807201"/>
          </a:xfrm>
          <a:prstGeom prst="roundRect">
            <a:avLst>
              <a:gd name="adj" fmla="val 2247"/>
            </a:avLst>
          </a:prstGeom>
          <a:solidFill>
            <a:srgbClr val="FFFFFF"/>
          </a:solidFill>
          <a:ln w="12700">
            <a:miter lim="400000"/>
          </a:ln>
        </p:spPr>
        <p:txBody>
          <a:bodyPr tIns="91439" bIns="91439" anchor="ctr"/>
          <a:lstStyle/>
          <a:p>
            <a:pPr>
              <a:defRPr sz="4800"/>
            </a:pPr>
          </a:p>
        </p:txBody>
      </p:sp>
      <p:sp>
        <p:nvSpPr>
          <p:cNvPr id="364" name="Content Placeholder 2"/>
          <p:cNvSpPr txBox="1"/>
          <p:nvPr/>
        </p:nvSpPr>
        <p:spPr>
          <a:xfrm>
            <a:off x="2274412" y="5338165"/>
            <a:ext cx="5734726" cy="6428429"/>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marL="441157" indent="-441157" defTabSz="914400">
              <a:lnSpc>
                <a:spcPct val="110000"/>
              </a:lnSpc>
              <a:spcBef>
                <a:spcPts val="1500"/>
              </a:spcBef>
              <a:buSzPct val="100000"/>
              <a:buChar char="•"/>
              <a:defRPr sz="4800">
                <a:solidFill>
                  <a:schemeClr val="accent1"/>
                </a:solidFill>
              </a:defRPr>
            </a:pPr>
            <a:r>
              <a:t>Algorithms can quickly process a large volume of transactions</a:t>
            </a:r>
          </a:p>
          <a:p>
            <a:pPr marL="441157" indent="-441157" defTabSz="914400">
              <a:lnSpc>
                <a:spcPct val="110000"/>
              </a:lnSpc>
              <a:spcBef>
                <a:spcPts val="1500"/>
              </a:spcBef>
              <a:buSzPct val="100000"/>
              <a:buChar char="•"/>
              <a:defRPr sz="4800">
                <a:solidFill>
                  <a:schemeClr val="accent1"/>
                </a:solidFill>
              </a:defRPr>
            </a:pPr>
            <a:r>
              <a:t>This is important for fraud since a decision is needed in real time</a:t>
            </a:r>
          </a:p>
        </p:txBody>
      </p:sp>
      <p:sp>
        <p:nvSpPr>
          <p:cNvPr id="365" name="Content Placeholder 2"/>
          <p:cNvSpPr txBox="1"/>
          <p:nvPr/>
        </p:nvSpPr>
        <p:spPr>
          <a:xfrm>
            <a:off x="9247643" y="3098053"/>
            <a:ext cx="5888714" cy="1771051"/>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gn="ctr" defTabSz="914400">
              <a:lnSpc>
                <a:spcPct val="110000"/>
              </a:lnSpc>
              <a:spcBef>
                <a:spcPts val="400"/>
              </a:spcBef>
              <a:defRPr sz="4800">
                <a:solidFill>
                  <a:srgbClr val="FFFFFF"/>
                </a:solidFill>
              </a:defRPr>
            </a:lvl1pPr>
          </a:lstStyle>
          <a:p>
            <a:pPr/>
            <a:r>
              <a:t>Scale</a:t>
            </a:r>
          </a:p>
        </p:txBody>
      </p:sp>
      <p:sp>
        <p:nvSpPr>
          <p:cNvPr id="366" name="Content Placeholder 2"/>
          <p:cNvSpPr txBox="1"/>
          <p:nvPr/>
        </p:nvSpPr>
        <p:spPr>
          <a:xfrm>
            <a:off x="9324637" y="5338165"/>
            <a:ext cx="5734726" cy="6147492"/>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lvl1pPr marL="441157" indent="-441157" defTabSz="914400">
              <a:lnSpc>
                <a:spcPct val="110000"/>
              </a:lnSpc>
              <a:spcBef>
                <a:spcPts val="400"/>
              </a:spcBef>
              <a:buSzPct val="100000"/>
              <a:buChar char="•"/>
              <a:defRPr sz="4800">
                <a:solidFill>
                  <a:schemeClr val="accent1"/>
                </a:solidFill>
              </a:defRPr>
            </a:lvl1pPr>
          </a:lstStyle>
          <a:p>
            <a:pPr/>
            <a:r>
              <a:t>A challenge for humans, but algorithms improve as the amount of data increases.</a:t>
            </a:r>
          </a:p>
        </p:txBody>
      </p:sp>
      <p:sp>
        <p:nvSpPr>
          <p:cNvPr id="367" name="Rounded Rectangle"/>
          <p:cNvSpPr/>
          <p:nvPr/>
        </p:nvSpPr>
        <p:spPr>
          <a:xfrm>
            <a:off x="15868363" y="3021853"/>
            <a:ext cx="6747724" cy="9121635"/>
          </a:xfrm>
          <a:prstGeom prst="roundRect">
            <a:avLst>
              <a:gd name="adj" fmla="val 2079"/>
            </a:avLst>
          </a:prstGeom>
          <a:solidFill>
            <a:schemeClr val="accent2"/>
          </a:solidFill>
          <a:ln w="12700">
            <a:miter lim="400000"/>
          </a:ln>
        </p:spPr>
        <p:txBody>
          <a:bodyPr tIns="91439" bIns="91439" anchor="ctr"/>
          <a:lstStyle/>
          <a:p>
            <a:pPr/>
          </a:p>
        </p:txBody>
      </p:sp>
      <p:sp>
        <p:nvSpPr>
          <p:cNvPr id="368" name="Content Placeholder 2"/>
          <p:cNvSpPr txBox="1"/>
          <p:nvPr/>
        </p:nvSpPr>
        <p:spPr>
          <a:xfrm>
            <a:off x="16220873" y="3098053"/>
            <a:ext cx="6042703" cy="1771051"/>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gn="ctr" defTabSz="914400">
              <a:lnSpc>
                <a:spcPct val="110000"/>
              </a:lnSpc>
              <a:spcBef>
                <a:spcPts val="400"/>
              </a:spcBef>
              <a:defRPr sz="4800">
                <a:solidFill>
                  <a:srgbClr val="FFFFFF"/>
                </a:solidFill>
              </a:defRPr>
            </a:lvl1pPr>
          </a:lstStyle>
          <a:p>
            <a:pPr/>
            <a:r>
              <a:t>Efficiency</a:t>
            </a:r>
          </a:p>
        </p:txBody>
      </p:sp>
      <p:sp>
        <p:nvSpPr>
          <p:cNvPr id="369" name="Rounded Rectangle"/>
          <p:cNvSpPr/>
          <p:nvPr/>
        </p:nvSpPr>
        <p:spPr>
          <a:xfrm>
            <a:off x="16071902" y="5104904"/>
            <a:ext cx="6340645" cy="6802158"/>
          </a:xfrm>
          <a:prstGeom prst="roundRect">
            <a:avLst>
              <a:gd name="adj" fmla="val 2247"/>
            </a:avLst>
          </a:prstGeom>
          <a:solidFill>
            <a:srgbClr val="FFFFFF"/>
          </a:solidFill>
          <a:ln w="12700">
            <a:miter lim="400000"/>
          </a:ln>
        </p:spPr>
        <p:txBody>
          <a:bodyPr tIns="91439" bIns="91439" anchor="ctr"/>
          <a:lstStyle/>
          <a:p>
            <a:pPr/>
          </a:p>
        </p:txBody>
      </p:sp>
      <p:sp>
        <p:nvSpPr>
          <p:cNvPr id="370" name="Content Placeholder 2"/>
          <p:cNvSpPr txBox="1"/>
          <p:nvPr/>
        </p:nvSpPr>
        <p:spPr>
          <a:xfrm>
            <a:off x="16374862" y="5338165"/>
            <a:ext cx="5888714" cy="5104416"/>
          </a:xfrm>
          <a:prstGeom prst="rect">
            <a:avLst/>
          </a:prstGeom>
          <a:ln w="254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lvl1pPr marL="441157" indent="-441157" defTabSz="914400">
              <a:lnSpc>
                <a:spcPct val="110000"/>
              </a:lnSpc>
              <a:spcBef>
                <a:spcPts val="400"/>
              </a:spcBef>
              <a:buSzPct val="100000"/>
              <a:buChar char="•"/>
              <a:defRPr sz="4800">
                <a:solidFill>
                  <a:schemeClr val="accent1"/>
                </a:solidFill>
              </a:defRPr>
            </a:lvl1pPr>
          </a:lstStyle>
          <a:p>
            <a:pPr/>
            <a:r>
              <a:t>Machine learning algorithms are better than humans at repetitive tasks</a:t>
            </a:r>
          </a:p>
        </p:txBody>
      </p:sp>
      <p:sp>
        <p:nvSpPr>
          <p:cNvPr id="371" name="TextBox 15"/>
          <p:cNvSpPr txBox="1"/>
          <p:nvPr/>
        </p:nvSpPr>
        <p:spPr>
          <a:xfrm>
            <a:off x="1723518" y="12548648"/>
            <a:ext cx="11403911" cy="437070"/>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a:t>
            </a:r>
            <a:r>
              <a:rPr u="sng">
                <a:uFill>
                  <a:solidFill>
                    <a:srgbClr val="0000FF"/>
                  </a:solidFill>
                </a:uFill>
                <a:hlinkClick r:id="rId2" invalidUrl="" action="" tgtFrame="" tooltip="" history="1" highlightClick="0" endSnd="0"/>
              </a:rPr>
              <a:t>https://marutitech.com/machine-learning-fraud-detection/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Limitations of ML for Fraud"/>
          <p:cNvSpPr txBox="1"/>
          <p:nvPr>
            <p:ph type="title"/>
          </p:nvPr>
        </p:nvSpPr>
        <p:spPr>
          <a:prstGeom prst="rect">
            <a:avLst/>
          </a:prstGeom>
        </p:spPr>
        <p:txBody>
          <a:bodyPr/>
          <a:lstStyle/>
          <a:p>
            <a:pPr/>
            <a:r>
              <a:t>Limitations of ML for Fraud</a:t>
            </a:r>
          </a:p>
        </p:txBody>
      </p:sp>
      <p:grpSp>
        <p:nvGrpSpPr>
          <p:cNvPr id="377" name="Group"/>
          <p:cNvGrpSpPr/>
          <p:nvPr/>
        </p:nvGrpSpPr>
        <p:grpSpPr>
          <a:xfrm>
            <a:off x="1490354" y="2791057"/>
            <a:ext cx="9906002" cy="9118039"/>
            <a:chOff x="0" y="0"/>
            <a:chExt cx="9906000" cy="9118038"/>
          </a:xfrm>
        </p:grpSpPr>
        <p:sp>
          <p:nvSpPr>
            <p:cNvPr id="374" name="Rounded Rectangle 8"/>
            <p:cNvSpPr/>
            <p:nvPr/>
          </p:nvSpPr>
          <p:spPr>
            <a:xfrm>
              <a:off x="0" y="0"/>
              <a:ext cx="9906001" cy="9118039"/>
            </a:xfrm>
            <a:prstGeom prst="roundRect">
              <a:avLst>
                <a:gd name="adj" fmla="val 2753"/>
              </a:avLst>
            </a:prstGeom>
            <a:solidFill>
              <a:schemeClr val="accent1"/>
            </a:solidFill>
            <a:ln w="12700" cap="flat">
              <a:noFill/>
              <a:miter lim="400000"/>
            </a:ln>
            <a:effectLst/>
          </p:spPr>
          <p:txBody>
            <a:bodyPr wrap="square" lIns="45719" tIns="45719" rIns="45719" bIns="45719" numCol="1" anchor="ctr">
              <a:noAutofit/>
            </a:bodyPr>
            <a:lstStyle/>
            <a:p>
              <a:pPr algn="ctr" defTabSz="914400">
                <a:defRPr sz="1000">
                  <a:solidFill>
                    <a:srgbClr val="FFFFFF"/>
                  </a:solidFill>
                  <a:latin typeface="+mn-lt"/>
                  <a:ea typeface="+mn-ea"/>
                  <a:cs typeface="+mn-cs"/>
                  <a:sym typeface="Calibri"/>
                </a:defRPr>
              </a:pPr>
            </a:p>
          </p:txBody>
        </p:sp>
        <p:sp>
          <p:nvSpPr>
            <p:cNvPr id="375" name="Content Placeholder 2"/>
            <p:cNvSpPr txBox="1"/>
            <p:nvPr/>
          </p:nvSpPr>
          <p:spPr>
            <a:xfrm>
              <a:off x="1864468" y="413905"/>
              <a:ext cx="6177063" cy="9472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algn="ctr" defTabSz="914400">
                <a:lnSpc>
                  <a:spcPct val="81000"/>
                </a:lnSpc>
                <a:spcBef>
                  <a:spcPts val="400"/>
                </a:spcBef>
                <a:defRPr sz="4800">
                  <a:solidFill>
                    <a:srgbClr val="FFFFFF"/>
                  </a:solidFill>
                </a:defRPr>
              </a:lvl1pPr>
            </a:lstStyle>
            <a:p>
              <a:pPr/>
              <a:r>
                <a:t>Transparency</a:t>
              </a:r>
            </a:p>
          </p:txBody>
        </p:sp>
        <p:sp>
          <p:nvSpPr>
            <p:cNvPr id="376" name="Content Placeholder 2"/>
            <p:cNvSpPr txBox="1"/>
            <p:nvPr/>
          </p:nvSpPr>
          <p:spPr>
            <a:xfrm>
              <a:off x="560139" y="1671759"/>
              <a:ext cx="8785722" cy="744628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lvl="2" marL="560070" indent="-560070" defTabSz="896111">
                <a:lnSpc>
                  <a:spcPct val="120000"/>
                </a:lnSpc>
                <a:spcBef>
                  <a:spcPts val="1400"/>
                </a:spcBef>
                <a:buSzPct val="100000"/>
                <a:buChar char="•"/>
                <a:defRPr sz="4704">
                  <a:solidFill>
                    <a:srgbClr val="FFFFFF"/>
                  </a:solidFill>
                </a:defRPr>
              </a:pPr>
              <a:r>
                <a:t>Algorithms can’t always explain why someone was blocked</a:t>
              </a:r>
            </a:p>
            <a:p>
              <a:pPr lvl="2" marL="560070" indent="-560070" defTabSz="896111">
                <a:lnSpc>
                  <a:spcPct val="120000"/>
                </a:lnSpc>
                <a:spcBef>
                  <a:spcPts val="1400"/>
                </a:spcBef>
                <a:buSzPct val="100000"/>
                <a:buChar char="•"/>
                <a:defRPr sz="4704">
                  <a:solidFill>
                    <a:srgbClr val="FFFFFF"/>
                  </a:solidFill>
                </a:defRPr>
              </a:pPr>
              <a:r>
                <a:t>Hard to catch issues with the model if it isn’t well understood</a:t>
              </a:r>
            </a:p>
            <a:p>
              <a:pPr lvl="2" marL="560070" indent="-560070" defTabSz="896111">
                <a:lnSpc>
                  <a:spcPct val="120000"/>
                </a:lnSpc>
                <a:spcBef>
                  <a:spcPts val="1400"/>
                </a:spcBef>
                <a:buSzPct val="100000"/>
                <a:buChar char="•"/>
                <a:defRPr sz="4704">
                  <a:solidFill>
                    <a:srgbClr val="FFFFFF"/>
                  </a:solidFill>
                </a:defRPr>
              </a:pPr>
              <a:r>
                <a:t>Also an ethical problem if biases go undetected (to be discussed in Module 4) </a:t>
              </a:r>
            </a:p>
          </p:txBody>
        </p:sp>
      </p:grpSp>
      <p:grpSp>
        <p:nvGrpSpPr>
          <p:cNvPr id="381" name="Group"/>
          <p:cNvGrpSpPr/>
          <p:nvPr/>
        </p:nvGrpSpPr>
        <p:grpSpPr>
          <a:xfrm>
            <a:off x="12987646" y="2791058"/>
            <a:ext cx="9906001" cy="9115404"/>
            <a:chOff x="0" y="0"/>
            <a:chExt cx="9906000" cy="9115403"/>
          </a:xfrm>
        </p:grpSpPr>
        <p:sp>
          <p:nvSpPr>
            <p:cNvPr id="378" name="Rounded Rectangle 8"/>
            <p:cNvSpPr/>
            <p:nvPr/>
          </p:nvSpPr>
          <p:spPr>
            <a:xfrm>
              <a:off x="0" y="0"/>
              <a:ext cx="9906000" cy="9115404"/>
            </a:xfrm>
            <a:prstGeom prst="roundRect">
              <a:avLst>
                <a:gd name="adj" fmla="val 2917"/>
              </a:avLst>
            </a:prstGeom>
            <a:solidFill>
              <a:schemeClr val="accent4">
                <a:satOff val="-2270"/>
                <a:lumOff val="-10117"/>
              </a:schemeClr>
            </a:solidFill>
            <a:ln w="12700" cap="flat">
              <a:noFill/>
              <a:miter lim="400000"/>
            </a:ln>
            <a:effectLst/>
          </p:spPr>
          <p:txBody>
            <a:bodyPr wrap="square" lIns="45719" tIns="45719" rIns="45719" bIns="45719" numCol="1" anchor="ctr">
              <a:noAutofit/>
            </a:bodyPr>
            <a:lstStyle/>
            <a:p>
              <a:pPr algn="ctr" defTabSz="914400">
                <a:defRPr sz="1000">
                  <a:solidFill>
                    <a:srgbClr val="FFFFFF"/>
                  </a:solidFill>
                  <a:latin typeface="+mn-lt"/>
                  <a:ea typeface="+mn-ea"/>
                  <a:cs typeface="+mn-cs"/>
                  <a:sym typeface="Calibri"/>
                </a:defRPr>
              </a:pPr>
            </a:p>
          </p:txBody>
        </p:sp>
        <p:sp>
          <p:nvSpPr>
            <p:cNvPr id="379" name="Content Placeholder 2"/>
            <p:cNvSpPr txBox="1"/>
            <p:nvPr/>
          </p:nvSpPr>
          <p:spPr>
            <a:xfrm>
              <a:off x="1864468" y="381565"/>
              <a:ext cx="6177064" cy="9472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algn="ctr" defTabSz="914400">
                <a:lnSpc>
                  <a:spcPct val="81000"/>
                </a:lnSpc>
                <a:spcBef>
                  <a:spcPts val="400"/>
                </a:spcBef>
                <a:defRPr sz="4800">
                  <a:solidFill>
                    <a:srgbClr val="FFFFFF"/>
                  </a:solidFill>
                </a:defRPr>
              </a:lvl1pPr>
            </a:lstStyle>
            <a:p>
              <a:pPr/>
              <a:r>
                <a:t>Data Volume</a:t>
              </a:r>
            </a:p>
          </p:txBody>
        </p:sp>
        <p:sp>
          <p:nvSpPr>
            <p:cNvPr id="380" name="Content Placeholder 2"/>
            <p:cNvSpPr txBox="1"/>
            <p:nvPr/>
          </p:nvSpPr>
          <p:spPr>
            <a:xfrm>
              <a:off x="560139" y="1669125"/>
              <a:ext cx="8785721" cy="744627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lvl="2" marL="571500" indent="-571500" defTabSz="914400">
                <a:lnSpc>
                  <a:spcPct val="120000"/>
                </a:lnSpc>
                <a:spcBef>
                  <a:spcPts val="1500"/>
                </a:spcBef>
                <a:buSzPct val="100000"/>
                <a:buChar char="•"/>
                <a:defRPr sz="4800">
                  <a:solidFill>
                    <a:srgbClr val="FFFFFF"/>
                  </a:solidFill>
                </a:defRPr>
              </a:pPr>
              <a:r>
                <a:t>Smaller companies may not have enough training data</a:t>
              </a:r>
            </a:p>
            <a:p>
              <a:pPr lvl="2" marL="571500" indent="-571500" defTabSz="914400">
                <a:lnSpc>
                  <a:spcPct val="120000"/>
                </a:lnSpc>
                <a:spcBef>
                  <a:spcPts val="1500"/>
                </a:spcBef>
                <a:buSzPct val="100000"/>
                <a:buChar char="•"/>
                <a:defRPr sz="4800">
                  <a:solidFill>
                    <a:srgbClr val="FFFFFF"/>
                  </a:solidFill>
                </a:defRPr>
              </a:pPr>
              <a:r>
                <a:t>Algorithm accuracy might be lower as a result</a:t>
              </a:r>
            </a:p>
          </p:txBody>
        </p:sp>
      </p:grpSp>
      <p:sp>
        <p:nvSpPr>
          <p:cNvPr id="382" name="TextBox 15"/>
          <p:cNvSpPr txBox="1"/>
          <p:nvPr/>
        </p:nvSpPr>
        <p:spPr>
          <a:xfrm>
            <a:off x="1723518" y="12548648"/>
            <a:ext cx="11403911" cy="437070"/>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a:t>
            </a:r>
            <a:r>
              <a:rPr u="sng">
                <a:uFill>
                  <a:solidFill>
                    <a:srgbClr val="0000FF"/>
                  </a:solidFill>
                </a:uFill>
                <a:hlinkClick r:id="rId2" invalidUrl="" action="" tgtFrame="" tooltip="" history="1" highlightClick="0" endSnd="0"/>
              </a:rPr>
              <a:t>https://marutitech.com/machine-learning-fraud-detection/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1"/>
      <p:bldP build="whole" bldLvl="1" animBg="1" rev="0" advAuto="0" spid="381" grpId="2"/>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ubtitle 2"/>
          <p:cNvSpPr txBox="1"/>
          <p:nvPr>
            <p:ph type="body" sz="quarter" idx="1"/>
          </p:nvPr>
        </p:nvSpPr>
        <p:spPr>
          <a:xfrm>
            <a:off x="1151343" y="9100000"/>
            <a:ext cx="18288001" cy="1014765"/>
          </a:xfrm>
          <a:prstGeom prst="rect">
            <a:avLst/>
          </a:prstGeom>
        </p:spPr>
        <p:txBody>
          <a:bodyPr/>
          <a:lstStyle/>
          <a:p>
            <a:pPr/>
            <a:r>
              <a:t>Machine Learning in Finance: Additional Applications</a:t>
            </a:r>
          </a:p>
        </p:txBody>
      </p:sp>
      <p:sp>
        <p:nvSpPr>
          <p:cNvPr id="385"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386"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Identity Verification &amp; Authentication"/>
          <p:cNvSpPr txBox="1"/>
          <p:nvPr>
            <p:ph type="title"/>
          </p:nvPr>
        </p:nvSpPr>
        <p:spPr>
          <a:prstGeom prst="rect">
            <a:avLst/>
          </a:prstGeom>
        </p:spPr>
        <p:txBody>
          <a:bodyPr/>
          <a:lstStyle/>
          <a:p>
            <a:pPr/>
            <a:r>
              <a:t>Identity Verification &amp; Authentication</a:t>
            </a:r>
          </a:p>
        </p:txBody>
      </p:sp>
      <p:sp>
        <p:nvSpPr>
          <p:cNvPr id="389" name="Subtitle 4"/>
          <p:cNvSpPr txBox="1"/>
          <p:nvPr/>
        </p:nvSpPr>
        <p:spPr>
          <a:xfrm>
            <a:off x="1625600" y="2514600"/>
            <a:ext cx="21031200" cy="182849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71500" indent="-571500" defTabSz="914400">
              <a:spcBef>
                <a:spcPts val="3000"/>
              </a:spcBef>
              <a:buSzPct val="100000"/>
              <a:buFont typeface="Arial"/>
              <a:buChar char="•"/>
              <a:defRPr sz="4800">
                <a:solidFill>
                  <a:schemeClr val="accent1"/>
                </a:solidFill>
              </a:defRPr>
            </a:pPr>
            <a:r>
              <a:t>ML can improve security through more than just detecting fraud patterns, and it also provides new methods of improving identity verification</a:t>
            </a:r>
          </a:p>
        </p:txBody>
      </p:sp>
      <p:pic>
        <p:nvPicPr>
          <p:cNvPr id="390"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grpSp>
        <p:nvGrpSpPr>
          <p:cNvPr id="406" name="Group"/>
          <p:cNvGrpSpPr/>
          <p:nvPr/>
        </p:nvGrpSpPr>
        <p:grpSpPr>
          <a:xfrm>
            <a:off x="2648399" y="4152589"/>
            <a:ext cx="18985602" cy="3701263"/>
            <a:chOff x="0" y="0"/>
            <a:chExt cx="18985600" cy="3701261"/>
          </a:xfrm>
        </p:grpSpPr>
        <p:sp>
          <p:nvSpPr>
            <p:cNvPr id="391" name="Rectangle 20"/>
            <p:cNvSpPr/>
            <p:nvPr/>
          </p:nvSpPr>
          <p:spPr>
            <a:xfrm>
              <a:off x="9564356" y="1081807"/>
              <a:ext cx="9421245" cy="2619455"/>
            </a:xfrm>
            <a:prstGeom prst="rect">
              <a:avLst/>
            </a:prstGeom>
            <a:solidFill>
              <a:srgbClr val="EEEDEA"/>
            </a:solidFill>
            <a:ln w="12700" cap="flat">
              <a:noFill/>
              <a:miter lim="400000"/>
            </a:ln>
            <a:effectLst/>
          </p:spPr>
          <p:txBody>
            <a:bodyPr wrap="square" lIns="45719" tIns="45719" rIns="45719" bIns="45719" numCol="1" anchor="t">
              <a:noAutofit/>
            </a:bodyPr>
            <a:lstStyle/>
            <a:p>
              <a:pPr defTabSz="1828433">
                <a:defRPr sz="1400">
                  <a:solidFill>
                    <a:schemeClr val="accent1"/>
                  </a:solidFill>
                </a:defRPr>
              </a:pPr>
            </a:p>
          </p:txBody>
        </p:sp>
        <p:sp>
          <p:nvSpPr>
            <p:cNvPr id="392" name="Rectangle 20"/>
            <p:cNvSpPr/>
            <p:nvPr/>
          </p:nvSpPr>
          <p:spPr>
            <a:xfrm>
              <a:off x="-1" y="1081807"/>
              <a:ext cx="9421246" cy="2619455"/>
            </a:xfrm>
            <a:prstGeom prst="rect">
              <a:avLst/>
            </a:prstGeom>
            <a:solidFill>
              <a:srgbClr val="EEEDEA"/>
            </a:solidFill>
            <a:ln w="12700" cap="flat">
              <a:noFill/>
              <a:miter lim="400000"/>
            </a:ln>
            <a:effectLst/>
          </p:spPr>
          <p:txBody>
            <a:bodyPr wrap="square" lIns="45719" tIns="45719" rIns="45719" bIns="45719" numCol="1" anchor="t">
              <a:noAutofit/>
            </a:bodyPr>
            <a:lstStyle/>
            <a:p>
              <a:pPr defTabSz="1828433">
                <a:defRPr sz="1400">
                  <a:solidFill>
                    <a:schemeClr val="accent1"/>
                  </a:solidFill>
                </a:defRPr>
              </a:pPr>
            </a:p>
          </p:txBody>
        </p:sp>
        <p:grpSp>
          <p:nvGrpSpPr>
            <p:cNvPr id="405" name="Group"/>
            <p:cNvGrpSpPr/>
            <p:nvPr/>
          </p:nvGrpSpPr>
          <p:grpSpPr>
            <a:xfrm>
              <a:off x="0" y="0"/>
              <a:ext cx="18968367" cy="974983"/>
              <a:chOff x="0" y="0"/>
              <a:chExt cx="18968366" cy="974982"/>
            </a:xfrm>
          </p:grpSpPr>
          <p:grpSp>
            <p:nvGrpSpPr>
              <p:cNvPr id="395" name="Rectangle 21"/>
              <p:cNvGrpSpPr/>
              <p:nvPr/>
            </p:nvGrpSpPr>
            <p:grpSpPr>
              <a:xfrm>
                <a:off x="9545268" y="7143"/>
                <a:ext cx="9421245" cy="960696"/>
                <a:chOff x="0" y="0"/>
                <a:chExt cx="9421244" cy="960694"/>
              </a:xfrm>
            </p:grpSpPr>
            <p:sp>
              <p:nvSpPr>
                <p:cNvPr id="393" name="Rectangle"/>
                <p:cNvSpPr/>
                <p:nvPr/>
              </p:nvSpPr>
              <p:spPr>
                <a:xfrm>
                  <a:off x="-1" y="0"/>
                  <a:ext cx="9421246" cy="960695"/>
                </a:xfrm>
                <a:prstGeom prst="rect">
                  <a:avLst/>
                </a:prstGeom>
                <a:solidFill>
                  <a:schemeClr val="accent4"/>
                </a:solidFill>
                <a:ln w="12700" cap="flat">
                  <a:noFill/>
                  <a:miter lim="400000"/>
                </a:ln>
                <a:effectLst/>
              </p:spPr>
              <p:txBody>
                <a:bodyPr wrap="square" lIns="45719" tIns="45719" rIns="45719" bIns="45719" numCol="1" anchor="ctr">
                  <a:noAutofit/>
                </a:bodyPr>
                <a:lstStyle/>
                <a:p>
                  <a:pPr defTabSz="1333556">
                    <a:defRPr sz="1800"/>
                  </a:pPr>
                </a:p>
              </p:txBody>
            </p:sp>
            <p:sp>
              <p:nvSpPr>
                <p:cNvPr id="394" name="ML-Based Verification"/>
                <p:cNvSpPr txBox="1"/>
                <p:nvPr/>
              </p:nvSpPr>
              <p:spPr>
                <a:xfrm>
                  <a:off x="277095" y="3011"/>
                  <a:ext cx="8867054" cy="957684"/>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defTabSz="1333556">
                    <a:defRPr sz="4800">
                      <a:solidFill>
                        <a:srgbClr val="FFFFFF"/>
                      </a:solidFill>
                    </a:defRPr>
                  </a:lvl1pPr>
                </a:lstStyle>
                <a:p>
                  <a:pPr/>
                  <a:r>
                    <a:t>ML-Based Verification</a:t>
                  </a:r>
                </a:p>
              </p:txBody>
            </p:sp>
          </p:grpSp>
          <p:grpSp>
            <p:nvGrpSpPr>
              <p:cNvPr id="398" name="Group 22"/>
              <p:cNvGrpSpPr/>
              <p:nvPr/>
            </p:nvGrpSpPr>
            <p:grpSpPr>
              <a:xfrm>
                <a:off x="17286809" y="0"/>
                <a:ext cx="1681558" cy="974983"/>
                <a:chOff x="0" y="0"/>
                <a:chExt cx="1681556" cy="974982"/>
              </a:xfrm>
            </p:grpSpPr>
            <p:sp>
              <p:nvSpPr>
                <p:cNvPr id="396" name="Isosceles Triangle 24"/>
                <p:cNvSpPr/>
                <p:nvPr/>
              </p:nvSpPr>
              <p:spPr>
                <a:xfrm rot="10800000">
                  <a:off x="-1" y="-1"/>
                  <a:ext cx="392506" cy="9749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sp>
              <p:nvSpPr>
                <p:cNvPr id="397" name="Rectangle 25"/>
                <p:cNvSpPr/>
                <p:nvPr/>
              </p:nvSpPr>
              <p:spPr>
                <a:xfrm rot="10800000">
                  <a:off x="392505" y="979"/>
                  <a:ext cx="1289052" cy="974004"/>
                </a:xfrm>
                <a:prstGeom prst="rect">
                  <a:avLst/>
                </a:pr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grpSp>
          <p:grpSp>
            <p:nvGrpSpPr>
              <p:cNvPr id="401" name="Rectangle 21"/>
              <p:cNvGrpSpPr/>
              <p:nvPr/>
            </p:nvGrpSpPr>
            <p:grpSpPr>
              <a:xfrm>
                <a:off x="-1" y="7143"/>
                <a:ext cx="9421246" cy="960696"/>
                <a:chOff x="0" y="0"/>
                <a:chExt cx="9421244" cy="960694"/>
              </a:xfrm>
            </p:grpSpPr>
            <p:sp>
              <p:nvSpPr>
                <p:cNvPr id="399" name="Rectangle"/>
                <p:cNvSpPr/>
                <p:nvPr/>
              </p:nvSpPr>
              <p:spPr>
                <a:xfrm>
                  <a:off x="-1" y="0"/>
                  <a:ext cx="9421246" cy="960695"/>
                </a:xfrm>
                <a:prstGeom prst="rect">
                  <a:avLst/>
                </a:prstGeom>
                <a:solidFill>
                  <a:schemeClr val="accent1"/>
                </a:solidFill>
                <a:ln w="12700" cap="flat">
                  <a:noFill/>
                  <a:miter lim="400000"/>
                </a:ln>
                <a:effectLst/>
              </p:spPr>
              <p:txBody>
                <a:bodyPr wrap="square" lIns="45719" tIns="45719" rIns="45719" bIns="45719" numCol="1" anchor="ctr">
                  <a:noAutofit/>
                </a:bodyPr>
                <a:lstStyle/>
                <a:p>
                  <a:pPr defTabSz="1333556">
                    <a:defRPr sz="1700"/>
                  </a:pPr>
                </a:p>
              </p:txBody>
            </p:sp>
            <p:sp>
              <p:nvSpPr>
                <p:cNvPr id="400" name="Traditional Verification"/>
                <p:cNvSpPr txBox="1"/>
                <p:nvPr/>
              </p:nvSpPr>
              <p:spPr>
                <a:xfrm>
                  <a:off x="277095" y="69488"/>
                  <a:ext cx="8867054" cy="82171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defTabSz="1333556">
                    <a:defRPr sz="4800">
                      <a:solidFill>
                        <a:srgbClr val="FFFFFF"/>
                      </a:solidFill>
                    </a:defRPr>
                  </a:lvl1pPr>
                </a:lstStyle>
                <a:p>
                  <a:pPr/>
                  <a:r>
                    <a:t>Traditional Verification</a:t>
                  </a:r>
                </a:p>
              </p:txBody>
            </p:sp>
          </p:grpSp>
          <p:grpSp>
            <p:nvGrpSpPr>
              <p:cNvPr id="404" name="Group 22"/>
              <p:cNvGrpSpPr/>
              <p:nvPr/>
            </p:nvGrpSpPr>
            <p:grpSpPr>
              <a:xfrm>
                <a:off x="7742008" y="0"/>
                <a:ext cx="1681557" cy="974983"/>
                <a:chOff x="0" y="0"/>
                <a:chExt cx="1681556" cy="974982"/>
              </a:xfrm>
            </p:grpSpPr>
            <p:sp>
              <p:nvSpPr>
                <p:cNvPr id="402" name="Isosceles Triangle 24"/>
                <p:cNvSpPr/>
                <p:nvPr/>
              </p:nvSpPr>
              <p:spPr>
                <a:xfrm rot="10800000">
                  <a:off x="-1" y="-1"/>
                  <a:ext cx="392506" cy="9749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sp>
              <p:nvSpPr>
                <p:cNvPr id="403" name="Rectangle 25"/>
                <p:cNvSpPr/>
                <p:nvPr/>
              </p:nvSpPr>
              <p:spPr>
                <a:xfrm rot="10800000">
                  <a:off x="392505" y="979"/>
                  <a:ext cx="1289052" cy="974004"/>
                </a:xfrm>
                <a:prstGeom prst="rect">
                  <a:avLst/>
                </a:prstGeom>
                <a:solidFill>
                  <a:srgbClr val="000000">
                    <a:alpha val="20000"/>
                  </a:srgbClr>
                </a:solidFill>
                <a:ln w="12700" cap="flat">
                  <a:noFill/>
                  <a:miter lim="400000"/>
                </a:ln>
                <a:effectLst/>
              </p:spPr>
              <p:txBody>
                <a:bodyPr wrap="square" lIns="45719" tIns="45719" rIns="45719" bIns="45719" numCol="1" anchor="ctr">
                  <a:noAutofit/>
                </a:bodyPr>
                <a:lstStyle/>
                <a:p>
                  <a:pPr algn="ctr" defTabSz="914400">
                    <a:defRPr sz="1800">
                      <a:solidFill>
                        <a:srgbClr val="FFFFFF"/>
                      </a:solidFill>
                    </a:defRPr>
                  </a:pPr>
                </a:p>
              </p:txBody>
            </p:sp>
          </p:grpSp>
        </p:grpSp>
      </p:grpSp>
      <p:sp>
        <p:nvSpPr>
          <p:cNvPr id="407" name="Passwords…"/>
          <p:cNvSpPr txBox="1"/>
          <p:nvPr/>
        </p:nvSpPr>
        <p:spPr>
          <a:xfrm>
            <a:off x="2648399" y="5242460"/>
            <a:ext cx="7747001" cy="2238922"/>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800">
                <a:solidFill>
                  <a:schemeClr val="accent1"/>
                </a:solidFill>
              </a:defRPr>
            </a:pPr>
            <a:r>
              <a:t>Passwords</a:t>
            </a:r>
          </a:p>
          <a:p>
            <a:pPr marL="508000" indent="-381000" defTabSz="1828433">
              <a:spcBef>
                <a:spcPts val="1500"/>
              </a:spcBef>
              <a:buSzPct val="100000"/>
              <a:buChar char="•"/>
              <a:defRPr sz="4800">
                <a:solidFill>
                  <a:schemeClr val="accent1"/>
                </a:solidFill>
              </a:defRPr>
            </a:pPr>
            <a:r>
              <a:t>PIN numbers</a:t>
            </a:r>
          </a:p>
        </p:txBody>
      </p:sp>
      <p:sp>
        <p:nvSpPr>
          <p:cNvPr id="408" name="Biometric authentication using facial and voice recognition technologies"/>
          <p:cNvSpPr txBox="1"/>
          <p:nvPr/>
        </p:nvSpPr>
        <p:spPr>
          <a:xfrm>
            <a:off x="12192000" y="5242460"/>
            <a:ext cx="8919561" cy="2454814"/>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lvl1pPr marL="508000" indent="-381000" defTabSz="1828433">
              <a:spcBef>
                <a:spcPts val="1500"/>
              </a:spcBef>
              <a:buSzPct val="100000"/>
              <a:buChar char="•"/>
              <a:defRPr sz="4800">
                <a:solidFill>
                  <a:schemeClr val="accent1"/>
                </a:solidFill>
              </a:defRPr>
            </a:lvl1pPr>
          </a:lstStyle>
          <a:p>
            <a:pPr/>
            <a:r>
              <a:t>Biometric authentication using facial and voice recognition technologies</a:t>
            </a:r>
          </a:p>
        </p:txBody>
      </p:sp>
      <p:sp>
        <p:nvSpPr>
          <p:cNvPr id="409" name="Subtitle 4"/>
          <p:cNvSpPr txBox="1"/>
          <p:nvPr/>
        </p:nvSpPr>
        <p:spPr>
          <a:xfrm>
            <a:off x="1625600" y="8050596"/>
            <a:ext cx="21333120" cy="4796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71500" indent="-571500" defTabSz="914400">
              <a:spcBef>
                <a:spcPts val="3000"/>
              </a:spcBef>
              <a:buSzPct val="100000"/>
              <a:buFont typeface="Arial"/>
              <a:buChar char="•"/>
              <a:defRPr sz="4800">
                <a:solidFill>
                  <a:schemeClr val="accent1"/>
                </a:solidFill>
              </a:defRPr>
            </a:pPr>
            <a:r>
              <a:t>One biometric use case would be when new accounts are opened and customers need to provide multiple forms of ID </a:t>
            </a:r>
          </a:p>
          <a:p>
            <a:pPr lvl="2" marL="1333499" indent="-571499" defTabSz="914400">
              <a:spcBef>
                <a:spcPts val="1000"/>
              </a:spcBef>
              <a:buSzPct val="100000"/>
              <a:buFont typeface="Arial"/>
              <a:buChar char="•"/>
              <a:defRPr sz="4800">
                <a:solidFill>
                  <a:schemeClr val="accent1"/>
                </a:solidFill>
              </a:defRPr>
            </a:pPr>
            <a:r>
              <a:t>Customers could instead provide “selfies” or voice prints, facial recognition and voice recognition technologies can be used to verify identity based on the images/audio provided</a:t>
            </a:r>
          </a:p>
          <a:p>
            <a:pPr lvl="2" marL="1333499" indent="-571499" defTabSz="914400">
              <a:spcBef>
                <a:spcPts val="1000"/>
              </a:spcBef>
              <a:buSzPct val="100000"/>
              <a:buFont typeface="Arial"/>
              <a:buChar char="•"/>
              <a:defRPr sz="4800">
                <a:solidFill>
                  <a:schemeClr val="accent1"/>
                </a:solidFill>
              </a:defRPr>
            </a:pPr>
            <a:r>
              <a:t>ATMs in China are starting to use face recognition</a:t>
            </a:r>
          </a:p>
        </p:txBody>
      </p:sp>
      <p:sp>
        <p:nvSpPr>
          <p:cNvPr id="410" name="TextBox 15"/>
          <p:cNvSpPr txBox="1"/>
          <p:nvPr/>
        </p:nvSpPr>
        <p:spPr>
          <a:xfrm>
            <a:off x="1648949" y="12551095"/>
            <a:ext cx="7931756"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chemeClr val="accent1"/>
                </a:solidFill>
              </a:defRPr>
            </a:lvl1pPr>
          </a:lstStyle>
          <a:p>
            <a:pPr/>
            <a:r>
              <a:t>Content/quotes from “Section 2: Known Applications of AI”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4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407">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40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3" fill="hold">
                                  <p:stCondLst>
                                    <p:cond delay="0"/>
                                  </p:stCondLst>
                                  <p:iterate type="el" backwards="0">
                                    <p:tmAbs val="0"/>
                                  </p:iterate>
                                  <p:childTnLst>
                                    <p:set>
                                      <p:cBhvr>
                                        <p:cTn id="22" fill="hold"/>
                                        <p:tgtEl>
                                          <p:spTgt spid="40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08">
                                            <p:bg/>
                                          </p:spTgt>
                                        </p:tgtEl>
                                        <p:attrNameLst>
                                          <p:attrName>style.visibility</p:attrName>
                                        </p:attrNameLst>
                                      </p:cBhvr>
                                      <p:to>
                                        <p:strVal val="visible"/>
                                      </p:to>
                                    </p:set>
                                  </p:childTnLst>
                                </p:cTn>
                              </p:par>
                              <p:par>
                                <p:cTn id="27" presetClass="entr" nodeType="withEffect" presetSubtype="0" presetID="1" grpId="4" fill="hold">
                                  <p:stCondLst>
                                    <p:cond delay="0"/>
                                  </p:stCondLst>
                                  <p:iterate type="el" backwards="0">
                                    <p:tmAbs val="0"/>
                                  </p:iterate>
                                  <p:childTnLst>
                                    <p:set>
                                      <p:cBhvr>
                                        <p:cTn id="28" fill="hold"/>
                                        <p:tgtEl>
                                          <p:spTgt spid="40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409">
                                            <p:bg/>
                                          </p:spTgt>
                                        </p:tgtEl>
                                        <p:attrNameLst>
                                          <p:attrName>style.visibility</p:attrName>
                                        </p:attrNameLst>
                                      </p:cBhvr>
                                      <p:to>
                                        <p:strVal val="visible"/>
                                      </p:to>
                                    </p:set>
                                  </p:childTnLst>
                                </p:cTn>
                              </p:par>
                              <p:par>
                                <p:cTn id="33" presetClass="entr" nodeType="withEffect" presetSubtype="0" presetID="1" grpId="5" fill="hold">
                                  <p:stCondLst>
                                    <p:cond delay="0"/>
                                  </p:stCondLst>
                                  <p:iterate type="el" backwards="0">
                                    <p:tmAbs val="0"/>
                                  </p:iterate>
                                  <p:childTnLst>
                                    <p:set>
                                      <p:cBhvr>
                                        <p:cTn id="34" fill="hold"/>
                                        <p:tgtEl>
                                          <p:spTgt spid="40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5" fill="hold">
                                  <p:stCondLst>
                                    <p:cond delay="0"/>
                                  </p:stCondLst>
                                  <p:iterate type="el" backwards="0">
                                    <p:tmAbs val="0"/>
                                  </p:iterate>
                                  <p:childTnLst>
                                    <p:set>
                                      <p:cBhvr>
                                        <p:cTn id="38" fill="hold"/>
                                        <p:tgtEl>
                                          <p:spTgt spid="40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5" fill="hold">
                                  <p:stCondLst>
                                    <p:cond delay="0"/>
                                  </p:stCondLst>
                                  <p:iterate type="el" backwards="0">
                                    <p:tmAbs val="0"/>
                                  </p:iterate>
                                  <p:childTnLst>
                                    <p:set>
                                      <p:cBhvr>
                                        <p:cTn id="42" fill="hold"/>
                                        <p:tgtEl>
                                          <p:spTgt spid="40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9" grpId="1"/>
      <p:bldP build="whole" bldLvl="1" animBg="1" rev="0" advAuto="0" spid="406" grpId="2"/>
      <p:bldP build="p" bldLvl="5" animBg="1" rev="0" advAuto="0" spid="407" grpId="3"/>
      <p:bldP build="p" bldLvl="5" animBg="1" rev="0" advAuto="0" spid="409" grpId="5"/>
      <p:bldP build="p" bldLvl="5" animBg="1" rev="0" advAuto="0" spid="408" grpId="4"/>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ubtitle 4"/>
          <p:cNvSpPr txBox="1"/>
          <p:nvPr/>
        </p:nvSpPr>
        <p:spPr>
          <a:xfrm>
            <a:off x="1625600" y="2514600"/>
            <a:ext cx="21031200" cy="71492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lnSpc>
                <a:spcPct val="110000"/>
              </a:lnSpc>
              <a:spcBef>
                <a:spcPts val="3000"/>
              </a:spcBef>
              <a:buSzPct val="100000"/>
              <a:buFont typeface="Arial"/>
              <a:buChar char="•"/>
              <a:defRPr sz="4800">
                <a:solidFill>
                  <a:schemeClr val="accent1"/>
                </a:solidFill>
              </a:defRPr>
            </a:pPr>
            <a:r>
              <a:t>Biometric authentication can also occur continuously and without intruding into the customer experience - it involves verifying customers’ identities while they are already engaging with the bank through mobile apps</a:t>
            </a:r>
          </a:p>
          <a:p>
            <a:pPr lvl="3" marL="1333500" indent="-571500" defTabSz="914400">
              <a:lnSpc>
                <a:spcPct val="110000"/>
              </a:lnSpc>
              <a:spcBef>
                <a:spcPts val="1500"/>
              </a:spcBef>
              <a:buSzPct val="100000"/>
              <a:buFont typeface="Arial"/>
              <a:buChar char="•"/>
              <a:defRPr sz="4800">
                <a:solidFill>
                  <a:schemeClr val="accent1"/>
                </a:solidFill>
              </a:defRPr>
            </a:pPr>
            <a:r>
              <a:t>E.g. AI can detect unique biometric patterns of individual customers: </a:t>
            </a:r>
          </a:p>
          <a:p>
            <a:pPr lvl="4" marL="2095500" indent="-571500" defTabSz="914400">
              <a:lnSpc>
                <a:spcPct val="110000"/>
              </a:lnSpc>
              <a:spcBef>
                <a:spcPts val="1500"/>
              </a:spcBef>
              <a:buSzPct val="100000"/>
              <a:buFont typeface="Arial"/>
              <a:buChar char="•"/>
              <a:defRPr sz="4800">
                <a:solidFill>
                  <a:schemeClr val="accent1"/>
                </a:solidFill>
              </a:defRPr>
            </a:pPr>
            <a:r>
              <a:t>How the person naturally holds a mobile device</a:t>
            </a:r>
          </a:p>
          <a:p>
            <a:pPr lvl="4" marL="2095500" indent="-571500" defTabSz="914400">
              <a:lnSpc>
                <a:spcPct val="110000"/>
              </a:lnSpc>
              <a:spcBef>
                <a:spcPts val="1500"/>
              </a:spcBef>
              <a:buSzPct val="100000"/>
              <a:buFont typeface="Arial"/>
              <a:buChar char="•"/>
              <a:defRPr sz="4800">
                <a:solidFill>
                  <a:schemeClr val="accent1"/>
                </a:solidFill>
              </a:defRPr>
            </a:pPr>
            <a:r>
              <a:t>How the person taps the screen</a:t>
            </a:r>
          </a:p>
        </p:txBody>
      </p:sp>
      <p:sp>
        <p:nvSpPr>
          <p:cNvPr id="413" name="Identity Verification &amp; Authentication (cont.)"/>
          <p:cNvSpPr txBox="1"/>
          <p:nvPr>
            <p:ph type="title"/>
          </p:nvPr>
        </p:nvSpPr>
        <p:spPr>
          <a:prstGeom prst="rect">
            <a:avLst/>
          </a:prstGeom>
        </p:spPr>
        <p:txBody>
          <a:bodyPr/>
          <a:lstStyle/>
          <a:p>
            <a:pPr/>
            <a:r>
              <a:t>Identity Verification &amp; Authentication (cont.)</a:t>
            </a:r>
          </a:p>
        </p:txBody>
      </p:sp>
      <p:pic>
        <p:nvPicPr>
          <p:cNvPr id="414"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415" name="TextBox 15"/>
          <p:cNvSpPr txBox="1"/>
          <p:nvPr/>
        </p:nvSpPr>
        <p:spPr>
          <a:xfrm>
            <a:off x="1648949" y="12551095"/>
            <a:ext cx="7931756"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chemeClr val="accent1"/>
                </a:solidFill>
              </a:defRPr>
            </a:lvl1pPr>
          </a:lstStyle>
          <a:p>
            <a:pPr/>
            <a:r>
              <a:t>Content/quotes from “Section 2: Known Applications of AI”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1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12"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Identity Verification &amp; Authentication (cont.)"/>
          <p:cNvSpPr txBox="1"/>
          <p:nvPr>
            <p:ph type="title"/>
          </p:nvPr>
        </p:nvSpPr>
        <p:spPr>
          <a:prstGeom prst="rect">
            <a:avLst/>
          </a:prstGeom>
        </p:spPr>
        <p:txBody>
          <a:bodyPr/>
          <a:lstStyle/>
          <a:p>
            <a:pPr/>
            <a:r>
              <a:t>Identity Verification &amp; Authentication (cont.)</a:t>
            </a:r>
          </a:p>
        </p:txBody>
      </p:sp>
      <p:pic>
        <p:nvPicPr>
          <p:cNvPr id="41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419" name="Rounded Rectangle"/>
          <p:cNvSpPr/>
          <p:nvPr/>
        </p:nvSpPr>
        <p:spPr>
          <a:xfrm>
            <a:off x="1714500" y="3387814"/>
            <a:ext cx="20955000" cy="6937569"/>
          </a:xfrm>
          <a:prstGeom prst="roundRect">
            <a:avLst>
              <a:gd name="adj" fmla="val 2928"/>
            </a:avLst>
          </a:prstGeom>
          <a:ln w="76200">
            <a:solidFill>
              <a:schemeClr val="accent4"/>
            </a:solidFill>
            <a:miter/>
          </a:ln>
        </p:spPr>
        <p:txBody>
          <a:bodyPr tIns="91439" bIns="91439" anchor="ctr"/>
          <a:lstStyle/>
          <a:p>
            <a:pPr/>
          </a:p>
        </p:txBody>
      </p:sp>
      <p:sp>
        <p:nvSpPr>
          <p:cNvPr id="420" name="Subtitle 4"/>
          <p:cNvSpPr txBox="1"/>
          <p:nvPr/>
        </p:nvSpPr>
        <p:spPr>
          <a:xfrm>
            <a:off x="4040029" y="2598223"/>
            <a:ext cx="16380141" cy="150298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4"/>
                </a:solidFill>
              </a:defRPr>
            </a:lvl1pPr>
          </a:lstStyle>
          <a:p>
            <a:pPr/>
            <a:r>
              <a:t>Key Benefits &amp; Limitations of ML for Identity Verification</a:t>
            </a:r>
          </a:p>
        </p:txBody>
      </p:sp>
      <p:sp>
        <p:nvSpPr>
          <p:cNvPr id="421" name="Subtitle 4"/>
          <p:cNvSpPr txBox="1"/>
          <p:nvPr/>
        </p:nvSpPr>
        <p:spPr>
          <a:xfrm>
            <a:off x="2774950" y="3167722"/>
            <a:ext cx="8111834" cy="300324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1"/>
                </a:solidFill>
              </a:defRPr>
            </a:lvl1pPr>
          </a:lstStyle>
          <a:p>
            <a:pPr/>
            <a:r>
              <a:t>Benefits</a:t>
            </a:r>
          </a:p>
        </p:txBody>
      </p:sp>
      <p:sp>
        <p:nvSpPr>
          <p:cNvPr id="422" name="Line"/>
          <p:cNvSpPr/>
          <p:nvPr/>
        </p:nvSpPr>
        <p:spPr>
          <a:xfrm flipV="1">
            <a:off x="12153899" y="4351359"/>
            <a:ext cx="1" cy="5013282"/>
          </a:xfrm>
          <a:prstGeom prst="line">
            <a:avLst/>
          </a:prstGeom>
          <a:ln w="76200">
            <a:solidFill>
              <a:schemeClr val="accent4"/>
            </a:solidFill>
            <a:miter/>
          </a:ln>
        </p:spPr>
        <p:txBody>
          <a:bodyPr tIns="91439" bIns="91439"/>
          <a:lstStyle/>
          <a:p>
            <a:pPr/>
          </a:p>
        </p:txBody>
      </p:sp>
      <p:sp>
        <p:nvSpPr>
          <p:cNvPr id="423" name="Subtitle 4"/>
          <p:cNvSpPr txBox="1"/>
          <p:nvPr/>
        </p:nvSpPr>
        <p:spPr>
          <a:xfrm>
            <a:off x="13284122" y="3167722"/>
            <a:ext cx="8111835" cy="300324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1"/>
                </a:solidFill>
              </a:defRPr>
            </a:lvl1pPr>
          </a:lstStyle>
          <a:p>
            <a:pPr/>
            <a:r>
              <a:t>Limitations</a:t>
            </a:r>
          </a:p>
        </p:txBody>
      </p:sp>
      <p:sp>
        <p:nvSpPr>
          <p:cNvPr id="424" name="Improved security, potentially without creating a cumbersome experience for customers"/>
          <p:cNvSpPr txBox="1"/>
          <p:nvPr/>
        </p:nvSpPr>
        <p:spPr>
          <a:xfrm>
            <a:off x="2395426" y="5547352"/>
            <a:ext cx="8628253" cy="4264513"/>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lvl1pPr marL="508000" indent="-381000" defTabSz="1828433">
              <a:spcBef>
                <a:spcPts val="1500"/>
              </a:spcBef>
              <a:buSzPct val="100000"/>
              <a:buChar char="•"/>
              <a:defRPr sz="4800">
                <a:solidFill>
                  <a:schemeClr val="accent1"/>
                </a:solidFill>
              </a:defRPr>
            </a:lvl1pPr>
          </a:lstStyle>
          <a:p>
            <a:pPr/>
            <a:r>
              <a:t>Improved security, potentially without creating a cumbersome experience for customers</a:t>
            </a:r>
          </a:p>
        </p:txBody>
      </p:sp>
      <p:sp>
        <p:nvSpPr>
          <p:cNvPr id="425" name="Not fool proof - attackers could still access biometric identifiers and pose as customers…"/>
          <p:cNvSpPr txBox="1"/>
          <p:nvPr/>
        </p:nvSpPr>
        <p:spPr>
          <a:xfrm>
            <a:off x="12703671" y="5547352"/>
            <a:ext cx="9373796" cy="4264513"/>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800">
                <a:solidFill>
                  <a:schemeClr val="accent1"/>
                </a:solidFill>
              </a:defRPr>
            </a:pPr>
            <a:r>
              <a:t>Not fool proof - attackers could still access biometric identifiers and pose as customers </a:t>
            </a:r>
          </a:p>
          <a:p>
            <a:pPr marL="508000" indent="-381000" defTabSz="1828433">
              <a:spcBef>
                <a:spcPts val="1500"/>
              </a:spcBef>
              <a:buSzPct val="100000"/>
              <a:buChar char="•"/>
              <a:defRPr sz="4800">
                <a:solidFill>
                  <a:schemeClr val="accent1"/>
                </a:solidFill>
              </a:defRPr>
            </a:pPr>
            <a:r>
              <a:t>However, it can still deter attackers</a:t>
            </a:r>
          </a:p>
        </p:txBody>
      </p:sp>
      <p:sp>
        <p:nvSpPr>
          <p:cNvPr id="426" name="TextBox 15"/>
          <p:cNvSpPr txBox="1"/>
          <p:nvPr/>
        </p:nvSpPr>
        <p:spPr>
          <a:xfrm>
            <a:off x="1648949" y="12551095"/>
            <a:ext cx="7931756"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chemeClr val="accent1"/>
                </a:solidFill>
              </a:defRPr>
            </a:lvl1pPr>
          </a:lstStyle>
          <a:p>
            <a:pPr/>
            <a:r>
              <a:t>Content/quotes from “Section 2: Known Applications of AI”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ubtitle 2"/>
          <p:cNvSpPr txBox="1"/>
          <p:nvPr>
            <p:ph type="body" sz="quarter" idx="1"/>
          </p:nvPr>
        </p:nvSpPr>
        <p:spPr>
          <a:xfrm>
            <a:off x="1151343" y="9100000"/>
            <a:ext cx="18288001" cy="1014765"/>
          </a:xfrm>
          <a:prstGeom prst="rect">
            <a:avLst/>
          </a:prstGeom>
        </p:spPr>
        <p:txBody>
          <a:bodyPr/>
          <a:lstStyle/>
          <a:p>
            <a:pPr/>
            <a:r>
              <a:t>Machine Learning in Finance: Fraud Detection</a:t>
            </a:r>
          </a:p>
        </p:txBody>
      </p:sp>
      <p:sp>
        <p:nvSpPr>
          <p:cNvPr id="244" name="Text Placeholder 5"/>
          <p:cNvSpPr/>
          <p:nvPr/>
        </p:nvSpPr>
        <p:spPr>
          <a:xfrm>
            <a:off x="1151343" y="10852057"/>
            <a:ext cx="22287777" cy="15444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113000"/>
              </a:lnSpc>
              <a:spcBef>
                <a:spcPts val="1600"/>
              </a:spcBef>
              <a:defRPr sz="4400">
                <a:solidFill>
                  <a:schemeClr val="accent4"/>
                </a:solidFill>
                <a:latin typeface="Garamond"/>
                <a:ea typeface="Garamond"/>
                <a:cs typeface="Garamond"/>
                <a:sym typeface="Garamond"/>
              </a:defRPr>
            </a:lvl1pPr>
          </a:lstStyle>
          <a:p>
            <a:pPr/>
            <a:r>
              <a:t>Kartik Hosanagar, Professor of Operations, Information and Decisions</a:t>
            </a:r>
          </a:p>
        </p:txBody>
      </p:sp>
      <p:sp>
        <p:nvSpPr>
          <p:cNvPr id="245" name="Title 1"/>
          <p:cNvSpPr txBox="1"/>
          <p:nvPr>
            <p:ph type="title"/>
          </p:nvPr>
        </p:nvSpPr>
        <p:spPr>
          <a:xfrm>
            <a:off x="1151341" y="6833844"/>
            <a:ext cx="21697902" cy="2111119"/>
          </a:xfrm>
          <a:prstGeom prst="rect">
            <a:avLst/>
          </a:prstGeom>
        </p:spPr>
        <p:txBody>
          <a:bodyPr/>
          <a:lstStyle/>
          <a:p>
            <a:pPr/>
            <a:r>
              <a:t>AI Applications in Marketing &amp; Finance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Subtitle 4"/>
          <p:cNvSpPr txBox="1"/>
          <p:nvPr/>
        </p:nvSpPr>
        <p:spPr>
          <a:xfrm>
            <a:off x="1625600" y="2514600"/>
            <a:ext cx="21031200" cy="71492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lnSpc>
                <a:spcPct val="110000"/>
              </a:lnSpc>
              <a:spcBef>
                <a:spcPts val="3000"/>
              </a:spcBef>
              <a:buSzPct val="100000"/>
              <a:buFont typeface="Arial"/>
              <a:buChar char="•"/>
              <a:defRPr sz="4800">
                <a:solidFill>
                  <a:schemeClr val="accent1"/>
                </a:solidFill>
              </a:defRPr>
            </a:pPr>
            <a:r>
              <a:t>ML can detect patterns between consumer data and loan or insurance outcomes, and use this to predict the outcomes of particular applicants </a:t>
            </a:r>
          </a:p>
          <a:p>
            <a:pPr lvl="3" marL="1333500" indent="-571500" defTabSz="914400">
              <a:lnSpc>
                <a:spcPct val="110000"/>
              </a:lnSpc>
              <a:spcBef>
                <a:spcPts val="1500"/>
              </a:spcBef>
              <a:buSzPct val="100000"/>
              <a:buFont typeface="Arial"/>
              <a:buChar char="•"/>
              <a:defRPr sz="4800">
                <a:solidFill>
                  <a:schemeClr val="accent1"/>
                </a:solidFill>
              </a:defRPr>
            </a:pPr>
            <a:r>
              <a:t>E.g., Supervised learning can be used by providing a training dataset with historical data on consumers and their lending/insurance results</a:t>
            </a:r>
          </a:p>
          <a:p>
            <a:pPr lvl="4" marL="2095500" indent="-571500" defTabSz="914400">
              <a:lnSpc>
                <a:spcPct val="110000"/>
              </a:lnSpc>
              <a:spcBef>
                <a:spcPts val="1500"/>
              </a:spcBef>
              <a:buSzPct val="100000"/>
              <a:buFont typeface="Arial"/>
              <a:buChar char="•"/>
              <a:defRPr sz="4800">
                <a:solidFill>
                  <a:schemeClr val="accent1"/>
                </a:solidFill>
              </a:defRPr>
            </a:pPr>
            <a:r>
              <a:t>Consumer data: age, income, employment, etc. </a:t>
            </a:r>
          </a:p>
          <a:p>
            <a:pPr lvl="4" marL="2095500" indent="-571500" defTabSz="914400">
              <a:lnSpc>
                <a:spcPct val="110000"/>
              </a:lnSpc>
              <a:spcBef>
                <a:spcPts val="1500"/>
              </a:spcBef>
              <a:buSzPct val="100000"/>
              <a:buFont typeface="Arial"/>
              <a:buChar char="•"/>
              <a:defRPr sz="4800">
                <a:solidFill>
                  <a:schemeClr val="accent1"/>
                </a:solidFill>
              </a:defRPr>
            </a:pPr>
            <a:r>
              <a:t>Lending/insurance results: repaying loans on time vs. defaulting</a:t>
            </a:r>
          </a:p>
        </p:txBody>
      </p:sp>
      <p:sp>
        <p:nvSpPr>
          <p:cNvPr id="429" name="Loan &amp; Insurance Underwriting"/>
          <p:cNvSpPr txBox="1"/>
          <p:nvPr>
            <p:ph type="title"/>
          </p:nvPr>
        </p:nvSpPr>
        <p:spPr>
          <a:prstGeom prst="rect">
            <a:avLst/>
          </a:prstGeom>
        </p:spPr>
        <p:txBody>
          <a:bodyPr/>
          <a:lstStyle/>
          <a:p>
            <a:pPr/>
            <a:r>
              <a:t>Loan &amp; Insurance Underwriting</a:t>
            </a:r>
          </a:p>
        </p:txBody>
      </p:sp>
      <p:pic>
        <p:nvPicPr>
          <p:cNvPr id="430"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431" name="TextBox 5"/>
          <p:cNvSpPr txBox="1"/>
          <p:nvPr/>
        </p:nvSpPr>
        <p:spPr>
          <a:xfrm>
            <a:off x="1723518" y="12165724"/>
            <a:ext cx="14199757" cy="792670"/>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“Section 2: Known Applications of AI”</a:t>
            </a:r>
          </a:p>
          <a:p>
            <a:pPr defTabSz="914400">
              <a:defRPr sz="2400">
                <a:solidFill>
                  <a:schemeClr val="accent1"/>
                </a:solidFill>
              </a:defRPr>
            </a:pPr>
            <a:r>
              <a:t>Additional Content from: </a:t>
            </a:r>
            <a:r>
              <a:rPr u="sng">
                <a:uFill>
                  <a:solidFill>
                    <a:srgbClr val="0000FF"/>
                  </a:solidFill>
                </a:uFill>
                <a:hlinkClick r:id="rId3" invalidUrl="" action="" tgtFrame="" tooltip="" history="1" highlightClick="0" endSnd="0"/>
              </a:rPr>
              <a:t>https://emerj.com/ai-sector-overviews/machine-learning-in-finance/</a:t>
            </a:r>
            <a:r>
              <a:rPr u="sng"/>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2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2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28"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Loan &amp; Insurance Underwriting (cont.)"/>
          <p:cNvSpPr txBox="1"/>
          <p:nvPr>
            <p:ph type="title"/>
          </p:nvPr>
        </p:nvSpPr>
        <p:spPr>
          <a:prstGeom prst="rect">
            <a:avLst/>
          </a:prstGeom>
        </p:spPr>
        <p:txBody>
          <a:bodyPr/>
          <a:lstStyle/>
          <a:p>
            <a:pPr/>
            <a:r>
              <a:t>Loan &amp; Insurance Underwriting (cont.)</a:t>
            </a:r>
          </a:p>
        </p:txBody>
      </p:sp>
      <p:pic>
        <p:nvPicPr>
          <p:cNvPr id="434"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435" name="Rounded Rectangle"/>
          <p:cNvSpPr/>
          <p:nvPr/>
        </p:nvSpPr>
        <p:spPr>
          <a:xfrm>
            <a:off x="1714500" y="3387814"/>
            <a:ext cx="20955000" cy="8143480"/>
          </a:xfrm>
          <a:prstGeom prst="roundRect">
            <a:avLst>
              <a:gd name="adj" fmla="val 2495"/>
            </a:avLst>
          </a:prstGeom>
          <a:ln w="76200">
            <a:solidFill>
              <a:schemeClr val="accent4"/>
            </a:solidFill>
            <a:miter/>
          </a:ln>
        </p:spPr>
        <p:txBody>
          <a:bodyPr tIns="91439" bIns="91439" anchor="ctr"/>
          <a:lstStyle/>
          <a:p>
            <a:pPr/>
          </a:p>
        </p:txBody>
      </p:sp>
      <p:sp>
        <p:nvSpPr>
          <p:cNvPr id="436" name="Subtitle 4"/>
          <p:cNvSpPr txBox="1"/>
          <p:nvPr/>
        </p:nvSpPr>
        <p:spPr>
          <a:xfrm>
            <a:off x="4491204" y="2598223"/>
            <a:ext cx="15477791" cy="150298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4"/>
                </a:solidFill>
              </a:defRPr>
            </a:lvl1pPr>
          </a:lstStyle>
          <a:p>
            <a:pPr/>
            <a:r>
              <a:t>Key Benefits &amp; Limitations of Loans/Insurance Models</a:t>
            </a:r>
          </a:p>
        </p:txBody>
      </p:sp>
      <p:sp>
        <p:nvSpPr>
          <p:cNvPr id="437" name="Subtitle 4"/>
          <p:cNvSpPr txBox="1"/>
          <p:nvPr/>
        </p:nvSpPr>
        <p:spPr>
          <a:xfrm>
            <a:off x="2774950" y="3167722"/>
            <a:ext cx="8111834" cy="300324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1"/>
                </a:solidFill>
              </a:defRPr>
            </a:lvl1pPr>
          </a:lstStyle>
          <a:p>
            <a:pPr/>
            <a:r>
              <a:t>Benefits</a:t>
            </a:r>
          </a:p>
        </p:txBody>
      </p:sp>
      <p:sp>
        <p:nvSpPr>
          <p:cNvPr id="438" name="Line"/>
          <p:cNvSpPr/>
          <p:nvPr/>
        </p:nvSpPr>
        <p:spPr>
          <a:xfrm flipV="1">
            <a:off x="12192000" y="4349957"/>
            <a:ext cx="0" cy="6586590"/>
          </a:xfrm>
          <a:prstGeom prst="line">
            <a:avLst/>
          </a:prstGeom>
          <a:ln w="76200">
            <a:solidFill>
              <a:schemeClr val="accent4"/>
            </a:solidFill>
            <a:miter/>
          </a:ln>
        </p:spPr>
        <p:txBody>
          <a:bodyPr tIns="91439" bIns="91439"/>
          <a:lstStyle/>
          <a:p>
            <a:pPr/>
          </a:p>
        </p:txBody>
      </p:sp>
      <p:sp>
        <p:nvSpPr>
          <p:cNvPr id="439" name="Subtitle 4"/>
          <p:cNvSpPr txBox="1"/>
          <p:nvPr/>
        </p:nvSpPr>
        <p:spPr>
          <a:xfrm>
            <a:off x="13497216" y="3756207"/>
            <a:ext cx="8111834" cy="182627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914400">
              <a:lnSpc>
                <a:spcPct val="110000"/>
              </a:lnSpc>
              <a:spcBef>
                <a:spcPts val="3000"/>
              </a:spcBef>
              <a:defRPr sz="4800">
                <a:solidFill>
                  <a:schemeClr val="accent1"/>
                </a:solidFill>
              </a:defRPr>
            </a:lvl1pPr>
          </a:lstStyle>
          <a:p>
            <a:pPr/>
            <a:r>
              <a:t>Limitations</a:t>
            </a:r>
          </a:p>
        </p:txBody>
      </p:sp>
      <p:sp>
        <p:nvSpPr>
          <p:cNvPr id="440" name="Could reduce processing time…"/>
          <p:cNvSpPr txBox="1"/>
          <p:nvPr/>
        </p:nvSpPr>
        <p:spPr>
          <a:xfrm>
            <a:off x="2030208" y="5547352"/>
            <a:ext cx="9601317" cy="5389195"/>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800">
                <a:solidFill>
                  <a:schemeClr val="accent1"/>
                </a:solidFill>
              </a:defRPr>
            </a:pPr>
            <a:r>
              <a:t>Could reduce processing time</a:t>
            </a:r>
          </a:p>
          <a:p>
            <a:pPr marL="508000" indent="-381000" defTabSz="1828433">
              <a:spcBef>
                <a:spcPts val="1500"/>
              </a:spcBef>
              <a:buSzPct val="100000"/>
              <a:buChar char="•"/>
              <a:defRPr sz="4800">
                <a:solidFill>
                  <a:schemeClr val="accent1"/>
                </a:solidFill>
              </a:defRPr>
            </a:pPr>
            <a:r>
              <a:t>Potential for “increasing loan volume &amp; reducing risk…[by] using more diverse data as well as data with weaker signals.”</a:t>
            </a:r>
          </a:p>
        </p:txBody>
      </p:sp>
      <p:sp>
        <p:nvSpPr>
          <p:cNvPr id="441" name="Algorithm could be biased and could perpetuate historical discrimination…"/>
          <p:cNvSpPr txBox="1"/>
          <p:nvPr/>
        </p:nvSpPr>
        <p:spPr>
          <a:xfrm>
            <a:off x="12752474" y="5547352"/>
            <a:ext cx="9601317" cy="5389195"/>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p>
            <a:pPr marL="508000" indent="-381000" defTabSz="1828433">
              <a:spcBef>
                <a:spcPts val="1500"/>
              </a:spcBef>
              <a:buSzPct val="100000"/>
              <a:buChar char="•"/>
              <a:defRPr sz="4800">
                <a:solidFill>
                  <a:schemeClr val="accent1"/>
                </a:solidFill>
              </a:defRPr>
            </a:pPr>
            <a:r>
              <a:t>Algorithm could be biased and could perpetuate historical discrimination</a:t>
            </a:r>
          </a:p>
          <a:p>
            <a:pPr marL="508000" indent="-381000" defTabSz="1828433">
              <a:spcBef>
                <a:spcPts val="1500"/>
              </a:spcBef>
              <a:buSzPct val="100000"/>
              <a:buChar char="•"/>
              <a:defRPr sz="4800">
                <a:solidFill>
                  <a:schemeClr val="accent1"/>
                </a:solidFill>
              </a:defRPr>
            </a:pPr>
            <a:r>
              <a:t>Companies need to make sure their algorithms don’t discriminate (discussed further in Module 4)</a:t>
            </a:r>
          </a:p>
        </p:txBody>
      </p:sp>
      <p:sp>
        <p:nvSpPr>
          <p:cNvPr id="442" name="TextBox 5"/>
          <p:cNvSpPr txBox="1"/>
          <p:nvPr/>
        </p:nvSpPr>
        <p:spPr>
          <a:xfrm>
            <a:off x="1723518" y="12165724"/>
            <a:ext cx="14199757" cy="792670"/>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“Section 2: Known Applications of AI”</a:t>
            </a:r>
          </a:p>
          <a:p>
            <a:pPr defTabSz="914400">
              <a:defRPr sz="2400">
                <a:solidFill>
                  <a:schemeClr val="accent1"/>
                </a:solidFill>
              </a:defRPr>
            </a:pPr>
            <a:r>
              <a:t>Additional Content from: </a:t>
            </a:r>
            <a:r>
              <a:rPr u="sng">
                <a:uFill>
                  <a:solidFill>
                    <a:srgbClr val="0000FF"/>
                  </a:solidFill>
                </a:uFill>
                <a:hlinkClick r:id="rId3" invalidUrl="" action="" tgtFrame="" tooltip="" history="1" highlightClick="0" endSnd="0"/>
              </a:rPr>
              <a:t>https://emerj.com/ai-sector-overviews/machine-learning-in-finance/</a:t>
            </a:r>
            <a:r>
              <a:rPr u="sng"/>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Predicting Customer Churn"/>
          <p:cNvSpPr txBox="1"/>
          <p:nvPr>
            <p:ph type="title"/>
          </p:nvPr>
        </p:nvSpPr>
        <p:spPr>
          <a:prstGeom prst="rect">
            <a:avLst/>
          </a:prstGeom>
        </p:spPr>
        <p:txBody>
          <a:bodyPr/>
          <a:lstStyle/>
          <a:p>
            <a:pPr/>
            <a:r>
              <a:t>Predicting Customer Churn</a:t>
            </a:r>
          </a:p>
        </p:txBody>
      </p:sp>
      <p:pic>
        <p:nvPicPr>
          <p:cNvPr id="445"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grpSp>
        <p:nvGrpSpPr>
          <p:cNvPr id="451" name="Group"/>
          <p:cNvGrpSpPr/>
          <p:nvPr/>
        </p:nvGrpSpPr>
        <p:grpSpPr>
          <a:xfrm>
            <a:off x="1714500" y="5560886"/>
            <a:ext cx="20955000" cy="6668990"/>
            <a:chOff x="0" y="0"/>
            <a:chExt cx="20955000" cy="6668987"/>
          </a:xfrm>
        </p:grpSpPr>
        <p:sp>
          <p:nvSpPr>
            <p:cNvPr id="446" name="Rounded Rectangle"/>
            <p:cNvSpPr/>
            <p:nvPr/>
          </p:nvSpPr>
          <p:spPr>
            <a:xfrm>
              <a:off x="0" y="789590"/>
              <a:ext cx="20955000" cy="5879398"/>
            </a:xfrm>
            <a:prstGeom prst="roundRect">
              <a:avLst>
                <a:gd name="adj" fmla="val 3455"/>
              </a:avLst>
            </a:prstGeom>
            <a:noFill/>
            <a:ln w="76200" cap="flat">
              <a:solidFill>
                <a:schemeClr val="accent4"/>
              </a:solidFill>
              <a:prstDash val="solid"/>
              <a:miter lim="800000"/>
            </a:ln>
            <a:effectLst/>
          </p:spPr>
          <p:txBody>
            <a:bodyPr wrap="square" lIns="91439" tIns="91439" rIns="91439" bIns="91439" numCol="1" anchor="ctr">
              <a:noAutofit/>
            </a:bodyPr>
            <a:lstStyle/>
            <a:p>
              <a:pPr/>
            </a:p>
          </p:txBody>
        </p:sp>
        <p:sp>
          <p:nvSpPr>
            <p:cNvPr id="447" name="Subtitle 4"/>
            <p:cNvSpPr txBox="1"/>
            <p:nvPr/>
          </p:nvSpPr>
          <p:spPr>
            <a:xfrm>
              <a:off x="3917543" y="0"/>
              <a:ext cx="13043714" cy="150298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800">
                  <a:solidFill>
                    <a:schemeClr val="accent4"/>
                  </a:solidFill>
                </a:defRPr>
              </a:lvl1pPr>
            </a:lstStyle>
            <a:p>
              <a:pPr/>
              <a:r>
                <a:t>Key Benefits &amp; Limitations of Churn Models</a:t>
              </a:r>
            </a:p>
          </p:txBody>
        </p:sp>
        <p:sp>
          <p:nvSpPr>
            <p:cNvPr id="448" name="Subtitle 4"/>
            <p:cNvSpPr txBox="1"/>
            <p:nvPr/>
          </p:nvSpPr>
          <p:spPr>
            <a:xfrm>
              <a:off x="1060451" y="853840"/>
              <a:ext cx="8111834" cy="20217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800">
                  <a:solidFill>
                    <a:schemeClr val="accent1"/>
                  </a:solidFill>
                </a:defRPr>
              </a:lvl1pPr>
            </a:lstStyle>
            <a:p>
              <a:pPr/>
              <a:r>
                <a:t>Benefits</a:t>
              </a:r>
            </a:p>
          </p:txBody>
        </p:sp>
        <p:sp>
          <p:nvSpPr>
            <p:cNvPr id="449" name="Line"/>
            <p:cNvSpPr/>
            <p:nvPr/>
          </p:nvSpPr>
          <p:spPr>
            <a:xfrm flipV="1">
              <a:off x="10477499" y="1294466"/>
              <a:ext cx="1" cy="5013282"/>
            </a:xfrm>
            <a:prstGeom prst="line">
              <a:avLst/>
            </a:prstGeom>
            <a:noFill/>
            <a:ln w="76200" cap="flat">
              <a:solidFill>
                <a:schemeClr val="accent4"/>
              </a:solidFill>
              <a:prstDash val="solid"/>
              <a:miter lim="800000"/>
            </a:ln>
            <a:effectLst/>
          </p:spPr>
          <p:txBody>
            <a:bodyPr wrap="square" lIns="91439" tIns="91439" rIns="91439" bIns="91439" numCol="1" anchor="t">
              <a:noAutofit/>
            </a:bodyPr>
            <a:lstStyle/>
            <a:p>
              <a:pPr/>
            </a:p>
          </p:txBody>
        </p:sp>
        <p:sp>
          <p:nvSpPr>
            <p:cNvPr id="450" name="Subtitle 4"/>
            <p:cNvSpPr txBox="1"/>
            <p:nvPr/>
          </p:nvSpPr>
          <p:spPr>
            <a:xfrm>
              <a:off x="11782714" y="951566"/>
              <a:ext cx="8111835" cy="18262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914400">
                <a:lnSpc>
                  <a:spcPct val="110000"/>
                </a:lnSpc>
                <a:spcBef>
                  <a:spcPts val="3000"/>
                </a:spcBef>
                <a:defRPr sz="4800">
                  <a:solidFill>
                    <a:schemeClr val="accent1"/>
                  </a:solidFill>
                </a:defRPr>
              </a:lvl1pPr>
            </a:lstStyle>
            <a:p>
              <a:pPr/>
              <a:r>
                <a:t>Limitations</a:t>
              </a:r>
            </a:p>
          </p:txBody>
        </p:sp>
      </p:grpSp>
      <p:sp>
        <p:nvSpPr>
          <p:cNvPr id="452" name="Predictions from churn models are actionable b/c knowing in advance which customers might churn allows banks to make extra efforts to improve those customers’ satisfaction"/>
          <p:cNvSpPr txBox="1"/>
          <p:nvPr/>
        </p:nvSpPr>
        <p:spPr>
          <a:xfrm>
            <a:off x="2030209" y="7896988"/>
            <a:ext cx="9692525" cy="4872642"/>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lvl1pPr marL="508000" indent="-381000" defTabSz="1828433">
              <a:spcBef>
                <a:spcPts val="1500"/>
              </a:spcBef>
              <a:buSzPct val="100000"/>
              <a:buChar char="•"/>
              <a:defRPr sz="4400">
                <a:solidFill>
                  <a:schemeClr val="accent1"/>
                </a:solidFill>
              </a:defRPr>
            </a:lvl1pPr>
          </a:lstStyle>
          <a:p>
            <a:pPr/>
            <a:r>
              <a:t>Predictions from churn models are actionable b/c knowing in advance which customers might churn allows banks to make extra efforts to improve those customers’ satisfaction</a:t>
            </a:r>
          </a:p>
        </p:txBody>
      </p:sp>
      <p:sp>
        <p:nvSpPr>
          <p:cNvPr id="453" name="Predictions about who might churn don’t necessarily provide insight into what is causing them to leave and how best to retain them"/>
          <p:cNvSpPr txBox="1"/>
          <p:nvPr/>
        </p:nvSpPr>
        <p:spPr>
          <a:xfrm>
            <a:off x="12558436" y="7896988"/>
            <a:ext cx="9601317" cy="4276900"/>
          </a:xfrm>
          <a:prstGeom prst="rect">
            <a:avLst/>
          </a:prstGeom>
          <a:ln w="25400">
            <a:miter lim="400000"/>
          </a:ln>
          <a:extLst>
            <a:ext uri="{C572A759-6A51-4108-AA02-DFA0A04FC94B}">
              <ma14:wrappingTextBoxFlag xmlns:ma14="http://schemas.microsoft.com/office/mac/drawingml/2011/main" val="1"/>
            </a:ext>
          </a:extLst>
        </p:spPr>
        <p:txBody>
          <a:bodyPr lIns="182879" tIns="182879" rIns="182879" bIns="182879"/>
          <a:lstStyle>
            <a:lvl1pPr marL="508000" indent="-381000" defTabSz="1828433">
              <a:spcBef>
                <a:spcPts val="1500"/>
              </a:spcBef>
              <a:buSzPct val="100000"/>
              <a:buChar char="•"/>
              <a:defRPr sz="4400">
                <a:solidFill>
                  <a:schemeClr val="accent1"/>
                </a:solidFill>
              </a:defRPr>
            </a:lvl1pPr>
          </a:lstStyle>
          <a:p>
            <a:pPr/>
            <a:r>
              <a:t>Predictions about who might churn don’t necessarily provide insight into what is causing them to leave and how best to retain them</a:t>
            </a:r>
          </a:p>
        </p:txBody>
      </p:sp>
      <p:sp>
        <p:nvSpPr>
          <p:cNvPr id="454" name="TextBox 15"/>
          <p:cNvSpPr txBox="1"/>
          <p:nvPr/>
        </p:nvSpPr>
        <p:spPr>
          <a:xfrm>
            <a:off x="1648949" y="12551095"/>
            <a:ext cx="7931756"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chemeClr val="accent1"/>
                </a:solidFill>
              </a:defRPr>
            </a:lvl1pPr>
          </a:lstStyle>
          <a:p>
            <a:pPr/>
            <a:r>
              <a:t>Content/quotes from “Section 2: Known Applications of AI”</a:t>
            </a:r>
          </a:p>
        </p:txBody>
      </p:sp>
      <p:sp>
        <p:nvSpPr>
          <p:cNvPr id="455" name="Subtitle 4"/>
          <p:cNvSpPr txBox="1"/>
          <p:nvPr/>
        </p:nvSpPr>
        <p:spPr>
          <a:xfrm>
            <a:off x="1625600" y="2514600"/>
            <a:ext cx="21031200" cy="32963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65784" indent="-565784" defTabSz="905255">
              <a:spcBef>
                <a:spcPts val="1400"/>
              </a:spcBef>
              <a:buSzPct val="100000"/>
              <a:buFont typeface="Arial"/>
              <a:buChar char="•"/>
              <a:defRPr sz="4752">
                <a:solidFill>
                  <a:schemeClr val="accent1"/>
                </a:solidFill>
              </a:defRPr>
            </a:pPr>
            <a:r>
              <a:t>Banks want to retain customers/prevent churn and can apply ML to this goal</a:t>
            </a:r>
          </a:p>
          <a:p>
            <a:pPr lvl="2" marL="565784" indent="-565784" defTabSz="905255">
              <a:spcBef>
                <a:spcPts val="1400"/>
              </a:spcBef>
              <a:buSzPct val="100000"/>
              <a:buFont typeface="Arial"/>
              <a:buChar char="•"/>
              <a:defRPr sz="4752">
                <a:solidFill>
                  <a:schemeClr val="accent1"/>
                </a:solidFill>
              </a:defRPr>
            </a:pPr>
            <a:r>
              <a:t>In much the same way as with fraud models, the customer data that banks have can be used to “create churn models based on customer attributes or features of those who did or did not churn for another competitor”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4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4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4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1" grpId="2"/>
      <p:bldP build="p" bldLvl="5" animBg="1" rev="0" advAuto="0" spid="455" grpId="1"/>
      <p:bldP build="whole" bldLvl="1" animBg="1" rev="0" advAuto="0" spid="452" grpId="3"/>
      <p:bldP build="whole" bldLvl="1" animBg="1" rev="0" advAuto="0" spid="453" grpId="4"/>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Three Additional Examples of ML in Finance"/>
          <p:cNvSpPr txBox="1"/>
          <p:nvPr>
            <p:ph type="title"/>
          </p:nvPr>
        </p:nvSpPr>
        <p:spPr>
          <a:prstGeom prst="rect">
            <a:avLst/>
          </a:prstGeom>
        </p:spPr>
        <p:txBody>
          <a:bodyPr/>
          <a:lstStyle/>
          <a:p>
            <a:pPr/>
            <a:r>
              <a:t>Three Additional Examples of ML in Finance</a:t>
            </a:r>
          </a:p>
        </p:txBody>
      </p:sp>
      <p:pic>
        <p:nvPicPr>
          <p:cNvPr id="45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459" name="Subtitle 4"/>
          <p:cNvSpPr txBox="1"/>
          <p:nvPr/>
        </p:nvSpPr>
        <p:spPr>
          <a:xfrm>
            <a:off x="1625600" y="2514600"/>
            <a:ext cx="21031200" cy="94012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Customer Experience</a:t>
            </a:r>
          </a:p>
          <a:p>
            <a:pPr lvl="2" marL="571499" indent="-571499" defTabSz="914400">
              <a:lnSpc>
                <a:spcPct val="110000"/>
              </a:lnSpc>
              <a:spcBef>
                <a:spcPts val="1500"/>
              </a:spcBef>
              <a:buSzPct val="100000"/>
              <a:buFont typeface="Arial"/>
              <a:buChar char="•"/>
              <a:defRPr sz="4800">
                <a:solidFill>
                  <a:schemeClr val="accent1"/>
                </a:solidFill>
              </a:defRPr>
            </a:pPr>
            <a:r>
              <a:t>Conversational AI platforms are being used to service customers via chat or over the phone to improve responsiveness and reduce costs</a:t>
            </a:r>
          </a:p>
          <a:p>
            <a:pPr lvl="2" indent="0" defTabSz="914400">
              <a:lnSpc>
                <a:spcPct val="110000"/>
              </a:lnSpc>
              <a:spcBef>
                <a:spcPts val="3000"/>
              </a:spcBef>
              <a:defRPr sz="4800">
                <a:solidFill>
                  <a:schemeClr val="accent4"/>
                </a:solidFill>
              </a:defRPr>
            </a:pPr>
            <a:r>
              <a:t>Personal Finance</a:t>
            </a:r>
          </a:p>
          <a:p>
            <a:pPr lvl="2" marL="571499" indent="-571499" defTabSz="914400">
              <a:lnSpc>
                <a:spcPct val="110000"/>
              </a:lnSpc>
              <a:spcBef>
                <a:spcPts val="1500"/>
              </a:spcBef>
              <a:buSzPct val="100000"/>
              <a:buFont typeface="Arial"/>
              <a:buChar char="•"/>
              <a:defRPr sz="4800">
                <a:solidFill>
                  <a:schemeClr val="accent1"/>
                </a:solidFill>
              </a:defRPr>
            </a:pPr>
            <a:r>
              <a:t>Personalized portfolios</a:t>
            </a:r>
          </a:p>
          <a:p>
            <a:pPr lvl="2" indent="0" defTabSz="914400">
              <a:lnSpc>
                <a:spcPct val="110000"/>
              </a:lnSpc>
              <a:spcBef>
                <a:spcPts val="3000"/>
              </a:spcBef>
              <a:defRPr sz="4800">
                <a:solidFill>
                  <a:schemeClr val="accent4"/>
                </a:solidFill>
              </a:defRPr>
            </a:pPr>
            <a:r>
              <a:t>Financial Forecasting</a:t>
            </a:r>
          </a:p>
          <a:p>
            <a:pPr lvl="2" marL="571499" indent="-571499" defTabSz="914400">
              <a:lnSpc>
                <a:spcPct val="110000"/>
              </a:lnSpc>
              <a:spcBef>
                <a:spcPts val="1500"/>
              </a:spcBef>
              <a:buSzPct val="100000"/>
              <a:buFont typeface="Arial"/>
              <a:buChar char="•"/>
              <a:defRPr sz="4800">
                <a:solidFill>
                  <a:schemeClr val="accent1"/>
                </a:solidFill>
              </a:defRPr>
            </a:pPr>
            <a:r>
              <a:t>Ability to predict company financials or budgeting needs in the future</a:t>
            </a:r>
          </a:p>
        </p:txBody>
      </p:sp>
      <p:sp>
        <p:nvSpPr>
          <p:cNvPr id="460" name="TextBox 6"/>
          <p:cNvSpPr txBox="1"/>
          <p:nvPr/>
        </p:nvSpPr>
        <p:spPr>
          <a:xfrm>
            <a:off x="1547349" y="12173322"/>
            <a:ext cx="23194090" cy="792669"/>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for financial forecasting from “Section 2: Known Applications of AI” </a:t>
            </a:r>
          </a:p>
          <a:p>
            <a:pPr defTabSz="914400">
              <a:defRPr sz="2400">
                <a:solidFill>
                  <a:schemeClr val="accent1"/>
                </a:solidFill>
              </a:defRPr>
            </a:pPr>
            <a:r>
              <a:t>Content/quotes for customer experience and personal finance section from </a:t>
            </a:r>
            <a:r>
              <a:rPr u="sng">
                <a:uFill>
                  <a:solidFill>
                    <a:srgbClr val="0000FF"/>
                  </a:solidFill>
                </a:uFill>
                <a:hlinkClick r:id="rId3" invalidUrl="" action="" tgtFrame="" tooltip="" history="1" highlightClick="0" endSnd="0"/>
              </a:rPr>
              <a:t>https://www.alacriti.com/machine-learning-in-financial-services-potential-applications/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5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5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5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9"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Subtitle 2"/>
          <p:cNvSpPr txBox="1"/>
          <p:nvPr>
            <p:ph type="body" sz="quarter" idx="1"/>
          </p:nvPr>
        </p:nvSpPr>
        <p:spPr>
          <a:xfrm>
            <a:off x="1151343" y="9240193"/>
            <a:ext cx="20432591" cy="1316634"/>
          </a:xfrm>
          <a:prstGeom prst="rect">
            <a:avLst/>
          </a:prstGeom>
        </p:spPr>
        <p:txBody>
          <a:bodyPr/>
          <a:lstStyle/>
          <a:p>
            <a:pPr/>
            <a:r>
              <a:t>Introduction</a:t>
            </a:r>
          </a:p>
        </p:txBody>
      </p:sp>
      <p:sp>
        <p:nvSpPr>
          <p:cNvPr id="463"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464"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Finance has long been:…"/>
          <p:cNvSpPr txBox="1"/>
          <p:nvPr>
            <p:ph type="body" idx="1"/>
          </p:nvPr>
        </p:nvSpPr>
        <p:spPr>
          <a:xfrm>
            <a:off x="1676400" y="2651477"/>
            <a:ext cx="21031200" cy="9839106"/>
          </a:xfrm>
          <a:prstGeom prst="rect">
            <a:avLst/>
          </a:prstGeom>
        </p:spPr>
        <p:txBody>
          <a:bodyPr/>
          <a:lstStyle/>
          <a:p>
            <a:pPr lvl="1" marL="481263" indent="-481263">
              <a:lnSpc>
                <a:spcPct val="110000"/>
              </a:lnSpc>
              <a:spcBef>
                <a:spcPts val="3000"/>
              </a:spcBef>
              <a:buSzPct val="100000"/>
              <a:buChar char="•"/>
              <a:defRPr sz="4800"/>
            </a:pPr>
            <a:r>
              <a:t>Finance has long been:</a:t>
            </a:r>
          </a:p>
          <a:p>
            <a:pPr lvl="2" marL="1243263" indent="-481263">
              <a:lnSpc>
                <a:spcPct val="110000"/>
              </a:lnSpc>
              <a:spcBef>
                <a:spcPts val="1500"/>
              </a:spcBef>
              <a:buSzPct val="100000"/>
              <a:buChar char="•"/>
              <a:defRPr sz="4800"/>
            </a:pPr>
            <a:r>
              <a:t>Technology oriented</a:t>
            </a:r>
          </a:p>
          <a:p>
            <a:pPr lvl="2" marL="1243263" indent="-481263">
              <a:lnSpc>
                <a:spcPct val="110000"/>
              </a:lnSpc>
              <a:spcBef>
                <a:spcPts val="1500"/>
              </a:spcBef>
              <a:buSzPct val="100000"/>
              <a:buChar char="•"/>
              <a:defRPr sz="4800"/>
            </a:pPr>
            <a:r>
              <a:t>Data oriented</a:t>
            </a:r>
          </a:p>
          <a:p>
            <a:pPr lvl="2" marL="1243263" indent="-481263">
              <a:lnSpc>
                <a:spcPct val="110000"/>
              </a:lnSpc>
              <a:spcBef>
                <a:spcPts val="1500"/>
              </a:spcBef>
              <a:buSzPct val="100000"/>
              <a:buChar char="•"/>
              <a:defRPr sz="4800"/>
            </a:pPr>
            <a:r>
              <a:t>Model oriented</a:t>
            </a:r>
          </a:p>
        </p:txBody>
      </p:sp>
      <p:sp>
        <p:nvSpPr>
          <p:cNvPr id="467" name="Finance, Data, and Technology"/>
          <p:cNvSpPr txBox="1"/>
          <p:nvPr>
            <p:ph type="title"/>
          </p:nvPr>
        </p:nvSpPr>
        <p:spPr>
          <a:prstGeom prst="rect">
            <a:avLst/>
          </a:prstGeom>
        </p:spPr>
        <p:txBody>
          <a:bodyPr/>
          <a:lstStyle/>
          <a:p>
            <a:pPr/>
            <a:r>
              <a:t>Finance, Data, and Technology</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Portfolio management…"/>
          <p:cNvSpPr txBox="1"/>
          <p:nvPr>
            <p:ph type="body" idx="1"/>
          </p:nvPr>
        </p:nvSpPr>
        <p:spPr>
          <a:xfrm>
            <a:off x="1676400" y="2651477"/>
            <a:ext cx="21031200" cy="9839106"/>
          </a:xfrm>
          <a:prstGeom prst="rect">
            <a:avLst/>
          </a:prstGeom>
        </p:spPr>
        <p:txBody>
          <a:bodyPr/>
          <a:lstStyle/>
          <a:p>
            <a:pPr lvl="1" marL="481263" indent="-481263">
              <a:lnSpc>
                <a:spcPct val="110000"/>
              </a:lnSpc>
              <a:spcBef>
                <a:spcPts val="3000"/>
              </a:spcBef>
              <a:buSzPct val="100000"/>
              <a:buChar char="•"/>
              <a:defRPr sz="4800"/>
            </a:pPr>
            <a:r>
              <a:t>Portfolio management</a:t>
            </a:r>
          </a:p>
          <a:p>
            <a:pPr lvl="1" marL="481263" indent="-481263">
              <a:lnSpc>
                <a:spcPct val="110000"/>
              </a:lnSpc>
              <a:spcBef>
                <a:spcPts val="3000"/>
              </a:spcBef>
              <a:buSzPct val="100000"/>
              <a:buChar char="•"/>
              <a:defRPr sz="4800"/>
            </a:pPr>
            <a:r>
              <a:t>Algorithmic trading</a:t>
            </a:r>
          </a:p>
          <a:p>
            <a:pPr lvl="1" marL="481263" indent="-481263">
              <a:lnSpc>
                <a:spcPct val="110000"/>
              </a:lnSpc>
              <a:spcBef>
                <a:spcPts val="3000"/>
              </a:spcBef>
              <a:buSzPct val="100000"/>
              <a:buChar char="•"/>
              <a:defRPr sz="4800"/>
            </a:pPr>
            <a:r>
              <a:t>Fraud detection</a:t>
            </a:r>
          </a:p>
          <a:p>
            <a:pPr lvl="1" marL="481263" indent="-481263">
              <a:lnSpc>
                <a:spcPct val="110000"/>
              </a:lnSpc>
              <a:spcBef>
                <a:spcPts val="3000"/>
              </a:spcBef>
              <a:buSzPct val="100000"/>
              <a:buChar char="•"/>
              <a:defRPr sz="4800"/>
            </a:pPr>
            <a:r>
              <a:t>Customer retention</a:t>
            </a:r>
          </a:p>
          <a:p>
            <a:pPr lvl="1" marL="481263" indent="-481263">
              <a:lnSpc>
                <a:spcPct val="110000"/>
              </a:lnSpc>
              <a:spcBef>
                <a:spcPts val="3000"/>
              </a:spcBef>
              <a:buSzPct val="100000"/>
              <a:buChar char="•"/>
              <a:defRPr sz="4800"/>
            </a:pPr>
            <a:r>
              <a:t>Returns forecasting</a:t>
            </a:r>
          </a:p>
          <a:p>
            <a:pPr lvl="1" marL="481263" indent="-481263">
              <a:lnSpc>
                <a:spcPct val="110000"/>
              </a:lnSpc>
              <a:spcBef>
                <a:spcPts val="3000"/>
              </a:spcBef>
              <a:buSzPct val="100000"/>
              <a:buChar char="•"/>
              <a:defRPr sz="4800"/>
            </a:pPr>
            <a:r>
              <a:t>Earnings forecasting</a:t>
            </a:r>
          </a:p>
          <a:p>
            <a:pPr lvl="1" marL="481263" indent="-481263">
              <a:lnSpc>
                <a:spcPct val="110000"/>
              </a:lnSpc>
              <a:spcBef>
                <a:spcPts val="3000"/>
              </a:spcBef>
              <a:buSzPct val="100000"/>
              <a:buChar char="•"/>
              <a:defRPr sz="4800"/>
            </a:pPr>
            <a:r>
              <a:t>Credit analysis</a:t>
            </a:r>
          </a:p>
        </p:txBody>
      </p:sp>
      <p:sp>
        <p:nvSpPr>
          <p:cNvPr id="470" name="Example Applications"/>
          <p:cNvSpPr txBox="1"/>
          <p:nvPr>
            <p:ph type="title"/>
          </p:nvPr>
        </p:nvSpPr>
        <p:spPr>
          <a:prstGeom prst="rect">
            <a:avLst/>
          </a:prstGeom>
        </p:spPr>
        <p:txBody>
          <a:bodyPr/>
          <a:lstStyle/>
          <a:p>
            <a:pPr/>
            <a:r>
              <a:t>Example Applications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Focus on an application…"/>
          <p:cNvSpPr txBox="1"/>
          <p:nvPr>
            <p:ph type="body" idx="1"/>
          </p:nvPr>
        </p:nvSpPr>
        <p:spPr>
          <a:xfrm>
            <a:off x="1676400" y="2651477"/>
            <a:ext cx="21031200" cy="9839106"/>
          </a:xfrm>
          <a:prstGeom prst="rect">
            <a:avLst/>
          </a:prstGeom>
        </p:spPr>
        <p:txBody>
          <a:bodyPr/>
          <a:lstStyle/>
          <a:p>
            <a:pPr lvl="1" marL="481263" indent="-481263">
              <a:lnSpc>
                <a:spcPct val="110000"/>
              </a:lnSpc>
              <a:spcBef>
                <a:spcPts val="3000"/>
              </a:spcBef>
              <a:buSzPct val="100000"/>
              <a:buChar char="•"/>
              <a:defRPr sz="4800"/>
            </a:pPr>
            <a:r>
              <a:t>Focus on an application</a:t>
            </a:r>
          </a:p>
          <a:p>
            <a:pPr lvl="2" marL="1243263" indent="-481263">
              <a:lnSpc>
                <a:spcPct val="110000"/>
              </a:lnSpc>
              <a:spcBef>
                <a:spcPts val="1500"/>
              </a:spcBef>
              <a:buSzPct val="100000"/>
              <a:buChar char="•"/>
              <a:defRPr sz="4800"/>
            </a:pPr>
            <a:r>
              <a:t>Corporate credit risk</a:t>
            </a:r>
          </a:p>
          <a:p>
            <a:pPr lvl="1" marL="481263" indent="-481263">
              <a:lnSpc>
                <a:spcPct val="110000"/>
              </a:lnSpc>
              <a:spcBef>
                <a:spcPts val="3000"/>
              </a:spcBef>
              <a:buSzPct val="100000"/>
              <a:buChar char="•"/>
              <a:defRPr sz="4800"/>
            </a:pPr>
            <a:r>
              <a:t>Emphasize process</a:t>
            </a:r>
          </a:p>
          <a:p>
            <a:pPr lvl="2" marL="1243263" indent="-481263">
              <a:lnSpc>
                <a:spcPct val="110000"/>
              </a:lnSpc>
              <a:spcBef>
                <a:spcPts val="1500"/>
              </a:spcBef>
              <a:buSzPct val="100000"/>
              <a:buChar char="•"/>
              <a:defRPr sz="4800"/>
            </a:pPr>
            <a:r>
              <a:t>Scientific method</a:t>
            </a:r>
          </a:p>
          <a:p>
            <a:pPr lvl="2" marL="1243263" indent="-481263">
              <a:lnSpc>
                <a:spcPct val="110000"/>
              </a:lnSpc>
              <a:spcBef>
                <a:spcPts val="1500"/>
              </a:spcBef>
              <a:buSzPct val="100000"/>
              <a:buChar char="•"/>
              <a:defRPr sz="4800"/>
            </a:pPr>
            <a:r>
              <a:t>Data science workflow</a:t>
            </a:r>
          </a:p>
          <a:p>
            <a:pPr lvl="1" marL="481263" indent="-481263">
              <a:lnSpc>
                <a:spcPct val="110000"/>
              </a:lnSpc>
              <a:spcBef>
                <a:spcPts val="3000"/>
              </a:spcBef>
              <a:buSzPct val="100000"/>
              <a:buChar char="•"/>
              <a:defRPr sz="4800"/>
            </a:pPr>
            <a:r>
              <a:t>Emphasize economics</a:t>
            </a:r>
          </a:p>
          <a:p>
            <a:pPr lvl="2" marL="1243263" indent="-481263">
              <a:lnSpc>
                <a:spcPct val="110000"/>
              </a:lnSpc>
              <a:spcBef>
                <a:spcPts val="1500"/>
              </a:spcBef>
              <a:buSzPct val="100000"/>
              <a:buChar char="•"/>
              <a:defRPr sz="4800"/>
            </a:pPr>
            <a:r>
              <a:t>Avoid common pitfalls with models</a:t>
            </a:r>
          </a:p>
          <a:p>
            <a:pPr lvl="1" marL="481263" indent="-481263">
              <a:lnSpc>
                <a:spcPct val="110000"/>
              </a:lnSpc>
              <a:spcBef>
                <a:spcPts val="3000"/>
              </a:spcBef>
              <a:buSzPct val="100000"/>
              <a:buChar char="•"/>
              <a:defRPr sz="4800"/>
            </a:pPr>
            <a:r>
              <a:t>Illustrate stylized machine learning problem</a:t>
            </a:r>
          </a:p>
          <a:p>
            <a:pPr lvl="2" marL="1243263" indent="-481263">
              <a:lnSpc>
                <a:spcPct val="110000"/>
              </a:lnSpc>
              <a:spcBef>
                <a:spcPts val="1500"/>
              </a:spcBef>
              <a:buSzPct val="100000"/>
              <a:buChar char="•"/>
              <a:defRPr sz="4800"/>
            </a:pPr>
            <a:r>
              <a:t>Imputing credit ratings</a:t>
            </a:r>
          </a:p>
        </p:txBody>
      </p:sp>
      <p:sp>
        <p:nvSpPr>
          <p:cNvPr id="473" name="What Are We Going to Do?"/>
          <p:cNvSpPr txBox="1"/>
          <p:nvPr>
            <p:ph type="title"/>
          </p:nvPr>
        </p:nvSpPr>
        <p:spPr>
          <a:prstGeom prst="rect">
            <a:avLst/>
          </a:prstGeom>
        </p:spPr>
        <p:txBody>
          <a:bodyPr/>
          <a:lstStyle/>
          <a:p>
            <a:pPr/>
            <a:r>
              <a:t>What Are We Going to Do?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47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47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72"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Informal delivery…"/>
          <p:cNvSpPr txBox="1"/>
          <p:nvPr>
            <p:ph type="body" idx="1"/>
          </p:nvPr>
        </p:nvSpPr>
        <p:spPr>
          <a:xfrm>
            <a:off x="1676400" y="2651477"/>
            <a:ext cx="21031200" cy="9839106"/>
          </a:xfrm>
          <a:prstGeom prst="rect">
            <a:avLst/>
          </a:prstGeom>
        </p:spPr>
        <p:txBody>
          <a:bodyPr/>
          <a:lstStyle/>
          <a:p>
            <a:pPr lvl="1" marL="481263" indent="-481263">
              <a:lnSpc>
                <a:spcPct val="110000"/>
              </a:lnSpc>
              <a:spcBef>
                <a:spcPts val="3000"/>
              </a:spcBef>
              <a:buSzPct val="100000"/>
              <a:buChar char="•"/>
              <a:defRPr sz="4800"/>
            </a:pPr>
            <a:r>
              <a:t>Informal delivery</a:t>
            </a:r>
          </a:p>
          <a:p>
            <a:pPr lvl="2" marL="1243263" indent="-481263">
              <a:lnSpc>
                <a:spcPct val="110000"/>
              </a:lnSpc>
              <a:spcBef>
                <a:spcPts val="1500"/>
              </a:spcBef>
              <a:buSzPct val="100000"/>
              <a:buChar char="•"/>
              <a:defRPr sz="4800"/>
            </a:pPr>
            <a:r>
              <a:t>Unscripted</a:t>
            </a:r>
          </a:p>
          <a:p>
            <a:pPr lvl="1" marL="481263" indent="-481263">
              <a:lnSpc>
                <a:spcPct val="110000"/>
              </a:lnSpc>
              <a:spcBef>
                <a:spcPts val="3000"/>
              </a:spcBef>
              <a:buSzPct val="100000"/>
              <a:buChar char="•"/>
              <a:defRPr sz="4800"/>
            </a:pPr>
            <a:r>
              <a:t>Dynamic</a:t>
            </a:r>
          </a:p>
          <a:p>
            <a:pPr lvl="2" marL="1243263" indent="-481263">
              <a:lnSpc>
                <a:spcPct val="110000"/>
              </a:lnSpc>
              <a:spcBef>
                <a:spcPts val="1500"/>
              </a:spcBef>
              <a:buSzPct val="100000"/>
              <a:buChar char="•"/>
              <a:defRPr sz="4800"/>
            </a:pPr>
            <a:r>
              <a:t>Working together at computer</a:t>
            </a:r>
          </a:p>
          <a:p>
            <a:pPr lvl="1" marL="481263" indent="-481263">
              <a:lnSpc>
                <a:spcPct val="110000"/>
              </a:lnSpc>
              <a:spcBef>
                <a:spcPts val="3000"/>
              </a:spcBef>
              <a:buSzPct val="100000"/>
              <a:buChar char="•"/>
              <a:defRPr sz="4800"/>
            </a:pPr>
            <a:r>
              <a:t>Thought process is important</a:t>
            </a:r>
          </a:p>
        </p:txBody>
      </p:sp>
      <p:sp>
        <p:nvSpPr>
          <p:cNvPr id="476" name="How Are We Going to Do it?"/>
          <p:cNvSpPr txBox="1"/>
          <p:nvPr>
            <p:ph type="title"/>
          </p:nvPr>
        </p:nvSpPr>
        <p:spPr>
          <a:prstGeom prst="rect">
            <a:avLst/>
          </a:prstGeom>
        </p:spPr>
        <p:txBody>
          <a:bodyPr/>
          <a:lstStyle/>
          <a:p>
            <a:pPr/>
            <a:r>
              <a:t>How Are We Going to Do 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7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75"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Emphasize importance of…"/>
          <p:cNvSpPr txBox="1"/>
          <p:nvPr>
            <p:ph type="body" idx="1"/>
          </p:nvPr>
        </p:nvSpPr>
        <p:spPr>
          <a:xfrm>
            <a:off x="1676400" y="2651477"/>
            <a:ext cx="21031200" cy="6982036"/>
          </a:xfrm>
          <a:prstGeom prst="rect">
            <a:avLst/>
          </a:prstGeom>
        </p:spPr>
        <p:txBody>
          <a:bodyPr/>
          <a:lstStyle/>
          <a:p>
            <a:pPr lvl="1" marL="685800" indent="-685800">
              <a:lnSpc>
                <a:spcPct val="110000"/>
              </a:lnSpc>
              <a:spcBef>
                <a:spcPts val="3000"/>
              </a:spcBef>
              <a:buSzPct val="100000"/>
              <a:buAutoNum type="arabicPeriod" startAt="1"/>
              <a:defRPr sz="4800"/>
            </a:pPr>
            <a:r>
              <a:t>Emphasize importance of</a:t>
            </a:r>
          </a:p>
          <a:p>
            <a:pPr lvl="2" marL="1243263" indent="-481263">
              <a:lnSpc>
                <a:spcPct val="110000"/>
              </a:lnSpc>
              <a:spcBef>
                <a:spcPts val="1500"/>
              </a:spcBef>
              <a:buSzPct val="100000"/>
              <a:buChar char="•"/>
              <a:defRPr sz="4800"/>
            </a:pPr>
            <a:r>
              <a:t>Process</a:t>
            </a:r>
          </a:p>
          <a:p>
            <a:pPr lvl="2" marL="1243263" indent="-481263">
              <a:lnSpc>
                <a:spcPct val="110000"/>
              </a:lnSpc>
              <a:spcBef>
                <a:spcPts val="1500"/>
              </a:spcBef>
              <a:buSzPct val="100000"/>
              <a:buChar char="•"/>
              <a:defRPr sz="4800"/>
            </a:pPr>
            <a:r>
              <a:t>Data</a:t>
            </a:r>
          </a:p>
          <a:p>
            <a:pPr lvl="2" marL="1243263" indent="-481263">
              <a:lnSpc>
                <a:spcPct val="110000"/>
              </a:lnSpc>
              <a:spcBef>
                <a:spcPts val="1500"/>
              </a:spcBef>
              <a:buSzPct val="100000"/>
              <a:buChar char="•"/>
              <a:defRPr sz="4800"/>
            </a:pPr>
            <a:r>
              <a:t>Economic and institutional details</a:t>
            </a:r>
          </a:p>
          <a:p>
            <a:pPr lvl="1" marL="685800" indent="-685800">
              <a:lnSpc>
                <a:spcPct val="110000"/>
              </a:lnSpc>
              <a:spcBef>
                <a:spcPts val="3000"/>
              </a:spcBef>
              <a:buClr>
                <a:schemeClr val="accent1"/>
              </a:buClr>
              <a:buSzPct val="100000"/>
              <a:buAutoNum type="arabicPeriod" startAt="1"/>
              <a:defRPr sz="4800"/>
            </a:pPr>
            <a:r>
              <a:t>De-emphasize importance of complexity</a:t>
            </a:r>
          </a:p>
          <a:p>
            <a:pPr lvl="2" marL="1243263" indent="-481263">
              <a:lnSpc>
                <a:spcPct val="110000"/>
              </a:lnSpc>
              <a:spcBef>
                <a:spcPts val="1500"/>
              </a:spcBef>
              <a:buSzPct val="100000"/>
              <a:buChar char="•"/>
              <a:defRPr sz="4800"/>
            </a:pPr>
            <a:r>
              <a:t>Black box</a:t>
            </a:r>
          </a:p>
        </p:txBody>
      </p:sp>
      <p:sp>
        <p:nvSpPr>
          <p:cNvPr id="479" name="Goals"/>
          <p:cNvSpPr txBox="1"/>
          <p:nvPr>
            <p:ph type="title"/>
          </p:nvPr>
        </p:nvSpPr>
        <p:spPr>
          <a:prstGeom prst="rect">
            <a:avLst/>
          </a:prstGeom>
        </p:spPr>
        <p:txBody>
          <a:bodyPr/>
          <a:lstStyle/>
          <a:p>
            <a:pPr/>
            <a:r>
              <a:t>Goals</a:t>
            </a:r>
          </a:p>
        </p:txBody>
      </p:sp>
      <p:sp>
        <p:nvSpPr>
          <p:cNvPr id="480" name="Balance 1 and 2"/>
          <p:cNvSpPr txBox="1"/>
          <p:nvPr/>
        </p:nvSpPr>
        <p:spPr>
          <a:xfrm>
            <a:off x="1676400" y="9431216"/>
            <a:ext cx="21031200" cy="15337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Balance 1 and 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480">
                                            <p:bg/>
                                          </p:spTgt>
                                        </p:tgtEl>
                                        <p:attrNameLst>
                                          <p:attrName>style.visibility</p:attrName>
                                        </p:attrNameLst>
                                      </p:cBhvr>
                                      <p:to>
                                        <p:strVal val="visible"/>
                                      </p:to>
                                    </p:set>
                                  </p:childTnLst>
                                </p:cTn>
                              </p:par>
                              <p:par>
                                <p:cTn id="33" presetClass="entr" nodeType="withEffect" presetSubtype="0" presetID="1" grpId="2" fill="hold">
                                  <p:stCondLst>
                                    <p:cond delay="0"/>
                                  </p:stCondLst>
                                  <p:iterate type="el" backwards="0">
                                    <p:tmAbs val="0"/>
                                  </p:iterate>
                                  <p:childTnLst>
                                    <p:set>
                                      <p:cBhvr>
                                        <p:cTn id="34" fill="hold"/>
                                        <p:tgtEl>
                                          <p:spTgt spid="48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80" grpId="2"/>
      <p:bldP build="p" bldLvl="5" animBg="1" rev="0" advAuto="0" spid="47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Credit Card Fraud"/>
          <p:cNvSpPr txBox="1"/>
          <p:nvPr>
            <p:ph type="title"/>
          </p:nvPr>
        </p:nvSpPr>
        <p:spPr>
          <a:prstGeom prst="rect">
            <a:avLst/>
          </a:prstGeom>
        </p:spPr>
        <p:txBody>
          <a:bodyPr/>
          <a:lstStyle/>
          <a:p>
            <a:pPr/>
            <a:r>
              <a:t>Credit Card Fraud</a:t>
            </a:r>
          </a:p>
        </p:txBody>
      </p:sp>
      <p:pic>
        <p:nvPicPr>
          <p:cNvPr id="24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grpSp>
        <p:nvGrpSpPr>
          <p:cNvPr id="251" name="Group"/>
          <p:cNvGrpSpPr/>
          <p:nvPr/>
        </p:nvGrpSpPr>
        <p:grpSpPr>
          <a:xfrm>
            <a:off x="18536756" y="3462747"/>
            <a:ext cx="4170423" cy="4904423"/>
            <a:chOff x="0" y="0"/>
            <a:chExt cx="4170422" cy="4904421"/>
          </a:xfrm>
        </p:grpSpPr>
        <p:pic>
          <p:nvPicPr>
            <p:cNvPr id="249" name="Picture 8" descr="Picture 8"/>
            <p:cNvPicPr>
              <a:picLocks noChangeAspect="1"/>
            </p:cNvPicPr>
            <p:nvPr/>
          </p:nvPicPr>
          <p:blipFill>
            <a:blip r:embed="rId3">
              <a:extLst/>
            </a:blip>
            <a:srcRect l="6944" t="6241" r="5712" b="0"/>
            <a:stretch>
              <a:fillRect/>
            </a:stretch>
          </p:blipFill>
          <p:spPr>
            <a:xfrm>
              <a:off x="363170" y="1190802"/>
              <a:ext cx="3444139" cy="3713620"/>
            </a:xfrm>
            <a:prstGeom prst="rect">
              <a:avLst/>
            </a:prstGeom>
            <a:ln w="12700" cap="flat">
              <a:noFill/>
              <a:miter lim="400000"/>
            </a:ln>
            <a:effectLst/>
          </p:spPr>
        </p:pic>
        <p:sp>
          <p:nvSpPr>
            <p:cNvPr id="250" name="TextBox 12"/>
            <p:cNvSpPr txBox="1"/>
            <p:nvPr/>
          </p:nvSpPr>
          <p:spPr>
            <a:xfrm>
              <a:off x="-1" y="0"/>
              <a:ext cx="4170423" cy="76999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914400">
                <a:defRPr sz="4800">
                  <a:solidFill>
                    <a:schemeClr val="accent1"/>
                  </a:solidFill>
                </a:defRPr>
              </a:lvl1pPr>
            </a:lstStyle>
            <a:p>
              <a:pPr/>
              <a:r>
                <a:t>Card Replaced</a:t>
              </a:r>
            </a:p>
          </p:txBody>
        </p:sp>
      </p:grpSp>
      <p:grpSp>
        <p:nvGrpSpPr>
          <p:cNvPr id="255" name="Group"/>
          <p:cNvGrpSpPr/>
          <p:nvPr/>
        </p:nvGrpSpPr>
        <p:grpSpPr>
          <a:xfrm>
            <a:off x="6457061" y="3462747"/>
            <a:ext cx="6070958" cy="4904393"/>
            <a:chOff x="0" y="0"/>
            <a:chExt cx="6070956" cy="4904391"/>
          </a:xfrm>
        </p:grpSpPr>
        <p:pic>
          <p:nvPicPr>
            <p:cNvPr id="252" name="Picture 6" descr="Picture 6"/>
            <p:cNvPicPr>
              <a:picLocks noChangeAspect="1"/>
            </p:cNvPicPr>
            <p:nvPr/>
          </p:nvPicPr>
          <p:blipFill>
            <a:blip r:embed="rId4">
              <a:extLst/>
            </a:blip>
            <a:srcRect l="2339" t="21239" r="54127" b="0"/>
            <a:stretch>
              <a:fillRect/>
            </a:stretch>
          </p:blipFill>
          <p:spPr>
            <a:xfrm flipH="1">
              <a:off x="1205221" y="1190802"/>
              <a:ext cx="3012946" cy="3713590"/>
            </a:xfrm>
            <a:prstGeom prst="rect">
              <a:avLst/>
            </a:prstGeom>
            <a:ln w="12700" cap="flat">
              <a:noFill/>
              <a:miter lim="400000"/>
            </a:ln>
            <a:effectLst/>
          </p:spPr>
        </p:pic>
        <p:sp>
          <p:nvSpPr>
            <p:cNvPr id="253" name="TextBox 10"/>
            <p:cNvSpPr txBox="1"/>
            <p:nvPr/>
          </p:nvSpPr>
          <p:spPr>
            <a:xfrm>
              <a:off x="-1" y="0"/>
              <a:ext cx="5423259" cy="76999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914400">
                <a:defRPr sz="4800">
                  <a:solidFill>
                    <a:schemeClr val="accent1"/>
                  </a:solidFill>
                </a:defRPr>
              </a:lvl1pPr>
            </a:lstStyle>
            <a:p>
              <a:pPr/>
              <a:r>
                <a:t>Customer Impacted</a:t>
              </a:r>
            </a:p>
          </p:txBody>
        </p:sp>
        <p:sp>
          <p:nvSpPr>
            <p:cNvPr id="254" name="Arrow 11"/>
            <p:cNvSpPr/>
            <p:nvPr/>
          </p:nvSpPr>
          <p:spPr>
            <a:xfrm>
              <a:off x="4971187" y="2384689"/>
              <a:ext cx="1099770" cy="82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p>
          </p:txBody>
        </p:sp>
      </p:grpSp>
      <p:grpSp>
        <p:nvGrpSpPr>
          <p:cNvPr id="259" name="Group"/>
          <p:cNvGrpSpPr/>
          <p:nvPr/>
        </p:nvGrpSpPr>
        <p:grpSpPr>
          <a:xfrm>
            <a:off x="12848417" y="3462747"/>
            <a:ext cx="5298489" cy="4780795"/>
            <a:chOff x="0" y="0"/>
            <a:chExt cx="5298487" cy="4780793"/>
          </a:xfrm>
        </p:grpSpPr>
        <p:sp>
          <p:nvSpPr>
            <p:cNvPr id="256" name="TextBox 11"/>
            <p:cNvSpPr txBox="1"/>
            <p:nvPr/>
          </p:nvSpPr>
          <p:spPr>
            <a:xfrm>
              <a:off x="0" y="0"/>
              <a:ext cx="4814253" cy="76999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914400">
                <a:defRPr sz="4800">
                  <a:solidFill>
                    <a:schemeClr val="accent1"/>
                  </a:solidFill>
                </a:defRPr>
              </a:lvl1pPr>
            </a:lstStyle>
            <a:p>
              <a:pPr/>
              <a:r>
                <a:t>Dispute Required</a:t>
              </a:r>
            </a:p>
          </p:txBody>
        </p:sp>
        <p:pic>
          <p:nvPicPr>
            <p:cNvPr id="257" name="Picture 18" descr="Picture 18"/>
            <p:cNvPicPr>
              <a:picLocks noChangeAspect="1"/>
            </p:cNvPicPr>
            <p:nvPr/>
          </p:nvPicPr>
          <p:blipFill>
            <a:blip r:embed="rId5">
              <a:extLst/>
            </a:blip>
            <a:stretch>
              <a:fillRect/>
            </a:stretch>
          </p:blipFill>
          <p:spPr>
            <a:xfrm rot="5400000">
              <a:off x="205949" y="1314370"/>
              <a:ext cx="3466423" cy="3466424"/>
            </a:xfrm>
            <a:prstGeom prst="rect">
              <a:avLst/>
            </a:prstGeom>
            <a:ln w="12700" cap="flat">
              <a:noFill/>
              <a:miter lim="400000"/>
            </a:ln>
            <a:effectLst/>
          </p:spPr>
        </p:pic>
        <p:sp>
          <p:nvSpPr>
            <p:cNvPr id="258" name="Arrow 11"/>
            <p:cNvSpPr/>
            <p:nvPr/>
          </p:nvSpPr>
          <p:spPr>
            <a:xfrm>
              <a:off x="4198719" y="2384689"/>
              <a:ext cx="1099769" cy="82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p>
          </p:txBody>
        </p:sp>
      </p:grpSp>
      <p:grpSp>
        <p:nvGrpSpPr>
          <p:cNvPr id="263" name="Group"/>
          <p:cNvGrpSpPr/>
          <p:nvPr/>
        </p:nvGrpSpPr>
        <p:grpSpPr>
          <a:xfrm>
            <a:off x="1692399" y="3462747"/>
            <a:ext cx="5216733" cy="4904311"/>
            <a:chOff x="0" y="0"/>
            <a:chExt cx="5216732" cy="4904309"/>
          </a:xfrm>
        </p:grpSpPr>
        <p:pic>
          <p:nvPicPr>
            <p:cNvPr id="260" name="Picture 5" descr="Picture 5"/>
            <p:cNvPicPr>
              <a:picLocks noChangeAspect="1"/>
            </p:cNvPicPr>
            <p:nvPr/>
          </p:nvPicPr>
          <p:blipFill>
            <a:blip r:embed="rId4">
              <a:extLst/>
            </a:blip>
            <a:srcRect l="54131" t="21240" r="3513" b="0"/>
            <a:stretch>
              <a:fillRect/>
            </a:stretch>
          </p:blipFill>
          <p:spPr>
            <a:xfrm flipH="1">
              <a:off x="432492" y="1190802"/>
              <a:ext cx="2931451" cy="3713508"/>
            </a:xfrm>
            <a:prstGeom prst="rect">
              <a:avLst/>
            </a:prstGeom>
            <a:ln w="12700" cap="flat">
              <a:noFill/>
              <a:miter lim="400000"/>
            </a:ln>
            <a:effectLst/>
          </p:spPr>
        </p:pic>
        <p:sp>
          <p:nvSpPr>
            <p:cNvPr id="261" name="TextBox 9"/>
            <p:cNvSpPr txBox="1"/>
            <p:nvPr/>
          </p:nvSpPr>
          <p:spPr>
            <a:xfrm>
              <a:off x="-1" y="0"/>
              <a:ext cx="3796567" cy="76999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914400">
                <a:defRPr sz="4800">
                  <a:solidFill>
                    <a:schemeClr val="accent1"/>
                  </a:solidFill>
                </a:defRPr>
              </a:lvl1pPr>
            </a:lstStyle>
            <a:p>
              <a:pPr/>
              <a:r>
                <a:t>Fraud Occurs</a:t>
              </a:r>
            </a:p>
          </p:txBody>
        </p:sp>
        <p:sp>
          <p:nvSpPr>
            <p:cNvPr id="262" name="Arrow 11"/>
            <p:cNvSpPr/>
            <p:nvPr/>
          </p:nvSpPr>
          <p:spPr>
            <a:xfrm>
              <a:off x="4116963" y="2384689"/>
              <a:ext cx="1099770" cy="82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p>
          </p:txBody>
        </p:sp>
      </p:grpSp>
      <p:sp>
        <p:nvSpPr>
          <p:cNvPr id="264" name="TextBox 17"/>
          <p:cNvSpPr txBox="1"/>
          <p:nvPr/>
        </p:nvSpPr>
        <p:spPr>
          <a:xfrm>
            <a:off x="1732942" y="11865295"/>
            <a:ext cx="20918116" cy="1148269"/>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p>
            <a:pPr defTabSz="914400">
              <a:defRPr sz="2400">
                <a:solidFill>
                  <a:schemeClr val="accent1"/>
                </a:solidFill>
              </a:defRPr>
            </a:pPr>
            <a:r>
              <a:t>Content/quotes from “Prediction Machines: The Simple Economics of Artificial Intelligence ” by Ajay Agrawal, Avi Goldfarb, and Joshua Gans </a:t>
            </a:r>
          </a:p>
          <a:p>
            <a:pPr defTabSz="914400">
              <a:defRPr sz="2400">
                <a:solidFill>
                  <a:schemeClr val="accent1"/>
                </a:solidFill>
              </a:defRPr>
            </a:pPr>
            <a:r>
              <a:t>Images: https://visualmodo.com/6-security-tips-protect-ecommerce-site/, https://icons8.com/icons/set/phone, https://www.vecteezy.com/vector-art/383180-illustration-of-scissors-cutting-a-credit-card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3" grpId="1"/>
      <p:bldP build="whole" bldLvl="1" animBg="1" rev="0" advAuto="0" spid="259" grpId="3"/>
      <p:bldP build="whole" bldLvl="1" animBg="1" rev="0" advAuto="0" spid="255" grpId="2"/>
      <p:bldP build="whole" bldLvl="1" animBg="1" rev="0" advAuto="0" spid="251" grpId="4"/>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Subtitle 2"/>
          <p:cNvSpPr txBox="1"/>
          <p:nvPr>
            <p:ph type="body" sz="quarter" idx="1"/>
          </p:nvPr>
        </p:nvSpPr>
        <p:spPr>
          <a:xfrm>
            <a:off x="1151343" y="9240193"/>
            <a:ext cx="20432591" cy="1316634"/>
          </a:xfrm>
          <a:prstGeom prst="rect">
            <a:avLst/>
          </a:prstGeom>
        </p:spPr>
        <p:txBody>
          <a:bodyPr/>
          <a:lstStyle/>
          <a:p>
            <a:pPr/>
            <a:r>
              <a:t>Process: Scientific Method</a:t>
            </a:r>
          </a:p>
        </p:txBody>
      </p:sp>
      <p:sp>
        <p:nvSpPr>
          <p:cNvPr id="483"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484"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91" name="Group 4"/>
          <p:cNvGrpSpPr/>
          <p:nvPr/>
        </p:nvGrpSpPr>
        <p:grpSpPr>
          <a:xfrm>
            <a:off x="4495800" y="4108862"/>
            <a:ext cx="15392400" cy="6172207"/>
            <a:chOff x="0" y="0"/>
            <a:chExt cx="15392400" cy="6172206"/>
          </a:xfrm>
        </p:grpSpPr>
        <p:sp>
          <p:nvSpPr>
            <p:cNvPr id="486" name="Rectangle 5"/>
            <p:cNvSpPr/>
            <p:nvPr/>
          </p:nvSpPr>
          <p:spPr>
            <a:xfrm>
              <a:off x="0" y="-1"/>
              <a:ext cx="15392400" cy="5181601"/>
            </a:xfrm>
            <a:prstGeom prst="rect">
              <a:avLst/>
            </a:prstGeom>
            <a:solidFill>
              <a:srgbClr val="C6093B"/>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487" name="Isosceles Triangle 6"/>
            <p:cNvSpPr/>
            <p:nvPr/>
          </p:nvSpPr>
          <p:spPr>
            <a:xfrm rot="10800000">
              <a:off x="13557499" y="4190993"/>
              <a:ext cx="1834901" cy="1981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C6093B"/>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grpSp>
          <p:nvGrpSpPr>
            <p:cNvPr id="490" name="Group 7"/>
            <p:cNvGrpSpPr/>
            <p:nvPr/>
          </p:nvGrpSpPr>
          <p:grpSpPr>
            <a:xfrm>
              <a:off x="658089" y="720439"/>
              <a:ext cx="13728472" cy="281535"/>
              <a:chOff x="0" y="0"/>
              <a:chExt cx="13728469" cy="281534"/>
            </a:xfrm>
          </p:grpSpPr>
          <p:sp>
            <p:nvSpPr>
              <p:cNvPr id="488" name="Text Placeholder 11"/>
              <p:cNvSpPr/>
              <p:nvPr/>
            </p:nvSpPr>
            <p:spPr>
              <a:xfrm>
                <a:off x="0" y="0"/>
                <a:ext cx="2060451"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2438280">
                  <a:defRPr sz="9600">
                    <a:solidFill>
                      <a:srgbClr val="FFFFFF"/>
                    </a:solidFill>
                    <a:latin typeface="Garamond"/>
                    <a:ea typeface="Garamond"/>
                    <a:cs typeface="Garamond"/>
                    <a:sym typeface="Garamond"/>
                  </a:defRPr>
                </a:lvl1pPr>
              </a:lstStyle>
              <a:p>
                <a:pPr/>
                <a:r>
                  <a:t>“</a:t>
                </a:r>
              </a:p>
            </p:txBody>
          </p:sp>
          <p:sp>
            <p:nvSpPr>
              <p:cNvPr id="489" name="TextBox 9"/>
              <p:cNvSpPr/>
              <p:nvPr/>
            </p:nvSpPr>
            <p:spPr>
              <a:xfrm>
                <a:off x="576350" y="281534"/>
                <a:ext cx="1315212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defRPr sz="5200">
                    <a:solidFill>
                      <a:srgbClr val="FFFFFF"/>
                    </a:solidFill>
                    <a:latin typeface="Garamond"/>
                    <a:ea typeface="Garamond"/>
                    <a:cs typeface="Garamond"/>
                    <a:sym typeface="Garamond"/>
                  </a:defRPr>
                </a:pPr>
                <a:r>
                  <a:t>If it (theory) disagrees with experiment, it’s wrong. In that simple statement is the key to science.”</a:t>
                </a:r>
              </a:p>
              <a:p>
                <a:pPr algn="r">
                  <a:spcBef>
                    <a:spcPts val="4800"/>
                  </a:spcBef>
                  <a:defRPr b="1" cap="all" spc="1000" sz="3000">
                    <a:solidFill>
                      <a:srgbClr val="FFFFFF"/>
                    </a:solidFill>
                  </a:defRPr>
                </a:pPr>
                <a:r>
                  <a:t>— Richard Feynman</a:t>
                </a: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2" presetID="18" grpId="1" fill="hold">
                                  <p:stCondLst>
                                    <p:cond delay="0"/>
                                  </p:stCondLst>
                                  <p:iterate type="el" backwards="0">
                                    <p:tmAbs val="0"/>
                                  </p:iterate>
                                  <p:childTnLst>
                                    <p:set>
                                      <p:cBhvr>
                                        <p:cTn id="6" fill="hold"/>
                                        <p:tgtEl>
                                          <p:spTgt spid="491"/>
                                        </p:tgtEl>
                                        <p:attrNameLst>
                                          <p:attrName>style.visibility</p:attrName>
                                        </p:attrNameLst>
                                      </p:cBhvr>
                                      <p:to>
                                        <p:strVal val="visible"/>
                                      </p:to>
                                    </p:set>
                                    <p:animEffect filter="strips(downLeft)" transition="in">
                                      <p:cBhvr>
                                        <p:cTn id="7" dur="10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1"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Clearly articulate a specific question…"/>
          <p:cNvSpPr txBox="1"/>
          <p:nvPr>
            <p:ph type="body" idx="1"/>
          </p:nvPr>
        </p:nvSpPr>
        <p:spPr>
          <a:xfrm>
            <a:off x="1676400" y="2651477"/>
            <a:ext cx="21031200" cy="9798029"/>
          </a:xfrm>
          <a:prstGeom prst="rect">
            <a:avLst/>
          </a:prstGeom>
        </p:spPr>
        <p:txBody>
          <a:bodyPr/>
          <a:lstStyle/>
          <a:p>
            <a:pPr lvl="1" marL="685800" indent="-685800">
              <a:lnSpc>
                <a:spcPct val="110000"/>
              </a:lnSpc>
              <a:spcBef>
                <a:spcPts val="3000"/>
              </a:spcBef>
              <a:buSzPct val="100000"/>
              <a:buAutoNum type="arabicPeriod" startAt="1"/>
              <a:defRPr sz="4800"/>
            </a:pPr>
            <a:r>
              <a:t>Clearly articulate a specific question</a:t>
            </a:r>
          </a:p>
          <a:p>
            <a:pPr lvl="1" marL="685800" indent="-685800">
              <a:lnSpc>
                <a:spcPct val="110000"/>
              </a:lnSpc>
              <a:spcBef>
                <a:spcPts val="3000"/>
              </a:spcBef>
              <a:buSzPct val="100000"/>
              <a:buAutoNum type="arabicPeriod" startAt="1"/>
              <a:defRPr sz="4800"/>
            </a:pPr>
            <a:r>
              <a:t>Guess an answer (hypothesize)</a:t>
            </a:r>
          </a:p>
          <a:p>
            <a:pPr lvl="1" marL="685800" indent="-685800">
              <a:lnSpc>
                <a:spcPct val="110000"/>
              </a:lnSpc>
              <a:spcBef>
                <a:spcPts val="3000"/>
              </a:spcBef>
              <a:buSzPct val="100000"/>
              <a:buAutoNum type="arabicPeriod" startAt="1"/>
              <a:defRPr sz="4800"/>
            </a:pPr>
            <a:r>
              <a:t>Identify empirical implications of guess</a:t>
            </a:r>
          </a:p>
          <a:p>
            <a:pPr lvl="1" marL="685800" indent="-685800">
              <a:lnSpc>
                <a:spcPct val="110000"/>
              </a:lnSpc>
              <a:spcBef>
                <a:spcPts val="3000"/>
              </a:spcBef>
              <a:buSzPct val="100000"/>
              <a:buAutoNum type="arabicPeriod" startAt="1"/>
              <a:defRPr sz="4800"/>
            </a:pPr>
            <a:r>
              <a:t>Compare implications with data</a:t>
            </a:r>
          </a:p>
        </p:txBody>
      </p:sp>
      <p:sp>
        <p:nvSpPr>
          <p:cNvPr id="494" name="Scientific Method"/>
          <p:cNvSpPr txBox="1"/>
          <p:nvPr>
            <p:ph type="title"/>
          </p:nvPr>
        </p:nvSpPr>
        <p:spPr>
          <a:prstGeom prst="rect">
            <a:avLst/>
          </a:prstGeom>
        </p:spPr>
        <p:txBody>
          <a:bodyPr/>
          <a:lstStyle/>
          <a:p>
            <a:pPr/>
            <a:r>
              <a:t>Scientific Method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9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9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93"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Subtitle 2"/>
          <p:cNvSpPr txBox="1"/>
          <p:nvPr>
            <p:ph type="body" sz="quarter" idx="1"/>
          </p:nvPr>
        </p:nvSpPr>
        <p:spPr>
          <a:xfrm>
            <a:off x="1151343" y="9240193"/>
            <a:ext cx="20432591" cy="1316634"/>
          </a:xfrm>
          <a:prstGeom prst="rect">
            <a:avLst/>
          </a:prstGeom>
        </p:spPr>
        <p:txBody>
          <a:bodyPr/>
          <a:lstStyle/>
          <a:p>
            <a:pPr/>
            <a:r>
              <a:t>Process: Data Science Workflow</a:t>
            </a:r>
          </a:p>
        </p:txBody>
      </p:sp>
      <p:sp>
        <p:nvSpPr>
          <p:cNvPr id="497"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498"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Clearly articulate a specific question…"/>
          <p:cNvSpPr txBox="1"/>
          <p:nvPr>
            <p:ph type="body" idx="1"/>
          </p:nvPr>
        </p:nvSpPr>
        <p:spPr>
          <a:xfrm>
            <a:off x="1676400" y="2651477"/>
            <a:ext cx="21031200" cy="9798029"/>
          </a:xfrm>
          <a:prstGeom prst="rect">
            <a:avLst/>
          </a:prstGeom>
        </p:spPr>
        <p:txBody>
          <a:bodyPr/>
          <a:lstStyle/>
          <a:p>
            <a:pPr lvl="1" marL="685800" indent="-685800">
              <a:lnSpc>
                <a:spcPct val="110000"/>
              </a:lnSpc>
              <a:spcBef>
                <a:spcPts val="3000"/>
              </a:spcBef>
              <a:buSzPct val="100000"/>
              <a:buAutoNum type="arabicPeriod" startAt="1"/>
              <a:defRPr sz="4800"/>
            </a:pPr>
            <a:r>
              <a:t>Clearly articulate a specific question</a:t>
            </a:r>
          </a:p>
          <a:p>
            <a:pPr lvl="1" marL="685800" indent="-685800">
              <a:lnSpc>
                <a:spcPct val="110000"/>
              </a:lnSpc>
              <a:spcBef>
                <a:spcPts val="3000"/>
              </a:spcBef>
              <a:buSzPct val="100000"/>
              <a:buAutoNum type="arabicPeriod" startAt="1"/>
              <a:defRPr sz="4800"/>
            </a:pPr>
            <a:r>
              <a:t>Guess an answer (hypothesize)</a:t>
            </a:r>
          </a:p>
          <a:p>
            <a:pPr lvl="1" marL="685800" indent="-685800">
              <a:lnSpc>
                <a:spcPct val="110000"/>
              </a:lnSpc>
              <a:spcBef>
                <a:spcPts val="3000"/>
              </a:spcBef>
              <a:buSzPct val="100000"/>
              <a:buAutoNum type="arabicPeriod" startAt="1"/>
              <a:defRPr sz="4800"/>
            </a:pPr>
            <a:r>
              <a:t>Identify empirical implications of guess</a:t>
            </a:r>
          </a:p>
          <a:p>
            <a:pPr lvl="1" marL="685800" indent="-685800">
              <a:lnSpc>
                <a:spcPct val="110000"/>
              </a:lnSpc>
              <a:spcBef>
                <a:spcPts val="3000"/>
              </a:spcBef>
              <a:buSzPct val="100000"/>
              <a:buAutoNum type="arabicPeriod" startAt="1"/>
              <a:defRPr sz="4800"/>
            </a:pPr>
            <a:r>
              <a:t>Compare implications with data</a:t>
            </a:r>
          </a:p>
        </p:txBody>
      </p:sp>
      <p:sp>
        <p:nvSpPr>
          <p:cNvPr id="501" name="Scientific Method"/>
          <p:cNvSpPr txBox="1"/>
          <p:nvPr>
            <p:ph type="title"/>
          </p:nvPr>
        </p:nvSpPr>
        <p:spPr>
          <a:prstGeom prst="rect">
            <a:avLst/>
          </a:prstGeom>
        </p:spPr>
        <p:txBody>
          <a:bodyPr/>
          <a:lstStyle/>
          <a:p>
            <a:pPr/>
            <a:r>
              <a:t>Scientific Method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Data Science Workflow"/>
          <p:cNvSpPr txBox="1"/>
          <p:nvPr>
            <p:ph type="title"/>
          </p:nvPr>
        </p:nvSpPr>
        <p:spPr>
          <a:prstGeom prst="rect">
            <a:avLst/>
          </a:prstGeom>
        </p:spPr>
        <p:txBody>
          <a:bodyPr/>
          <a:lstStyle/>
          <a:p>
            <a:pPr/>
            <a:r>
              <a:t>Data Science Workflow</a:t>
            </a:r>
          </a:p>
        </p:txBody>
      </p:sp>
      <p:pic>
        <p:nvPicPr>
          <p:cNvPr id="504" name="Content Placeholder 8" descr="Content Placeholder 8"/>
          <p:cNvPicPr>
            <a:picLocks noChangeAspect="1"/>
          </p:cNvPicPr>
          <p:nvPr/>
        </p:nvPicPr>
        <p:blipFill>
          <a:blip r:embed="rId2">
            <a:extLst/>
          </a:blip>
          <a:stretch>
            <a:fillRect/>
          </a:stretch>
        </p:blipFill>
        <p:spPr>
          <a:xfrm>
            <a:off x="5544935" y="4933148"/>
            <a:ext cx="13294130" cy="7698782"/>
          </a:xfrm>
          <a:prstGeom prst="rect">
            <a:avLst/>
          </a:prstGeom>
          <a:ln w="12700">
            <a:miter lim="400000"/>
          </a:ln>
        </p:spPr>
      </p:pic>
      <p:pic>
        <p:nvPicPr>
          <p:cNvPr id="505" name="Picture 10" descr="Picture 10"/>
          <p:cNvPicPr>
            <a:picLocks noChangeAspect="1"/>
          </p:cNvPicPr>
          <p:nvPr/>
        </p:nvPicPr>
        <p:blipFill>
          <a:blip r:embed="rId3">
            <a:extLst/>
          </a:blip>
          <a:stretch>
            <a:fillRect/>
          </a:stretch>
        </p:blipFill>
        <p:spPr>
          <a:xfrm>
            <a:off x="5146043" y="2065590"/>
            <a:ext cx="14091914" cy="2956345"/>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Acquisition and verification…"/>
          <p:cNvSpPr txBox="1"/>
          <p:nvPr>
            <p:ph type="body" sz="half" idx="1"/>
          </p:nvPr>
        </p:nvSpPr>
        <p:spPr>
          <a:xfrm>
            <a:off x="1676400" y="2651477"/>
            <a:ext cx="10389990" cy="9798029"/>
          </a:xfrm>
          <a:prstGeom prst="rect">
            <a:avLst/>
          </a:prstGeom>
        </p:spPr>
        <p:txBody>
          <a:bodyPr/>
          <a:lstStyle/>
          <a:p>
            <a:pPr lvl="1" marL="685800" indent="-685800">
              <a:lnSpc>
                <a:spcPct val="110000"/>
              </a:lnSpc>
              <a:spcBef>
                <a:spcPts val="3000"/>
              </a:spcBef>
              <a:buSzPct val="100000"/>
              <a:buAutoNum type="arabicPeriod" startAt="1"/>
              <a:defRPr sz="4800"/>
            </a:pPr>
            <a:r>
              <a:t>Acquisition and verification</a:t>
            </a:r>
          </a:p>
          <a:p>
            <a:pPr lvl="1" marL="685800" indent="-685800">
              <a:lnSpc>
                <a:spcPct val="110000"/>
              </a:lnSpc>
              <a:spcBef>
                <a:spcPts val="3000"/>
              </a:spcBef>
              <a:buSzPct val="100000"/>
              <a:buAutoNum type="arabicPeriod" startAt="1"/>
              <a:defRPr sz="4800"/>
            </a:pPr>
            <a:r>
              <a:t>Preparation</a:t>
            </a:r>
          </a:p>
          <a:p>
            <a:pPr lvl="1" marL="685800" indent="-685800">
              <a:lnSpc>
                <a:spcPct val="110000"/>
              </a:lnSpc>
              <a:spcBef>
                <a:spcPts val="3000"/>
              </a:spcBef>
              <a:buSzPct val="100000"/>
              <a:buAutoNum type="arabicPeriod" startAt="1"/>
              <a:defRPr sz="4800"/>
            </a:pPr>
            <a:r>
              <a:t>Analysis</a:t>
            </a:r>
          </a:p>
          <a:p>
            <a:pPr lvl="1" marL="685800" indent="-685800">
              <a:lnSpc>
                <a:spcPct val="110000"/>
              </a:lnSpc>
              <a:spcBef>
                <a:spcPts val="3000"/>
              </a:spcBef>
              <a:buSzPct val="100000"/>
              <a:buAutoNum type="arabicPeriod" startAt="1"/>
              <a:defRPr sz="4800"/>
            </a:pPr>
            <a:r>
              <a:t>Communication*</a:t>
            </a:r>
          </a:p>
        </p:txBody>
      </p:sp>
      <p:sp>
        <p:nvSpPr>
          <p:cNvPr id="508" name="Data Science Workflow"/>
          <p:cNvSpPr txBox="1"/>
          <p:nvPr>
            <p:ph type="title"/>
          </p:nvPr>
        </p:nvSpPr>
        <p:spPr>
          <a:prstGeom prst="rect">
            <a:avLst/>
          </a:prstGeom>
        </p:spPr>
        <p:txBody>
          <a:bodyPr/>
          <a:lstStyle/>
          <a:p>
            <a:pPr/>
            <a:r>
              <a:t>Data Science Workflow</a:t>
            </a:r>
          </a:p>
        </p:txBody>
      </p:sp>
      <p:sp>
        <p:nvSpPr>
          <p:cNvPr id="509" name="Oval 4"/>
          <p:cNvSpPr/>
          <p:nvPr/>
        </p:nvSpPr>
        <p:spPr>
          <a:xfrm>
            <a:off x="10911972" y="4003078"/>
            <a:ext cx="6858001" cy="6858001"/>
          </a:xfrm>
          <a:prstGeom prst="ellipse">
            <a:avLst/>
          </a:prstGeom>
          <a:ln w="63500">
            <a:solidFill>
              <a:schemeClr val="accent4"/>
            </a:solidFill>
            <a:miter/>
          </a:ln>
        </p:spPr>
        <p:txBody>
          <a:bodyPr lIns="45719" rIns="45719" anchor="ctr"/>
          <a:lstStyle/>
          <a:p>
            <a:pPr algn="ctr" defTabSz="1219169">
              <a:defRPr sz="2400">
                <a:solidFill>
                  <a:srgbClr val="FFFFFF"/>
                </a:solidFill>
              </a:defRPr>
            </a:pPr>
          </a:p>
        </p:txBody>
      </p:sp>
      <p:sp>
        <p:nvSpPr>
          <p:cNvPr id="510" name="Straight Connector 7"/>
          <p:cNvSpPr/>
          <p:nvPr/>
        </p:nvSpPr>
        <p:spPr>
          <a:xfrm>
            <a:off x="14340972" y="4026958"/>
            <a:ext cx="1" cy="3370935"/>
          </a:xfrm>
          <a:prstGeom prst="line">
            <a:avLst/>
          </a:prstGeom>
          <a:ln w="63500">
            <a:solidFill>
              <a:schemeClr val="accent4"/>
            </a:solidFill>
            <a:miter/>
          </a:ln>
        </p:spPr>
        <p:txBody>
          <a:bodyPr lIns="45719" rIns="45719"/>
          <a:lstStyle/>
          <a:p>
            <a:pPr defTabSz="1219169">
              <a:defRPr sz="2400"/>
            </a:pPr>
          </a:p>
        </p:txBody>
      </p:sp>
      <p:sp>
        <p:nvSpPr>
          <p:cNvPr id="511" name="Straight Connector 9"/>
          <p:cNvSpPr/>
          <p:nvPr/>
        </p:nvSpPr>
        <p:spPr>
          <a:xfrm>
            <a:off x="14323971" y="7388430"/>
            <a:ext cx="2467273" cy="2467273"/>
          </a:xfrm>
          <a:prstGeom prst="line">
            <a:avLst/>
          </a:prstGeom>
          <a:ln w="63500">
            <a:solidFill>
              <a:schemeClr val="accent4"/>
            </a:solidFill>
            <a:miter/>
          </a:ln>
        </p:spPr>
        <p:txBody>
          <a:bodyPr lIns="45719" rIns="45719"/>
          <a:lstStyle/>
          <a:p>
            <a:pPr defTabSz="1219169">
              <a:defRPr sz="2400"/>
            </a:pPr>
          </a:p>
        </p:txBody>
      </p:sp>
      <p:sp>
        <p:nvSpPr>
          <p:cNvPr id="512" name="Straight Connector 11"/>
          <p:cNvSpPr/>
          <p:nvPr/>
        </p:nvSpPr>
        <p:spPr>
          <a:xfrm flipV="1">
            <a:off x="14322090" y="5684105"/>
            <a:ext cx="3002027" cy="1700220"/>
          </a:xfrm>
          <a:prstGeom prst="line">
            <a:avLst/>
          </a:prstGeom>
          <a:ln w="63500">
            <a:solidFill>
              <a:schemeClr val="accent4"/>
            </a:solidFill>
            <a:miter/>
          </a:ln>
        </p:spPr>
        <p:txBody>
          <a:bodyPr lIns="45719" rIns="45719"/>
          <a:lstStyle/>
          <a:p>
            <a:pPr defTabSz="1219169">
              <a:defRPr sz="2400"/>
            </a:pPr>
          </a:p>
        </p:txBody>
      </p:sp>
      <p:sp>
        <p:nvSpPr>
          <p:cNvPr id="513" name="Straight Connector 13"/>
          <p:cNvSpPr/>
          <p:nvPr/>
        </p:nvSpPr>
        <p:spPr>
          <a:xfrm>
            <a:off x="14316727" y="7376007"/>
            <a:ext cx="3422583" cy="348968"/>
          </a:xfrm>
          <a:prstGeom prst="line">
            <a:avLst/>
          </a:prstGeom>
          <a:ln w="63500">
            <a:solidFill>
              <a:schemeClr val="accent4"/>
            </a:solidFill>
            <a:miter/>
          </a:ln>
        </p:spPr>
        <p:txBody>
          <a:bodyPr lIns="45719" rIns="45719"/>
          <a:lstStyle/>
          <a:p>
            <a:pPr defTabSz="1219169">
              <a:defRPr sz="2400"/>
            </a:pPr>
          </a:p>
        </p:txBody>
      </p:sp>
      <p:sp>
        <p:nvSpPr>
          <p:cNvPr id="514" name="TextBox 15"/>
          <p:cNvSpPr txBox="1"/>
          <p:nvPr/>
        </p:nvSpPr>
        <p:spPr>
          <a:xfrm>
            <a:off x="12496354" y="7165492"/>
            <a:ext cx="401461" cy="769998"/>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algn="ctr" defTabSz="1219169">
              <a:defRPr sz="4800">
                <a:solidFill>
                  <a:schemeClr val="accent1"/>
                </a:solidFill>
              </a:defRPr>
            </a:lvl1pPr>
          </a:lstStyle>
          <a:p>
            <a:pPr/>
            <a:r>
              <a:t>2</a:t>
            </a:r>
          </a:p>
        </p:txBody>
      </p:sp>
      <p:sp>
        <p:nvSpPr>
          <p:cNvPr id="515" name="TextBox 16"/>
          <p:cNvSpPr txBox="1"/>
          <p:nvPr/>
        </p:nvSpPr>
        <p:spPr>
          <a:xfrm>
            <a:off x="15331476" y="4977915"/>
            <a:ext cx="401461" cy="769998"/>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algn="ctr" defTabSz="1219169">
              <a:defRPr sz="4800">
                <a:solidFill>
                  <a:schemeClr val="accent1"/>
                </a:solidFill>
              </a:defRPr>
            </a:lvl1pPr>
          </a:lstStyle>
          <a:p>
            <a:pPr/>
            <a:r>
              <a:t>4</a:t>
            </a:r>
          </a:p>
        </p:txBody>
      </p:sp>
      <p:sp>
        <p:nvSpPr>
          <p:cNvPr id="516" name="TextBox 17"/>
          <p:cNvSpPr txBox="1"/>
          <p:nvPr/>
        </p:nvSpPr>
        <p:spPr>
          <a:xfrm>
            <a:off x="16404539" y="8160868"/>
            <a:ext cx="401461" cy="769998"/>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algn="ctr" defTabSz="1219169">
              <a:defRPr sz="4800">
                <a:solidFill>
                  <a:schemeClr val="accent1"/>
                </a:solidFill>
              </a:defRPr>
            </a:lvl1pPr>
          </a:lstStyle>
          <a:p>
            <a:pPr/>
            <a:r>
              <a:t>3</a:t>
            </a:r>
          </a:p>
        </p:txBody>
      </p:sp>
      <p:sp>
        <p:nvSpPr>
          <p:cNvPr id="517" name="TextBox 18"/>
          <p:cNvSpPr txBox="1"/>
          <p:nvPr/>
        </p:nvSpPr>
        <p:spPr>
          <a:xfrm>
            <a:off x="16615556" y="6499971"/>
            <a:ext cx="401461" cy="769998"/>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algn="ctr" defTabSz="1219169">
              <a:defRPr sz="4800">
                <a:solidFill>
                  <a:schemeClr val="accent1"/>
                </a:solidFill>
              </a:defRPr>
            </a:lvl1pPr>
          </a:lstStyle>
          <a:p>
            <a:pPr/>
            <a:r>
              <a:t>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5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0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5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0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5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0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5" fill="hold">
                                  <p:stCondLst>
                                    <p:cond delay="0"/>
                                  </p:stCondLst>
                                  <p:iterate type="el" backwards="0">
                                    <p:tmAbs val="0"/>
                                  </p:iterate>
                                  <p:childTnLst>
                                    <p:set>
                                      <p:cBhvr>
                                        <p:cTn id="36" fill="hold"/>
                                        <p:tgtEl>
                                          <p:spTgt spid="5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07" grpId="1"/>
      <p:bldP build="whole" bldLvl="1" animBg="1" rev="0" advAuto="0" spid="514" grpId="3"/>
      <p:bldP build="whole" bldLvl="1" animBg="1" rev="0" advAuto="0" spid="516" grpId="4"/>
      <p:bldP build="whole" bldLvl="1" animBg="1" rev="0" advAuto="0" spid="517" grpId="2"/>
      <p:bldP build="whole" bldLvl="1" animBg="1" rev="0" advAuto="0" spid="515" grpId="5"/>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Subtitle 2"/>
          <p:cNvSpPr txBox="1"/>
          <p:nvPr>
            <p:ph type="body" sz="quarter" idx="1"/>
          </p:nvPr>
        </p:nvSpPr>
        <p:spPr>
          <a:xfrm>
            <a:off x="1151343" y="9240193"/>
            <a:ext cx="20432591" cy="1316634"/>
          </a:xfrm>
          <a:prstGeom prst="rect">
            <a:avLst/>
          </a:prstGeom>
        </p:spPr>
        <p:txBody>
          <a:bodyPr/>
          <a:lstStyle/>
          <a:p>
            <a:pPr/>
            <a:r>
              <a:t>Corporate Credit Risk</a:t>
            </a:r>
          </a:p>
        </p:txBody>
      </p:sp>
      <p:sp>
        <p:nvSpPr>
          <p:cNvPr id="520"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521"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Bond Markets"/>
          <p:cNvSpPr txBox="1"/>
          <p:nvPr>
            <p:ph type="title"/>
          </p:nvPr>
        </p:nvSpPr>
        <p:spPr>
          <a:prstGeom prst="rect">
            <a:avLst/>
          </a:prstGeom>
        </p:spPr>
        <p:txBody>
          <a:bodyPr/>
          <a:lstStyle/>
          <a:p>
            <a:pPr/>
            <a:r>
              <a:t>Bond Markets</a:t>
            </a:r>
          </a:p>
        </p:txBody>
      </p:sp>
      <p:pic>
        <p:nvPicPr>
          <p:cNvPr id="524" name="Picture 6" descr="Picture 6"/>
          <p:cNvPicPr>
            <a:picLocks noChangeAspect="1"/>
          </p:cNvPicPr>
          <p:nvPr/>
        </p:nvPicPr>
        <p:blipFill>
          <a:blip r:embed="rId2">
            <a:extLst/>
          </a:blip>
          <a:srcRect l="602" t="1027" r="0" b="0"/>
          <a:stretch>
            <a:fillRect/>
          </a:stretch>
        </p:blipFill>
        <p:spPr>
          <a:xfrm>
            <a:off x="1395512" y="2483469"/>
            <a:ext cx="15399466" cy="9730418"/>
          </a:xfrm>
          <a:prstGeom prst="rect">
            <a:avLst/>
          </a:prstGeom>
          <a:ln w="12700">
            <a:miter lim="400000"/>
          </a:ln>
        </p:spPr>
      </p:pic>
      <p:sp>
        <p:nvSpPr>
          <p:cNvPr id="525" name="Line"/>
          <p:cNvSpPr/>
          <p:nvPr/>
        </p:nvSpPr>
        <p:spPr>
          <a:xfrm>
            <a:off x="16419033" y="3584419"/>
            <a:ext cx="1251394" cy="1"/>
          </a:xfrm>
          <a:prstGeom prst="line">
            <a:avLst/>
          </a:prstGeom>
          <a:ln w="76200">
            <a:solidFill>
              <a:schemeClr val="accent1"/>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5"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Bond Markets"/>
          <p:cNvSpPr txBox="1"/>
          <p:nvPr>
            <p:ph type="title"/>
          </p:nvPr>
        </p:nvSpPr>
        <p:spPr>
          <a:prstGeom prst="rect">
            <a:avLst/>
          </a:prstGeom>
        </p:spPr>
        <p:txBody>
          <a:bodyPr/>
          <a:lstStyle/>
          <a:p>
            <a:pPr/>
            <a:r>
              <a:t>Bond Markets</a:t>
            </a:r>
          </a:p>
        </p:txBody>
      </p:sp>
      <p:pic>
        <p:nvPicPr>
          <p:cNvPr id="528" name="Picture 6" descr="Picture 6"/>
          <p:cNvPicPr>
            <a:picLocks noChangeAspect="1"/>
          </p:cNvPicPr>
          <p:nvPr/>
        </p:nvPicPr>
        <p:blipFill>
          <a:blip r:embed="rId2">
            <a:extLst/>
          </a:blip>
          <a:srcRect l="602" t="1027" r="0" b="0"/>
          <a:stretch>
            <a:fillRect/>
          </a:stretch>
        </p:blipFill>
        <p:spPr>
          <a:xfrm>
            <a:off x="1395512" y="2483469"/>
            <a:ext cx="15399466" cy="9730418"/>
          </a:xfrm>
          <a:prstGeom prst="rect">
            <a:avLst/>
          </a:prstGeom>
          <a:ln w="12700">
            <a:miter lim="400000"/>
          </a:ln>
        </p:spPr>
      </p:pic>
      <p:sp>
        <p:nvSpPr>
          <p:cNvPr id="529" name="Line"/>
          <p:cNvSpPr/>
          <p:nvPr/>
        </p:nvSpPr>
        <p:spPr>
          <a:xfrm>
            <a:off x="16419033" y="4255878"/>
            <a:ext cx="1251394" cy="1"/>
          </a:xfrm>
          <a:prstGeom prst="line">
            <a:avLst/>
          </a:prstGeom>
          <a:ln w="76200">
            <a:solidFill>
              <a:schemeClr val="accent1"/>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Credit Card Fraud"/>
          <p:cNvSpPr txBox="1"/>
          <p:nvPr>
            <p:ph type="title"/>
          </p:nvPr>
        </p:nvSpPr>
        <p:spPr>
          <a:prstGeom prst="rect">
            <a:avLst/>
          </a:prstGeom>
        </p:spPr>
        <p:txBody>
          <a:bodyPr/>
          <a:lstStyle/>
          <a:p>
            <a:pPr/>
            <a:r>
              <a:t>Credit Card Fraud</a:t>
            </a:r>
          </a:p>
        </p:txBody>
      </p:sp>
      <p:pic>
        <p:nvPicPr>
          <p:cNvPr id="267"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268" name="Picture 5" descr="Picture 5"/>
          <p:cNvPicPr>
            <a:picLocks noChangeAspect="1"/>
          </p:cNvPicPr>
          <p:nvPr/>
        </p:nvPicPr>
        <p:blipFill>
          <a:blip r:embed="rId3">
            <a:extLst/>
          </a:blip>
          <a:srcRect l="54131" t="21240" r="3513" b="0"/>
          <a:stretch>
            <a:fillRect/>
          </a:stretch>
        </p:blipFill>
        <p:spPr>
          <a:xfrm flipH="1">
            <a:off x="2124891" y="4653550"/>
            <a:ext cx="2931451" cy="3713508"/>
          </a:xfrm>
          <a:prstGeom prst="rect">
            <a:avLst/>
          </a:prstGeom>
          <a:ln w="12700">
            <a:miter lim="400000"/>
          </a:ln>
        </p:spPr>
      </p:pic>
      <p:pic>
        <p:nvPicPr>
          <p:cNvPr id="269" name="Picture 6" descr="Picture 6"/>
          <p:cNvPicPr>
            <a:picLocks noChangeAspect="1"/>
          </p:cNvPicPr>
          <p:nvPr/>
        </p:nvPicPr>
        <p:blipFill>
          <a:blip r:embed="rId3">
            <a:extLst/>
          </a:blip>
          <a:srcRect l="2340" t="21239" r="54127" b="0"/>
          <a:stretch>
            <a:fillRect/>
          </a:stretch>
        </p:blipFill>
        <p:spPr>
          <a:xfrm flipH="1">
            <a:off x="12868618" y="5110353"/>
            <a:ext cx="2271843" cy="2800148"/>
          </a:xfrm>
          <a:prstGeom prst="rect">
            <a:avLst/>
          </a:prstGeom>
          <a:ln w="12700">
            <a:miter lim="400000"/>
          </a:ln>
        </p:spPr>
      </p:pic>
      <p:pic>
        <p:nvPicPr>
          <p:cNvPr id="270" name="Picture 8" descr="Picture 8"/>
          <p:cNvPicPr>
            <a:picLocks noChangeAspect="1"/>
          </p:cNvPicPr>
          <p:nvPr/>
        </p:nvPicPr>
        <p:blipFill>
          <a:blip r:embed="rId4">
            <a:extLst/>
          </a:blip>
          <a:srcRect l="6944" t="6241" r="5712" b="0"/>
          <a:stretch>
            <a:fillRect/>
          </a:stretch>
        </p:blipFill>
        <p:spPr>
          <a:xfrm>
            <a:off x="18899926" y="4653550"/>
            <a:ext cx="3444140" cy="3713620"/>
          </a:xfrm>
          <a:prstGeom prst="rect">
            <a:avLst/>
          </a:prstGeom>
          <a:ln w="12700">
            <a:miter lim="400000"/>
          </a:ln>
        </p:spPr>
      </p:pic>
      <p:sp>
        <p:nvSpPr>
          <p:cNvPr id="271" name="TextBox 9"/>
          <p:cNvSpPr txBox="1"/>
          <p:nvPr/>
        </p:nvSpPr>
        <p:spPr>
          <a:xfrm>
            <a:off x="1846250" y="3462747"/>
            <a:ext cx="3488865" cy="708160"/>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sz="4400">
                <a:solidFill>
                  <a:schemeClr val="accent1"/>
                </a:solidFill>
              </a:defRPr>
            </a:lvl1pPr>
          </a:lstStyle>
          <a:p>
            <a:pPr/>
            <a:r>
              <a:t>Fraud Occurs</a:t>
            </a:r>
          </a:p>
        </p:txBody>
      </p:sp>
      <p:sp>
        <p:nvSpPr>
          <p:cNvPr id="272" name="TextBox 10"/>
          <p:cNvSpPr txBox="1"/>
          <p:nvPr/>
        </p:nvSpPr>
        <p:spPr>
          <a:xfrm>
            <a:off x="7507881" y="3462747"/>
            <a:ext cx="2909328" cy="708160"/>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sz="4400">
                <a:solidFill>
                  <a:schemeClr val="accent4"/>
                </a:solidFill>
              </a:defRPr>
            </a:lvl1pPr>
          </a:lstStyle>
          <a:p>
            <a:pPr/>
            <a:r>
              <a:t>ML Detects</a:t>
            </a:r>
          </a:p>
        </p:txBody>
      </p:sp>
      <p:sp>
        <p:nvSpPr>
          <p:cNvPr id="273" name="TextBox 11"/>
          <p:cNvSpPr txBox="1"/>
          <p:nvPr/>
        </p:nvSpPr>
        <p:spPr>
          <a:xfrm>
            <a:off x="11541507" y="3462747"/>
            <a:ext cx="6492142" cy="708160"/>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sz="4400">
                <a:solidFill>
                  <a:schemeClr val="accent1"/>
                </a:solidFill>
              </a:defRPr>
            </a:lvl1pPr>
          </a:lstStyle>
          <a:p>
            <a:pPr/>
            <a:r>
              <a:t>Customer Impact Avoided</a:t>
            </a:r>
          </a:p>
        </p:txBody>
      </p:sp>
      <p:sp>
        <p:nvSpPr>
          <p:cNvPr id="274" name="TextBox 12"/>
          <p:cNvSpPr txBox="1"/>
          <p:nvPr/>
        </p:nvSpPr>
        <p:spPr>
          <a:xfrm>
            <a:off x="18706185" y="3462747"/>
            <a:ext cx="3831566" cy="708160"/>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sz="4400">
                <a:solidFill>
                  <a:schemeClr val="accent1"/>
                </a:solidFill>
              </a:defRPr>
            </a:lvl1pPr>
          </a:lstStyle>
          <a:p>
            <a:pPr/>
            <a:r>
              <a:t>Card Replaced</a:t>
            </a:r>
          </a:p>
        </p:txBody>
      </p:sp>
      <p:pic>
        <p:nvPicPr>
          <p:cNvPr id="275" name="Picture 18" descr="Picture 18"/>
          <p:cNvPicPr>
            <a:picLocks noChangeAspect="1"/>
          </p:cNvPicPr>
          <p:nvPr/>
        </p:nvPicPr>
        <p:blipFill>
          <a:blip r:embed="rId5">
            <a:extLst/>
          </a:blip>
          <a:stretch>
            <a:fillRect/>
          </a:stretch>
        </p:blipFill>
        <p:spPr>
          <a:xfrm rot="5400000">
            <a:off x="14769448" y="5722143"/>
            <a:ext cx="2271714" cy="2271714"/>
          </a:xfrm>
          <a:prstGeom prst="rect">
            <a:avLst/>
          </a:prstGeom>
          <a:ln w="12700">
            <a:miter lim="400000"/>
          </a:ln>
        </p:spPr>
      </p:pic>
      <p:sp>
        <p:nvSpPr>
          <p:cNvPr id="276" name="Arrow 11"/>
          <p:cNvSpPr/>
          <p:nvPr/>
        </p:nvSpPr>
        <p:spPr>
          <a:xfrm>
            <a:off x="5416081" y="5847437"/>
            <a:ext cx="1099770" cy="82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a:miter lim="400000"/>
          </a:ln>
        </p:spPr>
        <p:txBody>
          <a:bodyPr tIns="91439" bIns="91439" anchor="ctr"/>
          <a:lstStyle/>
          <a:p>
            <a:pPr/>
          </a:p>
        </p:txBody>
      </p:sp>
      <p:grpSp>
        <p:nvGrpSpPr>
          <p:cNvPr id="281" name="Group"/>
          <p:cNvGrpSpPr/>
          <p:nvPr/>
        </p:nvGrpSpPr>
        <p:grpSpPr>
          <a:xfrm>
            <a:off x="9690100" y="8373267"/>
            <a:ext cx="11559561" cy="1794260"/>
            <a:chOff x="0" y="0"/>
            <a:chExt cx="11559560" cy="1794258"/>
          </a:xfrm>
        </p:grpSpPr>
        <p:sp>
          <p:nvSpPr>
            <p:cNvPr id="277" name="Arrow 11"/>
            <p:cNvSpPr/>
            <p:nvPr/>
          </p:nvSpPr>
          <p:spPr>
            <a:xfrm rot="19443721">
              <a:off x="10297492" y="248650"/>
              <a:ext cx="1121071" cy="844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4"/>
            </a:solidFill>
            <a:ln w="12700" cap="flat">
              <a:noFill/>
              <a:miter lim="400000"/>
            </a:ln>
            <a:effectLst/>
          </p:spPr>
          <p:txBody>
            <a:bodyPr wrap="square" lIns="91439" tIns="91439" rIns="91439" bIns="91439" numCol="1" anchor="ctr">
              <a:noAutofit/>
            </a:bodyPr>
            <a:lstStyle/>
            <a:p>
              <a:pPr>
                <a:defRPr sz="3500"/>
              </a:pPr>
            </a:p>
          </p:txBody>
        </p:sp>
        <p:grpSp>
          <p:nvGrpSpPr>
            <p:cNvPr id="280" name="Group"/>
            <p:cNvGrpSpPr/>
            <p:nvPr/>
          </p:nvGrpSpPr>
          <p:grpSpPr>
            <a:xfrm>
              <a:off x="0" y="289421"/>
              <a:ext cx="10713099" cy="1504838"/>
              <a:chOff x="0" y="0"/>
              <a:chExt cx="10713098" cy="1504837"/>
            </a:xfrm>
          </p:grpSpPr>
          <p:sp>
            <p:nvSpPr>
              <p:cNvPr id="287" name="Connection Line"/>
              <p:cNvSpPr/>
              <p:nvPr/>
            </p:nvSpPr>
            <p:spPr>
              <a:xfrm>
                <a:off x="81974" y="94260"/>
                <a:ext cx="10631125" cy="1410578"/>
              </a:xfrm>
              <a:custGeom>
                <a:avLst/>
                <a:gdLst/>
                <a:ahLst/>
                <a:cxnLst>
                  <a:cxn ang="0">
                    <a:pos x="wd2" y="hd2"/>
                  </a:cxn>
                  <a:cxn ang="5400000">
                    <a:pos x="wd2" y="hd2"/>
                  </a:cxn>
                  <a:cxn ang="10800000">
                    <a:pos x="wd2" y="hd2"/>
                  </a:cxn>
                  <a:cxn ang="16200000">
                    <a:pos x="wd2" y="hd2"/>
                  </a:cxn>
                </a:cxnLst>
                <a:rect l="0" t="0" r="r" b="b"/>
                <a:pathLst>
                  <a:path w="21600" h="16293" fill="norm" stroke="1" extrusionOk="0">
                    <a:moveTo>
                      <a:pt x="21600" y="4546"/>
                    </a:moveTo>
                    <a:cubicBezTo>
                      <a:pt x="17520" y="21600"/>
                      <a:pt x="10320" y="20085"/>
                      <a:pt x="0" y="0"/>
                    </a:cubicBezTo>
                  </a:path>
                </a:pathLst>
              </a:custGeom>
              <a:noFill/>
              <a:ln w="190500" cap="flat">
                <a:solidFill>
                  <a:schemeClr val="accent4"/>
                </a:solidFill>
                <a:prstDash val="solid"/>
                <a:miter lim="800000"/>
              </a:ln>
              <a:effectLst/>
            </p:spPr>
            <p:txBody>
              <a:bodyPr/>
              <a:lstStyle/>
              <a:p>
                <a:pPr/>
              </a:p>
            </p:txBody>
          </p:sp>
          <p:sp>
            <p:nvSpPr>
              <p:cNvPr id="279" name="Circle"/>
              <p:cNvSpPr/>
              <p:nvPr/>
            </p:nvSpPr>
            <p:spPr>
              <a:xfrm>
                <a:off x="0" y="0"/>
                <a:ext cx="190500" cy="190500"/>
              </a:xfrm>
              <a:prstGeom prst="ellipse">
                <a:avLst/>
              </a:prstGeom>
              <a:solidFill>
                <a:schemeClr val="accent4"/>
              </a:solidFill>
              <a:ln w="12700" cap="flat">
                <a:noFill/>
                <a:miter lim="400000"/>
              </a:ln>
              <a:effectLst/>
            </p:spPr>
            <p:txBody>
              <a:bodyPr wrap="square" lIns="91439" tIns="91439" rIns="91439" bIns="91439" numCol="1" anchor="ctr">
                <a:noAutofit/>
              </a:bodyPr>
              <a:lstStyle/>
              <a:p>
                <a:pPr/>
              </a:p>
            </p:txBody>
          </p:sp>
        </p:grpSp>
      </p:grpSp>
      <p:sp>
        <p:nvSpPr>
          <p:cNvPr id="282" name="Circle"/>
          <p:cNvSpPr/>
          <p:nvPr/>
        </p:nvSpPr>
        <p:spPr>
          <a:xfrm>
            <a:off x="12521057" y="4591479"/>
            <a:ext cx="4533042" cy="4533042"/>
          </a:xfrm>
          <a:prstGeom prst="ellipse">
            <a:avLst/>
          </a:prstGeom>
          <a:ln w="254000">
            <a:solidFill>
              <a:schemeClr val="accent2">
                <a:satOff val="-45443"/>
                <a:lumOff val="32941"/>
              </a:schemeClr>
            </a:solidFill>
            <a:miter/>
          </a:ln>
        </p:spPr>
        <p:txBody>
          <a:bodyPr tIns="91439" bIns="91439" anchor="ctr"/>
          <a:lstStyle/>
          <a:p>
            <a:pPr/>
          </a:p>
        </p:txBody>
      </p:sp>
      <p:sp>
        <p:nvSpPr>
          <p:cNvPr id="283" name="Line"/>
          <p:cNvSpPr/>
          <p:nvPr/>
        </p:nvSpPr>
        <p:spPr>
          <a:xfrm flipV="1">
            <a:off x="13168825" y="5239247"/>
            <a:ext cx="3237506" cy="3237506"/>
          </a:xfrm>
          <a:prstGeom prst="line">
            <a:avLst/>
          </a:prstGeom>
          <a:ln w="254000">
            <a:solidFill>
              <a:schemeClr val="accent2">
                <a:satOff val="-45443"/>
                <a:lumOff val="32941"/>
              </a:schemeClr>
            </a:solidFill>
            <a:miter/>
          </a:ln>
        </p:spPr>
        <p:txBody>
          <a:bodyPr tIns="91439" bIns="91439"/>
          <a:lstStyle/>
          <a:p>
            <a:pPr/>
          </a:p>
        </p:txBody>
      </p:sp>
      <p:pic>
        <p:nvPicPr>
          <p:cNvPr id="284" name="Picture 16" descr="Picture 16"/>
          <p:cNvPicPr>
            <a:picLocks noChangeAspect="1"/>
          </p:cNvPicPr>
          <p:nvPr/>
        </p:nvPicPr>
        <p:blipFill>
          <a:blip r:embed="rId6">
            <a:extLst/>
          </a:blip>
          <a:srcRect l="15997" t="6039" r="17507" b="4632"/>
          <a:stretch>
            <a:fillRect/>
          </a:stretch>
        </p:blipFill>
        <p:spPr>
          <a:xfrm>
            <a:off x="6622173" y="4691260"/>
            <a:ext cx="4680897" cy="4180905"/>
          </a:xfrm>
          <a:prstGeom prst="rect">
            <a:avLst/>
          </a:prstGeom>
          <a:ln w="12700">
            <a:miter lim="400000"/>
          </a:ln>
        </p:spPr>
      </p:pic>
      <p:sp>
        <p:nvSpPr>
          <p:cNvPr id="285" name="Subtitle 4"/>
          <p:cNvSpPr txBox="1"/>
          <p:nvPr/>
        </p:nvSpPr>
        <p:spPr>
          <a:xfrm>
            <a:off x="1625600" y="10805152"/>
            <a:ext cx="21132800" cy="10860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4400">
                <a:solidFill>
                  <a:schemeClr val="accent1"/>
                </a:solidFill>
              </a:defRPr>
            </a:lvl1pPr>
          </a:lstStyle>
          <a:p>
            <a:pPr/>
            <a:r>
              <a:t>Early fraud detection with ML can help prevent fraud and save banks a lot of money</a:t>
            </a:r>
          </a:p>
        </p:txBody>
      </p:sp>
      <p:sp>
        <p:nvSpPr>
          <p:cNvPr id="286" name="TextBox 17"/>
          <p:cNvSpPr txBox="1"/>
          <p:nvPr/>
        </p:nvSpPr>
        <p:spPr>
          <a:xfrm>
            <a:off x="1619857" y="11873088"/>
            <a:ext cx="21031201" cy="1148269"/>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defRPr sz="2400">
                <a:solidFill>
                  <a:schemeClr val="accent1"/>
                </a:solidFill>
              </a:defRPr>
            </a:lvl1pPr>
          </a:lstStyle>
          <a:p>
            <a:pPr/>
            <a:r>
              <a:t>Content/quotes from: “A Human’s Guide to Machine Intelligence” by Kartik Hosanagar, Images: https://visualmodo.com/6-security-tips-protect-ecommerce-site/, https://medium.com/@fenjiro/data-mining-for-banking-loan-approval-use-case-e7c2bc3ece3, https://icons8.com/icons/set/phone, https://www.vecteezy.com/vector-art/383180-illustration-of-scissors-cutting-a-credit-card</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Bond Markets"/>
          <p:cNvSpPr txBox="1"/>
          <p:nvPr>
            <p:ph type="title"/>
          </p:nvPr>
        </p:nvSpPr>
        <p:spPr>
          <a:prstGeom prst="rect">
            <a:avLst/>
          </a:prstGeom>
        </p:spPr>
        <p:txBody>
          <a:bodyPr/>
          <a:lstStyle/>
          <a:p>
            <a:pPr/>
            <a:r>
              <a:t>Bond Markets</a:t>
            </a:r>
          </a:p>
        </p:txBody>
      </p:sp>
      <p:pic>
        <p:nvPicPr>
          <p:cNvPr id="532" name="Picture 6" descr="Picture 6"/>
          <p:cNvPicPr>
            <a:picLocks noChangeAspect="1"/>
          </p:cNvPicPr>
          <p:nvPr/>
        </p:nvPicPr>
        <p:blipFill>
          <a:blip r:embed="rId2">
            <a:extLst/>
          </a:blip>
          <a:srcRect l="602" t="1027" r="0" b="0"/>
          <a:stretch>
            <a:fillRect/>
          </a:stretch>
        </p:blipFill>
        <p:spPr>
          <a:xfrm>
            <a:off x="1395512" y="2483469"/>
            <a:ext cx="15399466" cy="9730418"/>
          </a:xfrm>
          <a:prstGeom prst="rect">
            <a:avLst/>
          </a:prstGeom>
          <a:ln w="12700">
            <a:miter lim="400000"/>
          </a:ln>
        </p:spPr>
      </p:pic>
      <p:sp>
        <p:nvSpPr>
          <p:cNvPr id="533" name="Line"/>
          <p:cNvSpPr/>
          <p:nvPr/>
        </p:nvSpPr>
        <p:spPr>
          <a:xfrm>
            <a:off x="16419033" y="5355127"/>
            <a:ext cx="1251394" cy="1"/>
          </a:xfrm>
          <a:prstGeom prst="line">
            <a:avLst/>
          </a:prstGeom>
          <a:ln w="76200">
            <a:solidFill>
              <a:schemeClr val="accent1"/>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Bond Markets"/>
          <p:cNvSpPr txBox="1"/>
          <p:nvPr>
            <p:ph type="title"/>
          </p:nvPr>
        </p:nvSpPr>
        <p:spPr>
          <a:prstGeom prst="rect">
            <a:avLst/>
          </a:prstGeom>
        </p:spPr>
        <p:txBody>
          <a:bodyPr/>
          <a:lstStyle/>
          <a:p>
            <a:pPr/>
            <a:r>
              <a:t>Bond Markets</a:t>
            </a:r>
          </a:p>
        </p:txBody>
      </p:sp>
      <p:pic>
        <p:nvPicPr>
          <p:cNvPr id="536" name="Picture 6" descr="Picture 6"/>
          <p:cNvPicPr>
            <a:picLocks noChangeAspect="1"/>
          </p:cNvPicPr>
          <p:nvPr/>
        </p:nvPicPr>
        <p:blipFill>
          <a:blip r:embed="rId2">
            <a:extLst/>
          </a:blip>
          <a:srcRect l="602" t="1027" r="0" b="0"/>
          <a:stretch>
            <a:fillRect/>
          </a:stretch>
        </p:blipFill>
        <p:spPr>
          <a:xfrm>
            <a:off x="1395512" y="2483469"/>
            <a:ext cx="15399466" cy="9730418"/>
          </a:xfrm>
          <a:prstGeom prst="rect">
            <a:avLst/>
          </a:prstGeom>
          <a:ln w="12700">
            <a:miter lim="400000"/>
          </a:ln>
        </p:spPr>
      </p:pic>
      <p:sp>
        <p:nvSpPr>
          <p:cNvPr id="537" name="Line"/>
          <p:cNvSpPr/>
          <p:nvPr/>
        </p:nvSpPr>
        <p:spPr>
          <a:xfrm>
            <a:off x="16419033" y="7348759"/>
            <a:ext cx="1251394" cy="1"/>
          </a:xfrm>
          <a:prstGeom prst="line">
            <a:avLst/>
          </a:prstGeom>
          <a:ln w="76200">
            <a:solidFill>
              <a:schemeClr val="accent1"/>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Bond Markets"/>
          <p:cNvSpPr txBox="1"/>
          <p:nvPr>
            <p:ph type="title"/>
          </p:nvPr>
        </p:nvSpPr>
        <p:spPr>
          <a:prstGeom prst="rect">
            <a:avLst/>
          </a:prstGeom>
        </p:spPr>
        <p:txBody>
          <a:bodyPr/>
          <a:lstStyle/>
          <a:p>
            <a:pPr/>
            <a:r>
              <a:t>Bond Markets</a:t>
            </a:r>
          </a:p>
        </p:txBody>
      </p:sp>
      <p:pic>
        <p:nvPicPr>
          <p:cNvPr id="540" name="Picture 6" descr="Picture 6"/>
          <p:cNvPicPr>
            <a:picLocks noChangeAspect="1"/>
          </p:cNvPicPr>
          <p:nvPr/>
        </p:nvPicPr>
        <p:blipFill>
          <a:blip r:embed="rId2">
            <a:extLst/>
          </a:blip>
          <a:srcRect l="602" t="1027" r="0" b="0"/>
          <a:stretch>
            <a:fillRect/>
          </a:stretch>
        </p:blipFill>
        <p:spPr>
          <a:xfrm>
            <a:off x="1395512" y="2483469"/>
            <a:ext cx="15399466" cy="9730418"/>
          </a:xfrm>
          <a:prstGeom prst="rect">
            <a:avLst/>
          </a:prstGeom>
          <a:ln w="12700">
            <a:miter lim="400000"/>
          </a:ln>
        </p:spPr>
      </p:pic>
      <p:sp>
        <p:nvSpPr>
          <p:cNvPr id="541" name="Line"/>
          <p:cNvSpPr/>
          <p:nvPr/>
        </p:nvSpPr>
        <p:spPr>
          <a:xfrm>
            <a:off x="16419033" y="9809157"/>
            <a:ext cx="1251394" cy="1"/>
          </a:xfrm>
          <a:prstGeom prst="line">
            <a:avLst/>
          </a:prstGeom>
          <a:ln w="76200">
            <a:solidFill>
              <a:schemeClr val="accent1"/>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Bond Markets"/>
          <p:cNvSpPr txBox="1"/>
          <p:nvPr>
            <p:ph type="title"/>
          </p:nvPr>
        </p:nvSpPr>
        <p:spPr>
          <a:prstGeom prst="rect">
            <a:avLst/>
          </a:prstGeom>
        </p:spPr>
        <p:txBody>
          <a:bodyPr/>
          <a:lstStyle/>
          <a:p>
            <a:pPr/>
            <a:r>
              <a:t>Bond Markets</a:t>
            </a:r>
          </a:p>
        </p:txBody>
      </p:sp>
      <p:pic>
        <p:nvPicPr>
          <p:cNvPr id="544" name="Picture 6" descr="Picture 6"/>
          <p:cNvPicPr>
            <a:picLocks noChangeAspect="1"/>
          </p:cNvPicPr>
          <p:nvPr/>
        </p:nvPicPr>
        <p:blipFill>
          <a:blip r:embed="rId2">
            <a:extLst/>
          </a:blip>
          <a:srcRect l="602" t="1027" r="0" b="0"/>
          <a:stretch>
            <a:fillRect/>
          </a:stretch>
        </p:blipFill>
        <p:spPr>
          <a:xfrm>
            <a:off x="1395512" y="2483469"/>
            <a:ext cx="15399466" cy="9730418"/>
          </a:xfrm>
          <a:prstGeom prst="rect">
            <a:avLst/>
          </a:prstGeom>
          <a:ln w="12700">
            <a:miter lim="400000"/>
          </a:ln>
        </p:spPr>
      </p:pic>
      <p:sp>
        <p:nvSpPr>
          <p:cNvPr id="545" name="Line"/>
          <p:cNvSpPr/>
          <p:nvPr/>
        </p:nvSpPr>
        <p:spPr>
          <a:xfrm>
            <a:off x="16419033" y="11399017"/>
            <a:ext cx="1251394" cy="1"/>
          </a:xfrm>
          <a:prstGeom prst="line">
            <a:avLst/>
          </a:prstGeom>
          <a:ln w="76200">
            <a:solidFill>
              <a:schemeClr val="accent1"/>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Bond Markets"/>
          <p:cNvSpPr txBox="1"/>
          <p:nvPr>
            <p:ph type="title"/>
          </p:nvPr>
        </p:nvSpPr>
        <p:spPr>
          <a:prstGeom prst="rect">
            <a:avLst/>
          </a:prstGeom>
        </p:spPr>
        <p:txBody>
          <a:bodyPr/>
          <a:lstStyle/>
          <a:p>
            <a:pPr/>
            <a:r>
              <a:t>Bond Markets</a:t>
            </a:r>
          </a:p>
        </p:txBody>
      </p:sp>
      <p:pic>
        <p:nvPicPr>
          <p:cNvPr id="548" name="Picture 6" descr="Picture 6"/>
          <p:cNvPicPr>
            <a:picLocks noChangeAspect="1"/>
          </p:cNvPicPr>
          <p:nvPr/>
        </p:nvPicPr>
        <p:blipFill>
          <a:blip r:embed="rId2">
            <a:extLst/>
          </a:blip>
          <a:srcRect l="602" t="1027" r="0" b="0"/>
          <a:stretch>
            <a:fillRect/>
          </a:stretch>
        </p:blipFill>
        <p:spPr>
          <a:xfrm>
            <a:off x="1395512" y="2483469"/>
            <a:ext cx="15399466" cy="9730418"/>
          </a:xfrm>
          <a:prstGeom prst="rect">
            <a:avLst/>
          </a:prstGeom>
          <a:ln w="12700">
            <a:miter lim="400000"/>
          </a:ln>
        </p:spPr>
      </p:pic>
      <p:sp>
        <p:nvSpPr>
          <p:cNvPr id="549" name="Line"/>
          <p:cNvSpPr/>
          <p:nvPr/>
        </p:nvSpPr>
        <p:spPr>
          <a:xfrm>
            <a:off x="16419033" y="5355127"/>
            <a:ext cx="1251394" cy="1"/>
          </a:xfrm>
          <a:prstGeom prst="line">
            <a:avLst/>
          </a:prstGeom>
          <a:ln w="76200">
            <a:solidFill>
              <a:schemeClr val="accent1"/>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9" grpId="1"/>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Syndicated Lending"/>
          <p:cNvSpPr txBox="1"/>
          <p:nvPr>
            <p:ph type="title"/>
          </p:nvPr>
        </p:nvSpPr>
        <p:spPr>
          <a:prstGeom prst="rect">
            <a:avLst/>
          </a:prstGeom>
        </p:spPr>
        <p:txBody>
          <a:bodyPr/>
          <a:lstStyle/>
          <a:p>
            <a:pPr/>
            <a:r>
              <a:t>Syndicated Lending</a:t>
            </a:r>
          </a:p>
        </p:txBody>
      </p:sp>
      <p:pic>
        <p:nvPicPr>
          <p:cNvPr id="552" name="Picture 2" descr="Picture 2"/>
          <p:cNvPicPr>
            <a:picLocks noChangeAspect="1"/>
          </p:cNvPicPr>
          <p:nvPr/>
        </p:nvPicPr>
        <p:blipFill>
          <a:blip r:embed="rId2">
            <a:extLst/>
          </a:blip>
          <a:stretch>
            <a:fillRect/>
          </a:stretch>
        </p:blipFill>
        <p:spPr>
          <a:xfrm>
            <a:off x="2752162" y="2217605"/>
            <a:ext cx="14128140" cy="10262309"/>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What is it?…"/>
          <p:cNvSpPr txBox="1"/>
          <p:nvPr>
            <p:ph type="body" idx="1"/>
          </p:nvPr>
        </p:nvSpPr>
        <p:spPr>
          <a:xfrm>
            <a:off x="1676400" y="2651477"/>
            <a:ext cx="21031200" cy="10201988"/>
          </a:xfrm>
          <a:prstGeom prst="rect">
            <a:avLst/>
          </a:prstGeom>
        </p:spPr>
        <p:txBody>
          <a:bodyPr/>
          <a:lstStyle/>
          <a:p>
            <a:pPr lvl="1" marL="481263" indent="-481263">
              <a:lnSpc>
                <a:spcPct val="110000"/>
              </a:lnSpc>
              <a:spcBef>
                <a:spcPts val="3000"/>
              </a:spcBef>
              <a:buSzPct val="100000"/>
              <a:buChar char="•"/>
              <a:defRPr sz="4800"/>
            </a:pPr>
            <a:r>
              <a:t>What is it?</a:t>
            </a:r>
          </a:p>
          <a:p>
            <a:pPr lvl="2" marL="1243263" indent="-481263">
              <a:lnSpc>
                <a:spcPct val="110000"/>
              </a:lnSpc>
              <a:spcBef>
                <a:spcPts val="1500"/>
              </a:spcBef>
              <a:buSzPct val="100000"/>
              <a:buChar char="•"/>
              <a:defRPr sz="4800"/>
            </a:pPr>
            <a:r>
              <a:t>Inability of firms to repay financial obligations</a:t>
            </a:r>
          </a:p>
          <a:p>
            <a:pPr lvl="1" marL="481263" indent="-481263">
              <a:lnSpc>
                <a:spcPct val="110000"/>
              </a:lnSpc>
              <a:spcBef>
                <a:spcPts val="3000"/>
              </a:spcBef>
              <a:buSzPct val="100000"/>
              <a:buChar char="•"/>
              <a:defRPr sz="4800"/>
            </a:pPr>
            <a:r>
              <a:t>Why it’s important</a:t>
            </a:r>
          </a:p>
          <a:p>
            <a:pPr lvl="2" marL="1243263" indent="-481263">
              <a:lnSpc>
                <a:spcPct val="110000"/>
              </a:lnSpc>
              <a:spcBef>
                <a:spcPts val="1500"/>
              </a:spcBef>
              <a:buSzPct val="100000"/>
              <a:buChar char="•"/>
              <a:defRPr sz="4800"/>
            </a:pPr>
            <a:r>
              <a:t>Affects availability and price of credit</a:t>
            </a:r>
          </a:p>
          <a:p>
            <a:pPr lvl="1" marL="481263" indent="-481263">
              <a:lnSpc>
                <a:spcPct val="110000"/>
              </a:lnSpc>
              <a:spcBef>
                <a:spcPts val="3000"/>
              </a:spcBef>
              <a:buSzPct val="100000"/>
              <a:buChar char="•"/>
              <a:defRPr sz="4800"/>
            </a:pPr>
            <a:r>
              <a:t>For whom is it important?</a:t>
            </a:r>
          </a:p>
          <a:p>
            <a:pPr lvl="2" marL="1243263" indent="-481263">
              <a:lnSpc>
                <a:spcPct val="110000"/>
              </a:lnSpc>
              <a:spcBef>
                <a:spcPts val="1500"/>
              </a:spcBef>
              <a:buSzPct val="100000"/>
              <a:buChar char="•"/>
              <a:defRPr sz="4800"/>
            </a:pPr>
            <a:r>
              <a:t>Investors</a:t>
            </a:r>
          </a:p>
          <a:p>
            <a:pPr lvl="2" marL="1243263" indent="-481263">
              <a:lnSpc>
                <a:spcPct val="110000"/>
              </a:lnSpc>
              <a:spcBef>
                <a:spcPts val="1500"/>
              </a:spcBef>
              <a:buSzPct val="100000"/>
              <a:buChar char="•"/>
              <a:defRPr sz="4800"/>
            </a:pPr>
            <a:r>
              <a:t>Employees</a:t>
            </a:r>
          </a:p>
          <a:p>
            <a:pPr lvl="2" marL="1243263" indent="-481263">
              <a:lnSpc>
                <a:spcPct val="110000"/>
              </a:lnSpc>
              <a:spcBef>
                <a:spcPts val="1500"/>
              </a:spcBef>
              <a:buSzPct val="100000"/>
              <a:buChar char="•"/>
              <a:defRPr sz="4800"/>
            </a:pPr>
            <a:r>
              <a:t>Customers</a:t>
            </a:r>
          </a:p>
          <a:p>
            <a:pPr lvl="2" marL="1243263" indent="-481263">
              <a:lnSpc>
                <a:spcPct val="110000"/>
              </a:lnSpc>
              <a:spcBef>
                <a:spcPts val="1500"/>
              </a:spcBef>
              <a:buSzPct val="100000"/>
              <a:buChar char="•"/>
              <a:defRPr sz="4800"/>
            </a:pPr>
            <a:r>
              <a:t>Suppliers</a:t>
            </a:r>
          </a:p>
          <a:p>
            <a:pPr lvl="2" marL="1243263" indent="-481263">
              <a:lnSpc>
                <a:spcPct val="110000"/>
              </a:lnSpc>
              <a:spcBef>
                <a:spcPts val="1500"/>
              </a:spcBef>
              <a:buSzPct val="100000"/>
              <a:buChar char="•"/>
              <a:defRPr sz="4800"/>
            </a:pPr>
            <a:r>
              <a:t>Taxpayers</a:t>
            </a:r>
          </a:p>
        </p:txBody>
      </p:sp>
      <p:sp>
        <p:nvSpPr>
          <p:cNvPr id="555" name="Corporate Credit Risk"/>
          <p:cNvSpPr txBox="1"/>
          <p:nvPr>
            <p:ph type="title"/>
          </p:nvPr>
        </p:nvSpPr>
        <p:spPr>
          <a:prstGeom prst="rect">
            <a:avLst/>
          </a:prstGeom>
        </p:spPr>
        <p:txBody>
          <a:bodyPr/>
          <a:lstStyle/>
          <a:p>
            <a:pPr/>
            <a:r>
              <a:t>Corporate Credit Risk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5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5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5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5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554">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54" grpId="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Quantify and assess…"/>
          <p:cNvSpPr txBox="1"/>
          <p:nvPr>
            <p:ph type="body" idx="1"/>
          </p:nvPr>
        </p:nvSpPr>
        <p:spPr>
          <a:xfrm>
            <a:off x="1676400" y="2651477"/>
            <a:ext cx="21031200" cy="10201988"/>
          </a:xfrm>
          <a:prstGeom prst="rect">
            <a:avLst/>
          </a:prstGeom>
        </p:spPr>
        <p:txBody>
          <a:bodyPr/>
          <a:lstStyle/>
          <a:p>
            <a:pPr lvl="1" marL="481263" indent="-481263">
              <a:lnSpc>
                <a:spcPct val="110000"/>
              </a:lnSpc>
              <a:spcBef>
                <a:spcPts val="3000"/>
              </a:spcBef>
              <a:buSzPct val="100000"/>
              <a:buChar char="•"/>
              <a:defRPr sz="4800"/>
            </a:pPr>
            <a:r>
              <a:t>Quantify and assess</a:t>
            </a:r>
          </a:p>
          <a:p>
            <a:pPr lvl="2" marL="1243263" indent="-481263">
              <a:lnSpc>
                <a:spcPct val="110000"/>
              </a:lnSpc>
              <a:spcBef>
                <a:spcPts val="1500"/>
              </a:spcBef>
              <a:buSzPct val="100000"/>
              <a:buChar char="•"/>
              <a:defRPr sz="4800"/>
            </a:pPr>
            <a:r>
              <a:t>Examples</a:t>
            </a:r>
          </a:p>
          <a:p>
            <a:pPr lvl="1" marL="481263" indent="-481263">
              <a:lnSpc>
                <a:spcPct val="110000"/>
              </a:lnSpc>
              <a:spcBef>
                <a:spcPts val="3000"/>
              </a:spcBef>
              <a:buSzPct val="100000"/>
              <a:buChar char="•"/>
              <a:defRPr sz="4800"/>
            </a:pPr>
            <a:r>
              <a:t>Stylized ML example</a:t>
            </a:r>
          </a:p>
          <a:p>
            <a:pPr lvl="2" marL="1243263" indent="-481263">
              <a:lnSpc>
                <a:spcPct val="110000"/>
              </a:lnSpc>
              <a:spcBef>
                <a:spcPts val="1500"/>
              </a:spcBef>
              <a:buSzPct val="100000"/>
              <a:buChar char="•"/>
              <a:defRPr sz="4800"/>
            </a:pPr>
            <a:r>
              <a:t>Predicting credit ratings</a:t>
            </a:r>
          </a:p>
          <a:p>
            <a:pPr lvl="1" marL="481263" indent="-481263">
              <a:lnSpc>
                <a:spcPct val="110000"/>
              </a:lnSpc>
              <a:spcBef>
                <a:spcPts val="3000"/>
              </a:spcBef>
              <a:buSzPct val="100000"/>
              <a:buChar char="•"/>
              <a:defRPr sz="4800"/>
            </a:pPr>
            <a:r>
              <a:t>Extensions</a:t>
            </a:r>
          </a:p>
        </p:txBody>
      </p:sp>
      <p:sp>
        <p:nvSpPr>
          <p:cNvPr id="558" name="Outline"/>
          <p:cNvSpPr txBox="1"/>
          <p:nvPr>
            <p:ph type="title"/>
          </p:nvPr>
        </p:nvSpPr>
        <p:spPr>
          <a:prstGeom prst="rect">
            <a:avLst/>
          </a:prstGeom>
        </p:spPr>
        <p:txBody>
          <a:bodyPr/>
          <a:lstStyle/>
          <a:p>
            <a:pPr/>
            <a:r>
              <a:t>Outline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5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5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57" grpId="1"/>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Subtitle 2"/>
          <p:cNvSpPr txBox="1"/>
          <p:nvPr>
            <p:ph type="body" sz="quarter" idx="1"/>
          </p:nvPr>
        </p:nvSpPr>
        <p:spPr>
          <a:xfrm>
            <a:off x="1151343" y="9240193"/>
            <a:ext cx="20432591" cy="1316634"/>
          </a:xfrm>
          <a:prstGeom prst="rect">
            <a:avLst/>
          </a:prstGeom>
        </p:spPr>
        <p:txBody>
          <a:bodyPr/>
          <a:lstStyle/>
          <a:p>
            <a:pPr/>
            <a:r>
              <a:t>Credit Risk - KPIs</a:t>
            </a:r>
          </a:p>
        </p:txBody>
      </p:sp>
      <p:sp>
        <p:nvSpPr>
          <p:cNvPr id="561"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562"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Subtitle 2"/>
          <p:cNvSpPr txBox="1"/>
          <p:nvPr>
            <p:ph type="body" sz="quarter" idx="1"/>
          </p:nvPr>
        </p:nvSpPr>
        <p:spPr>
          <a:xfrm>
            <a:off x="1151343" y="9240193"/>
            <a:ext cx="20432591" cy="1316634"/>
          </a:xfrm>
          <a:prstGeom prst="rect">
            <a:avLst/>
          </a:prstGeom>
        </p:spPr>
        <p:txBody>
          <a:bodyPr/>
          <a:lstStyle/>
          <a:p>
            <a:pPr/>
            <a:r>
              <a:t>Credit Risk - Credit Ratings</a:t>
            </a:r>
          </a:p>
        </p:txBody>
      </p:sp>
      <p:sp>
        <p:nvSpPr>
          <p:cNvPr id="565"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566"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ubtitle 4"/>
          <p:cNvSpPr txBox="1"/>
          <p:nvPr/>
        </p:nvSpPr>
        <p:spPr>
          <a:xfrm>
            <a:off x="1625600" y="2514600"/>
            <a:ext cx="21031200" cy="100144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marL="571500" indent="-571500" defTabSz="914400">
              <a:spcBef>
                <a:spcPts val="3000"/>
              </a:spcBef>
              <a:buSzPct val="100000"/>
              <a:buFont typeface="Arial"/>
              <a:buChar char="•"/>
              <a:defRPr sz="4800">
                <a:solidFill>
                  <a:schemeClr val="accent1"/>
                </a:solidFill>
              </a:defRPr>
            </a:pPr>
            <a:r>
              <a:t>False Negatives occur when a business does not detect a transaction as fraudulent and allows the fraudster to make a purchase</a:t>
            </a:r>
          </a:p>
          <a:p>
            <a:pPr lvl="3" marL="1257299" indent="-571499" defTabSz="914400">
              <a:spcBef>
                <a:spcPts val="1500"/>
              </a:spcBef>
              <a:buSzPct val="100000"/>
              <a:buFont typeface="Arial"/>
              <a:buChar char="•"/>
              <a:defRPr sz="4800">
                <a:solidFill>
                  <a:schemeClr val="accent1"/>
                </a:solidFill>
              </a:defRPr>
            </a:pPr>
            <a:r>
              <a:t>The actual cardholder discovers the charge, disputes it, and is usually repaid by the bank</a:t>
            </a:r>
          </a:p>
          <a:p>
            <a:pPr lvl="3" marL="1257299" indent="-571499" defTabSz="914400">
              <a:spcBef>
                <a:spcPts val="1500"/>
              </a:spcBef>
              <a:buSzPct val="100000"/>
              <a:buFont typeface="Arial"/>
              <a:buChar char="•"/>
              <a:defRPr sz="4800">
                <a:solidFill>
                  <a:schemeClr val="accent1"/>
                </a:solidFill>
              </a:defRPr>
            </a:pPr>
            <a:r>
              <a:t>The merchant/bank is responsible for both the cost of the item sold to the fraudster and the associated dispute fees</a:t>
            </a:r>
          </a:p>
          <a:p>
            <a:pPr lvl="2" marL="571500" indent="-571500" defTabSz="914400">
              <a:spcBef>
                <a:spcPts val="3000"/>
              </a:spcBef>
              <a:buSzPct val="100000"/>
              <a:buFont typeface="Arial"/>
              <a:buChar char="•"/>
              <a:defRPr sz="4800">
                <a:solidFill>
                  <a:schemeClr val="accent1"/>
                </a:solidFill>
              </a:defRPr>
            </a:pPr>
            <a:r>
              <a:t>False Positives occur when a transaction is flagged as fraudulent and blocked, although the potential purchase was actually not fraud </a:t>
            </a:r>
          </a:p>
          <a:p>
            <a:pPr lvl="3" marL="1257299" indent="-571499" defTabSz="914400">
              <a:spcBef>
                <a:spcPts val="1500"/>
              </a:spcBef>
              <a:buSzPct val="100000"/>
              <a:buFont typeface="Arial"/>
              <a:buChar char="•"/>
              <a:defRPr sz="4800">
                <a:solidFill>
                  <a:schemeClr val="accent1"/>
                </a:solidFill>
              </a:defRPr>
            </a:pPr>
            <a:r>
              <a:t>Has an indirect impact by causing reputational damage (this customer may not return; others may hear about people being blocked) </a:t>
            </a:r>
          </a:p>
          <a:p>
            <a:pPr lvl="3" marL="1257299" indent="-571499" defTabSz="914400">
              <a:spcBef>
                <a:spcPts val="1500"/>
              </a:spcBef>
              <a:buSzPct val="100000"/>
              <a:buFont typeface="Arial"/>
              <a:buChar char="•"/>
              <a:defRPr sz="4800">
                <a:solidFill>
                  <a:schemeClr val="accent1"/>
                </a:solidFill>
              </a:defRPr>
            </a:pPr>
            <a:r>
              <a:t>Directly impacts gross profits (loss of this purchase)</a:t>
            </a:r>
          </a:p>
        </p:txBody>
      </p:sp>
      <p:sp>
        <p:nvSpPr>
          <p:cNvPr id="290" name="ML Model Accuracy is Crucial"/>
          <p:cNvSpPr txBox="1"/>
          <p:nvPr>
            <p:ph type="title"/>
          </p:nvPr>
        </p:nvSpPr>
        <p:spPr>
          <a:prstGeom prst="rect">
            <a:avLst/>
          </a:prstGeom>
        </p:spPr>
        <p:txBody>
          <a:bodyPr/>
          <a:lstStyle/>
          <a:p>
            <a:pPr/>
            <a:r>
              <a:t>ML Model Accuracy is Crucial</a:t>
            </a:r>
          </a:p>
        </p:txBody>
      </p:sp>
      <p:pic>
        <p:nvPicPr>
          <p:cNvPr id="291"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292" name="Content/quotes from: https://stripe.com/radar/guide"/>
          <p:cNvSpPr txBox="1"/>
          <p:nvPr/>
        </p:nvSpPr>
        <p:spPr>
          <a:xfrm>
            <a:off x="16115134" y="12593763"/>
            <a:ext cx="15407854"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https://stripe.com/radar/guide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8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8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8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9" grpId="1"/>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68" name="Picture 4" descr="Picture 4"/>
          <p:cNvPicPr>
            <a:picLocks noChangeAspect="1"/>
          </p:cNvPicPr>
          <p:nvPr/>
        </p:nvPicPr>
        <p:blipFill>
          <a:blip r:embed="rId2">
            <a:extLst/>
          </a:blip>
          <a:stretch>
            <a:fillRect/>
          </a:stretch>
        </p:blipFill>
        <p:spPr>
          <a:xfrm>
            <a:off x="1423846" y="1794090"/>
            <a:ext cx="17030405" cy="10677030"/>
          </a:xfrm>
          <a:prstGeom prst="rect">
            <a:avLst/>
          </a:prstGeom>
          <a:ln w="12700">
            <a:miter lim="400000"/>
          </a:ln>
        </p:spPr>
      </p:pic>
      <p:sp>
        <p:nvSpPr>
          <p:cNvPr id="569" name="Credit Ratings"/>
          <p:cNvSpPr txBox="1"/>
          <p:nvPr>
            <p:ph type="title"/>
          </p:nvPr>
        </p:nvSpPr>
        <p:spPr>
          <a:prstGeom prst="rect">
            <a:avLst/>
          </a:prstGeom>
        </p:spPr>
        <p:txBody>
          <a:bodyPr/>
          <a:lstStyle/>
          <a:p>
            <a:pPr/>
            <a:r>
              <a:t>Credit Ratings</a:t>
            </a:r>
          </a:p>
        </p:txBody>
      </p:sp>
      <p:sp>
        <p:nvSpPr>
          <p:cNvPr id="570" name="Line"/>
          <p:cNvSpPr/>
          <p:nvPr/>
        </p:nvSpPr>
        <p:spPr>
          <a:xfrm>
            <a:off x="14916113" y="11786742"/>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0" grpId="1"/>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2" name="Picture 4" descr="Picture 4"/>
          <p:cNvPicPr>
            <a:picLocks noChangeAspect="1"/>
          </p:cNvPicPr>
          <p:nvPr/>
        </p:nvPicPr>
        <p:blipFill>
          <a:blip r:embed="rId2">
            <a:extLst/>
          </a:blip>
          <a:stretch>
            <a:fillRect/>
          </a:stretch>
        </p:blipFill>
        <p:spPr>
          <a:xfrm>
            <a:off x="1423846" y="1794090"/>
            <a:ext cx="17030405" cy="10677030"/>
          </a:xfrm>
          <a:prstGeom prst="rect">
            <a:avLst/>
          </a:prstGeom>
          <a:ln w="12700">
            <a:miter lim="400000"/>
          </a:ln>
        </p:spPr>
      </p:pic>
      <p:sp>
        <p:nvSpPr>
          <p:cNvPr id="573" name="Credit Ratings"/>
          <p:cNvSpPr txBox="1"/>
          <p:nvPr>
            <p:ph type="title"/>
          </p:nvPr>
        </p:nvSpPr>
        <p:spPr>
          <a:prstGeom prst="rect">
            <a:avLst/>
          </a:prstGeom>
        </p:spPr>
        <p:txBody>
          <a:bodyPr/>
          <a:lstStyle/>
          <a:p>
            <a:pPr/>
            <a:r>
              <a:t>Credit Ratings</a:t>
            </a:r>
          </a:p>
        </p:txBody>
      </p:sp>
      <p:sp>
        <p:nvSpPr>
          <p:cNvPr id="574" name="Rounded Rectangle"/>
          <p:cNvSpPr/>
          <p:nvPr/>
        </p:nvSpPr>
        <p:spPr>
          <a:xfrm>
            <a:off x="14156740" y="3967382"/>
            <a:ext cx="1464826" cy="705971"/>
          </a:xfrm>
          <a:prstGeom prst="roundRect">
            <a:avLst>
              <a:gd name="adj" fmla="val 23172"/>
            </a:avLst>
          </a:prstGeom>
          <a:ln w="635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6" name="Picture 4" descr="Picture 4"/>
          <p:cNvPicPr>
            <a:picLocks noChangeAspect="1"/>
          </p:cNvPicPr>
          <p:nvPr/>
        </p:nvPicPr>
        <p:blipFill>
          <a:blip r:embed="rId2">
            <a:extLst/>
          </a:blip>
          <a:stretch>
            <a:fillRect/>
          </a:stretch>
        </p:blipFill>
        <p:spPr>
          <a:xfrm>
            <a:off x="1423846" y="1794090"/>
            <a:ext cx="17030405" cy="10677030"/>
          </a:xfrm>
          <a:prstGeom prst="rect">
            <a:avLst/>
          </a:prstGeom>
          <a:ln w="12700">
            <a:miter lim="400000"/>
          </a:ln>
        </p:spPr>
      </p:pic>
      <p:sp>
        <p:nvSpPr>
          <p:cNvPr id="577" name="Credit Ratings"/>
          <p:cNvSpPr txBox="1"/>
          <p:nvPr>
            <p:ph type="title"/>
          </p:nvPr>
        </p:nvSpPr>
        <p:spPr>
          <a:prstGeom prst="rect">
            <a:avLst/>
          </a:prstGeom>
        </p:spPr>
        <p:txBody>
          <a:bodyPr/>
          <a:lstStyle/>
          <a:p>
            <a:pPr/>
            <a:r>
              <a:t>Credit Ratings</a:t>
            </a:r>
          </a:p>
        </p:txBody>
      </p:sp>
      <p:sp>
        <p:nvSpPr>
          <p:cNvPr id="578" name="Rounded Rectangle"/>
          <p:cNvSpPr/>
          <p:nvPr/>
        </p:nvSpPr>
        <p:spPr>
          <a:xfrm>
            <a:off x="14156740" y="6194440"/>
            <a:ext cx="1464826" cy="705971"/>
          </a:xfrm>
          <a:prstGeom prst="roundRect">
            <a:avLst>
              <a:gd name="adj" fmla="val 23172"/>
            </a:avLst>
          </a:prstGeom>
          <a:ln w="635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0" name="Picture 4" descr="Picture 4"/>
          <p:cNvPicPr>
            <a:picLocks noChangeAspect="1"/>
          </p:cNvPicPr>
          <p:nvPr/>
        </p:nvPicPr>
        <p:blipFill>
          <a:blip r:embed="rId2">
            <a:extLst/>
          </a:blip>
          <a:stretch>
            <a:fillRect/>
          </a:stretch>
        </p:blipFill>
        <p:spPr>
          <a:xfrm>
            <a:off x="1423846" y="1794090"/>
            <a:ext cx="17030405" cy="10677030"/>
          </a:xfrm>
          <a:prstGeom prst="rect">
            <a:avLst/>
          </a:prstGeom>
          <a:ln w="12700">
            <a:miter lim="400000"/>
          </a:ln>
        </p:spPr>
      </p:pic>
      <p:sp>
        <p:nvSpPr>
          <p:cNvPr id="581" name="Credit Ratings"/>
          <p:cNvSpPr txBox="1"/>
          <p:nvPr>
            <p:ph type="title"/>
          </p:nvPr>
        </p:nvSpPr>
        <p:spPr>
          <a:prstGeom prst="rect">
            <a:avLst/>
          </a:prstGeom>
        </p:spPr>
        <p:txBody>
          <a:bodyPr/>
          <a:lstStyle/>
          <a:p>
            <a:pPr/>
            <a:r>
              <a:t>Credit Ratings</a:t>
            </a:r>
          </a:p>
        </p:txBody>
      </p:sp>
      <p:sp>
        <p:nvSpPr>
          <p:cNvPr id="582" name="Rounded Rectangle"/>
          <p:cNvSpPr/>
          <p:nvPr/>
        </p:nvSpPr>
        <p:spPr>
          <a:xfrm>
            <a:off x="14156740" y="7177019"/>
            <a:ext cx="1464826" cy="705971"/>
          </a:xfrm>
          <a:prstGeom prst="roundRect">
            <a:avLst>
              <a:gd name="adj" fmla="val 23172"/>
            </a:avLst>
          </a:prstGeom>
          <a:ln w="635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4" name="Picture 4" descr="Picture 4"/>
          <p:cNvPicPr>
            <a:picLocks noChangeAspect="1"/>
          </p:cNvPicPr>
          <p:nvPr/>
        </p:nvPicPr>
        <p:blipFill>
          <a:blip r:embed="rId2">
            <a:extLst/>
          </a:blip>
          <a:stretch>
            <a:fillRect/>
          </a:stretch>
        </p:blipFill>
        <p:spPr>
          <a:xfrm>
            <a:off x="1423846" y="1794090"/>
            <a:ext cx="17030405" cy="10677030"/>
          </a:xfrm>
          <a:prstGeom prst="rect">
            <a:avLst/>
          </a:prstGeom>
          <a:ln w="12700">
            <a:miter lim="400000"/>
          </a:ln>
        </p:spPr>
      </p:pic>
      <p:sp>
        <p:nvSpPr>
          <p:cNvPr id="585" name="Credit Ratings"/>
          <p:cNvSpPr txBox="1"/>
          <p:nvPr>
            <p:ph type="title"/>
          </p:nvPr>
        </p:nvSpPr>
        <p:spPr>
          <a:prstGeom prst="rect">
            <a:avLst/>
          </a:prstGeom>
        </p:spPr>
        <p:txBody>
          <a:bodyPr/>
          <a:lstStyle/>
          <a:p>
            <a:pPr/>
            <a:r>
              <a:t>Credit Ratings</a:t>
            </a:r>
          </a:p>
        </p:txBody>
      </p:sp>
      <p:sp>
        <p:nvSpPr>
          <p:cNvPr id="586" name="Line"/>
          <p:cNvSpPr/>
          <p:nvPr/>
        </p:nvSpPr>
        <p:spPr>
          <a:xfrm>
            <a:off x="1479560" y="7069104"/>
            <a:ext cx="17030404" cy="1"/>
          </a:xfrm>
          <a:prstGeom prst="line">
            <a:avLst/>
          </a:prstGeom>
          <a:ln w="63500">
            <a:solidFill>
              <a:schemeClr val="accent4"/>
            </a:solidFill>
            <a:miter/>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Subtitle 2"/>
          <p:cNvSpPr txBox="1"/>
          <p:nvPr>
            <p:ph type="body" sz="quarter" idx="1"/>
          </p:nvPr>
        </p:nvSpPr>
        <p:spPr>
          <a:xfrm>
            <a:off x="1151343" y="9240193"/>
            <a:ext cx="20432591" cy="1316634"/>
          </a:xfrm>
          <a:prstGeom prst="rect">
            <a:avLst/>
          </a:prstGeom>
        </p:spPr>
        <p:txBody>
          <a:bodyPr/>
          <a:lstStyle/>
          <a:p>
            <a:pPr/>
            <a:r>
              <a:t>Credit Risk - Credit Ratings Prediction</a:t>
            </a:r>
          </a:p>
        </p:txBody>
      </p:sp>
      <p:sp>
        <p:nvSpPr>
          <p:cNvPr id="589"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590"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2" name="Develop model to distinguish between:…"/>
          <p:cNvSpPr txBox="1"/>
          <p:nvPr>
            <p:ph type="body" idx="1"/>
          </p:nvPr>
        </p:nvSpPr>
        <p:spPr>
          <a:xfrm>
            <a:off x="1676400" y="2651477"/>
            <a:ext cx="21031200" cy="10201988"/>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p:txBody>
      </p:sp>
      <p:sp>
        <p:nvSpPr>
          <p:cNvPr id="593" name="Task"/>
          <p:cNvSpPr txBox="1"/>
          <p:nvPr>
            <p:ph type="title"/>
          </p:nvPr>
        </p:nvSpPr>
        <p:spPr>
          <a:prstGeom prst="rect">
            <a:avLst/>
          </a:prstGeom>
        </p:spPr>
        <p:txBody>
          <a:bodyPr/>
          <a:lstStyle/>
          <a:p>
            <a:pPr/>
            <a:r>
              <a:t>Task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9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92" grpId="1"/>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95" name="Picture 4" descr="Picture 4"/>
          <p:cNvPicPr>
            <a:picLocks noChangeAspect="1"/>
          </p:cNvPicPr>
          <p:nvPr/>
        </p:nvPicPr>
        <p:blipFill>
          <a:blip r:embed="rId2">
            <a:extLst/>
          </a:blip>
          <a:stretch>
            <a:fillRect/>
          </a:stretch>
        </p:blipFill>
        <p:spPr>
          <a:xfrm>
            <a:off x="1423846" y="1794090"/>
            <a:ext cx="17030405" cy="10677030"/>
          </a:xfrm>
          <a:prstGeom prst="rect">
            <a:avLst/>
          </a:prstGeom>
          <a:ln w="12700">
            <a:miter lim="400000"/>
          </a:ln>
        </p:spPr>
      </p:pic>
      <p:sp>
        <p:nvSpPr>
          <p:cNvPr id="596" name="Credit Ratings"/>
          <p:cNvSpPr txBox="1"/>
          <p:nvPr>
            <p:ph type="title"/>
          </p:nvPr>
        </p:nvSpPr>
        <p:spPr>
          <a:prstGeom prst="rect">
            <a:avLst/>
          </a:prstGeom>
        </p:spPr>
        <p:txBody>
          <a:bodyPr/>
          <a:lstStyle/>
          <a:p>
            <a:pPr/>
            <a:r>
              <a:t>Credit Ratings</a:t>
            </a:r>
          </a:p>
        </p:txBody>
      </p:sp>
      <p:sp>
        <p:nvSpPr>
          <p:cNvPr id="597" name="Line"/>
          <p:cNvSpPr/>
          <p:nvPr/>
        </p:nvSpPr>
        <p:spPr>
          <a:xfrm>
            <a:off x="1479560" y="7069104"/>
            <a:ext cx="17030404" cy="1"/>
          </a:xfrm>
          <a:prstGeom prst="line">
            <a:avLst/>
          </a:prstGeom>
          <a:ln w="63500">
            <a:solidFill>
              <a:schemeClr val="accent4"/>
            </a:solidFill>
            <a:miter/>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Develop model to distinguish between:…"/>
          <p:cNvSpPr txBox="1"/>
          <p:nvPr>
            <p:ph type="body" sz="half" idx="1"/>
          </p:nvPr>
        </p:nvSpPr>
        <p:spPr>
          <a:xfrm>
            <a:off x="1676400" y="2651477"/>
            <a:ext cx="21031200" cy="4460875"/>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a:p>
            <a:pPr lvl="1" marL="481263" indent="-481263">
              <a:lnSpc>
                <a:spcPct val="110000"/>
              </a:lnSpc>
              <a:spcBef>
                <a:spcPts val="3000"/>
              </a:spcBef>
              <a:buSzPct val="100000"/>
              <a:buChar char="•"/>
              <a:defRPr sz="4800"/>
            </a:pPr>
            <a:r>
              <a:t>What is success?</a:t>
            </a:r>
          </a:p>
        </p:txBody>
      </p:sp>
      <p:sp>
        <p:nvSpPr>
          <p:cNvPr id="600" name="Task"/>
          <p:cNvSpPr txBox="1"/>
          <p:nvPr>
            <p:ph type="title"/>
          </p:nvPr>
        </p:nvSpPr>
        <p:spPr>
          <a:prstGeom prst="rect">
            <a:avLst/>
          </a:prstGeom>
        </p:spPr>
        <p:txBody>
          <a:bodyPr/>
          <a:lstStyle/>
          <a:p>
            <a:pPr/>
            <a:r>
              <a:t>Task</a:t>
            </a:r>
          </a:p>
        </p:txBody>
      </p:sp>
      <p:pic>
        <p:nvPicPr>
          <p:cNvPr id="601" name="Picture 7" descr="Picture 7"/>
          <p:cNvPicPr>
            <a:picLocks noChangeAspect="1"/>
          </p:cNvPicPr>
          <p:nvPr/>
        </p:nvPicPr>
        <p:blipFill>
          <a:blip r:embed="rId2">
            <a:extLst/>
          </a:blip>
          <a:stretch>
            <a:fillRect/>
          </a:stretch>
        </p:blipFill>
        <p:spPr>
          <a:xfrm>
            <a:off x="4359376" y="7641818"/>
            <a:ext cx="15665248" cy="3003662"/>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3" name="Develop model to distinguish between:…"/>
          <p:cNvSpPr txBox="1"/>
          <p:nvPr>
            <p:ph type="body" sz="half" idx="1"/>
          </p:nvPr>
        </p:nvSpPr>
        <p:spPr>
          <a:xfrm>
            <a:off x="1676400" y="2651477"/>
            <a:ext cx="21031200" cy="4460875"/>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a:p>
            <a:pPr lvl="1" marL="481263" indent="-481263">
              <a:lnSpc>
                <a:spcPct val="110000"/>
              </a:lnSpc>
              <a:spcBef>
                <a:spcPts val="3000"/>
              </a:spcBef>
              <a:buSzPct val="100000"/>
              <a:buChar char="•"/>
              <a:defRPr sz="4800"/>
            </a:pPr>
            <a:r>
              <a:t>What is success?</a:t>
            </a:r>
          </a:p>
        </p:txBody>
      </p:sp>
      <p:sp>
        <p:nvSpPr>
          <p:cNvPr id="604" name="Task"/>
          <p:cNvSpPr txBox="1"/>
          <p:nvPr>
            <p:ph type="title"/>
          </p:nvPr>
        </p:nvSpPr>
        <p:spPr>
          <a:prstGeom prst="rect">
            <a:avLst/>
          </a:prstGeom>
        </p:spPr>
        <p:txBody>
          <a:bodyPr/>
          <a:lstStyle/>
          <a:p>
            <a:pPr/>
            <a:r>
              <a:t>Task</a:t>
            </a:r>
          </a:p>
        </p:txBody>
      </p:sp>
      <p:pic>
        <p:nvPicPr>
          <p:cNvPr id="605" name="Picture 7" descr="Picture 7"/>
          <p:cNvPicPr>
            <a:picLocks noChangeAspect="1"/>
          </p:cNvPicPr>
          <p:nvPr/>
        </p:nvPicPr>
        <p:blipFill>
          <a:blip r:embed="rId2">
            <a:extLst/>
          </a:blip>
          <a:stretch>
            <a:fillRect/>
          </a:stretch>
        </p:blipFill>
        <p:spPr>
          <a:xfrm>
            <a:off x="4359376" y="7641818"/>
            <a:ext cx="15665248" cy="3003662"/>
          </a:xfrm>
          <a:prstGeom prst="rect">
            <a:avLst/>
          </a:prstGeom>
          <a:ln w="12700">
            <a:miter lim="400000"/>
          </a:ln>
        </p:spPr>
      </p:pic>
      <p:sp>
        <p:nvSpPr>
          <p:cNvPr id="606" name="Rounded Rectangle"/>
          <p:cNvSpPr/>
          <p:nvPr/>
        </p:nvSpPr>
        <p:spPr>
          <a:xfrm>
            <a:off x="9605036" y="9161293"/>
            <a:ext cx="5248657"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Machine Learning Opportunity"/>
          <p:cNvSpPr txBox="1"/>
          <p:nvPr>
            <p:ph type="title"/>
          </p:nvPr>
        </p:nvSpPr>
        <p:spPr>
          <a:prstGeom prst="rect">
            <a:avLst/>
          </a:prstGeom>
        </p:spPr>
        <p:txBody>
          <a:bodyPr/>
          <a:lstStyle/>
          <a:p>
            <a:pPr/>
            <a:r>
              <a:t>Machine Learning Opportunity</a:t>
            </a:r>
          </a:p>
        </p:txBody>
      </p:sp>
      <p:sp>
        <p:nvSpPr>
          <p:cNvPr id="295" name="Subtitle 4"/>
          <p:cNvSpPr txBox="1"/>
          <p:nvPr/>
        </p:nvSpPr>
        <p:spPr>
          <a:xfrm>
            <a:off x="1625600" y="2514600"/>
            <a:ext cx="21031200" cy="19642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71500" indent="-571500" defTabSz="914400">
              <a:lnSpc>
                <a:spcPct val="110000"/>
              </a:lnSpc>
              <a:spcBef>
                <a:spcPts val="3000"/>
              </a:spcBef>
              <a:buSzPct val="100000"/>
              <a:buFont typeface="Arial"/>
              <a:buChar char="•"/>
              <a:defRPr sz="4800">
                <a:solidFill>
                  <a:schemeClr val="accent1"/>
                </a:solidFill>
              </a:defRPr>
            </a:pPr>
            <a:r>
              <a:t>Both supervised and unsupervised learning are used in fraud</a:t>
            </a:r>
          </a:p>
        </p:txBody>
      </p:sp>
      <p:grpSp>
        <p:nvGrpSpPr>
          <p:cNvPr id="299" name="Group"/>
          <p:cNvGrpSpPr/>
          <p:nvPr/>
        </p:nvGrpSpPr>
        <p:grpSpPr>
          <a:xfrm>
            <a:off x="1490354" y="4127048"/>
            <a:ext cx="9906002" cy="9175335"/>
            <a:chOff x="0" y="0"/>
            <a:chExt cx="9906000" cy="9175333"/>
          </a:xfrm>
        </p:grpSpPr>
        <p:sp>
          <p:nvSpPr>
            <p:cNvPr id="296" name="Rounded Rectangle 8"/>
            <p:cNvSpPr/>
            <p:nvPr/>
          </p:nvSpPr>
          <p:spPr>
            <a:xfrm>
              <a:off x="0" y="0"/>
              <a:ext cx="9906001" cy="7782048"/>
            </a:xfrm>
            <a:prstGeom prst="roundRect">
              <a:avLst>
                <a:gd name="adj" fmla="val 3226"/>
              </a:avLst>
            </a:prstGeom>
            <a:solidFill>
              <a:schemeClr val="accent1"/>
            </a:solidFill>
            <a:ln w="12700" cap="flat">
              <a:noFill/>
              <a:miter lim="400000"/>
            </a:ln>
            <a:effectLst/>
          </p:spPr>
          <p:txBody>
            <a:bodyPr wrap="square" lIns="45719" tIns="45719" rIns="45719" bIns="45719" numCol="1" anchor="ctr">
              <a:noAutofit/>
            </a:bodyPr>
            <a:lstStyle/>
            <a:p>
              <a:pPr algn="ctr" defTabSz="914400">
                <a:defRPr sz="1000">
                  <a:solidFill>
                    <a:srgbClr val="FFFFFF"/>
                  </a:solidFill>
                  <a:latin typeface="+mn-lt"/>
                  <a:ea typeface="+mn-ea"/>
                  <a:cs typeface="+mn-cs"/>
                  <a:sym typeface="Calibri"/>
                </a:defRPr>
              </a:pPr>
            </a:p>
          </p:txBody>
        </p:sp>
        <p:sp>
          <p:nvSpPr>
            <p:cNvPr id="297" name="Content Placeholder 2"/>
            <p:cNvSpPr txBox="1"/>
            <p:nvPr/>
          </p:nvSpPr>
          <p:spPr>
            <a:xfrm>
              <a:off x="1864468" y="380426"/>
              <a:ext cx="6177063" cy="94720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algn="ctr" defTabSz="914400">
                <a:lnSpc>
                  <a:spcPct val="81000"/>
                </a:lnSpc>
                <a:spcBef>
                  <a:spcPts val="400"/>
                </a:spcBef>
                <a:defRPr b="1" sz="4800">
                  <a:solidFill>
                    <a:srgbClr val="FFFFFF"/>
                  </a:solidFill>
                </a:defRPr>
              </a:lvl1pPr>
            </a:lstStyle>
            <a:p>
              <a:pPr/>
              <a:r>
                <a:t>Supervised Learning</a:t>
              </a:r>
            </a:p>
          </p:txBody>
        </p:sp>
        <p:sp>
          <p:nvSpPr>
            <p:cNvPr id="298" name="Content Placeholder 2"/>
            <p:cNvSpPr txBox="1"/>
            <p:nvPr/>
          </p:nvSpPr>
          <p:spPr>
            <a:xfrm>
              <a:off x="560139" y="1729055"/>
              <a:ext cx="8785722" cy="744627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lvl="2" marL="571500" indent="-571500" defTabSz="914400">
                <a:lnSpc>
                  <a:spcPct val="120000"/>
                </a:lnSpc>
                <a:spcBef>
                  <a:spcPts val="1500"/>
                </a:spcBef>
                <a:buSzPct val="100000"/>
                <a:buChar char="•"/>
                <a:defRPr sz="4400">
                  <a:solidFill>
                    <a:srgbClr val="FFFFFF"/>
                  </a:solidFill>
                </a:defRPr>
              </a:pPr>
              <a:r>
                <a:t>Training occurs by using a large dataset with the details of individual transactions provided and with each transaction tagged as fraud or not</a:t>
              </a:r>
            </a:p>
            <a:p>
              <a:pPr lvl="2" marL="571500" indent="-571500" defTabSz="914400">
                <a:lnSpc>
                  <a:spcPct val="120000"/>
                </a:lnSpc>
                <a:spcBef>
                  <a:spcPts val="1500"/>
                </a:spcBef>
                <a:buSzPct val="100000"/>
                <a:buChar char="•"/>
                <a:defRPr sz="4400">
                  <a:solidFill>
                    <a:srgbClr val="FFFFFF"/>
                  </a:solidFill>
                </a:defRPr>
              </a:pPr>
              <a:r>
                <a:t>From this, the model learns the unique patterns of fraud</a:t>
              </a:r>
            </a:p>
          </p:txBody>
        </p:sp>
      </p:grpSp>
      <p:grpSp>
        <p:nvGrpSpPr>
          <p:cNvPr id="303" name="Group"/>
          <p:cNvGrpSpPr/>
          <p:nvPr/>
        </p:nvGrpSpPr>
        <p:grpSpPr>
          <a:xfrm>
            <a:off x="12987646" y="4129683"/>
            <a:ext cx="9906001" cy="9172700"/>
            <a:chOff x="0" y="0"/>
            <a:chExt cx="9906000" cy="9172699"/>
          </a:xfrm>
        </p:grpSpPr>
        <p:sp>
          <p:nvSpPr>
            <p:cNvPr id="300" name="Rounded Rectangle 8"/>
            <p:cNvSpPr/>
            <p:nvPr/>
          </p:nvSpPr>
          <p:spPr>
            <a:xfrm>
              <a:off x="0" y="0"/>
              <a:ext cx="9906000" cy="7776779"/>
            </a:xfrm>
            <a:prstGeom prst="roundRect">
              <a:avLst>
                <a:gd name="adj" fmla="val 3419"/>
              </a:avLst>
            </a:prstGeom>
            <a:solidFill>
              <a:schemeClr val="accent4">
                <a:satOff val="-2270"/>
                <a:lumOff val="-10117"/>
              </a:schemeClr>
            </a:solidFill>
            <a:ln w="12700" cap="flat">
              <a:noFill/>
              <a:miter lim="400000"/>
            </a:ln>
            <a:effectLst/>
          </p:spPr>
          <p:txBody>
            <a:bodyPr wrap="square" lIns="45719" tIns="45719" rIns="45719" bIns="45719" numCol="1" anchor="ctr">
              <a:noAutofit/>
            </a:bodyPr>
            <a:lstStyle/>
            <a:p>
              <a:pPr algn="ctr" defTabSz="914400">
                <a:defRPr sz="1000">
                  <a:solidFill>
                    <a:srgbClr val="FFFFFF"/>
                  </a:solidFill>
                  <a:latin typeface="+mn-lt"/>
                  <a:ea typeface="+mn-ea"/>
                  <a:cs typeface="+mn-cs"/>
                  <a:sym typeface="Calibri"/>
                </a:defRPr>
              </a:pPr>
            </a:p>
          </p:txBody>
        </p:sp>
        <p:sp>
          <p:nvSpPr>
            <p:cNvPr id="301" name="Content Placeholder 2"/>
            <p:cNvSpPr txBox="1"/>
            <p:nvPr/>
          </p:nvSpPr>
          <p:spPr>
            <a:xfrm>
              <a:off x="1404641" y="377791"/>
              <a:ext cx="7096718" cy="9472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lvl1pPr algn="ctr" defTabSz="914400">
                <a:lnSpc>
                  <a:spcPct val="81000"/>
                </a:lnSpc>
                <a:spcBef>
                  <a:spcPts val="400"/>
                </a:spcBef>
                <a:defRPr b="1" sz="4800">
                  <a:solidFill>
                    <a:srgbClr val="FFFFFF"/>
                  </a:solidFill>
                </a:defRPr>
              </a:lvl1pPr>
            </a:lstStyle>
            <a:p>
              <a:pPr/>
              <a:r>
                <a:t>Unsupervised Learning</a:t>
              </a:r>
            </a:p>
          </p:txBody>
        </p:sp>
        <p:sp>
          <p:nvSpPr>
            <p:cNvPr id="302" name="Content Placeholder 2"/>
            <p:cNvSpPr txBox="1"/>
            <p:nvPr/>
          </p:nvSpPr>
          <p:spPr>
            <a:xfrm>
              <a:off x="560139" y="1726421"/>
              <a:ext cx="8785721" cy="744627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normAutofit fontScale="100000" lnSpcReduction="0"/>
            </a:bodyPr>
            <a:lstStyle/>
            <a:p>
              <a:pPr lvl="2" marL="571500" indent="-571500" defTabSz="914400">
                <a:lnSpc>
                  <a:spcPct val="120000"/>
                </a:lnSpc>
                <a:spcBef>
                  <a:spcPts val="1500"/>
                </a:spcBef>
                <a:buSzPct val="100000"/>
                <a:buChar char="•"/>
                <a:defRPr sz="4400">
                  <a:solidFill>
                    <a:srgbClr val="FFFFFF"/>
                  </a:solidFill>
                </a:defRPr>
              </a:pPr>
              <a:r>
                <a:t>Anomaly detection can compare new transactions with prior ones to detect outliers</a:t>
              </a:r>
            </a:p>
            <a:p>
              <a:pPr lvl="2" marL="571500" indent="-571500" defTabSz="914400">
                <a:lnSpc>
                  <a:spcPct val="120000"/>
                </a:lnSpc>
                <a:spcBef>
                  <a:spcPts val="1500"/>
                </a:spcBef>
                <a:buSzPct val="100000"/>
                <a:buChar char="•"/>
                <a:defRPr sz="4400">
                  <a:solidFill>
                    <a:srgbClr val="FFFFFF"/>
                  </a:solidFill>
                </a:defRPr>
              </a:pPr>
              <a:r>
                <a:t>This can help identify fraud that doesn’t necessarily fit a previously identified pattern (e.g. a new type of fraud)</a:t>
              </a:r>
            </a:p>
          </p:txBody>
        </p:sp>
      </p:grpSp>
      <p:sp>
        <p:nvSpPr>
          <p:cNvPr id="304" name="Content/quotes from: https://stripe.com/radar/guide &amp; https://www.fico.com/blogs/5-keys-using-ai-and-machine-learning-fraud-detection"/>
          <p:cNvSpPr txBox="1"/>
          <p:nvPr/>
        </p:nvSpPr>
        <p:spPr>
          <a:xfrm>
            <a:off x="1246109" y="12593763"/>
            <a:ext cx="30276879" cy="620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228600">
              <a:lnSpc>
                <a:spcPct val="110000"/>
              </a:lnSpc>
              <a:spcBef>
                <a:spcPts val="400"/>
              </a:spcBef>
              <a:defRPr sz="2400">
                <a:solidFill>
                  <a:schemeClr val="accent1"/>
                </a:solidFill>
              </a:defRPr>
            </a:pPr>
            <a:r>
              <a:t>Content/quotes from: https://stripe.com/radar/guide &amp; https://www.fico.com/blogs/5-keys-using-ai-and-machine-learning-fraud-detection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3" grpId="3"/>
      <p:bldP build="p" bldLvl="5" animBg="1" rev="0" advAuto="0" spid="295" grpId="1"/>
      <p:bldP build="whole" bldLvl="1" animBg="1" rev="0" advAuto="0" spid="299" grpId="2"/>
    </p:bld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8" name="Develop model to distinguish between:…"/>
          <p:cNvSpPr txBox="1"/>
          <p:nvPr>
            <p:ph type="body" sz="half" idx="1"/>
          </p:nvPr>
        </p:nvSpPr>
        <p:spPr>
          <a:xfrm>
            <a:off x="1676400" y="2651477"/>
            <a:ext cx="21031200" cy="4460875"/>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a:p>
            <a:pPr lvl="1" marL="481263" indent="-481263">
              <a:lnSpc>
                <a:spcPct val="110000"/>
              </a:lnSpc>
              <a:spcBef>
                <a:spcPts val="3000"/>
              </a:spcBef>
              <a:buSzPct val="100000"/>
              <a:buChar char="•"/>
              <a:defRPr sz="4800"/>
            </a:pPr>
            <a:r>
              <a:t>What is success?</a:t>
            </a:r>
          </a:p>
        </p:txBody>
      </p:sp>
      <p:sp>
        <p:nvSpPr>
          <p:cNvPr id="609" name="Task"/>
          <p:cNvSpPr txBox="1"/>
          <p:nvPr>
            <p:ph type="title"/>
          </p:nvPr>
        </p:nvSpPr>
        <p:spPr>
          <a:prstGeom prst="rect">
            <a:avLst/>
          </a:prstGeom>
        </p:spPr>
        <p:txBody>
          <a:bodyPr/>
          <a:lstStyle/>
          <a:p>
            <a:pPr/>
            <a:r>
              <a:t>Task</a:t>
            </a:r>
          </a:p>
        </p:txBody>
      </p:sp>
      <p:pic>
        <p:nvPicPr>
          <p:cNvPr id="610" name="Picture 7" descr="Picture 7"/>
          <p:cNvPicPr>
            <a:picLocks noChangeAspect="1"/>
          </p:cNvPicPr>
          <p:nvPr/>
        </p:nvPicPr>
        <p:blipFill>
          <a:blip r:embed="rId2">
            <a:extLst/>
          </a:blip>
          <a:stretch>
            <a:fillRect/>
          </a:stretch>
        </p:blipFill>
        <p:spPr>
          <a:xfrm>
            <a:off x="4359376" y="7641818"/>
            <a:ext cx="15665248" cy="3003662"/>
          </a:xfrm>
          <a:prstGeom prst="rect">
            <a:avLst/>
          </a:prstGeom>
          <a:ln w="12700">
            <a:miter lim="400000"/>
          </a:ln>
        </p:spPr>
      </p:pic>
      <p:sp>
        <p:nvSpPr>
          <p:cNvPr id="611" name="Rounded Rectangle"/>
          <p:cNvSpPr/>
          <p:nvPr/>
        </p:nvSpPr>
        <p:spPr>
          <a:xfrm>
            <a:off x="14824735" y="9897893"/>
            <a:ext cx="5212081"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Develop model to distinguish between:…"/>
          <p:cNvSpPr txBox="1"/>
          <p:nvPr>
            <p:ph type="body" sz="half" idx="1"/>
          </p:nvPr>
        </p:nvSpPr>
        <p:spPr>
          <a:xfrm>
            <a:off x="1676400" y="2651477"/>
            <a:ext cx="21031200" cy="4460875"/>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a:p>
            <a:pPr lvl="1" marL="481263" indent="-481263">
              <a:lnSpc>
                <a:spcPct val="110000"/>
              </a:lnSpc>
              <a:spcBef>
                <a:spcPts val="3000"/>
              </a:spcBef>
              <a:buSzPct val="100000"/>
              <a:buChar char="•"/>
              <a:defRPr sz="4800"/>
            </a:pPr>
            <a:r>
              <a:t>What is success?</a:t>
            </a:r>
          </a:p>
        </p:txBody>
      </p:sp>
      <p:sp>
        <p:nvSpPr>
          <p:cNvPr id="614" name="Task"/>
          <p:cNvSpPr txBox="1"/>
          <p:nvPr>
            <p:ph type="title"/>
          </p:nvPr>
        </p:nvSpPr>
        <p:spPr>
          <a:prstGeom prst="rect">
            <a:avLst/>
          </a:prstGeom>
        </p:spPr>
        <p:txBody>
          <a:bodyPr/>
          <a:lstStyle/>
          <a:p>
            <a:pPr/>
            <a:r>
              <a:t>Task</a:t>
            </a:r>
          </a:p>
        </p:txBody>
      </p:sp>
      <p:pic>
        <p:nvPicPr>
          <p:cNvPr id="615" name="Picture 7" descr="Picture 7"/>
          <p:cNvPicPr>
            <a:picLocks noChangeAspect="1"/>
          </p:cNvPicPr>
          <p:nvPr/>
        </p:nvPicPr>
        <p:blipFill>
          <a:blip r:embed="rId2">
            <a:extLst/>
          </a:blip>
          <a:stretch>
            <a:fillRect/>
          </a:stretch>
        </p:blipFill>
        <p:spPr>
          <a:xfrm>
            <a:off x="4359376" y="7641818"/>
            <a:ext cx="15665248" cy="3003662"/>
          </a:xfrm>
          <a:prstGeom prst="rect">
            <a:avLst/>
          </a:prstGeom>
          <a:ln w="12700">
            <a:miter lim="400000"/>
          </a:ln>
        </p:spPr>
      </p:pic>
      <p:sp>
        <p:nvSpPr>
          <p:cNvPr id="616" name="Rounded Rectangle"/>
          <p:cNvSpPr/>
          <p:nvPr/>
        </p:nvSpPr>
        <p:spPr>
          <a:xfrm>
            <a:off x="9605036" y="9897893"/>
            <a:ext cx="5248657"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8" name="Develop model to distinguish between:…"/>
          <p:cNvSpPr txBox="1"/>
          <p:nvPr>
            <p:ph type="body" sz="half" idx="1"/>
          </p:nvPr>
        </p:nvSpPr>
        <p:spPr>
          <a:xfrm>
            <a:off x="1676400" y="2651477"/>
            <a:ext cx="21031200" cy="4460875"/>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a:p>
            <a:pPr lvl="1" marL="481263" indent="-481263">
              <a:lnSpc>
                <a:spcPct val="110000"/>
              </a:lnSpc>
              <a:spcBef>
                <a:spcPts val="3000"/>
              </a:spcBef>
              <a:buSzPct val="100000"/>
              <a:buChar char="•"/>
              <a:defRPr sz="4800"/>
            </a:pPr>
            <a:r>
              <a:t>What is success?</a:t>
            </a:r>
          </a:p>
        </p:txBody>
      </p:sp>
      <p:sp>
        <p:nvSpPr>
          <p:cNvPr id="619" name="Task"/>
          <p:cNvSpPr txBox="1"/>
          <p:nvPr>
            <p:ph type="title"/>
          </p:nvPr>
        </p:nvSpPr>
        <p:spPr>
          <a:prstGeom prst="rect">
            <a:avLst/>
          </a:prstGeom>
        </p:spPr>
        <p:txBody>
          <a:bodyPr/>
          <a:lstStyle/>
          <a:p>
            <a:pPr/>
            <a:r>
              <a:t>Task</a:t>
            </a:r>
          </a:p>
        </p:txBody>
      </p:sp>
      <p:pic>
        <p:nvPicPr>
          <p:cNvPr id="620" name="Picture 7" descr="Picture 7"/>
          <p:cNvPicPr>
            <a:picLocks noChangeAspect="1"/>
          </p:cNvPicPr>
          <p:nvPr/>
        </p:nvPicPr>
        <p:blipFill>
          <a:blip r:embed="rId2">
            <a:extLst/>
          </a:blip>
          <a:stretch>
            <a:fillRect/>
          </a:stretch>
        </p:blipFill>
        <p:spPr>
          <a:xfrm>
            <a:off x="4359376" y="7641818"/>
            <a:ext cx="15665248" cy="3003662"/>
          </a:xfrm>
          <a:prstGeom prst="rect">
            <a:avLst/>
          </a:prstGeom>
          <a:ln w="12700">
            <a:miter lim="400000"/>
          </a:ln>
        </p:spPr>
      </p:pic>
      <p:sp>
        <p:nvSpPr>
          <p:cNvPr id="621" name="Rounded Rectangle"/>
          <p:cNvSpPr/>
          <p:nvPr/>
        </p:nvSpPr>
        <p:spPr>
          <a:xfrm>
            <a:off x="14824735" y="9161293"/>
            <a:ext cx="5212081"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Develop model to distinguish between:…"/>
          <p:cNvSpPr txBox="1"/>
          <p:nvPr>
            <p:ph type="body" sz="half" idx="1"/>
          </p:nvPr>
        </p:nvSpPr>
        <p:spPr>
          <a:xfrm>
            <a:off x="1676400" y="2651477"/>
            <a:ext cx="21031200" cy="4460875"/>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a:p>
            <a:pPr lvl="1" marL="481263" indent="-481263">
              <a:lnSpc>
                <a:spcPct val="110000"/>
              </a:lnSpc>
              <a:spcBef>
                <a:spcPts val="3000"/>
              </a:spcBef>
              <a:buSzPct val="100000"/>
              <a:buChar char="•"/>
              <a:defRPr sz="4800"/>
            </a:pPr>
            <a:r>
              <a:t>What is success?</a:t>
            </a:r>
          </a:p>
        </p:txBody>
      </p:sp>
      <p:sp>
        <p:nvSpPr>
          <p:cNvPr id="624" name="Task"/>
          <p:cNvSpPr txBox="1"/>
          <p:nvPr>
            <p:ph type="title"/>
          </p:nvPr>
        </p:nvSpPr>
        <p:spPr>
          <a:prstGeom prst="rect">
            <a:avLst/>
          </a:prstGeom>
        </p:spPr>
        <p:txBody>
          <a:bodyPr/>
          <a:lstStyle/>
          <a:p>
            <a:pPr/>
            <a:r>
              <a:t>Task</a:t>
            </a:r>
          </a:p>
        </p:txBody>
      </p:sp>
      <p:pic>
        <p:nvPicPr>
          <p:cNvPr id="625" name="Picture 7" descr="Picture 7"/>
          <p:cNvPicPr>
            <a:picLocks noChangeAspect="1"/>
          </p:cNvPicPr>
          <p:nvPr/>
        </p:nvPicPr>
        <p:blipFill>
          <a:blip r:embed="rId2">
            <a:extLst/>
          </a:blip>
          <a:stretch>
            <a:fillRect/>
          </a:stretch>
        </p:blipFill>
        <p:spPr>
          <a:xfrm>
            <a:off x="4359376" y="7641818"/>
            <a:ext cx="15665248" cy="3003662"/>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7" name="Develop model to distinguish between:…"/>
          <p:cNvSpPr txBox="1"/>
          <p:nvPr>
            <p:ph type="body" sz="half" idx="1"/>
          </p:nvPr>
        </p:nvSpPr>
        <p:spPr>
          <a:xfrm>
            <a:off x="1676400" y="2651477"/>
            <a:ext cx="21031200" cy="4460875"/>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a:p>
            <a:pPr lvl="1" marL="481263" indent="-481263">
              <a:lnSpc>
                <a:spcPct val="110000"/>
              </a:lnSpc>
              <a:spcBef>
                <a:spcPts val="3000"/>
              </a:spcBef>
              <a:buSzPct val="100000"/>
              <a:buChar char="•"/>
              <a:defRPr sz="4800"/>
            </a:pPr>
            <a:r>
              <a:t>What is success?</a:t>
            </a:r>
          </a:p>
        </p:txBody>
      </p:sp>
      <p:sp>
        <p:nvSpPr>
          <p:cNvPr id="628" name="Task"/>
          <p:cNvSpPr txBox="1"/>
          <p:nvPr>
            <p:ph type="title"/>
          </p:nvPr>
        </p:nvSpPr>
        <p:spPr>
          <a:prstGeom prst="rect">
            <a:avLst/>
          </a:prstGeom>
        </p:spPr>
        <p:txBody>
          <a:bodyPr/>
          <a:lstStyle/>
          <a:p>
            <a:pPr/>
            <a:r>
              <a:t>Task</a:t>
            </a:r>
          </a:p>
        </p:txBody>
      </p:sp>
      <p:pic>
        <p:nvPicPr>
          <p:cNvPr id="629" name="Picture 7" descr="Picture 7"/>
          <p:cNvPicPr>
            <a:picLocks noChangeAspect="1"/>
          </p:cNvPicPr>
          <p:nvPr/>
        </p:nvPicPr>
        <p:blipFill>
          <a:blip r:embed="rId2">
            <a:extLst/>
          </a:blip>
          <a:stretch>
            <a:fillRect/>
          </a:stretch>
        </p:blipFill>
        <p:spPr>
          <a:xfrm>
            <a:off x="4359376" y="7641818"/>
            <a:ext cx="15665248" cy="3003662"/>
          </a:xfrm>
          <a:prstGeom prst="rect">
            <a:avLst/>
          </a:prstGeom>
          <a:ln w="12700">
            <a:miter lim="400000"/>
          </a:ln>
        </p:spPr>
      </p:pic>
      <p:sp>
        <p:nvSpPr>
          <p:cNvPr id="630" name="Rounded Rectangle"/>
          <p:cNvSpPr/>
          <p:nvPr/>
        </p:nvSpPr>
        <p:spPr>
          <a:xfrm>
            <a:off x="14824735" y="9161293"/>
            <a:ext cx="5212081"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Develop model to distinguish between:…"/>
          <p:cNvSpPr txBox="1"/>
          <p:nvPr>
            <p:ph type="body" sz="half" idx="1"/>
          </p:nvPr>
        </p:nvSpPr>
        <p:spPr>
          <a:xfrm>
            <a:off x="1676400" y="2651477"/>
            <a:ext cx="21031200" cy="4460875"/>
          </a:xfrm>
          <a:prstGeom prst="rect">
            <a:avLst/>
          </a:prstGeom>
        </p:spPr>
        <p:txBody>
          <a:bodyPr/>
          <a:lstStyle/>
          <a:p>
            <a:pPr lvl="1" marL="481263" indent="-481263">
              <a:lnSpc>
                <a:spcPct val="110000"/>
              </a:lnSpc>
              <a:spcBef>
                <a:spcPts val="3000"/>
              </a:spcBef>
              <a:buSzPct val="100000"/>
              <a:buChar char="•"/>
              <a:defRPr sz="4800"/>
            </a:pPr>
            <a:r>
              <a:t>Develop model to distinguish between:</a:t>
            </a:r>
          </a:p>
          <a:p>
            <a:pPr lvl="2" marL="1243263" indent="-481263">
              <a:lnSpc>
                <a:spcPct val="110000"/>
              </a:lnSpc>
              <a:spcBef>
                <a:spcPts val="1500"/>
              </a:spcBef>
              <a:buSzPct val="100000"/>
              <a:buChar char="•"/>
              <a:defRPr sz="4800"/>
            </a:pPr>
            <a:r>
              <a:t>Investment-grade</a:t>
            </a:r>
          </a:p>
          <a:p>
            <a:pPr lvl="2" marL="1243263" indent="-481263">
              <a:lnSpc>
                <a:spcPct val="110000"/>
              </a:lnSpc>
              <a:spcBef>
                <a:spcPts val="1500"/>
              </a:spcBef>
              <a:buSzPct val="100000"/>
              <a:buChar char="•"/>
              <a:defRPr sz="4800"/>
            </a:pPr>
            <a:r>
              <a:t>Speculative-grade</a:t>
            </a:r>
          </a:p>
          <a:p>
            <a:pPr lvl="1" marL="481263" indent="-481263">
              <a:lnSpc>
                <a:spcPct val="110000"/>
              </a:lnSpc>
              <a:spcBef>
                <a:spcPts val="3000"/>
              </a:spcBef>
              <a:buSzPct val="100000"/>
              <a:buChar char="•"/>
              <a:defRPr sz="4800"/>
            </a:pPr>
            <a:r>
              <a:t>What is success?</a:t>
            </a:r>
          </a:p>
        </p:txBody>
      </p:sp>
      <p:sp>
        <p:nvSpPr>
          <p:cNvPr id="633" name="Task"/>
          <p:cNvSpPr txBox="1"/>
          <p:nvPr>
            <p:ph type="title"/>
          </p:nvPr>
        </p:nvSpPr>
        <p:spPr>
          <a:prstGeom prst="rect">
            <a:avLst/>
          </a:prstGeom>
        </p:spPr>
        <p:txBody>
          <a:bodyPr/>
          <a:lstStyle/>
          <a:p>
            <a:pPr/>
            <a:r>
              <a:t>Task</a:t>
            </a:r>
          </a:p>
        </p:txBody>
      </p:sp>
      <p:pic>
        <p:nvPicPr>
          <p:cNvPr id="634" name="Picture 7" descr="Picture 7"/>
          <p:cNvPicPr>
            <a:picLocks noChangeAspect="1"/>
          </p:cNvPicPr>
          <p:nvPr/>
        </p:nvPicPr>
        <p:blipFill>
          <a:blip r:embed="rId2">
            <a:extLst/>
          </a:blip>
          <a:stretch>
            <a:fillRect/>
          </a:stretch>
        </p:blipFill>
        <p:spPr>
          <a:xfrm>
            <a:off x="4359376" y="7641818"/>
            <a:ext cx="15665248" cy="3003662"/>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Subtitle 2"/>
          <p:cNvSpPr txBox="1"/>
          <p:nvPr>
            <p:ph type="body" sz="quarter" idx="1"/>
          </p:nvPr>
        </p:nvSpPr>
        <p:spPr>
          <a:xfrm>
            <a:off x="1151343" y="9240193"/>
            <a:ext cx="20432591" cy="1316634"/>
          </a:xfrm>
          <a:prstGeom prst="rect">
            <a:avLst/>
          </a:prstGeom>
        </p:spPr>
        <p:txBody>
          <a:bodyPr/>
          <a:lstStyle/>
          <a:p>
            <a:pPr/>
            <a:r>
              <a:t>Credit Risk - Data</a:t>
            </a:r>
          </a:p>
        </p:txBody>
      </p:sp>
      <p:sp>
        <p:nvSpPr>
          <p:cNvPr id="637"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638"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0" name="Data acquisition and verification…"/>
          <p:cNvSpPr txBox="1"/>
          <p:nvPr>
            <p:ph type="body" idx="1"/>
          </p:nvPr>
        </p:nvSpPr>
        <p:spPr>
          <a:xfrm>
            <a:off x="1676400" y="2651477"/>
            <a:ext cx="21031200" cy="10201988"/>
          </a:xfrm>
          <a:prstGeom prst="rect">
            <a:avLst/>
          </a:prstGeom>
        </p:spPr>
        <p:txBody>
          <a:bodyPr/>
          <a:lstStyle/>
          <a:p>
            <a:pPr lvl="1" marL="481263" indent="-481263">
              <a:lnSpc>
                <a:spcPct val="110000"/>
              </a:lnSpc>
              <a:spcBef>
                <a:spcPts val="3000"/>
              </a:spcBef>
              <a:buSzPct val="100000"/>
              <a:buChar char="•"/>
              <a:defRPr sz="4800"/>
            </a:pPr>
            <a:r>
              <a:t>Data acquisition and verification</a:t>
            </a:r>
          </a:p>
          <a:p>
            <a:pPr lvl="2" marL="1243263" indent="-481263">
              <a:lnSpc>
                <a:spcPct val="110000"/>
              </a:lnSpc>
              <a:spcBef>
                <a:spcPts val="1500"/>
              </a:spcBef>
              <a:buSzPct val="100000"/>
              <a:buChar char="•"/>
              <a:defRPr sz="4800"/>
            </a:pPr>
            <a:r>
              <a:t>Wharton Research Data Services (WRDS)</a:t>
            </a:r>
          </a:p>
          <a:p>
            <a:pPr lvl="2" marL="1243263" indent="-481263">
              <a:lnSpc>
                <a:spcPct val="110000"/>
              </a:lnSpc>
              <a:spcBef>
                <a:spcPts val="1500"/>
              </a:spcBef>
              <a:buSzPct val="100000"/>
              <a:buChar char="•"/>
              <a:defRPr sz="4800"/>
            </a:pPr>
            <a:r>
              <a:t>S&amp;P Compustat database</a:t>
            </a:r>
          </a:p>
          <a:p>
            <a:pPr lvl="1" marL="481263" indent="-481263">
              <a:lnSpc>
                <a:spcPct val="110000"/>
              </a:lnSpc>
              <a:spcBef>
                <a:spcPts val="3000"/>
              </a:spcBef>
              <a:buSzPct val="100000"/>
              <a:buChar char="•"/>
              <a:defRPr sz="4800"/>
            </a:pPr>
            <a:r>
              <a:t>Sample</a:t>
            </a:r>
          </a:p>
          <a:p>
            <a:pPr lvl="2" marL="1243263" indent="-481263">
              <a:lnSpc>
                <a:spcPct val="110000"/>
              </a:lnSpc>
              <a:spcBef>
                <a:spcPts val="1500"/>
              </a:spcBef>
              <a:buSzPct val="100000"/>
              <a:buChar char="•"/>
              <a:defRPr sz="4800"/>
            </a:pPr>
            <a:r>
              <a:t>10,540 observations</a:t>
            </a:r>
          </a:p>
          <a:p>
            <a:pPr lvl="2" marL="1243263" indent="-481263">
              <a:lnSpc>
                <a:spcPct val="110000"/>
              </a:lnSpc>
              <a:spcBef>
                <a:spcPts val="1500"/>
              </a:spcBef>
              <a:buSzPct val="100000"/>
              <a:buChar char="•"/>
              <a:defRPr sz="4800"/>
            </a:pPr>
            <a:r>
              <a:t>1995 to 2016</a:t>
            </a:r>
          </a:p>
          <a:p>
            <a:pPr lvl="2" marL="1243263" indent="-481263">
              <a:lnSpc>
                <a:spcPct val="110000"/>
              </a:lnSpc>
              <a:spcBef>
                <a:spcPts val="1500"/>
              </a:spcBef>
              <a:buSzPct val="100000"/>
              <a:buChar char="•"/>
              <a:defRPr sz="4800"/>
            </a:pPr>
            <a:r>
              <a:t>1,400 firms</a:t>
            </a:r>
          </a:p>
        </p:txBody>
      </p:sp>
      <p:sp>
        <p:nvSpPr>
          <p:cNvPr id="641" name="Data Science Workflow"/>
          <p:cNvSpPr txBox="1"/>
          <p:nvPr>
            <p:ph type="title"/>
          </p:nvPr>
        </p:nvSpPr>
        <p:spPr>
          <a:prstGeom prst="rect">
            <a:avLst/>
          </a:prstGeom>
        </p:spPr>
        <p:txBody>
          <a:bodyPr/>
          <a:lstStyle/>
          <a:p>
            <a:pPr/>
            <a:r>
              <a:t>Data Science Workflow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4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4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4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4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4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4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40" grpId="1"/>
    </p:bldLst>
  </p:timing>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3" name="Data preparation…"/>
          <p:cNvSpPr txBox="1"/>
          <p:nvPr>
            <p:ph type="body" sz="quarter" idx="1"/>
          </p:nvPr>
        </p:nvSpPr>
        <p:spPr>
          <a:xfrm>
            <a:off x="1676400" y="2651477"/>
            <a:ext cx="21031200" cy="2058215"/>
          </a:xfrm>
          <a:prstGeom prst="rect">
            <a:avLst/>
          </a:prstGeom>
        </p:spPr>
        <p:txBody>
          <a:bodyPr/>
          <a:lstStyle/>
          <a:p>
            <a:pPr lvl="1" marL="481263" indent="-481263">
              <a:lnSpc>
                <a:spcPct val="110000"/>
              </a:lnSpc>
              <a:spcBef>
                <a:spcPts val="3000"/>
              </a:spcBef>
              <a:buSzPct val="100000"/>
              <a:buChar char="•"/>
              <a:defRPr sz="4800"/>
            </a:pPr>
            <a:r>
              <a:t>Data preparation</a:t>
            </a:r>
          </a:p>
          <a:p>
            <a:pPr lvl="2" marL="1243263" indent="-481263">
              <a:lnSpc>
                <a:spcPct val="110000"/>
              </a:lnSpc>
              <a:spcBef>
                <a:spcPts val="1500"/>
              </a:spcBef>
              <a:buSzPct val="100000"/>
              <a:buChar char="•"/>
              <a:defRPr sz="4800"/>
            </a:pPr>
            <a:r>
              <a:t>EDA</a:t>
            </a:r>
          </a:p>
        </p:txBody>
      </p:sp>
      <p:sp>
        <p:nvSpPr>
          <p:cNvPr id="644" name="Data Science Workflow"/>
          <p:cNvSpPr txBox="1"/>
          <p:nvPr>
            <p:ph type="title"/>
          </p:nvPr>
        </p:nvSpPr>
        <p:spPr>
          <a:prstGeom prst="rect">
            <a:avLst/>
          </a:prstGeom>
        </p:spPr>
        <p:txBody>
          <a:bodyPr/>
          <a:lstStyle/>
          <a:p>
            <a:pPr/>
            <a:r>
              <a:t>Data Science Workflow</a:t>
            </a:r>
          </a:p>
        </p:txBody>
      </p:sp>
      <p:pic>
        <p:nvPicPr>
          <p:cNvPr id="645" name="Picture 6" descr="Picture 6"/>
          <p:cNvPicPr>
            <a:picLocks noChangeAspect="1"/>
          </p:cNvPicPr>
          <p:nvPr/>
        </p:nvPicPr>
        <p:blipFill>
          <a:blip r:embed="rId2">
            <a:extLst/>
          </a:blip>
          <a:stretch>
            <a:fillRect/>
          </a:stretch>
        </p:blipFill>
        <p:spPr>
          <a:xfrm>
            <a:off x="4997241" y="3864692"/>
            <a:ext cx="14389518" cy="8944253"/>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Data Science Workflow"/>
          <p:cNvSpPr txBox="1"/>
          <p:nvPr>
            <p:ph type="title"/>
          </p:nvPr>
        </p:nvSpPr>
        <p:spPr>
          <a:prstGeom prst="rect">
            <a:avLst/>
          </a:prstGeom>
        </p:spPr>
        <p:txBody>
          <a:bodyPr/>
          <a:lstStyle/>
          <a:p>
            <a:pPr/>
            <a:r>
              <a:t>Data Science Workflow</a:t>
            </a:r>
          </a:p>
        </p:txBody>
      </p:sp>
      <p:pic>
        <p:nvPicPr>
          <p:cNvPr id="648" name="Picture 7" descr="Picture 7"/>
          <p:cNvPicPr>
            <a:picLocks noChangeAspect="1"/>
          </p:cNvPicPr>
          <p:nvPr/>
        </p:nvPicPr>
        <p:blipFill>
          <a:blip r:embed="rId2">
            <a:extLst/>
          </a:blip>
          <a:stretch>
            <a:fillRect/>
          </a:stretch>
        </p:blipFill>
        <p:spPr>
          <a:xfrm>
            <a:off x="2681963" y="2632590"/>
            <a:ext cx="14331480" cy="997292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ubtitle 4"/>
          <p:cNvSpPr txBox="1"/>
          <p:nvPr/>
        </p:nvSpPr>
        <p:spPr>
          <a:xfrm>
            <a:off x="1625600" y="2514600"/>
            <a:ext cx="21031200" cy="84299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Requires input data for training (usually historical data of two types):</a:t>
            </a:r>
          </a:p>
          <a:p>
            <a:pPr lvl="2" marL="571500" indent="-571500" defTabSz="914400">
              <a:lnSpc>
                <a:spcPct val="110000"/>
              </a:lnSpc>
              <a:spcBef>
                <a:spcPts val="3000"/>
              </a:spcBef>
              <a:buSzPct val="100000"/>
              <a:buFont typeface="Arial"/>
              <a:buChar char="•"/>
              <a:defRPr sz="4800">
                <a:solidFill>
                  <a:schemeClr val="accent1"/>
                </a:solidFill>
              </a:defRPr>
            </a:pPr>
            <a:r>
              <a:t>“Properties that can be ‘read off’ a single credit card payment</a:t>
            </a:r>
          </a:p>
          <a:p>
            <a:pPr lvl="3" marL="1257299" indent="-571499" defTabSz="914400">
              <a:lnSpc>
                <a:spcPct val="110000"/>
              </a:lnSpc>
              <a:spcBef>
                <a:spcPts val="1500"/>
              </a:spcBef>
              <a:buSzPct val="100000"/>
              <a:buFont typeface="Arial"/>
              <a:buChar char="•"/>
              <a:defRPr sz="4800">
                <a:solidFill>
                  <a:schemeClr val="accent1"/>
                </a:solidFill>
              </a:defRPr>
            </a:pPr>
            <a:r>
              <a:t>Country the card was issued in, IP address of payment, user’s email domain, etc.</a:t>
            </a:r>
          </a:p>
          <a:p>
            <a:pPr lvl="2" marL="571500" indent="-571500" defTabSz="914400">
              <a:lnSpc>
                <a:spcPct val="110000"/>
              </a:lnSpc>
              <a:spcBef>
                <a:spcPts val="3000"/>
              </a:spcBef>
              <a:buSzPct val="100000"/>
              <a:buFont typeface="Arial"/>
              <a:buChar char="•"/>
              <a:defRPr sz="4800">
                <a:solidFill>
                  <a:schemeClr val="accent1"/>
                </a:solidFill>
              </a:defRPr>
            </a:pPr>
            <a:r>
              <a:t>Behavioral data (provides “some of the most predictive signals”)</a:t>
            </a:r>
          </a:p>
          <a:p>
            <a:pPr lvl="3" marL="1257299" indent="-571499" defTabSz="914400">
              <a:lnSpc>
                <a:spcPct val="110000"/>
              </a:lnSpc>
              <a:spcBef>
                <a:spcPts val="1500"/>
              </a:spcBef>
              <a:buSzPct val="100000"/>
              <a:buFont typeface="Arial"/>
              <a:buChar char="•"/>
              <a:defRPr sz="4800">
                <a:solidFill>
                  <a:schemeClr val="accent1"/>
                </a:solidFill>
              </a:defRPr>
            </a:pPr>
            <a:r>
              <a:t>Number of countries the card was used recently</a:t>
            </a:r>
          </a:p>
        </p:txBody>
      </p:sp>
      <p:sp>
        <p:nvSpPr>
          <p:cNvPr id="307" name="Supervised Learning Example"/>
          <p:cNvSpPr txBox="1"/>
          <p:nvPr>
            <p:ph type="title"/>
          </p:nvPr>
        </p:nvSpPr>
        <p:spPr>
          <a:prstGeom prst="rect">
            <a:avLst/>
          </a:prstGeom>
        </p:spPr>
        <p:txBody>
          <a:bodyPr/>
          <a:lstStyle/>
          <a:p>
            <a:pPr/>
            <a:r>
              <a:t>Supervised Learning Example</a:t>
            </a:r>
          </a:p>
        </p:txBody>
      </p:sp>
      <p:pic>
        <p:nvPicPr>
          <p:cNvPr id="308"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0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0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6" grpId="1"/>
    </p:bldLst>
  </p:timing>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Data Science Workflow"/>
          <p:cNvSpPr txBox="1"/>
          <p:nvPr>
            <p:ph type="title"/>
          </p:nvPr>
        </p:nvSpPr>
        <p:spPr>
          <a:prstGeom prst="rect">
            <a:avLst/>
          </a:prstGeom>
        </p:spPr>
        <p:txBody>
          <a:bodyPr/>
          <a:lstStyle/>
          <a:p>
            <a:pPr/>
            <a:r>
              <a:t>Data Science Workflow</a:t>
            </a:r>
          </a:p>
        </p:txBody>
      </p:sp>
      <p:pic>
        <p:nvPicPr>
          <p:cNvPr id="651"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3" name="Data Science Workflow"/>
          <p:cNvSpPr txBox="1"/>
          <p:nvPr>
            <p:ph type="title"/>
          </p:nvPr>
        </p:nvSpPr>
        <p:spPr>
          <a:prstGeom prst="rect">
            <a:avLst/>
          </a:prstGeom>
        </p:spPr>
        <p:txBody>
          <a:bodyPr/>
          <a:lstStyle/>
          <a:p>
            <a:pPr/>
            <a:r>
              <a:t>Data Science Workflow</a:t>
            </a:r>
          </a:p>
        </p:txBody>
      </p:sp>
      <p:pic>
        <p:nvPicPr>
          <p:cNvPr id="654"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sp>
        <p:nvSpPr>
          <p:cNvPr id="655" name="Rounded Rectangle"/>
          <p:cNvSpPr/>
          <p:nvPr/>
        </p:nvSpPr>
        <p:spPr>
          <a:xfrm>
            <a:off x="3079969" y="3483360"/>
            <a:ext cx="14831879"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Data Science Workflow"/>
          <p:cNvSpPr txBox="1"/>
          <p:nvPr>
            <p:ph type="title"/>
          </p:nvPr>
        </p:nvSpPr>
        <p:spPr>
          <a:prstGeom prst="rect">
            <a:avLst/>
          </a:prstGeom>
        </p:spPr>
        <p:txBody>
          <a:bodyPr/>
          <a:lstStyle/>
          <a:p>
            <a:pPr/>
            <a:r>
              <a:t>Data Science Workflow</a:t>
            </a:r>
          </a:p>
        </p:txBody>
      </p:sp>
      <p:pic>
        <p:nvPicPr>
          <p:cNvPr id="658"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grpSp>
        <p:nvGrpSpPr>
          <p:cNvPr id="661" name="Group"/>
          <p:cNvGrpSpPr/>
          <p:nvPr/>
        </p:nvGrpSpPr>
        <p:grpSpPr>
          <a:xfrm>
            <a:off x="2142315" y="3896626"/>
            <a:ext cx="875204" cy="1422665"/>
            <a:chOff x="0" y="0"/>
            <a:chExt cx="875202" cy="1422664"/>
          </a:xfrm>
        </p:grpSpPr>
        <p:sp>
          <p:nvSpPr>
            <p:cNvPr id="659" name="Line"/>
            <p:cNvSpPr/>
            <p:nvPr/>
          </p:nvSpPr>
          <p:spPr>
            <a:xfrm flipV="1">
              <a:off x="-1" y="0"/>
              <a:ext cx="875204" cy="734383"/>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660" name="Line"/>
            <p:cNvSpPr/>
            <p:nvPr/>
          </p:nvSpPr>
          <p:spPr>
            <a:xfrm>
              <a:off x="-1" y="688281"/>
              <a:ext cx="875204" cy="734384"/>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3" name="Data Science Workflow"/>
          <p:cNvSpPr txBox="1"/>
          <p:nvPr>
            <p:ph type="title"/>
          </p:nvPr>
        </p:nvSpPr>
        <p:spPr>
          <a:prstGeom prst="rect">
            <a:avLst/>
          </a:prstGeom>
        </p:spPr>
        <p:txBody>
          <a:bodyPr/>
          <a:lstStyle/>
          <a:p>
            <a:pPr/>
            <a:r>
              <a:t>Data Science Workflow</a:t>
            </a:r>
          </a:p>
        </p:txBody>
      </p:sp>
      <p:pic>
        <p:nvPicPr>
          <p:cNvPr id="664"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grpSp>
        <p:nvGrpSpPr>
          <p:cNvPr id="667" name="Group"/>
          <p:cNvGrpSpPr/>
          <p:nvPr/>
        </p:nvGrpSpPr>
        <p:grpSpPr>
          <a:xfrm>
            <a:off x="2142315" y="6197467"/>
            <a:ext cx="875204" cy="1422665"/>
            <a:chOff x="0" y="0"/>
            <a:chExt cx="875202" cy="1422664"/>
          </a:xfrm>
        </p:grpSpPr>
        <p:sp>
          <p:nvSpPr>
            <p:cNvPr id="665" name="Line"/>
            <p:cNvSpPr/>
            <p:nvPr/>
          </p:nvSpPr>
          <p:spPr>
            <a:xfrm flipV="1">
              <a:off x="-1" y="0"/>
              <a:ext cx="875204" cy="734383"/>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666" name="Line"/>
            <p:cNvSpPr/>
            <p:nvPr/>
          </p:nvSpPr>
          <p:spPr>
            <a:xfrm>
              <a:off x="-1" y="688281"/>
              <a:ext cx="875204" cy="734384"/>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9" name="Data Science Workflow"/>
          <p:cNvSpPr txBox="1"/>
          <p:nvPr>
            <p:ph type="title"/>
          </p:nvPr>
        </p:nvSpPr>
        <p:spPr>
          <a:prstGeom prst="rect">
            <a:avLst/>
          </a:prstGeom>
        </p:spPr>
        <p:txBody>
          <a:bodyPr/>
          <a:lstStyle/>
          <a:p>
            <a:pPr/>
            <a:r>
              <a:t>Data Science Workflow</a:t>
            </a:r>
          </a:p>
        </p:txBody>
      </p:sp>
      <p:pic>
        <p:nvPicPr>
          <p:cNvPr id="670"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sp>
        <p:nvSpPr>
          <p:cNvPr id="671" name="Rounded Rectangle"/>
          <p:cNvSpPr/>
          <p:nvPr/>
        </p:nvSpPr>
        <p:spPr>
          <a:xfrm>
            <a:off x="3079969" y="5788197"/>
            <a:ext cx="14831879"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3" name="Data Science Workflow"/>
          <p:cNvSpPr txBox="1"/>
          <p:nvPr>
            <p:ph type="title"/>
          </p:nvPr>
        </p:nvSpPr>
        <p:spPr>
          <a:prstGeom prst="rect">
            <a:avLst/>
          </a:prstGeom>
        </p:spPr>
        <p:txBody>
          <a:bodyPr/>
          <a:lstStyle/>
          <a:p>
            <a:pPr/>
            <a:r>
              <a:t>Data Science Workflow</a:t>
            </a:r>
          </a:p>
        </p:txBody>
      </p:sp>
      <p:pic>
        <p:nvPicPr>
          <p:cNvPr id="674"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sp>
        <p:nvSpPr>
          <p:cNvPr id="675" name="Rounded Rectangle"/>
          <p:cNvSpPr/>
          <p:nvPr/>
        </p:nvSpPr>
        <p:spPr>
          <a:xfrm>
            <a:off x="3079969" y="6531409"/>
            <a:ext cx="14831879"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7" name="Data Science Workflow"/>
          <p:cNvSpPr txBox="1"/>
          <p:nvPr>
            <p:ph type="title"/>
          </p:nvPr>
        </p:nvSpPr>
        <p:spPr>
          <a:prstGeom prst="rect">
            <a:avLst/>
          </a:prstGeom>
        </p:spPr>
        <p:txBody>
          <a:bodyPr/>
          <a:lstStyle/>
          <a:p>
            <a:pPr/>
            <a:r>
              <a:t>Data Science Workflow</a:t>
            </a:r>
          </a:p>
        </p:txBody>
      </p:sp>
      <p:pic>
        <p:nvPicPr>
          <p:cNvPr id="678"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grpSp>
        <p:nvGrpSpPr>
          <p:cNvPr id="681" name="Group"/>
          <p:cNvGrpSpPr/>
          <p:nvPr/>
        </p:nvGrpSpPr>
        <p:grpSpPr>
          <a:xfrm>
            <a:off x="2142315" y="8489917"/>
            <a:ext cx="875204" cy="3111765"/>
            <a:chOff x="0" y="0"/>
            <a:chExt cx="875203" cy="3111763"/>
          </a:xfrm>
        </p:grpSpPr>
        <p:sp>
          <p:nvSpPr>
            <p:cNvPr id="679" name="Line"/>
            <p:cNvSpPr/>
            <p:nvPr/>
          </p:nvSpPr>
          <p:spPr>
            <a:xfrm flipV="1">
              <a:off x="0" y="-1"/>
              <a:ext cx="875204" cy="1497763"/>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680" name="Line"/>
            <p:cNvSpPr/>
            <p:nvPr/>
          </p:nvSpPr>
          <p:spPr>
            <a:xfrm>
              <a:off x="-1" y="1458928"/>
              <a:ext cx="875205" cy="1652836"/>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Data Science Workflow"/>
          <p:cNvSpPr txBox="1"/>
          <p:nvPr>
            <p:ph type="title"/>
          </p:nvPr>
        </p:nvSpPr>
        <p:spPr>
          <a:prstGeom prst="rect">
            <a:avLst/>
          </a:prstGeom>
        </p:spPr>
        <p:txBody>
          <a:bodyPr/>
          <a:lstStyle/>
          <a:p>
            <a:pPr/>
            <a:r>
              <a:t>Data Science Workflow</a:t>
            </a:r>
          </a:p>
        </p:txBody>
      </p:sp>
      <p:pic>
        <p:nvPicPr>
          <p:cNvPr id="684"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sp>
        <p:nvSpPr>
          <p:cNvPr id="685" name="Rounded Rectangle"/>
          <p:cNvSpPr/>
          <p:nvPr/>
        </p:nvSpPr>
        <p:spPr>
          <a:xfrm>
            <a:off x="3079969" y="8105735"/>
            <a:ext cx="14831879"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7" name="Data Science Workflow"/>
          <p:cNvSpPr txBox="1"/>
          <p:nvPr>
            <p:ph type="title"/>
          </p:nvPr>
        </p:nvSpPr>
        <p:spPr>
          <a:prstGeom prst="rect">
            <a:avLst/>
          </a:prstGeom>
        </p:spPr>
        <p:txBody>
          <a:bodyPr/>
          <a:lstStyle/>
          <a:p>
            <a:pPr/>
            <a:r>
              <a:t>Data Science Workflow</a:t>
            </a:r>
          </a:p>
        </p:txBody>
      </p:sp>
      <p:pic>
        <p:nvPicPr>
          <p:cNvPr id="688" name="Picture 6" descr="Picture 6"/>
          <p:cNvPicPr>
            <a:picLocks noChangeAspect="1"/>
          </p:cNvPicPr>
          <p:nvPr/>
        </p:nvPicPr>
        <p:blipFill>
          <a:blip r:embed="rId2">
            <a:extLst/>
          </a:blip>
          <a:stretch>
            <a:fillRect/>
          </a:stretch>
        </p:blipFill>
        <p:spPr>
          <a:xfrm>
            <a:off x="3126270" y="2750250"/>
            <a:ext cx="14739278" cy="9272117"/>
          </a:xfrm>
          <a:prstGeom prst="rect">
            <a:avLst/>
          </a:prstGeom>
          <a:ln w="12700">
            <a:miter lim="400000"/>
          </a:ln>
        </p:spPr>
      </p:pic>
      <p:sp>
        <p:nvSpPr>
          <p:cNvPr id="689" name="Rounded Rectangle"/>
          <p:cNvSpPr/>
          <p:nvPr/>
        </p:nvSpPr>
        <p:spPr>
          <a:xfrm>
            <a:off x="3079969" y="10423273"/>
            <a:ext cx="14831879" cy="754782"/>
          </a:xfrm>
          <a:prstGeom prst="roundRect">
            <a:avLst>
              <a:gd name="adj" fmla="val 30266"/>
            </a:avLst>
          </a:prstGeom>
          <a:ln w="889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Subtitle 2"/>
          <p:cNvSpPr txBox="1"/>
          <p:nvPr>
            <p:ph type="body" sz="quarter" idx="1"/>
          </p:nvPr>
        </p:nvSpPr>
        <p:spPr>
          <a:xfrm>
            <a:off x="1151343" y="9240193"/>
            <a:ext cx="20432591" cy="1316634"/>
          </a:xfrm>
          <a:prstGeom prst="rect">
            <a:avLst/>
          </a:prstGeom>
        </p:spPr>
        <p:txBody>
          <a:bodyPr/>
          <a:lstStyle/>
          <a:p>
            <a:pPr/>
            <a:r>
              <a:t>Credit Risk - Model Prep</a:t>
            </a:r>
          </a:p>
        </p:txBody>
      </p:sp>
      <p:sp>
        <p:nvSpPr>
          <p:cNvPr id="692"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693"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ubtitle 4"/>
          <p:cNvSpPr txBox="1"/>
          <p:nvPr/>
        </p:nvSpPr>
        <p:spPr>
          <a:xfrm>
            <a:off x="1625600" y="2514600"/>
            <a:ext cx="21031200" cy="35513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Requires input data for training (usually historical data of two types):</a:t>
            </a:r>
          </a:p>
          <a:p>
            <a:pPr lvl="2" marL="571500" indent="-571500" defTabSz="914400">
              <a:lnSpc>
                <a:spcPct val="110000"/>
              </a:lnSpc>
              <a:spcBef>
                <a:spcPts val="2000"/>
              </a:spcBef>
              <a:buSzPct val="100000"/>
              <a:buFont typeface="Arial"/>
              <a:buChar char="•"/>
              <a:defRPr sz="4800">
                <a:solidFill>
                  <a:schemeClr val="accent1"/>
                </a:solidFill>
              </a:defRPr>
            </a:pPr>
            <a:r>
              <a:t>“Properties that can be ‘read off’ a single credit card payment</a:t>
            </a:r>
          </a:p>
          <a:p>
            <a:pPr lvl="2" marL="571500" indent="-571500" defTabSz="914400">
              <a:lnSpc>
                <a:spcPct val="110000"/>
              </a:lnSpc>
              <a:spcBef>
                <a:spcPts val="2000"/>
              </a:spcBef>
              <a:buSzPct val="100000"/>
              <a:buFont typeface="Arial"/>
              <a:buChar char="•"/>
              <a:defRPr sz="4800">
                <a:solidFill>
                  <a:schemeClr val="accent1"/>
                </a:solidFill>
              </a:defRPr>
            </a:pPr>
            <a:r>
              <a:t>Behavioral data (provides “some of the most predictive signals”)</a:t>
            </a:r>
          </a:p>
        </p:txBody>
      </p:sp>
      <p:sp>
        <p:nvSpPr>
          <p:cNvPr id="311" name="Supervised Learning Example (cont.)"/>
          <p:cNvSpPr txBox="1"/>
          <p:nvPr>
            <p:ph type="title"/>
          </p:nvPr>
        </p:nvSpPr>
        <p:spPr>
          <a:prstGeom prst="rect">
            <a:avLst/>
          </a:prstGeom>
        </p:spPr>
        <p:txBody>
          <a:bodyPr/>
          <a:lstStyle/>
          <a:p>
            <a:pPr/>
            <a:r>
              <a:t>Supervised Learning Example (cont.)</a:t>
            </a:r>
          </a:p>
        </p:txBody>
      </p:sp>
      <p:pic>
        <p:nvPicPr>
          <p:cNvPr id="312"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pic>
        <p:nvPicPr>
          <p:cNvPr id="313" name="Picture 5" descr="Picture 5"/>
          <p:cNvPicPr>
            <a:picLocks noChangeAspect="1"/>
          </p:cNvPicPr>
          <p:nvPr/>
        </p:nvPicPr>
        <p:blipFill>
          <a:blip r:embed="rId3">
            <a:extLst/>
          </a:blip>
          <a:stretch>
            <a:fillRect/>
          </a:stretch>
        </p:blipFill>
        <p:spPr>
          <a:xfrm>
            <a:off x="2228382" y="6167685"/>
            <a:ext cx="10892977" cy="6045163"/>
          </a:xfrm>
          <a:prstGeom prst="rect">
            <a:avLst/>
          </a:prstGeom>
          <a:ln w="12700">
            <a:miter lim="400000"/>
          </a:ln>
        </p:spPr>
      </p:pic>
      <p:sp>
        <p:nvSpPr>
          <p:cNvPr id="314" name="Subtitle 4"/>
          <p:cNvSpPr txBox="1"/>
          <p:nvPr/>
        </p:nvSpPr>
        <p:spPr>
          <a:xfrm>
            <a:off x="2723751" y="5568243"/>
            <a:ext cx="9902239"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Training Data*</a:t>
            </a:r>
          </a:p>
        </p:txBody>
      </p:sp>
      <p:sp>
        <p:nvSpPr>
          <p:cNvPr id="315" name="Subtitle 4"/>
          <p:cNvSpPr txBox="1"/>
          <p:nvPr/>
        </p:nvSpPr>
        <p:spPr>
          <a:xfrm>
            <a:off x="13756794" y="8605325"/>
            <a:ext cx="9902239" cy="391710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14400">
              <a:lnSpc>
                <a:spcPct val="110000"/>
              </a:lnSpc>
              <a:spcBef>
                <a:spcPts val="3000"/>
              </a:spcBef>
              <a:defRPr sz="4000">
                <a:solidFill>
                  <a:schemeClr val="accent1"/>
                </a:solidFill>
              </a:defRPr>
            </a:pPr>
            <a:r>
              <a:t>* This training data is very limited in order to provide a simple example</a:t>
            </a:r>
          </a:p>
          <a:p>
            <a:pPr defTabSz="914400">
              <a:lnSpc>
                <a:spcPct val="110000"/>
              </a:lnSpc>
              <a:spcBef>
                <a:spcPts val="3000"/>
              </a:spcBef>
              <a:defRPr sz="4000">
                <a:solidFill>
                  <a:schemeClr val="accent1"/>
                </a:solidFill>
              </a:defRPr>
            </a:pPr>
            <a:r>
              <a:t>To build an accurate model you would need millions of rows as well as additional columns</a:t>
            </a:r>
          </a:p>
        </p:txBody>
      </p:sp>
      <p:sp>
        <p:nvSpPr>
          <p:cNvPr id="316"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4" invalidUrl="" action="" tgtFrame="" tooltip="" history="1" highlightClick="0" endSnd="0"/>
              </a:rPr>
              <a:t>https://stripe.com/radar/guide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3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3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5" grpId="4"/>
      <p:bldP build="whole" bldLvl="1" animBg="1" rev="0" advAuto="0" spid="313" grpId="3"/>
      <p:bldP build="p" bldLvl="5" animBg="1" rev="0" advAuto="0" spid="310" grpId="1"/>
      <p:bldP build="whole" bldLvl="1" animBg="1" rev="0" advAuto="0" spid="314" grpId="2"/>
    </p:bldLst>
  </p:timing>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5" name="Y = f(x1, x2, …, xk)…"/>
          <p:cNvSpPr txBox="1"/>
          <p:nvPr>
            <p:ph type="body" sz="half" idx="1"/>
          </p:nvPr>
        </p:nvSpPr>
        <p:spPr>
          <a:xfrm>
            <a:off x="1676400" y="2651477"/>
            <a:ext cx="19269379" cy="5508304"/>
          </a:xfrm>
          <a:prstGeom prst="rect">
            <a:avLst/>
          </a:prstGeom>
        </p:spPr>
        <p:txBody>
          <a:bodyPr/>
          <a:lstStyle/>
          <a:p>
            <a:pPr lvl="1" marL="481263" indent="-481263">
              <a:lnSpc>
                <a:spcPct val="110000"/>
              </a:lnSpc>
              <a:spcBef>
                <a:spcPts val="3000"/>
              </a:spcBef>
              <a:buSzPct val="100000"/>
              <a:buChar char="•"/>
              <a:defRPr sz="4800"/>
            </a:pPr>
            <a:r>
              <a:t>Y = f(x1, x2, …, xk)</a:t>
            </a:r>
          </a:p>
          <a:p>
            <a:pPr lvl="1" marL="481263" indent="-481263">
              <a:lnSpc>
                <a:spcPct val="110000"/>
              </a:lnSpc>
              <a:spcBef>
                <a:spcPts val="3000"/>
              </a:spcBef>
              <a:buSzPct val="100000"/>
              <a:buChar char="•"/>
              <a:defRPr sz="4800"/>
            </a:pPr>
            <a:r>
              <a:t>Y = outcome variable = 1 if investment grade, 0 otherwise</a:t>
            </a:r>
          </a:p>
          <a:p>
            <a:pPr lvl="1" marL="481263" indent="-481263">
              <a:lnSpc>
                <a:spcPct val="110000"/>
              </a:lnSpc>
              <a:spcBef>
                <a:spcPts val="3000"/>
              </a:spcBef>
              <a:buSzPct val="100000"/>
              <a:buChar char="•"/>
              <a:defRPr sz="4800"/>
            </a:pPr>
            <a:r>
              <a:t>(x1, x2, …, xk) = model inputs, predictors, explanatory variables, etc.</a:t>
            </a:r>
          </a:p>
        </p:txBody>
      </p:sp>
      <p:sp>
        <p:nvSpPr>
          <p:cNvPr id="696" name="Model Prep"/>
          <p:cNvSpPr txBox="1"/>
          <p:nvPr>
            <p:ph type="title"/>
          </p:nvPr>
        </p:nvSpPr>
        <p:spPr>
          <a:prstGeom prst="rect">
            <a:avLst/>
          </a:prstGeom>
        </p:spPr>
        <p:txBody>
          <a:bodyPr/>
          <a:lstStyle/>
          <a:p>
            <a:pPr/>
            <a:r>
              <a:t>Model Prep</a:t>
            </a:r>
          </a:p>
        </p:txBody>
      </p:sp>
      <p:pic>
        <p:nvPicPr>
          <p:cNvPr id="697" name="Picture 6" descr="Picture 6"/>
          <p:cNvPicPr>
            <a:picLocks noChangeAspect="1"/>
          </p:cNvPicPr>
          <p:nvPr/>
        </p:nvPicPr>
        <p:blipFill>
          <a:blip r:embed="rId2">
            <a:extLst/>
          </a:blip>
          <a:stretch>
            <a:fillRect/>
          </a:stretch>
        </p:blipFill>
        <p:spPr>
          <a:xfrm>
            <a:off x="6734465" y="5938611"/>
            <a:ext cx="10915071" cy="68664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9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95" grpId="1"/>
    </p:bldLst>
  </p:timing>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9" name="Redundancy?"/>
          <p:cNvSpPr txBox="1"/>
          <p:nvPr>
            <p:ph type="title"/>
          </p:nvPr>
        </p:nvSpPr>
        <p:spPr>
          <a:prstGeom prst="rect">
            <a:avLst/>
          </a:prstGeom>
        </p:spPr>
        <p:txBody>
          <a:bodyPr/>
          <a:lstStyle/>
          <a:p>
            <a:pPr/>
            <a:r>
              <a:t>Redundancy?</a:t>
            </a:r>
          </a:p>
        </p:txBody>
      </p:sp>
      <p:pic>
        <p:nvPicPr>
          <p:cNvPr id="700" name="Picture 9" descr="Picture 9"/>
          <p:cNvPicPr>
            <a:picLocks noChangeAspect="1"/>
          </p:cNvPicPr>
          <p:nvPr/>
        </p:nvPicPr>
        <p:blipFill>
          <a:blip r:embed="rId2">
            <a:extLst/>
          </a:blip>
          <a:stretch>
            <a:fillRect/>
          </a:stretch>
        </p:blipFill>
        <p:spPr>
          <a:xfrm>
            <a:off x="3615668" y="2001235"/>
            <a:ext cx="12616029" cy="10922547"/>
          </a:xfrm>
          <a:prstGeom prst="rect">
            <a:avLst/>
          </a:prstGeom>
          <a:ln w="12700">
            <a:miter lim="400000"/>
          </a:ln>
        </p:spPr>
      </p:pic>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Should be done at the very beginning!"/>
          <p:cNvSpPr txBox="1"/>
          <p:nvPr>
            <p:ph type="body" sz="half" idx="1"/>
          </p:nvPr>
        </p:nvSpPr>
        <p:spPr>
          <a:xfrm>
            <a:off x="1676400" y="2651477"/>
            <a:ext cx="19269379" cy="5508304"/>
          </a:xfrm>
          <a:prstGeom prst="rect">
            <a:avLst/>
          </a:prstGeom>
        </p:spPr>
        <p:txBody>
          <a:bodyPr/>
          <a:lstStyle/>
          <a:p>
            <a:pPr lvl="1" marL="481263" indent="-481263">
              <a:lnSpc>
                <a:spcPct val="110000"/>
              </a:lnSpc>
              <a:spcBef>
                <a:spcPts val="3000"/>
              </a:spcBef>
              <a:buSzPct val="100000"/>
              <a:buChar char="•"/>
              <a:defRPr sz="4800"/>
            </a:pPr>
            <a:r>
              <a:t>Should be done at the very beginning!</a:t>
            </a:r>
          </a:p>
        </p:txBody>
      </p:sp>
      <p:sp>
        <p:nvSpPr>
          <p:cNvPr id="703" name="Train-Test Split"/>
          <p:cNvSpPr txBox="1"/>
          <p:nvPr>
            <p:ph type="title"/>
          </p:nvPr>
        </p:nvSpPr>
        <p:spPr>
          <a:prstGeom prst="rect">
            <a:avLst/>
          </a:prstGeom>
        </p:spPr>
        <p:txBody>
          <a:bodyPr/>
          <a:lstStyle/>
          <a:p>
            <a:pPr/>
            <a:r>
              <a:t>Train-Test Split</a:t>
            </a:r>
          </a:p>
        </p:txBody>
      </p:sp>
      <p:pic>
        <p:nvPicPr>
          <p:cNvPr id="704" name="Picture 6" descr="Picture 6"/>
          <p:cNvPicPr>
            <a:picLocks noChangeAspect="1"/>
          </p:cNvPicPr>
          <p:nvPr/>
        </p:nvPicPr>
        <p:blipFill>
          <a:blip r:embed="rId2">
            <a:extLst/>
          </a:blip>
          <a:stretch>
            <a:fillRect/>
          </a:stretch>
        </p:blipFill>
        <p:spPr>
          <a:xfrm>
            <a:off x="8010586" y="3673084"/>
            <a:ext cx="8362828" cy="9137010"/>
          </a:xfrm>
          <a:prstGeom prst="rect">
            <a:avLst/>
          </a:prstGeom>
          <a:ln w="12700">
            <a:miter lim="400000"/>
          </a:ln>
        </p:spPr>
      </p:pic>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Subtitle 2"/>
          <p:cNvSpPr txBox="1"/>
          <p:nvPr>
            <p:ph type="body" sz="quarter" idx="1"/>
          </p:nvPr>
        </p:nvSpPr>
        <p:spPr>
          <a:xfrm>
            <a:off x="1151343" y="9240193"/>
            <a:ext cx="20432591" cy="1316634"/>
          </a:xfrm>
          <a:prstGeom prst="rect">
            <a:avLst/>
          </a:prstGeom>
        </p:spPr>
        <p:txBody>
          <a:bodyPr/>
          <a:lstStyle/>
          <a:p>
            <a:pPr/>
            <a:r>
              <a:t>Credit Risk - Model Training</a:t>
            </a:r>
          </a:p>
        </p:txBody>
      </p:sp>
      <p:sp>
        <p:nvSpPr>
          <p:cNvPr id="707"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708"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0" name="Logit model - confusion matrix"/>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Logit model - confusion matrix</a:t>
            </a:r>
          </a:p>
        </p:txBody>
      </p:sp>
      <p:sp>
        <p:nvSpPr>
          <p:cNvPr id="711" name="Prediction"/>
          <p:cNvSpPr txBox="1"/>
          <p:nvPr>
            <p:ph type="title"/>
          </p:nvPr>
        </p:nvSpPr>
        <p:spPr>
          <a:prstGeom prst="rect">
            <a:avLst/>
          </a:prstGeom>
        </p:spPr>
        <p:txBody>
          <a:bodyPr/>
          <a:lstStyle/>
          <a:p>
            <a:pPr/>
            <a:r>
              <a:t>Prediction</a:t>
            </a:r>
          </a:p>
        </p:txBody>
      </p:sp>
      <p:pic>
        <p:nvPicPr>
          <p:cNvPr id="712" name="Picture 8" descr="Picture 8"/>
          <p:cNvPicPr>
            <a:picLocks noChangeAspect="1"/>
          </p:cNvPicPr>
          <p:nvPr/>
        </p:nvPicPr>
        <p:blipFill>
          <a:blip r:embed="rId2">
            <a:extLst/>
          </a:blip>
          <a:stretch>
            <a:fillRect/>
          </a:stretch>
        </p:blipFill>
        <p:spPr>
          <a:xfrm>
            <a:off x="2113407" y="3935724"/>
            <a:ext cx="14630401" cy="2997135"/>
          </a:xfrm>
          <a:prstGeom prst="rect">
            <a:avLst/>
          </a:prstGeom>
          <a:ln w="12700">
            <a:miter lim="400000"/>
          </a:ln>
        </p:spPr>
      </p:pic>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4" name="Logit model - probability confusion matrix"/>
          <p:cNvSpPr txBox="1"/>
          <p:nvPr>
            <p:ph type="body" sz="quarter" idx="1"/>
          </p:nvPr>
        </p:nvSpPr>
        <p:spPr>
          <a:xfrm>
            <a:off x="1676400" y="2651477"/>
            <a:ext cx="21031200" cy="1789849"/>
          </a:xfrm>
          <a:prstGeom prst="rect">
            <a:avLst/>
          </a:prstGeom>
        </p:spPr>
        <p:txBody>
          <a:bodyPr/>
          <a:lstStyle/>
          <a:p>
            <a:pPr lvl="1" marL="481263" indent="-481263">
              <a:lnSpc>
                <a:spcPct val="110000"/>
              </a:lnSpc>
              <a:spcBef>
                <a:spcPts val="3000"/>
              </a:spcBef>
              <a:buSzPct val="100000"/>
              <a:buChar char="•"/>
              <a:defRPr sz="4800"/>
            </a:pPr>
            <a:r>
              <a:t>Logit model - probability confusion matrix</a:t>
            </a:r>
          </a:p>
        </p:txBody>
      </p:sp>
      <p:sp>
        <p:nvSpPr>
          <p:cNvPr id="715" name="Prediction"/>
          <p:cNvSpPr txBox="1"/>
          <p:nvPr>
            <p:ph type="title"/>
          </p:nvPr>
        </p:nvSpPr>
        <p:spPr>
          <a:prstGeom prst="rect">
            <a:avLst/>
          </a:prstGeom>
        </p:spPr>
        <p:txBody>
          <a:bodyPr/>
          <a:lstStyle/>
          <a:p>
            <a:pPr/>
            <a:r>
              <a:t>Prediction</a:t>
            </a:r>
          </a:p>
        </p:txBody>
      </p:sp>
      <p:pic>
        <p:nvPicPr>
          <p:cNvPr id="716" name="Picture 9" descr="Picture 9"/>
          <p:cNvPicPr>
            <a:picLocks noChangeAspect="1"/>
          </p:cNvPicPr>
          <p:nvPr/>
        </p:nvPicPr>
        <p:blipFill>
          <a:blip r:embed="rId2">
            <a:extLst/>
          </a:blip>
          <a:stretch>
            <a:fillRect/>
          </a:stretch>
        </p:blipFill>
        <p:spPr>
          <a:xfrm>
            <a:off x="2165786" y="3922234"/>
            <a:ext cx="14630401" cy="3111836"/>
          </a:xfrm>
          <a:prstGeom prst="rect">
            <a:avLst/>
          </a:prstGeom>
          <a:ln w="12700">
            <a:miter lim="400000"/>
          </a:ln>
        </p:spPr>
      </p:pic>
      <p:sp>
        <p:nvSpPr>
          <p:cNvPr id="717" name="Model score: 77.2%"/>
          <p:cNvSpPr txBox="1"/>
          <p:nvPr/>
        </p:nvSpPr>
        <p:spPr>
          <a:xfrm>
            <a:off x="1676400" y="7600831"/>
            <a:ext cx="21031200" cy="178984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481263" indent="-481263">
              <a:lnSpc>
                <a:spcPct val="110000"/>
              </a:lnSpc>
              <a:spcBef>
                <a:spcPts val="3000"/>
              </a:spcBef>
              <a:buSzPct val="100000"/>
              <a:buChar char="•"/>
              <a:defRPr sz="4800">
                <a:solidFill>
                  <a:schemeClr val="accent1"/>
                </a:solidFill>
              </a:defRPr>
            </a:pPr>
            <a:r>
              <a:t>Model score: 77.2%</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19" name="Picture 9" descr="Picture 9"/>
          <p:cNvPicPr>
            <a:picLocks noChangeAspect="1"/>
          </p:cNvPicPr>
          <p:nvPr/>
        </p:nvPicPr>
        <p:blipFill>
          <a:blip r:embed="rId2">
            <a:extLst/>
          </a:blip>
          <a:stretch>
            <a:fillRect/>
          </a:stretch>
        </p:blipFill>
        <p:spPr>
          <a:xfrm>
            <a:off x="2165786" y="3922234"/>
            <a:ext cx="14630401" cy="3111836"/>
          </a:xfrm>
          <a:prstGeom prst="rect">
            <a:avLst/>
          </a:prstGeom>
          <a:ln w="12700">
            <a:miter lim="400000"/>
          </a:ln>
        </p:spPr>
      </p:pic>
      <p:sp>
        <p:nvSpPr>
          <p:cNvPr id="720" name="Logit model - reduced inputs"/>
          <p:cNvSpPr txBox="1"/>
          <p:nvPr>
            <p:ph type="body" sz="quarter" idx="1"/>
          </p:nvPr>
        </p:nvSpPr>
        <p:spPr>
          <a:xfrm>
            <a:off x="1676400" y="2651477"/>
            <a:ext cx="21031200" cy="1789849"/>
          </a:xfrm>
          <a:prstGeom prst="rect">
            <a:avLst/>
          </a:prstGeom>
        </p:spPr>
        <p:txBody>
          <a:bodyPr/>
          <a:lstStyle/>
          <a:p>
            <a:pPr lvl="1" marL="481263" indent="-481263">
              <a:lnSpc>
                <a:spcPct val="110000"/>
              </a:lnSpc>
              <a:spcBef>
                <a:spcPts val="3000"/>
              </a:spcBef>
              <a:buSzPct val="100000"/>
              <a:buChar char="•"/>
              <a:defRPr sz="4800"/>
            </a:pPr>
            <a:r>
              <a:t>Logit model - reduced inputs</a:t>
            </a:r>
          </a:p>
        </p:txBody>
      </p:sp>
      <p:sp>
        <p:nvSpPr>
          <p:cNvPr id="721" name="Prediction"/>
          <p:cNvSpPr txBox="1"/>
          <p:nvPr>
            <p:ph type="title"/>
          </p:nvPr>
        </p:nvSpPr>
        <p:spPr>
          <a:prstGeom prst="rect">
            <a:avLst/>
          </a:prstGeom>
        </p:spPr>
        <p:txBody>
          <a:bodyPr/>
          <a:lstStyle/>
          <a:p>
            <a:pPr/>
            <a:r>
              <a:t>Prediction</a:t>
            </a:r>
          </a:p>
        </p:txBody>
      </p:sp>
      <p:sp>
        <p:nvSpPr>
          <p:cNvPr id="722" name="Current ratio, interest coverage, debt-to-ebitda, debt-to-assets…"/>
          <p:cNvSpPr txBox="1"/>
          <p:nvPr/>
        </p:nvSpPr>
        <p:spPr>
          <a:xfrm>
            <a:off x="1676400" y="7600831"/>
            <a:ext cx="21031200" cy="46883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481263" indent="-481263">
              <a:lnSpc>
                <a:spcPct val="110000"/>
              </a:lnSpc>
              <a:spcBef>
                <a:spcPts val="3000"/>
              </a:spcBef>
              <a:buSzPct val="100000"/>
              <a:buChar char="•"/>
              <a:defRPr sz="4800">
                <a:solidFill>
                  <a:schemeClr val="accent1"/>
                </a:solidFill>
              </a:defRPr>
            </a:pPr>
            <a:r>
              <a:t>Current ratio, interest coverage, debt-to-ebitda, debt-to-assets</a:t>
            </a:r>
          </a:p>
          <a:p>
            <a:pPr lvl="1" marL="481263" indent="-481263">
              <a:lnSpc>
                <a:spcPct val="110000"/>
              </a:lnSpc>
              <a:spcBef>
                <a:spcPts val="3000"/>
              </a:spcBef>
              <a:buSzPct val="100000"/>
              <a:buChar char="•"/>
              <a:defRPr sz="4800">
                <a:solidFill>
                  <a:schemeClr val="accent1"/>
                </a:solidFill>
              </a:defRPr>
            </a:pPr>
            <a:r>
              <a:t>Model score: 76.5% (77.2%)</a:t>
            </a:r>
          </a:p>
          <a:p>
            <a:pPr lvl="2" marL="1243263" indent="-481263">
              <a:lnSpc>
                <a:spcPct val="110000"/>
              </a:lnSpc>
              <a:spcBef>
                <a:spcPts val="1500"/>
              </a:spcBef>
              <a:buSzPct val="100000"/>
              <a:buChar char="•"/>
              <a:defRPr sz="4800">
                <a:solidFill>
                  <a:schemeClr val="accent1"/>
                </a:solidFill>
              </a:defRPr>
            </a:pPr>
            <a:r>
              <a:t>Important?</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24" name="Picture 9" descr="Picture 9"/>
          <p:cNvPicPr>
            <a:picLocks noChangeAspect="1"/>
          </p:cNvPicPr>
          <p:nvPr/>
        </p:nvPicPr>
        <p:blipFill>
          <a:blip r:embed="rId2">
            <a:extLst/>
          </a:blip>
          <a:stretch>
            <a:fillRect/>
          </a:stretch>
        </p:blipFill>
        <p:spPr>
          <a:xfrm>
            <a:off x="2165786" y="3922234"/>
            <a:ext cx="14630401" cy="3111836"/>
          </a:xfrm>
          <a:prstGeom prst="rect">
            <a:avLst/>
          </a:prstGeom>
          <a:ln w="12700">
            <a:miter lim="400000"/>
          </a:ln>
        </p:spPr>
      </p:pic>
      <p:sp>
        <p:nvSpPr>
          <p:cNvPr id="725" name="Logit model - reduced inputs"/>
          <p:cNvSpPr txBox="1"/>
          <p:nvPr>
            <p:ph type="body" sz="quarter" idx="1"/>
          </p:nvPr>
        </p:nvSpPr>
        <p:spPr>
          <a:xfrm>
            <a:off x="1676400" y="2651477"/>
            <a:ext cx="21031200" cy="1789849"/>
          </a:xfrm>
          <a:prstGeom prst="rect">
            <a:avLst/>
          </a:prstGeom>
        </p:spPr>
        <p:txBody>
          <a:bodyPr/>
          <a:lstStyle/>
          <a:p>
            <a:pPr lvl="1" marL="481263" indent="-481263">
              <a:lnSpc>
                <a:spcPct val="110000"/>
              </a:lnSpc>
              <a:spcBef>
                <a:spcPts val="3000"/>
              </a:spcBef>
              <a:buSzPct val="100000"/>
              <a:buChar char="•"/>
              <a:defRPr sz="4800"/>
            </a:pPr>
            <a:r>
              <a:t>Logit model - reduced inputs</a:t>
            </a:r>
          </a:p>
        </p:txBody>
      </p:sp>
      <p:sp>
        <p:nvSpPr>
          <p:cNvPr id="726" name="Additional Metrics"/>
          <p:cNvSpPr txBox="1"/>
          <p:nvPr>
            <p:ph type="title"/>
          </p:nvPr>
        </p:nvSpPr>
        <p:spPr>
          <a:prstGeom prst="rect">
            <a:avLst/>
          </a:prstGeom>
        </p:spPr>
        <p:txBody>
          <a:bodyPr/>
          <a:lstStyle/>
          <a:p>
            <a:pPr/>
            <a:r>
              <a:t>Additional Metrics</a:t>
            </a:r>
          </a:p>
        </p:txBody>
      </p:sp>
      <p:sp>
        <p:nvSpPr>
          <p:cNvPr id="727" name="Precision = Probability of true positive conditional on positive prediction, 76.54%…"/>
          <p:cNvSpPr txBox="1"/>
          <p:nvPr/>
        </p:nvSpPr>
        <p:spPr>
          <a:xfrm>
            <a:off x="1676400" y="7600831"/>
            <a:ext cx="22167080" cy="46883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481263" indent="-481263">
              <a:lnSpc>
                <a:spcPct val="110000"/>
              </a:lnSpc>
              <a:spcBef>
                <a:spcPts val="3000"/>
              </a:spcBef>
              <a:buSzPct val="100000"/>
              <a:buChar char="•"/>
              <a:defRPr sz="4800">
                <a:solidFill>
                  <a:schemeClr val="accent1"/>
                </a:solidFill>
              </a:defRPr>
            </a:pPr>
            <a:r>
              <a:t>Precision = Probability of true positive conditional on positive prediction, 76.54%</a:t>
            </a:r>
          </a:p>
          <a:p>
            <a:pPr lvl="1" marL="481263" indent="-481263">
              <a:lnSpc>
                <a:spcPct val="110000"/>
              </a:lnSpc>
              <a:spcBef>
                <a:spcPts val="3000"/>
              </a:spcBef>
              <a:buSzPct val="100000"/>
              <a:buChar char="•"/>
              <a:defRPr sz="4800">
                <a:solidFill>
                  <a:schemeClr val="accent1"/>
                </a:solidFill>
              </a:defRPr>
            </a:pPr>
            <a:r>
              <a:t>Recall = Probability of a true positive conditional on a positive outcome, 77.6%</a:t>
            </a:r>
          </a:p>
          <a:p>
            <a:pPr lvl="1" marL="481263" indent="-481263">
              <a:lnSpc>
                <a:spcPct val="110000"/>
              </a:lnSpc>
              <a:spcBef>
                <a:spcPts val="3000"/>
              </a:spcBef>
              <a:buSzPct val="100000"/>
              <a:buChar char="•"/>
              <a:defRPr sz="4800">
                <a:solidFill>
                  <a:schemeClr val="accent1"/>
                </a:solidFill>
              </a:defRPr>
            </a:pPr>
            <a:r>
              <a:t>F1 = Harmonic mean (weighted average of recall and precision), 77.1%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7" grpId="1"/>
    </p:bldLst>
  </p:timing>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9" name="Inspect…"/>
          <p:cNvSpPr txBox="1"/>
          <p:nvPr>
            <p:ph type="body" idx="1"/>
          </p:nvPr>
        </p:nvSpPr>
        <p:spPr>
          <a:xfrm>
            <a:off x="1676400" y="2651477"/>
            <a:ext cx="21031200" cy="10201988"/>
          </a:xfrm>
          <a:prstGeom prst="rect">
            <a:avLst/>
          </a:prstGeom>
        </p:spPr>
        <p:txBody>
          <a:bodyPr/>
          <a:lstStyle/>
          <a:p>
            <a:pPr lvl="1" marL="481263" indent="-481263">
              <a:lnSpc>
                <a:spcPct val="110000"/>
              </a:lnSpc>
              <a:spcBef>
                <a:spcPts val="3000"/>
              </a:spcBef>
              <a:buSzPct val="100000"/>
              <a:buChar char="•"/>
              <a:defRPr sz="4800"/>
            </a:pPr>
            <a:r>
              <a:t>Inspect</a:t>
            </a:r>
          </a:p>
          <a:p>
            <a:pPr lvl="2" marL="1243263" indent="-481263">
              <a:lnSpc>
                <a:spcPct val="110000"/>
              </a:lnSpc>
              <a:spcBef>
                <a:spcPts val="1500"/>
              </a:spcBef>
              <a:buSzPct val="100000"/>
              <a:buChar char="•"/>
              <a:defRPr sz="4800"/>
            </a:pPr>
            <a:r>
              <a:t>(Probability) confusion matrix and model score</a:t>
            </a:r>
          </a:p>
          <a:p>
            <a:pPr lvl="2" marL="1243263" indent="-481263">
              <a:lnSpc>
                <a:spcPct val="110000"/>
              </a:lnSpc>
              <a:spcBef>
                <a:spcPts val="1500"/>
              </a:spcBef>
              <a:buSzPct val="100000"/>
              <a:buChar char="•"/>
              <a:defRPr sz="4800"/>
            </a:pPr>
            <a:r>
              <a:t>Precision, recall, F1 score</a:t>
            </a:r>
          </a:p>
          <a:p>
            <a:pPr lvl="1" marL="481263" indent="-481263">
              <a:lnSpc>
                <a:spcPct val="110000"/>
              </a:lnSpc>
              <a:spcBef>
                <a:spcPts val="3000"/>
              </a:spcBef>
              <a:buSzPct val="100000"/>
              <a:buChar char="•"/>
              <a:defRPr sz="4800"/>
            </a:pPr>
            <a:r>
              <a:t>What matters depends on the goal set forth at the outset</a:t>
            </a:r>
          </a:p>
        </p:txBody>
      </p:sp>
      <p:sp>
        <p:nvSpPr>
          <p:cNvPr id="730" name="Thoughts"/>
          <p:cNvSpPr txBox="1"/>
          <p:nvPr>
            <p:ph type="title"/>
          </p:nvPr>
        </p:nvSpPr>
        <p:spPr>
          <a:prstGeom prst="rect">
            <a:avLst/>
          </a:prstGeom>
        </p:spPr>
        <p:txBody>
          <a:bodyPr/>
          <a:lstStyle/>
          <a:p>
            <a:pPr/>
            <a:r>
              <a:t>Thoughts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2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2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2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2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29" grpId="1"/>
    </p:bldLst>
  </p:timing>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2" name="Subtitle 2"/>
          <p:cNvSpPr txBox="1"/>
          <p:nvPr>
            <p:ph type="body" sz="quarter" idx="1"/>
          </p:nvPr>
        </p:nvSpPr>
        <p:spPr>
          <a:xfrm>
            <a:off x="1151343" y="9240193"/>
            <a:ext cx="20432591" cy="1316634"/>
          </a:xfrm>
          <a:prstGeom prst="rect">
            <a:avLst/>
          </a:prstGeom>
        </p:spPr>
        <p:txBody>
          <a:bodyPr/>
          <a:lstStyle/>
          <a:p>
            <a:pPr/>
            <a:r>
              <a:t>Credit Risk - Models vs. Data</a:t>
            </a:r>
          </a:p>
        </p:txBody>
      </p:sp>
      <p:sp>
        <p:nvSpPr>
          <p:cNvPr id="733"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734"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ubtitle 4"/>
          <p:cNvSpPr txBox="1"/>
          <p:nvPr/>
        </p:nvSpPr>
        <p:spPr>
          <a:xfrm>
            <a:off x="1625600" y="2514600"/>
            <a:ext cx="12958068" cy="100679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2" indent="0" defTabSz="914400">
              <a:lnSpc>
                <a:spcPct val="110000"/>
              </a:lnSpc>
              <a:spcBef>
                <a:spcPts val="3000"/>
              </a:spcBef>
              <a:defRPr sz="4800">
                <a:solidFill>
                  <a:schemeClr val="accent4"/>
                </a:solidFill>
              </a:defRPr>
            </a:pPr>
            <a:r>
              <a:t>Produces an output model, such as the following decision tree</a:t>
            </a:r>
          </a:p>
          <a:p>
            <a:pPr lvl="2" marL="571500" indent="-571500" defTabSz="914400">
              <a:lnSpc>
                <a:spcPct val="110000"/>
              </a:lnSpc>
              <a:spcBef>
                <a:spcPts val="2000"/>
              </a:spcBef>
              <a:buSzPct val="100000"/>
              <a:buFont typeface="Arial"/>
              <a:buChar char="•"/>
              <a:defRPr sz="4800">
                <a:solidFill>
                  <a:schemeClr val="accent1"/>
                </a:solidFill>
              </a:defRPr>
            </a:pPr>
            <a:r>
              <a:t>The tree answers: “of transactions in our data set with properties similar to the transaction we’re examining now, what fraction were actually fraudulent?”</a:t>
            </a:r>
          </a:p>
          <a:p>
            <a:pPr lvl="2" marL="571500" indent="-571500" defTabSz="914400">
              <a:lnSpc>
                <a:spcPct val="110000"/>
              </a:lnSpc>
              <a:spcBef>
                <a:spcPts val="2000"/>
              </a:spcBef>
              <a:buSzPct val="100000"/>
              <a:buFont typeface="Arial"/>
              <a:buChar char="•"/>
              <a:defRPr sz="4800">
                <a:solidFill>
                  <a:schemeClr val="accent1"/>
                </a:solidFill>
              </a:defRPr>
            </a:pPr>
            <a:r>
              <a:t>“The machine learning part is concerned with the construction of the tree- what questions do we ask, in what order, to maximize the chances that we can distinguish between the two classes accurately?”</a:t>
            </a:r>
          </a:p>
        </p:txBody>
      </p:sp>
      <p:sp>
        <p:nvSpPr>
          <p:cNvPr id="319" name="Supervised Learning Example (cont.)"/>
          <p:cNvSpPr txBox="1"/>
          <p:nvPr>
            <p:ph type="title"/>
          </p:nvPr>
        </p:nvSpPr>
        <p:spPr>
          <a:prstGeom prst="rect">
            <a:avLst/>
          </a:prstGeom>
        </p:spPr>
        <p:txBody>
          <a:bodyPr/>
          <a:lstStyle/>
          <a:p>
            <a:pPr/>
            <a:r>
              <a:t>Supervised Learning Example (cont.)</a:t>
            </a:r>
          </a:p>
        </p:txBody>
      </p:sp>
      <p:pic>
        <p:nvPicPr>
          <p:cNvPr id="320" name="Picture 16" descr="Picture 16"/>
          <p:cNvPicPr>
            <a:picLocks noChangeAspect="0"/>
          </p:cNvPicPr>
          <p:nvPr/>
        </p:nvPicPr>
        <p:blipFill>
          <a:blip r:embed="rId2">
            <a:extLst/>
          </a:blip>
          <a:stretch>
            <a:fillRect/>
          </a:stretch>
        </p:blipFill>
        <p:spPr>
          <a:xfrm>
            <a:off x="7281219" y="1982805"/>
            <a:ext cx="274321" cy="274321"/>
          </a:xfrm>
          <a:prstGeom prst="rect">
            <a:avLst/>
          </a:prstGeom>
          <a:ln w="12700">
            <a:miter lim="400000"/>
          </a:ln>
        </p:spPr>
      </p:pic>
      <p:sp>
        <p:nvSpPr>
          <p:cNvPr id="321" name="Subtitle 4"/>
          <p:cNvSpPr txBox="1"/>
          <p:nvPr/>
        </p:nvSpPr>
        <p:spPr>
          <a:xfrm>
            <a:off x="15572494" y="2764489"/>
            <a:ext cx="7338195" cy="7694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914400">
              <a:lnSpc>
                <a:spcPct val="110000"/>
              </a:lnSpc>
              <a:spcBef>
                <a:spcPts val="3000"/>
              </a:spcBef>
              <a:defRPr>
                <a:solidFill>
                  <a:schemeClr val="accent1"/>
                </a:solidFill>
              </a:defRPr>
            </a:lvl1pPr>
          </a:lstStyle>
          <a:p>
            <a:pPr/>
            <a:r>
              <a:t>Sample Output*</a:t>
            </a:r>
          </a:p>
        </p:txBody>
      </p:sp>
      <p:sp>
        <p:nvSpPr>
          <p:cNvPr id="322" name="Subtitle 4"/>
          <p:cNvSpPr txBox="1"/>
          <p:nvPr/>
        </p:nvSpPr>
        <p:spPr>
          <a:xfrm>
            <a:off x="15470801" y="9036079"/>
            <a:ext cx="7541580" cy="22996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914400">
              <a:lnSpc>
                <a:spcPct val="110000"/>
              </a:lnSpc>
              <a:spcBef>
                <a:spcPts val="3000"/>
              </a:spcBef>
              <a:defRPr sz="3500">
                <a:solidFill>
                  <a:schemeClr val="accent1"/>
                </a:solidFill>
              </a:defRPr>
            </a:lvl1pPr>
          </a:lstStyle>
          <a:p>
            <a:pPr/>
            <a:r>
              <a:t>*This decision tree is based on the same limited data from the previous slide</a:t>
            </a:r>
          </a:p>
        </p:txBody>
      </p:sp>
      <p:sp>
        <p:nvSpPr>
          <p:cNvPr id="323" name="TextBox 8"/>
          <p:cNvSpPr txBox="1"/>
          <p:nvPr/>
        </p:nvSpPr>
        <p:spPr>
          <a:xfrm>
            <a:off x="1611664" y="12522433"/>
            <a:ext cx="6982531" cy="437069"/>
          </a:xfrm>
          <a:prstGeom prst="rect">
            <a:avLst/>
          </a:prstGeom>
          <a:ln w="254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400">
                <a:solidFill>
                  <a:schemeClr val="accent1"/>
                </a:solidFill>
              </a:defRPr>
            </a:pPr>
            <a:r>
              <a:t>Content/quotes from: </a:t>
            </a:r>
            <a:r>
              <a:rPr u="sng">
                <a:uFill>
                  <a:solidFill>
                    <a:srgbClr val="0000FF"/>
                  </a:solidFill>
                </a:uFill>
                <a:hlinkClick r:id="rId3" invalidUrl="" action="" tgtFrame="" tooltip="" history="1" highlightClick="0" endSnd="0"/>
              </a:rPr>
              <a:t>https://stripe.com/radar/guide</a:t>
            </a:r>
          </a:p>
        </p:txBody>
      </p:sp>
      <p:pic>
        <p:nvPicPr>
          <p:cNvPr id="324" name="Picture 5" descr="Picture 5"/>
          <p:cNvPicPr>
            <a:picLocks noChangeAspect="1"/>
          </p:cNvPicPr>
          <p:nvPr/>
        </p:nvPicPr>
        <p:blipFill>
          <a:blip r:embed="rId4">
            <a:extLst/>
          </a:blip>
          <a:srcRect l="2046" t="1875" r="682" b="15764"/>
          <a:stretch>
            <a:fillRect/>
          </a:stretch>
        </p:blipFill>
        <p:spPr>
          <a:xfrm>
            <a:off x="15070434" y="3820154"/>
            <a:ext cx="8342201" cy="4638727"/>
          </a:xfrm>
          <a:prstGeom prst="rect">
            <a:avLst/>
          </a:prstGeom>
          <a:ln w="12700">
            <a:miter lim="400000"/>
          </a:ln>
        </p:spPr>
      </p:pic>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36" name="Picture 8" descr="Picture 8"/>
          <p:cNvPicPr>
            <a:picLocks noChangeAspect="1"/>
          </p:cNvPicPr>
          <p:nvPr/>
        </p:nvPicPr>
        <p:blipFill>
          <a:blip r:embed="rId2">
            <a:extLst/>
          </a:blip>
          <a:stretch>
            <a:fillRect/>
          </a:stretch>
        </p:blipFill>
        <p:spPr>
          <a:xfrm>
            <a:off x="1666155" y="2731718"/>
            <a:ext cx="13873768" cy="6278428"/>
          </a:xfrm>
          <a:prstGeom prst="rect">
            <a:avLst/>
          </a:prstGeom>
          <a:ln w="12700">
            <a:miter lim="400000"/>
          </a:ln>
        </p:spPr>
      </p:pic>
      <p:sp>
        <p:nvSpPr>
          <p:cNvPr id="737" name="Alternative Models"/>
          <p:cNvSpPr txBox="1"/>
          <p:nvPr>
            <p:ph type="title"/>
          </p:nvPr>
        </p:nvSpPr>
        <p:spPr>
          <a:prstGeom prst="rect">
            <a:avLst/>
          </a:prstGeom>
        </p:spPr>
        <p:txBody>
          <a:bodyPr/>
          <a:lstStyle/>
          <a:p>
            <a:pPr/>
            <a:r>
              <a:t>Alternative Models</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9" name="Alternative Models"/>
          <p:cNvSpPr txBox="1"/>
          <p:nvPr>
            <p:ph type="title"/>
          </p:nvPr>
        </p:nvSpPr>
        <p:spPr>
          <a:prstGeom prst="rect">
            <a:avLst/>
          </a:prstGeom>
        </p:spPr>
        <p:txBody>
          <a:bodyPr/>
          <a:lstStyle/>
          <a:p>
            <a:pPr/>
            <a:r>
              <a:t>Alternative Models</a:t>
            </a:r>
          </a:p>
        </p:txBody>
      </p:sp>
      <p:pic>
        <p:nvPicPr>
          <p:cNvPr id="740" name="Picture 6" descr="Picture 6"/>
          <p:cNvPicPr>
            <a:picLocks noChangeAspect="1"/>
          </p:cNvPicPr>
          <p:nvPr/>
        </p:nvPicPr>
        <p:blipFill>
          <a:blip r:embed="rId2">
            <a:extLst/>
          </a:blip>
          <a:stretch>
            <a:fillRect/>
          </a:stretch>
        </p:blipFill>
        <p:spPr>
          <a:xfrm>
            <a:off x="1667869" y="2751236"/>
            <a:ext cx="16442703" cy="5358154"/>
          </a:xfrm>
          <a:prstGeom prst="rect">
            <a:avLst/>
          </a:prstGeom>
          <a:ln w="12700">
            <a:miter lim="400000"/>
          </a:ln>
        </p:spPr>
      </p:pic>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2" name="Alternative Models"/>
          <p:cNvSpPr txBox="1"/>
          <p:nvPr>
            <p:ph type="title"/>
          </p:nvPr>
        </p:nvSpPr>
        <p:spPr>
          <a:prstGeom prst="rect">
            <a:avLst/>
          </a:prstGeom>
        </p:spPr>
        <p:txBody>
          <a:bodyPr/>
          <a:lstStyle/>
          <a:p>
            <a:pPr/>
            <a:r>
              <a:t>Alternative Models</a:t>
            </a:r>
          </a:p>
        </p:txBody>
      </p:sp>
      <p:pic>
        <p:nvPicPr>
          <p:cNvPr id="743" name="Picture 6" descr="Picture 6"/>
          <p:cNvPicPr>
            <a:picLocks noChangeAspect="1"/>
          </p:cNvPicPr>
          <p:nvPr/>
        </p:nvPicPr>
        <p:blipFill>
          <a:blip r:embed="rId2">
            <a:extLst/>
          </a:blip>
          <a:stretch>
            <a:fillRect/>
          </a:stretch>
        </p:blipFill>
        <p:spPr>
          <a:xfrm>
            <a:off x="1667869" y="2751236"/>
            <a:ext cx="16442703" cy="5358154"/>
          </a:xfrm>
          <a:prstGeom prst="rect">
            <a:avLst/>
          </a:prstGeom>
          <a:ln w="12700">
            <a:miter lim="400000"/>
          </a:ln>
        </p:spPr>
      </p:pic>
      <p:grpSp>
        <p:nvGrpSpPr>
          <p:cNvPr id="746" name="Group"/>
          <p:cNvGrpSpPr/>
          <p:nvPr/>
        </p:nvGrpSpPr>
        <p:grpSpPr>
          <a:xfrm rot="16200000">
            <a:off x="8870277" y="7155749"/>
            <a:ext cx="875204" cy="3111765"/>
            <a:chOff x="0" y="0"/>
            <a:chExt cx="875203" cy="3111763"/>
          </a:xfrm>
        </p:grpSpPr>
        <p:sp>
          <p:nvSpPr>
            <p:cNvPr id="744" name="Line"/>
            <p:cNvSpPr/>
            <p:nvPr/>
          </p:nvSpPr>
          <p:spPr>
            <a:xfrm flipV="1">
              <a:off x="0" y="-1"/>
              <a:ext cx="875204" cy="1497763"/>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745" name="Line"/>
            <p:cNvSpPr/>
            <p:nvPr/>
          </p:nvSpPr>
          <p:spPr>
            <a:xfrm>
              <a:off x="-1" y="1458928"/>
              <a:ext cx="875205" cy="1652836"/>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Alternative Models"/>
          <p:cNvSpPr txBox="1"/>
          <p:nvPr>
            <p:ph type="title"/>
          </p:nvPr>
        </p:nvSpPr>
        <p:spPr>
          <a:prstGeom prst="rect">
            <a:avLst/>
          </a:prstGeom>
        </p:spPr>
        <p:txBody>
          <a:bodyPr/>
          <a:lstStyle/>
          <a:p>
            <a:pPr/>
            <a:r>
              <a:t>Alternative Models</a:t>
            </a:r>
          </a:p>
        </p:txBody>
      </p:sp>
      <p:pic>
        <p:nvPicPr>
          <p:cNvPr id="749" name="Picture 6" descr="Picture 6"/>
          <p:cNvPicPr>
            <a:picLocks noChangeAspect="1"/>
          </p:cNvPicPr>
          <p:nvPr/>
        </p:nvPicPr>
        <p:blipFill>
          <a:blip r:embed="rId2">
            <a:extLst/>
          </a:blip>
          <a:stretch>
            <a:fillRect/>
          </a:stretch>
        </p:blipFill>
        <p:spPr>
          <a:xfrm>
            <a:off x="1667869" y="2751236"/>
            <a:ext cx="16442703" cy="5358154"/>
          </a:xfrm>
          <a:prstGeom prst="rect">
            <a:avLst/>
          </a:prstGeom>
          <a:ln w="12700">
            <a:miter lim="400000"/>
          </a:ln>
        </p:spPr>
      </p:pic>
      <p:grpSp>
        <p:nvGrpSpPr>
          <p:cNvPr id="752" name="Group"/>
          <p:cNvGrpSpPr/>
          <p:nvPr/>
        </p:nvGrpSpPr>
        <p:grpSpPr>
          <a:xfrm rot="16200000">
            <a:off x="14634740" y="7155749"/>
            <a:ext cx="875204" cy="3111765"/>
            <a:chOff x="0" y="0"/>
            <a:chExt cx="875203" cy="3111763"/>
          </a:xfrm>
        </p:grpSpPr>
        <p:sp>
          <p:nvSpPr>
            <p:cNvPr id="750" name="Line"/>
            <p:cNvSpPr/>
            <p:nvPr/>
          </p:nvSpPr>
          <p:spPr>
            <a:xfrm flipV="1">
              <a:off x="0" y="-1"/>
              <a:ext cx="875204" cy="1497763"/>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751" name="Line"/>
            <p:cNvSpPr/>
            <p:nvPr/>
          </p:nvSpPr>
          <p:spPr>
            <a:xfrm>
              <a:off x="-1" y="1458928"/>
              <a:ext cx="875205" cy="1652836"/>
            </a:xfrm>
            <a:prstGeom prst="line">
              <a:avLst/>
            </a:prstGeom>
            <a:noFill/>
            <a:ln w="88900" cap="flat">
              <a:solidFill>
                <a:schemeClr val="accent4"/>
              </a:solidFill>
              <a:prstDash val="solid"/>
              <a:miter lim="8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4" name="Alternative Models"/>
          <p:cNvSpPr txBox="1"/>
          <p:nvPr>
            <p:ph type="title"/>
          </p:nvPr>
        </p:nvSpPr>
        <p:spPr>
          <a:prstGeom prst="rect">
            <a:avLst/>
          </a:prstGeom>
        </p:spPr>
        <p:txBody>
          <a:bodyPr/>
          <a:lstStyle/>
          <a:p>
            <a:pPr/>
            <a:r>
              <a:t>Alternative Models</a:t>
            </a:r>
          </a:p>
        </p:txBody>
      </p:sp>
      <p:pic>
        <p:nvPicPr>
          <p:cNvPr id="755" name="Picture 6" descr="Picture 6"/>
          <p:cNvPicPr>
            <a:picLocks noChangeAspect="1"/>
          </p:cNvPicPr>
          <p:nvPr/>
        </p:nvPicPr>
        <p:blipFill>
          <a:blip r:embed="rId2">
            <a:extLst/>
          </a:blip>
          <a:stretch>
            <a:fillRect/>
          </a:stretch>
        </p:blipFill>
        <p:spPr>
          <a:xfrm>
            <a:off x="1667869" y="2751236"/>
            <a:ext cx="16442703" cy="5358154"/>
          </a:xfrm>
          <a:prstGeom prst="rect">
            <a:avLst/>
          </a:prstGeom>
          <a:ln w="12700">
            <a:miter lim="400000"/>
          </a:ln>
        </p:spPr>
      </p:pic>
      <p:sp>
        <p:nvSpPr>
          <p:cNvPr id="756" name="Line"/>
          <p:cNvSpPr/>
          <p:nvPr/>
        </p:nvSpPr>
        <p:spPr>
          <a:xfrm>
            <a:off x="11196957" y="8326896"/>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Alternative Models"/>
          <p:cNvSpPr txBox="1"/>
          <p:nvPr>
            <p:ph type="title"/>
          </p:nvPr>
        </p:nvSpPr>
        <p:spPr>
          <a:prstGeom prst="rect">
            <a:avLst/>
          </a:prstGeom>
        </p:spPr>
        <p:txBody>
          <a:bodyPr/>
          <a:lstStyle/>
          <a:p>
            <a:pPr/>
            <a:r>
              <a:t>Alternative Models</a:t>
            </a:r>
          </a:p>
        </p:txBody>
      </p:sp>
      <p:pic>
        <p:nvPicPr>
          <p:cNvPr id="759" name="Picture 6" descr="Picture 6"/>
          <p:cNvPicPr>
            <a:picLocks noChangeAspect="1"/>
          </p:cNvPicPr>
          <p:nvPr/>
        </p:nvPicPr>
        <p:blipFill>
          <a:blip r:embed="rId2">
            <a:extLst/>
          </a:blip>
          <a:stretch>
            <a:fillRect/>
          </a:stretch>
        </p:blipFill>
        <p:spPr>
          <a:xfrm>
            <a:off x="1667869" y="2751236"/>
            <a:ext cx="16442703" cy="5358154"/>
          </a:xfrm>
          <a:prstGeom prst="rect">
            <a:avLst/>
          </a:prstGeom>
          <a:ln w="12700">
            <a:miter lim="400000"/>
          </a:ln>
        </p:spPr>
      </p:pic>
      <p:sp>
        <p:nvSpPr>
          <p:cNvPr id="760" name="Line"/>
          <p:cNvSpPr/>
          <p:nvPr/>
        </p:nvSpPr>
        <p:spPr>
          <a:xfrm>
            <a:off x="17044730" y="8326896"/>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2" name="Subtitle 2"/>
          <p:cNvSpPr txBox="1"/>
          <p:nvPr>
            <p:ph type="body" sz="quarter" idx="1"/>
          </p:nvPr>
        </p:nvSpPr>
        <p:spPr>
          <a:xfrm>
            <a:off x="1151343" y="9240193"/>
            <a:ext cx="20432591" cy="1316634"/>
          </a:xfrm>
          <a:prstGeom prst="rect">
            <a:avLst/>
          </a:prstGeom>
        </p:spPr>
        <p:txBody>
          <a:bodyPr/>
          <a:lstStyle/>
          <a:p>
            <a:pPr/>
            <a:r>
              <a:t>Credit Risk - Error Analysis</a:t>
            </a:r>
          </a:p>
        </p:txBody>
      </p:sp>
      <p:sp>
        <p:nvSpPr>
          <p:cNvPr id="763"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Michael R. Roberts, The William H. Lawrence Professor of Finance</a:t>
            </a:r>
          </a:p>
        </p:txBody>
      </p:sp>
      <p:sp>
        <p:nvSpPr>
          <p:cNvPr id="764" name="Title 1"/>
          <p:cNvSpPr txBox="1"/>
          <p:nvPr>
            <p:ph type="title"/>
          </p:nvPr>
        </p:nvSpPr>
        <p:spPr>
          <a:xfrm>
            <a:off x="1151341" y="6833844"/>
            <a:ext cx="21697902" cy="2111119"/>
          </a:xfrm>
          <a:prstGeom prst="rect">
            <a:avLst/>
          </a:prstGeom>
        </p:spPr>
        <p:txBody>
          <a:bodyPr/>
          <a:lstStyle/>
          <a:p>
            <a:pPr/>
            <a:r>
              <a:t>AI Applications in Marketing and Finance</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6" name="Inspect error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Inspect errors!</a:t>
            </a:r>
          </a:p>
        </p:txBody>
      </p:sp>
      <p:sp>
        <p:nvSpPr>
          <p:cNvPr id="767" name="Where’d We Go Wrong?"/>
          <p:cNvSpPr txBox="1"/>
          <p:nvPr>
            <p:ph type="title"/>
          </p:nvPr>
        </p:nvSpPr>
        <p:spPr>
          <a:prstGeom prst="rect">
            <a:avLst/>
          </a:prstGeom>
        </p:spPr>
        <p:txBody>
          <a:bodyPr/>
          <a:lstStyle/>
          <a:p>
            <a:pPr/>
            <a:r>
              <a:t>Where’d We Go Wrong?</a:t>
            </a:r>
          </a:p>
        </p:txBody>
      </p:sp>
      <p:pic>
        <p:nvPicPr>
          <p:cNvPr id="768" name="Picture 6" descr="Picture 6"/>
          <p:cNvPicPr>
            <a:picLocks noChangeAspect="1"/>
          </p:cNvPicPr>
          <p:nvPr/>
        </p:nvPicPr>
        <p:blipFill>
          <a:blip r:embed="rId2">
            <a:extLst/>
          </a:blip>
          <a:stretch>
            <a:fillRect/>
          </a:stretch>
        </p:blipFill>
        <p:spPr>
          <a:xfrm>
            <a:off x="1645408" y="4787032"/>
            <a:ext cx="19727074" cy="7174250"/>
          </a:xfrm>
          <a:prstGeom prst="rect">
            <a:avLst/>
          </a:prstGeom>
          <a:ln w="12700">
            <a:miter lim="400000"/>
          </a:ln>
        </p:spPr>
      </p:pic>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0" name="Misclassified AA- firms = Alltel Pennsylvania in mid 1990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Misclassified AA- firms = Alltel Pennsylvania in mid 1990s</a:t>
            </a:r>
          </a:p>
        </p:txBody>
      </p:sp>
      <p:sp>
        <p:nvSpPr>
          <p:cNvPr id="771" name="Where’d We Go Wrong?"/>
          <p:cNvSpPr txBox="1"/>
          <p:nvPr>
            <p:ph type="title"/>
          </p:nvPr>
        </p:nvSpPr>
        <p:spPr>
          <a:prstGeom prst="rect">
            <a:avLst/>
          </a:prstGeom>
        </p:spPr>
        <p:txBody>
          <a:bodyPr/>
          <a:lstStyle/>
          <a:p>
            <a:pPr/>
            <a:r>
              <a:t>Where’d We Go Wrong?</a:t>
            </a:r>
          </a:p>
        </p:txBody>
      </p:sp>
      <p:sp>
        <p:nvSpPr>
          <p:cNvPr id="772" name="Line"/>
          <p:cNvSpPr/>
          <p:nvPr/>
        </p:nvSpPr>
        <p:spPr>
          <a:xfrm>
            <a:off x="7361132" y="9299145"/>
            <a:ext cx="1" cy="76947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pic>
        <p:nvPicPr>
          <p:cNvPr id="773" name="Picture 8" descr="Picture 8"/>
          <p:cNvPicPr>
            <a:picLocks noChangeAspect="1"/>
          </p:cNvPicPr>
          <p:nvPr/>
        </p:nvPicPr>
        <p:blipFill>
          <a:blip r:embed="rId2">
            <a:extLst/>
          </a:blip>
          <a:stretch>
            <a:fillRect/>
          </a:stretch>
        </p:blipFill>
        <p:spPr>
          <a:xfrm>
            <a:off x="3316014" y="6212784"/>
            <a:ext cx="17751972" cy="288439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2" grpId="1"/>
    </p:bldLst>
  </p:timing>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5" name="Inspect errors!"/>
          <p:cNvSpPr txBox="1"/>
          <p:nvPr>
            <p:ph type="body" sz="quarter" idx="1"/>
          </p:nvPr>
        </p:nvSpPr>
        <p:spPr>
          <a:xfrm>
            <a:off x="1676400" y="2651477"/>
            <a:ext cx="19269379" cy="1789849"/>
          </a:xfrm>
          <a:prstGeom prst="rect">
            <a:avLst/>
          </a:prstGeom>
        </p:spPr>
        <p:txBody>
          <a:bodyPr/>
          <a:lstStyle/>
          <a:p>
            <a:pPr lvl="1" marL="481263" indent="-481263">
              <a:lnSpc>
                <a:spcPct val="110000"/>
              </a:lnSpc>
              <a:spcBef>
                <a:spcPts val="3000"/>
              </a:spcBef>
              <a:buSzPct val="100000"/>
              <a:buChar char="•"/>
              <a:defRPr sz="4800"/>
            </a:pPr>
            <a:r>
              <a:t>Inspect errors!</a:t>
            </a:r>
          </a:p>
        </p:txBody>
      </p:sp>
      <p:sp>
        <p:nvSpPr>
          <p:cNvPr id="776" name="Where’d We Go Wrong?"/>
          <p:cNvSpPr txBox="1"/>
          <p:nvPr>
            <p:ph type="title"/>
          </p:nvPr>
        </p:nvSpPr>
        <p:spPr>
          <a:prstGeom prst="rect">
            <a:avLst/>
          </a:prstGeom>
        </p:spPr>
        <p:txBody>
          <a:bodyPr/>
          <a:lstStyle/>
          <a:p>
            <a:pPr/>
            <a:r>
              <a:t>Where’d We Go Wrong?</a:t>
            </a:r>
          </a:p>
        </p:txBody>
      </p:sp>
      <p:pic>
        <p:nvPicPr>
          <p:cNvPr id="777" name="Picture 6" descr="Picture 6"/>
          <p:cNvPicPr>
            <a:picLocks noChangeAspect="1"/>
          </p:cNvPicPr>
          <p:nvPr/>
        </p:nvPicPr>
        <p:blipFill>
          <a:blip r:embed="rId2">
            <a:extLst/>
          </a:blip>
          <a:stretch>
            <a:fillRect/>
          </a:stretch>
        </p:blipFill>
        <p:spPr>
          <a:xfrm>
            <a:off x="1645408" y="4787032"/>
            <a:ext cx="19727074" cy="7174250"/>
          </a:xfrm>
          <a:prstGeom prst="rect">
            <a:avLst/>
          </a:prstGeom>
          <a:ln w="12700">
            <a:miter lim="400000"/>
          </a:ln>
        </p:spPr>
      </p:pic>
      <p:sp>
        <p:nvSpPr>
          <p:cNvPr id="778" name="Line"/>
          <p:cNvSpPr/>
          <p:nvPr/>
        </p:nvSpPr>
        <p:spPr>
          <a:xfrm flipH="1">
            <a:off x="8376435" y="9580700"/>
            <a:ext cx="769471" cy="1"/>
          </a:xfrm>
          <a:prstGeom prst="line">
            <a:avLst/>
          </a:prstGeom>
          <a:ln w="76200">
            <a:solidFill>
              <a:schemeClr val="accent4"/>
            </a:solidFill>
            <a:miter/>
            <a:head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arton 2016 16:9">
  <a:themeElements>
    <a:clrScheme name="Wharton 2016 16:9">
      <a:dk1>
        <a:srgbClr val="2D2C41"/>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13000"/>
          </a:lnSpc>
          <a:spcBef>
            <a:spcPts val="1600"/>
          </a:spcBef>
          <a:spcAft>
            <a:spcPts val="0"/>
          </a:spcAft>
          <a:buClrTx/>
          <a:buSzTx/>
          <a:buFontTx/>
          <a:buNone/>
          <a:tabLst/>
          <a:defRPr b="0" baseline="0" cap="none" i="0" spc="0" strike="noStrike" sz="4400" u="none" kumimoji="0" normalizeH="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arton 2016 16:9">
  <a:themeElements>
    <a:clrScheme name="Wharton 2016 16:9">
      <a:dk1>
        <a:srgbClr val="000000"/>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13000"/>
          </a:lnSpc>
          <a:spcBef>
            <a:spcPts val="1600"/>
          </a:spcBef>
          <a:spcAft>
            <a:spcPts val="0"/>
          </a:spcAft>
          <a:buClrTx/>
          <a:buSzTx/>
          <a:buFontTx/>
          <a:buNone/>
          <a:tabLst/>
          <a:defRPr b="0" baseline="0" cap="none" i="0" spc="0" strike="noStrike" sz="4400" u="none" kumimoji="0" normalizeH="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