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1pPr>
    <a:lvl2pPr marL="0" marR="0" indent="4572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2pPr>
    <a:lvl3pPr marL="0" marR="0" indent="9144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3pPr>
    <a:lvl4pPr marL="0" marR="0" indent="13716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4pPr>
    <a:lvl5pPr marL="0" marR="0" indent="18288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5pPr>
    <a:lvl6pPr marL="0" marR="0" indent="22860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6pPr>
    <a:lvl7pPr marL="0" marR="0" indent="27432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7pPr>
    <a:lvl8pPr marL="0" marR="0" indent="32004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8pPr>
    <a:lvl9pPr marL="0" marR="0" indent="36576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2D2C4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ED8"/>
          </a:solidFill>
        </a:fill>
      </a:tcStyle>
    </a:wholeTbl>
    <a:band2H>
      <a:tcTxStyle b="def" i="def"/>
      <a:tcStyle>
        <a:tcBdr/>
        <a:fill>
          <a:solidFill>
            <a:srgbClr val="E6E8ED"/>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D2C4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D3E5"/>
          </a:solidFill>
        </a:fill>
      </a:tcStyle>
    </a:wholeTbl>
    <a:band2H>
      <a:tcTxStyle b="def" i="def"/>
      <a:tcStyle>
        <a:tcBdr/>
        <a:fill>
          <a:solidFill>
            <a:srgbClr val="E6EAF2"/>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D2C4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F0E7D3"/>
          </a:solidFill>
        </a:fill>
      </a:tcStyle>
    </a:wholeTbl>
    <a:band2H>
      <a:tcTxStyle b="def" i="def"/>
      <a:tcStyle>
        <a:tcBdr/>
        <a:fill>
          <a:solidFill>
            <a:srgbClr val="F8F3EA"/>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D2C41"/>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7E7E8"/>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
          <a:latin typeface="Arial"/>
          <a:ea typeface="Arial"/>
          <a:cs typeface="Arial"/>
        </a:font>
        <a:srgbClr val="2D2C41"/>
      </a:tcTxStyle>
      <a:tcStyle>
        <a:tcBdr>
          <a:left>
            <a:ln w="25400" cap="flat">
              <a:noFill/>
              <a:miter lim="400000"/>
            </a:ln>
          </a:left>
          <a:right>
            <a:ln w="25400" cap="flat">
              <a:noFill/>
              <a:miter lim="400000"/>
            </a:ln>
          </a:right>
          <a:top>
            <a:ln w="101600" cap="flat">
              <a:solidFill>
                <a:srgbClr val="2D2C41"/>
              </a:solidFill>
              <a:prstDash val="solid"/>
              <a:round/>
            </a:ln>
          </a:top>
          <a:bottom>
            <a:ln w="50800" cap="flat">
              <a:solidFill>
                <a:srgbClr val="2D2C41"/>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25400" cap="flat">
              <a:noFill/>
              <a:miter lim="400000"/>
            </a:ln>
          </a:left>
          <a:right>
            <a:ln w="25400" cap="flat">
              <a:noFill/>
              <a:miter lim="400000"/>
            </a:ln>
          </a:right>
          <a:top>
            <a:ln w="50800" cap="flat">
              <a:solidFill>
                <a:srgbClr val="2D2C41"/>
              </a:solidFill>
              <a:prstDash val="solid"/>
              <a:round/>
            </a:ln>
          </a:top>
          <a:bottom>
            <a:ln w="50800" cap="flat">
              <a:solidFill>
                <a:srgbClr val="2D2C41"/>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D2C4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CCBCD"/>
          </a:solidFill>
        </a:fill>
      </a:tcStyle>
    </a:wholeTbl>
    <a:band2H>
      <a:tcTxStyle b="def" i="def"/>
      <a:tcStyle>
        <a:tcBdr/>
        <a:fill>
          <a:solidFill>
            <a:srgbClr val="E7E7E8"/>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2D2C41"/>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2D2C41"/>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2D2C41"/>
          </a:solidFill>
        </a:fill>
      </a:tcStyle>
    </a:firstRow>
  </a:tblStyle>
  <a:tblStyle styleId="{2708684C-4D16-4618-839F-0558EEFCDFE6}" styleName="">
    <a:tblBg/>
    <a:wholeTbl>
      <a:tcTxStyle b="off" i="off">
        <a:font>
          <a:latin typeface="Arial"/>
          <a:ea typeface="Arial"/>
          <a:cs typeface="Arial"/>
        </a:font>
        <a:srgbClr val="2D2C41"/>
      </a:tcTxStyle>
      <a:tcStyle>
        <a:tcBdr>
          <a:left>
            <a:ln w="25400" cap="flat">
              <a:solidFill>
                <a:srgbClr val="2D2C41"/>
              </a:solidFill>
              <a:prstDash val="solid"/>
              <a:round/>
            </a:ln>
          </a:left>
          <a:right>
            <a:ln w="25400" cap="flat">
              <a:solidFill>
                <a:srgbClr val="2D2C41"/>
              </a:solidFill>
              <a:prstDash val="solid"/>
              <a:round/>
            </a:ln>
          </a:right>
          <a:top>
            <a:ln w="25400" cap="flat">
              <a:solidFill>
                <a:srgbClr val="2D2C41"/>
              </a:solidFill>
              <a:prstDash val="solid"/>
              <a:round/>
            </a:ln>
          </a:top>
          <a:bottom>
            <a:ln w="25400" cap="flat">
              <a:solidFill>
                <a:srgbClr val="2D2C41"/>
              </a:solidFill>
              <a:prstDash val="solid"/>
              <a:round/>
            </a:ln>
          </a:bottom>
          <a:insideH>
            <a:ln w="25400" cap="flat">
              <a:solidFill>
                <a:srgbClr val="2D2C41"/>
              </a:solidFill>
              <a:prstDash val="solid"/>
              <a:round/>
            </a:ln>
          </a:insideH>
          <a:insideV>
            <a:ln w="25400" cap="flat">
              <a:solidFill>
                <a:srgbClr val="2D2C41"/>
              </a:solidFill>
              <a:prstDash val="solid"/>
              <a:round/>
            </a:ln>
          </a:insideV>
        </a:tcBdr>
        <a:fill>
          <a:solidFill>
            <a:srgbClr val="2D2C41">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2D2C41"/>
      </a:tcTxStyle>
      <a:tcStyle>
        <a:tcBdr>
          <a:left>
            <a:ln w="25400" cap="flat">
              <a:solidFill>
                <a:srgbClr val="2D2C41"/>
              </a:solidFill>
              <a:prstDash val="solid"/>
              <a:round/>
            </a:ln>
          </a:left>
          <a:right>
            <a:ln w="25400" cap="flat">
              <a:solidFill>
                <a:srgbClr val="2D2C41"/>
              </a:solidFill>
              <a:prstDash val="solid"/>
              <a:round/>
            </a:ln>
          </a:right>
          <a:top>
            <a:ln w="25400" cap="flat">
              <a:solidFill>
                <a:srgbClr val="2D2C41"/>
              </a:solidFill>
              <a:prstDash val="solid"/>
              <a:round/>
            </a:ln>
          </a:top>
          <a:bottom>
            <a:ln w="25400" cap="flat">
              <a:solidFill>
                <a:srgbClr val="2D2C41"/>
              </a:solidFill>
              <a:prstDash val="solid"/>
              <a:round/>
            </a:ln>
          </a:bottom>
          <a:insideH>
            <a:ln w="25400" cap="flat">
              <a:solidFill>
                <a:srgbClr val="2D2C41"/>
              </a:solidFill>
              <a:prstDash val="solid"/>
              <a:round/>
            </a:ln>
          </a:insideH>
          <a:insideV>
            <a:ln w="25400" cap="flat">
              <a:solidFill>
                <a:srgbClr val="2D2C41"/>
              </a:solidFill>
              <a:prstDash val="solid"/>
              <a:round/>
            </a:ln>
          </a:insideV>
        </a:tcBdr>
        <a:fill>
          <a:solidFill>
            <a:srgbClr val="2D2C41">
              <a:alpha val="20000"/>
            </a:srgbClr>
          </a:solidFill>
        </a:fill>
      </a:tcStyle>
    </a:firstCol>
    <a:lastRow>
      <a:tcTxStyle b="on" i="off">
        <a:font>
          <a:latin typeface="Arial"/>
          <a:ea typeface="Arial"/>
          <a:cs typeface="Arial"/>
        </a:font>
        <a:srgbClr val="2D2C41"/>
      </a:tcTxStyle>
      <a:tcStyle>
        <a:tcBdr>
          <a:left>
            <a:ln w="25400" cap="flat">
              <a:solidFill>
                <a:srgbClr val="2D2C41"/>
              </a:solidFill>
              <a:prstDash val="solid"/>
              <a:round/>
            </a:ln>
          </a:left>
          <a:right>
            <a:ln w="25400" cap="flat">
              <a:solidFill>
                <a:srgbClr val="2D2C41"/>
              </a:solidFill>
              <a:prstDash val="solid"/>
              <a:round/>
            </a:ln>
          </a:right>
          <a:top>
            <a:ln w="101600" cap="flat">
              <a:solidFill>
                <a:srgbClr val="2D2C41"/>
              </a:solidFill>
              <a:prstDash val="solid"/>
              <a:round/>
            </a:ln>
          </a:top>
          <a:bottom>
            <a:ln w="25400" cap="flat">
              <a:solidFill>
                <a:srgbClr val="2D2C41"/>
              </a:solidFill>
              <a:prstDash val="solid"/>
              <a:round/>
            </a:ln>
          </a:bottom>
          <a:insideH>
            <a:ln w="25400" cap="flat">
              <a:solidFill>
                <a:srgbClr val="2D2C41"/>
              </a:solidFill>
              <a:prstDash val="solid"/>
              <a:round/>
            </a:ln>
          </a:insideH>
          <a:insideV>
            <a:ln w="25400" cap="flat">
              <a:solidFill>
                <a:srgbClr val="2D2C41"/>
              </a:solidFill>
              <a:prstDash val="solid"/>
              <a:round/>
            </a:ln>
          </a:insideV>
        </a:tcBdr>
        <a:fill>
          <a:noFill/>
        </a:fill>
      </a:tcStyle>
    </a:lastRow>
    <a:firstRow>
      <a:tcTxStyle b="on" i="off">
        <a:font>
          <a:latin typeface="Arial"/>
          <a:ea typeface="Arial"/>
          <a:cs typeface="Arial"/>
        </a:font>
        <a:srgbClr val="2D2C41"/>
      </a:tcTxStyle>
      <a:tcStyle>
        <a:tcBdr>
          <a:left>
            <a:ln w="25400" cap="flat">
              <a:solidFill>
                <a:srgbClr val="2D2C41"/>
              </a:solidFill>
              <a:prstDash val="solid"/>
              <a:round/>
            </a:ln>
          </a:left>
          <a:right>
            <a:ln w="25400" cap="flat">
              <a:solidFill>
                <a:srgbClr val="2D2C41"/>
              </a:solidFill>
              <a:prstDash val="solid"/>
              <a:round/>
            </a:ln>
          </a:right>
          <a:top>
            <a:ln w="25400" cap="flat">
              <a:solidFill>
                <a:srgbClr val="2D2C41"/>
              </a:solidFill>
              <a:prstDash val="solid"/>
              <a:round/>
            </a:ln>
          </a:top>
          <a:bottom>
            <a:ln w="50800" cap="flat">
              <a:solidFill>
                <a:srgbClr val="2D2C41"/>
              </a:solidFill>
              <a:prstDash val="solid"/>
              <a:round/>
            </a:ln>
          </a:bottom>
          <a:insideH>
            <a:ln w="25400" cap="flat">
              <a:solidFill>
                <a:srgbClr val="2D2C41"/>
              </a:solidFill>
              <a:prstDash val="solid"/>
              <a:round/>
            </a:ln>
          </a:insideH>
          <a:insideV>
            <a:ln w="25400" cap="flat">
              <a:solidFill>
                <a:srgbClr val="2D2C41"/>
              </a:solidFill>
              <a:prstDash val="solid"/>
              <a:round/>
            </a:ln>
          </a:insideV>
        </a:tcBdr>
        <a:fill>
          <a:noFill/>
        </a:fill>
      </a:tcStyle>
    </a:firstRow>
  </a:tblStyle>
  <a:tblStyle styleId="{8F44A2F1-9E1F-4B54-A3A2-5F16C0AD49E2}" styleName="">
    <a:tblBg/>
    <a:wholeTbl>
      <a:tcTxStyle b="off" i="off">
        <a:font>
          <a:latin typeface="Arial"/>
          <a:ea typeface="Arial"/>
          <a:cs typeface="Arial"/>
        </a:font>
        <a:schemeClr val="accent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D3E5"/>
          </a:solidFill>
        </a:fill>
      </a:tcStyle>
    </a:wholeTbl>
    <a:band2H>
      <a:tcTxStyle b="def" i="def"/>
      <a:tcStyle>
        <a:tcBdr/>
        <a:fill>
          <a:solidFill>
            <a:srgbClr val="E6EAF2"/>
          </a:solidFill>
        </a:fill>
      </a:tcStyle>
    </a:band2H>
    <a:firstCol>
      <a:tcTxStyle b="off"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ff"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1" name="Shape 211"/>
          <p:cNvSpPr/>
          <p:nvPr>
            <p:ph type="sldImg"/>
          </p:nvPr>
        </p:nvSpPr>
        <p:spPr>
          <a:xfrm>
            <a:off x="1143000" y="685800"/>
            <a:ext cx="4572000" cy="3429000"/>
          </a:xfrm>
          <a:prstGeom prst="rect">
            <a:avLst/>
          </a:prstGeom>
        </p:spPr>
        <p:txBody>
          <a:bodyPr/>
          <a:lstStyle/>
          <a:p>
            <a:pPr/>
          </a:p>
        </p:txBody>
      </p:sp>
      <p:sp>
        <p:nvSpPr>
          <p:cNvPr id="212" name="Shape 2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1828800" latinLnBrk="0">
      <a:defRPr sz="2400">
        <a:latin typeface="+mn-lt"/>
        <a:ea typeface="+mn-ea"/>
        <a:cs typeface="+mn-cs"/>
        <a:sym typeface="Calibri"/>
      </a:defRPr>
    </a:lvl1pPr>
    <a:lvl2pPr indent="228600" defTabSz="1828800" latinLnBrk="0">
      <a:defRPr sz="2400">
        <a:latin typeface="+mn-lt"/>
        <a:ea typeface="+mn-ea"/>
        <a:cs typeface="+mn-cs"/>
        <a:sym typeface="Calibri"/>
      </a:defRPr>
    </a:lvl2pPr>
    <a:lvl3pPr indent="457200" defTabSz="1828800" latinLnBrk="0">
      <a:defRPr sz="2400">
        <a:latin typeface="+mn-lt"/>
        <a:ea typeface="+mn-ea"/>
        <a:cs typeface="+mn-cs"/>
        <a:sym typeface="Calibri"/>
      </a:defRPr>
    </a:lvl3pPr>
    <a:lvl4pPr indent="685800" defTabSz="1828800" latinLnBrk="0">
      <a:defRPr sz="2400">
        <a:latin typeface="+mn-lt"/>
        <a:ea typeface="+mn-ea"/>
        <a:cs typeface="+mn-cs"/>
        <a:sym typeface="Calibri"/>
      </a:defRPr>
    </a:lvl4pPr>
    <a:lvl5pPr indent="914400" defTabSz="1828800" latinLnBrk="0">
      <a:defRPr sz="2400">
        <a:latin typeface="+mn-lt"/>
        <a:ea typeface="+mn-ea"/>
        <a:cs typeface="+mn-cs"/>
        <a:sym typeface="Calibri"/>
      </a:defRPr>
    </a:lvl5pPr>
    <a:lvl6pPr indent="1143000" defTabSz="1828800" latinLnBrk="0">
      <a:defRPr sz="2400">
        <a:latin typeface="+mn-lt"/>
        <a:ea typeface="+mn-ea"/>
        <a:cs typeface="+mn-cs"/>
        <a:sym typeface="Calibri"/>
      </a:defRPr>
    </a:lvl6pPr>
    <a:lvl7pPr indent="1371600" defTabSz="1828800" latinLnBrk="0">
      <a:defRPr sz="2400">
        <a:latin typeface="+mn-lt"/>
        <a:ea typeface="+mn-ea"/>
        <a:cs typeface="+mn-cs"/>
        <a:sym typeface="Calibri"/>
      </a:defRPr>
    </a:lvl7pPr>
    <a:lvl8pPr indent="1600200" defTabSz="1828800" latinLnBrk="0">
      <a:defRPr sz="2400">
        <a:latin typeface="+mn-lt"/>
        <a:ea typeface="+mn-ea"/>
        <a:cs typeface="+mn-cs"/>
        <a:sym typeface="Calibri"/>
      </a:defRPr>
    </a:lvl8pPr>
    <a:lvl9pPr indent="1828800" defTabSz="1828800" latinLnBrk="0">
      <a:defRPr sz="24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bg>
      <p:bgPr>
        <a:solidFill>
          <a:schemeClr val="accent1"/>
        </a:solidFill>
      </p:bgPr>
    </p:bg>
    <p:spTree>
      <p:nvGrpSpPr>
        <p:cNvPr id="1" name=""/>
        <p:cNvGrpSpPr/>
        <p:nvPr/>
      </p:nvGrpSpPr>
      <p:grpSpPr>
        <a:xfrm>
          <a:off x="0" y="0"/>
          <a:ext cx="0" cy="0"/>
          <a:chOff x="0" y="0"/>
          <a:chExt cx="0" cy="0"/>
        </a:xfrm>
      </p:grpSpPr>
      <p:sp>
        <p:nvSpPr>
          <p:cNvPr id="14" name="Title Text"/>
          <p:cNvSpPr txBox="1"/>
          <p:nvPr>
            <p:ph type="title"/>
          </p:nvPr>
        </p:nvSpPr>
        <p:spPr>
          <a:xfrm>
            <a:off x="1151343" y="7792000"/>
            <a:ext cx="18288001" cy="1292663"/>
          </a:xfrm>
          <a:prstGeom prst="rect">
            <a:avLst/>
          </a:prstGeom>
        </p:spPr>
        <p:txBody>
          <a:bodyPr anchor="b"/>
          <a:lstStyle>
            <a:lvl1pPr>
              <a:defRPr sz="8000">
                <a:solidFill>
                  <a:srgbClr val="FFFFFF"/>
                </a:solidFill>
              </a:defRPr>
            </a:lvl1pPr>
          </a:lstStyle>
          <a:p>
            <a:pPr/>
            <a:r>
              <a:t>Title Text</a:t>
            </a:r>
          </a:p>
        </p:txBody>
      </p:sp>
      <p:sp>
        <p:nvSpPr>
          <p:cNvPr id="15" name="Body Level One…"/>
          <p:cNvSpPr txBox="1"/>
          <p:nvPr>
            <p:ph type="body" sz="quarter" idx="1"/>
          </p:nvPr>
        </p:nvSpPr>
        <p:spPr>
          <a:xfrm>
            <a:off x="1151343" y="9100000"/>
            <a:ext cx="18288001" cy="1014767"/>
          </a:xfrm>
          <a:prstGeom prst="rect">
            <a:avLst/>
          </a:prstGeom>
        </p:spPr>
        <p:txBody>
          <a:bodyPr/>
          <a:lstStyle>
            <a:lvl1pPr>
              <a:defRPr sz="5200">
                <a:solidFill>
                  <a:srgbClr val="FFFFFF"/>
                </a:solidFill>
              </a:defRPr>
            </a:lvl1pPr>
            <a:lvl2pPr>
              <a:defRPr sz="5200">
                <a:solidFill>
                  <a:srgbClr val="FFFFFF"/>
                </a:solidFill>
              </a:defRPr>
            </a:lvl2pPr>
            <a:lvl3pPr>
              <a:defRPr sz="5200">
                <a:solidFill>
                  <a:srgbClr val="FFFFFF"/>
                </a:solidFill>
              </a:defRPr>
            </a:lvl3pPr>
            <a:lvl4pPr>
              <a:defRPr sz="5200">
                <a:solidFill>
                  <a:srgbClr val="FFFFFF"/>
                </a:solidFill>
              </a:defRPr>
            </a:lvl4pPr>
            <a:lvl5pPr>
              <a:defRPr sz="5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6" name="Freeform 8"/>
          <p:cNvSpPr/>
          <p:nvPr/>
        </p:nvSpPr>
        <p:spPr>
          <a:xfrm flipH="1" rot="16200000">
            <a:off x="11338477" y="668469"/>
            <a:ext cx="6524360" cy="19566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502"/>
                </a:moveTo>
                <a:cubicBezTo>
                  <a:pt x="21600" y="14334"/>
                  <a:pt x="21600" y="7167"/>
                  <a:pt x="21600" y="0"/>
                </a:cubicBezTo>
                <a:lnTo>
                  <a:pt x="18913" y="2659"/>
                </a:lnTo>
                <a:lnTo>
                  <a:pt x="0" y="21600"/>
                </a:lnTo>
                <a:lnTo>
                  <a:pt x="21600" y="21502"/>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7" name="Text Placeholder 13"/>
          <p:cNvSpPr/>
          <p:nvPr>
            <p:ph type="body" sz="quarter" idx="21"/>
          </p:nvPr>
        </p:nvSpPr>
        <p:spPr>
          <a:xfrm>
            <a:off x="1151343" y="10674257"/>
            <a:ext cx="18288001" cy="949749"/>
          </a:xfrm>
          <a:prstGeom prst="rect">
            <a:avLst/>
          </a:prstGeom>
        </p:spPr>
        <p:txBody>
          <a:bodyPr/>
          <a:lstStyle/>
          <a:p>
            <a:pPr>
              <a:defRPr>
                <a:solidFill>
                  <a:schemeClr val="accent4"/>
                </a:solidFill>
                <a:latin typeface="Garamond"/>
                <a:ea typeface="Garamond"/>
                <a:cs typeface="Garamond"/>
                <a:sym typeface="Garamond"/>
              </a:defRPr>
            </a:pPr>
          </a:p>
        </p:txBody>
      </p:sp>
      <p:sp>
        <p:nvSpPr>
          <p:cNvPr id="18" name="Freeform 7"/>
          <p:cNvSpPr/>
          <p:nvPr/>
        </p:nvSpPr>
        <p:spPr>
          <a:xfrm flipH="1" rot="10800000">
            <a:off x="20819006" y="-2"/>
            <a:ext cx="3564991" cy="106742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close/>
              </a:path>
            </a:pathLst>
          </a:custGeom>
          <a:solidFill>
            <a:schemeClr val="accent2">
              <a:alpha val="90000"/>
            </a:scheme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9" name="Picture 3" descr="Picture 3"/>
          <p:cNvPicPr>
            <a:picLocks noChangeAspect="1"/>
          </p:cNvPicPr>
          <p:nvPr/>
        </p:nvPicPr>
        <p:blipFill>
          <a:blip r:embed="rId2">
            <a:extLst/>
          </a:blip>
          <a:stretch>
            <a:fillRect/>
          </a:stretch>
        </p:blipFill>
        <p:spPr>
          <a:xfrm>
            <a:off x="1072816" y="1039719"/>
            <a:ext cx="5600701" cy="3136609"/>
          </a:xfrm>
          <a:prstGeom prst="rect">
            <a:avLst/>
          </a:prstGeom>
          <a:ln w="12700">
            <a:miter lim="400000"/>
          </a:ln>
        </p:spPr>
      </p:pic>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oter Only">
    <p:spTree>
      <p:nvGrpSpPr>
        <p:cNvPr id="1" name=""/>
        <p:cNvGrpSpPr/>
        <p:nvPr/>
      </p:nvGrpSpPr>
      <p:grpSpPr>
        <a:xfrm>
          <a:off x="0" y="0"/>
          <a:ext cx="0" cy="0"/>
          <a:chOff x="0" y="0"/>
          <a:chExt cx="0" cy="0"/>
        </a:xfrm>
      </p:grpSpPr>
      <p:sp>
        <p:nvSpPr>
          <p:cNvPr id="112"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113"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14"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oter and Background">
    <p:spTree>
      <p:nvGrpSpPr>
        <p:cNvPr id="1" name=""/>
        <p:cNvGrpSpPr/>
        <p:nvPr/>
      </p:nvGrpSpPr>
      <p:grpSpPr>
        <a:xfrm>
          <a:off x="0" y="0"/>
          <a:ext cx="0" cy="0"/>
          <a:chOff x="0" y="0"/>
          <a:chExt cx="0" cy="0"/>
        </a:xfrm>
      </p:grpSpPr>
      <p:sp>
        <p:nvSpPr>
          <p:cNvPr id="122" name="Freeform 7"/>
          <p:cNvSpPr/>
          <p:nvPr/>
        </p:nvSpPr>
        <p:spPr>
          <a:xfrm flipH="1">
            <a:off x="-1" y="4244799"/>
            <a:ext cx="2926403" cy="8762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23" name="Freeform 9"/>
          <p:cNvSpPr/>
          <p:nvPr/>
        </p:nvSpPr>
        <p:spPr>
          <a:xfrm flipH="1" rot="16200000">
            <a:off x="7821738" y="-3555263"/>
            <a:ext cx="8740537" cy="2438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20125"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ackground Only: Blue">
    <p:bg>
      <p:bgPr>
        <a:solidFill>
          <a:schemeClr val="accent1"/>
        </a:solidFill>
      </p:bgPr>
    </p:bg>
    <p:spTree>
      <p:nvGrpSpPr>
        <p:cNvPr id="1" name=""/>
        <p:cNvGrpSpPr/>
        <p:nvPr/>
      </p:nvGrpSpPr>
      <p:grpSpPr>
        <a:xfrm>
          <a:off x="0" y="0"/>
          <a:ext cx="0" cy="0"/>
          <a:chOff x="0" y="0"/>
          <a:chExt cx="0" cy="0"/>
        </a:xfrm>
      </p:grpSpPr>
      <p:grpSp>
        <p:nvGrpSpPr>
          <p:cNvPr id="133" name="Freeform 6"/>
          <p:cNvGrpSpPr/>
          <p:nvPr/>
        </p:nvGrpSpPr>
        <p:grpSpPr>
          <a:xfrm>
            <a:off x="0" y="0"/>
            <a:ext cx="24383999" cy="9318283"/>
            <a:chOff x="0" y="0"/>
            <a:chExt cx="24383998" cy="9318282"/>
          </a:xfrm>
        </p:grpSpPr>
        <p:sp>
          <p:nvSpPr>
            <p:cNvPr id="131" name="Shape"/>
            <p:cNvSpPr/>
            <p:nvPr/>
          </p:nvSpPr>
          <p:spPr>
            <a:xfrm flipH="1" rot="5400000">
              <a:off x="7532858" y="-7532859"/>
              <a:ext cx="9318283" cy="2438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18877" y="0"/>
                  </a:lnTo>
                  <a:close/>
                </a:path>
              </a:pathLst>
            </a:custGeom>
            <a:solidFill>
              <a:srgbClr val="000000">
                <a:alpha val="10000"/>
              </a:srgbClr>
            </a:solidFill>
            <a:ln w="12700" cap="flat">
              <a:noFill/>
              <a:miter lim="400000"/>
            </a:ln>
            <a:effectLst/>
          </p:spPr>
          <p:txBody>
            <a:bodyPr wrap="square" lIns="91439" tIns="91439" rIns="91439" bIns="91439" numCol="1" anchor="ctr">
              <a:noAutofit/>
            </a:bodyP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32" name="Text"/>
            <p:cNvSpPr txBox="1"/>
            <p:nvPr/>
          </p:nvSpPr>
          <p:spPr>
            <a:xfrm rot="5400000">
              <a:off x="7532858" y="4308479"/>
              <a:ext cx="9318283" cy="701324"/>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algn="ctr">
                <a:defRPr>
                  <a:solidFill>
                    <a:srgbClr val="FFFFFF"/>
                  </a:solidFill>
                </a:defRPr>
              </a:lvl1pPr>
            </a:lstStyle>
            <a:p>
              <a:pPr/>
              <a:r>
                <a:t> </a:t>
              </a:r>
            </a:p>
          </p:txBody>
        </p:sp>
      </p:grpSp>
      <p:sp>
        <p:nvSpPr>
          <p:cNvPr id="134" name="Freeform 4"/>
          <p:cNvSpPr/>
          <p:nvPr/>
        </p:nvSpPr>
        <p:spPr>
          <a:xfrm flipH="1" rot="10800000">
            <a:off x="21237971" y="0"/>
            <a:ext cx="3146029" cy="94198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35" name="Picture 1" descr="Picture 1"/>
          <p:cNvPicPr>
            <a:picLocks noChangeAspect="1"/>
          </p:cNvPicPr>
          <p:nvPr/>
        </p:nvPicPr>
        <p:blipFill>
          <a:blip r:embed="rId2">
            <a:extLst/>
          </a:blip>
          <a:stretch>
            <a:fillRect/>
          </a:stretch>
        </p:blipFill>
        <p:spPr>
          <a:xfrm>
            <a:off x="8725717" y="8527791"/>
            <a:ext cx="7363370" cy="4123771"/>
          </a:xfrm>
          <a:prstGeom prst="rect">
            <a:avLst/>
          </a:prstGeom>
          <a:ln w="12700">
            <a:miter lim="400000"/>
          </a:ln>
        </p:spPr>
      </p:pic>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Slide">
    <p:bg>
      <p:bgPr>
        <a:solidFill>
          <a:schemeClr val="accent1"/>
        </a:solidFill>
      </p:bgPr>
    </p:bg>
    <p:spTree>
      <p:nvGrpSpPr>
        <p:cNvPr id="1" name=""/>
        <p:cNvGrpSpPr/>
        <p:nvPr/>
      </p:nvGrpSpPr>
      <p:grpSpPr>
        <a:xfrm>
          <a:off x="0" y="0"/>
          <a:ext cx="0" cy="0"/>
          <a:chOff x="0" y="0"/>
          <a:chExt cx="0" cy="0"/>
        </a:xfrm>
      </p:grpSpPr>
      <p:sp>
        <p:nvSpPr>
          <p:cNvPr id="143" name="Title Text"/>
          <p:cNvSpPr txBox="1"/>
          <p:nvPr>
            <p:ph type="title"/>
          </p:nvPr>
        </p:nvSpPr>
        <p:spPr>
          <a:xfrm>
            <a:off x="1151343" y="7792000"/>
            <a:ext cx="18288001" cy="1292663"/>
          </a:xfrm>
          <a:prstGeom prst="rect">
            <a:avLst/>
          </a:prstGeom>
        </p:spPr>
        <p:txBody>
          <a:bodyPr anchor="b"/>
          <a:lstStyle>
            <a:lvl1pPr>
              <a:defRPr sz="8000">
                <a:solidFill>
                  <a:srgbClr val="FFFFFF"/>
                </a:solidFill>
              </a:defRPr>
            </a:lvl1pPr>
          </a:lstStyle>
          <a:p>
            <a:pPr/>
            <a:r>
              <a:t>Title Text</a:t>
            </a:r>
          </a:p>
        </p:txBody>
      </p:sp>
      <p:sp>
        <p:nvSpPr>
          <p:cNvPr id="144" name="Body Level One…"/>
          <p:cNvSpPr txBox="1"/>
          <p:nvPr>
            <p:ph type="body" sz="quarter" idx="1"/>
          </p:nvPr>
        </p:nvSpPr>
        <p:spPr>
          <a:xfrm>
            <a:off x="1151343" y="9100000"/>
            <a:ext cx="18288001" cy="1014767"/>
          </a:xfrm>
          <a:prstGeom prst="rect">
            <a:avLst/>
          </a:prstGeom>
        </p:spPr>
        <p:txBody>
          <a:bodyPr/>
          <a:lstStyle>
            <a:lvl1pPr>
              <a:defRPr sz="5200">
                <a:solidFill>
                  <a:srgbClr val="FFFFFF"/>
                </a:solidFill>
              </a:defRPr>
            </a:lvl1pPr>
            <a:lvl2pPr>
              <a:defRPr sz="5200">
                <a:solidFill>
                  <a:srgbClr val="FFFFFF"/>
                </a:solidFill>
              </a:defRPr>
            </a:lvl2pPr>
            <a:lvl3pPr>
              <a:defRPr sz="5200">
                <a:solidFill>
                  <a:srgbClr val="FFFFFF"/>
                </a:solidFill>
              </a:defRPr>
            </a:lvl3pPr>
            <a:lvl4pPr>
              <a:defRPr sz="5200">
                <a:solidFill>
                  <a:srgbClr val="FFFFFF"/>
                </a:solidFill>
              </a:defRPr>
            </a:lvl4pPr>
            <a:lvl5pPr>
              <a:defRPr sz="5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45" name="Freeform 8"/>
          <p:cNvSpPr/>
          <p:nvPr/>
        </p:nvSpPr>
        <p:spPr>
          <a:xfrm flipH="1" rot="16200000">
            <a:off x="11338477" y="668469"/>
            <a:ext cx="6524360" cy="19566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502"/>
                </a:moveTo>
                <a:cubicBezTo>
                  <a:pt x="21600" y="14334"/>
                  <a:pt x="21600" y="7167"/>
                  <a:pt x="21600" y="0"/>
                </a:cubicBezTo>
                <a:lnTo>
                  <a:pt x="18913" y="2659"/>
                </a:lnTo>
                <a:lnTo>
                  <a:pt x="0" y="21600"/>
                </a:lnTo>
                <a:lnTo>
                  <a:pt x="21600" y="21502"/>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46" name="Text Placeholder 13"/>
          <p:cNvSpPr/>
          <p:nvPr>
            <p:ph type="body" sz="quarter" idx="21"/>
          </p:nvPr>
        </p:nvSpPr>
        <p:spPr>
          <a:xfrm>
            <a:off x="1151343" y="10674257"/>
            <a:ext cx="18288001" cy="949749"/>
          </a:xfrm>
          <a:prstGeom prst="rect">
            <a:avLst/>
          </a:prstGeom>
        </p:spPr>
        <p:txBody>
          <a:bodyPr/>
          <a:lstStyle/>
          <a:p>
            <a:pPr>
              <a:defRPr>
                <a:solidFill>
                  <a:schemeClr val="accent4"/>
                </a:solidFill>
                <a:latin typeface="Garamond"/>
                <a:ea typeface="Garamond"/>
                <a:cs typeface="Garamond"/>
                <a:sym typeface="Garamond"/>
              </a:defRPr>
            </a:pPr>
          </a:p>
        </p:txBody>
      </p:sp>
      <p:sp>
        <p:nvSpPr>
          <p:cNvPr id="147" name="Freeform 7"/>
          <p:cNvSpPr/>
          <p:nvPr/>
        </p:nvSpPr>
        <p:spPr>
          <a:xfrm flipH="1" rot="10800000">
            <a:off x="20819006" y="-2"/>
            <a:ext cx="3564991" cy="106742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close/>
              </a:path>
            </a:pathLst>
          </a:custGeom>
          <a:solidFill>
            <a:schemeClr val="accent2">
              <a:alpha val="90000"/>
            </a:scheme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48" name="Picture 9" descr="Picture 9"/>
          <p:cNvPicPr>
            <a:picLocks noChangeAspect="1"/>
          </p:cNvPicPr>
          <p:nvPr/>
        </p:nvPicPr>
        <p:blipFill>
          <a:blip r:embed="rId2">
            <a:extLst/>
          </a:blip>
          <a:stretch>
            <a:fillRect/>
          </a:stretch>
        </p:blipFill>
        <p:spPr>
          <a:xfrm>
            <a:off x="1072816" y="1039719"/>
            <a:ext cx="5600701" cy="3136609"/>
          </a:xfrm>
          <a:prstGeom prst="rect">
            <a:avLst/>
          </a:prstGeom>
          <a:ln w="12700">
            <a:miter lim="400000"/>
          </a:ln>
        </p:spPr>
      </p:pic>
      <p:sp>
        <p:nvSpPr>
          <p:cNvPr id="1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oter and Background">
    <p:spTree>
      <p:nvGrpSpPr>
        <p:cNvPr id="1" name=""/>
        <p:cNvGrpSpPr/>
        <p:nvPr/>
      </p:nvGrpSpPr>
      <p:grpSpPr>
        <a:xfrm>
          <a:off x="0" y="0"/>
          <a:ext cx="0" cy="0"/>
          <a:chOff x="0" y="0"/>
          <a:chExt cx="0" cy="0"/>
        </a:xfrm>
      </p:grpSpPr>
      <p:sp>
        <p:nvSpPr>
          <p:cNvPr id="156" name="Freeform 7"/>
          <p:cNvSpPr/>
          <p:nvPr/>
        </p:nvSpPr>
        <p:spPr>
          <a:xfrm flipH="1">
            <a:off x="-1" y="4244799"/>
            <a:ext cx="2926403" cy="8762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57" name="Freeform 9"/>
          <p:cNvSpPr/>
          <p:nvPr/>
        </p:nvSpPr>
        <p:spPr>
          <a:xfrm flipH="1" rot="16200000">
            <a:off x="7821738" y="-3555263"/>
            <a:ext cx="8740537" cy="2438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20125"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oter and Background">
    <p:spTree>
      <p:nvGrpSpPr>
        <p:cNvPr id="1" name=""/>
        <p:cNvGrpSpPr/>
        <p:nvPr/>
      </p:nvGrpSpPr>
      <p:grpSpPr>
        <a:xfrm>
          <a:off x="0" y="0"/>
          <a:ext cx="0" cy="0"/>
          <a:chOff x="0" y="0"/>
          <a:chExt cx="0" cy="0"/>
        </a:xfrm>
      </p:grpSpPr>
      <p:sp>
        <p:nvSpPr>
          <p:cNvPr id="165"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166"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67"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168" name="Freeform 7"/>
          <p:cNvSpPr/>
          <p:nvPr/>
        </p:nvSpPr>
        <p:spPr>
          <a:xfrm flipH="1">
            <a:off x="-1" y="4244799"/>
            <a:ext cx="2926403" cy="8762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69" name="Freeform 9"/>
          <p:cNvSpPr/>
          <p:nvPr/>
        </p:nvSpPr>
        <p:spPr>
          <a:xfrm flipH="1" rot="16200000">
            <a:off x="7821738" y="-3555263"/>
            <a:ext cx="8740537" cy="2438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20125"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177"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178"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79"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180" name="Title Text"/>
          <p:cNvSpPr txBox="1"/>
          <p:nvPr>
            <p:ph type="title"/>
          </p:nvPr>
        </p:nvSpPr>
        <p:spPr>
          <a:prstGeom prst="rect">
            <a:avLst/>
          </a:prstGeom>
        </p:spPr>
        <p:txBody>
          <a:bodyPr/>
          <a:lstStyle/>
          <a:p>
            <a:pPr/>
            <a:r>
              <a:t>Title Text</a:t>
            </a:r>
          </a:p>
        </p:txBody>
      </p:sp>
      <p:sp>
        <p:nvSpPr>
          <p:cNvPr id="1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oter and Background">
    <p:spTree>
      <p:nvGrpSpPr>
        <p:cNvPr id="1" name=""/>
        <p:cNvGrpSpPr/>
        <p:nvPr/>
      </p:nvGrpSpPr>
      <p:grpSpPr>
        <a:xfrm>
          <a:off x="0" y="0"/>
          <a:ext cx="0" cy="0"/>
          <a:chOff x="0" y="0"/>
          <a:chExt cx="0" cy="0"/>
        </a:xfrm>
      </p:grpSpPr>
      <p:sp>
        <p:nvSpPr>
          <p:cNvPr id="188"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defRPr sz="6400">
                <a:solidFill>
                  <a:srgbClr val="002C77"/>
                </a:solidFill>
              </a:defRPr>
            </a:pPr>
          </a:p>
        </p:txBody>
      </p:sp>
      <p:sp>
        <p:nvSpPr>
          <p:cNvPr id="189"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defRPr>
                <a:solidFill>
                  <a:srgbClr val="FFFFFF"/>
                </a:solidFill>
              </a:defRPr>
            </a:pPr>
          </a:p>
        </p:txBody>
      </p:sp>
      <p:pic>
        <p:nvPicPr>
          <p:cNvPr id="190"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191" name="Freeform 7"/>
          <p:cNvSpPr/>
          <p:nvPr/>
        </p:nvSpPr>
        <p:spPr>
          <a:xfrm flipH="1">
            <a:off x="-1" y="4244799"/>
            <a:ext cx="2926403" cy="8762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close/>
              </a:path>
            </a:pathLst>
          </a:custGeom>
          <a:solidFill>
            <a:srgbClr val="000000">
              <a:alpha val="10000"/>
            </a:srgbClr>
          </a:solidFill>
          <a:ln w="12700">
            <a:miter lim="400000"/>
          </a:ln>
        </p:spPr>
        <p:txBody>
          <a:bodyPr tIns="91439" bIns="91439" anchor="ctr"/>
          <a:lstStyle/>
          <a:p>
            <a:pPr algn="ctr">
              <a:defRPr>
                <a:solidFill>
                  <a:srgbClr val="FFFFFF"/>
                </a:solidFill>
              </a:defRPr>
            </a:pPr>
          </a:p>
        </p:txBody>
      </p:sp>
      <p:sp>
        <p:nvSpPr>
          <p:cNvPr id="192" name="Freeform 9"/>
          <p:cNvSpPr/>
          <p:nvPr/>
        </p:nvSpPr>
        <p:spPr>
          <a:xfrm flipH="1" rot="16200000">
            <a:off x="7821738" y="-3555263"/>
            <a:ext cx="8740537" cy="2438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20125" y="0"/>
                </a:lnTo>
                <a:close/>
              </a:path>
            </a:pathLst>
          </a:custGeom>
          <a:solidFill>
            <a:srgbClr val="000000">
              <a:alpha val="10000"/>
            </a:srgbClr>
          </a:solidFill>
          <a:ln w="12700">
            <a:miter lim="400000"/>
          </a:ln>
        </p:spPr>
        <p:txBody>
          <a:bodyPr tIns="91439" bIns="91439" anchor="ctr"/>
          <a:lstStyle/>
          <a:p>
            <a:pPr algn="ctr">
              <a:defRPr>
                <a:solidFill>
                  <a:srgbClr val="FFFFFF"/>
                </a:solidFill>
              </a:defRPr>
            </a:pPr>
          </a:p>
        </p:txBody>
      </p:sp>
      <p:sp>
        <p:nvSpPr>
          <p:cNvPr id="1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p:spTree>
      <p:nvGrpSpPr>
        <p:cNvPr id="1" name=""/>
        <p:cNvGrpSpPr/>
        <p:nvPr/>
      </p:nvGrpSpPr>
      <p:grpSpPr>
        <a:xfrm>
          <a:off x="0" y="0"/>
          <a:ext cx="0" cy="0"/>
          <a:chOff x="0" y="0"/>
          <a:chExt cx="0" cy="0"/>
        </a:xfrm>
      </p:grpSpPr>
      <p:sp>
        <p:nvSpPr>
          <p:cNvPr id="200"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defRPr sz="6400">
                <a:solidFill>
                  <a:srgbClr val="002C77"/>
                </a:solidFill>
              </a:defRPr>
            </a:pPr>
          </a:p>
        </p:txBody>
      </p:sp>
      <p:sp>
        <p:nvSpPr>
          <p:cNvPr id="201"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defRPr>
                <a:solidFill>
                  <a:srgbClr val="FFFFFF"/>
                </a:solidFill>
              </a:defRPr>
            </a:pPr>
          </a:p>
        </p:txBody>
      </p:sp>
      <p:pic>
        <p:nvPicPr>
          <p:cNvPr id="202"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203" name="Title Text"/>
          <p:cNvSpPr txBox="1"/>
          <p:nvPr>
            <p:ph type="title"/>
          </p:nvPr>
        </p:nvSpPr>
        <p:spPr>
          <a:prstGeom prst="rect">
            <a:avLst/>
          </a:prstGeom>
        </p:spPr>
        <p:txBody>
          <a:bodyPr/>
          <a:lstStyle/>
          <a:p>
            <a:pPr/>
            <a:r>
              <a:t>Title Text</a:t>
            </a:r>
          </a:p>
        </p:txBody>
      </p:sp>
      <p:sp>
        <p:nvSpPr>
          <p:cNvPr id="20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p:spTree>
      <p:nvGrpSpPr>
        <p:cNvPr id="1" name=""/>
        <p:cNvGrpSpPr/>
        <p:nvPr/>
      </p:nvGrpSpPr>
      <p:grpSpPr>
        <a:xfrm>
          <a:off x="0" y="0"/>
          <a:ext cx="0" cy="0"/>
          <a:chOff x="0" y="0"/>
          <a:chExt cx="0" cy="0"/>
        </a:xfrm>
      </p:grpSpPr>
      <p:sp>
        <p:nvSpPr>
          <p:cNvPr id="27" name="Title Text"/>
          <p:cNvSpPr txBox="1"/>
          <p:nvPr>
            <p:ph type="title"/>
          </p:nvPr>
        </p:nvSpPr>
        <p:spPr>
          <a:prstGeom prst="rect">
            <a:avLst/>
          </a:prstGeom>
        </p:spPr>
        <p:txBody>
          <a:bodyPr/>
          <a:lstStyle/>
          <a:p>
            <a:pPr/>
            <a:r>
              <a:t>Title Text</a:t>
            </a:r>
          </a:p>
        </p:txBody>
      </p:sp>
      <p:sp>
        <p:nvSpPr>
          <p:cNvPr id="2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Emphasis">
    <p:bg>
      <p:bgPr>
        <a:solidFill>
          <a:schemeClr val="accent1"/>
        </a:solidFill>
      </p:bgPr>
    </p:bg>
    <p:spTree>
      <p:nvGrpSpPr>
        <p:cNvPr id="1" name=""/>
        <p:cNvGrpSpPr/>
        <p:nvPr/>
      </p:nvGrpSpPr>
      <p:grpSpPr>
        <a:xfrm>
          <a:off x="0" y="0"/>
          <a:ext cx="0" cy="0"/>
          <a:chOff x="0" y="0"/>
          <a:chExt cx="0" cy="0"/>
        </a:xfrm>
      </p:grpSpPr>
      <p:sp>
        <p:nvSpPr>
          <p:cNvPr id="36" name="Title Text"/>
          <p:cNvSpPr txBox="1"/>
          <p:nvPr>
            <p:ph type="title"/>
          </p:nvPr>
        </p:nvSpPr>
        <p:spPr>
          <a:prstGeom prst="rect">
            <a:avLst/>
          </a:prstGeom>
        </p:spPr>
        <p:txBody>
          <a:bodyPr/>
          <a:lstStyle>
            <a:lvl1pPr>
              <a:defRPr>
                <a:solidFill>
                  <a:srgbClr val="FFFFFF"/>
                </a:solidFill>
              </a:defRPr>
            </a:lvl1pPr>
          </a:lstStyle>
          <a:p>
            <a:pPr/>
            <a:r>
              <a:t>Title Text</a:t>
            </a:r>
          </a:p>
        </p:txBody>
      </p:sp>
      <p:sp>
        <p:nvSpPr>
          <p:cNvPr id="37" name="Body Level One…"/>
          <p:cNvSpPr txBox="1"/>
          <p:nvPr>
            <p:ph type="body" idx="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8" name="Rectangle 5"/>
          <p:cNvSpPr/>
          <p:nvPr/>
        </p:nvSpPr>
        <p:spPr>
          <a:xfrm>
            <a:off x="0" y="13007007"/>
            <a:ext cx="24384000" cy="769471"/>
          </a:xfrm>
          <a:prstGeom prst="rect">
            <a:avLst/>
          </a:prstGeom>
          <a:solidFill>
            <a:srgbClr val="003D75"/>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pic>
        <p:nvPicPr>
          <p:cNvPr id="39" name="Picture 7" descr="Picture 7"/>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bg>
      <p:bgPr>
        <a:solidFill>
          <a:schemeClr val="accent1"/>
        </a:solidFill>
      </p:bgPr>
    </p:bg>
    <p:spTree>
      <p:nvGrpSpPr>
        <p:cNvPr id="1" name=""/>
        <p:cNvGrpSpPr/>
        <p:nvPr/>
      </p:nvGrpSpPr>
      <p:grpSpPr>
        <a:xfrm>
          <a:off x="0" y="0"/>
          <a:ext cx="0" cy="0"/>
          <a:chOff x="0" y="0"/>
          <a:chExt cx="0" cy="0"/>
        </a:xfrm>
      </p:grpSpPr>
      <p:sp>
        <p:nvSpPr>
          <p:cNvPr id="47" name="Title Text"/>
          <p:cNvSpPr txBox="1"/>
          <p:nvPr>
            <p:ph type="title"/>
          </p:nvPr>
        </p:nvSpPr>
        <p:spPr>
          <a:xfrm>
            <a:off x="1663700" y="8053888"/>
            <a:ext cx="21031200" cy="1071063"/>
          </a:xfrm>
          <a:prstGeom prst="rect">
            <a:avLst/>
          </a:prstGeom>
        </p:spPr>
        <p:txBody>
          <a:bodyPr anchor="b"/>
          <a:lstStyle>
            <a:lvl1pPr>
              <a:defRPr sz="6400">
                <a:solidFill>
                  <a:srgbClr val="FFFFFF"/>
                </a:solidFill>
              </a:defRPr>
            </a:lvl1pPr>
          </a:lstStyle>
          <a:p>
            <a:pPr/>
            <a:r>
              <a:t>Title Text</a:t>
            </a:r>
          </a:p>
        </p:txBody>
      </p:sp>
      <p:sp>
        <p:nvSpPr>
          <p:cNvPr id="48" name="Body Level One…"/>
          <p:cNvSpPr txBox="1"/>
          <p:nvPr>
            <p:ph type="body" sz="quarter" idx="1"/>
          </p:nvPr>
        </p:nvSpPr>
        <p:spPr>
          <a:xfrm>
            <a:off x="1663700" y="9178925"/>
            <a:ext cx="21031200" cy="300037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9" name="Freeform 9"/>
          <p:cNvSpPr/>
          <p:nvPr/>
        </p:nvSpPr>
        <p:spPr>
          <a:xfrm flipH="1" rot="10800000">
            <a:off x="18755413" y="0"/>
            <a:ext cx="5628597" cy="13716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17579"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50" name="Freeform 5"/>
          <p:cNvSpPr/>
          <p:nvPr/>
        </p:nvSpPr>
        <p:spPr>
          <a:xfrm flipH="1" rot="16200000">
            <a:off x="15845359" y="5177351"/>
            <a:ext cx="4275535" cy="12801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8" name="Title Text"/>
          <p:cNvSpPr txBox="1"/>
          <p:nvPr>
            <p:ph type="title"/>
          </p:nvPr>
        </p:nvSpPr>
        <p:spPr>
          <a:xfrm>
            <a:off x="1679575" y="730250"/>
            <a:ext cx="21031201" cy="2651126"/>
          </a:xfrm>
          <a:prstGeom prst="rect">
            <a:avLst/>
          </a:prstGeom>
        </p:spPr>
        <p:txBody>
          <a:bodyPr/>
          <a:lstStyle/>
          <a:p>
            <a:pPr/>
            <a:r>
              <a:t>Title Text</a:t>
            </a:r>
          </a:p>
        </p:txBody>
      </p:sp>
      <p:sp>
        <p:nvSpPr>
          <p:cNvPr id="59" name="Body Level One…"/>
          <p:cNvSpPr txBox="1"/>
          <p:nvPr>
            <p:ph type="body" sz="quarter" idx="1"/>
          </p:nvPr>
        </p:nvSpPr>
        <p:spPr>
          <a:xfrm>
            <a:off x="1679575" y="3362326"/>
            <a:ext cx="10315576" cy="1647825"/>
          </a:xfrm>
          <a:prstGeom prst="rect">
            <a:avLst/>
          </a:prstGeom>
        </p:spPr>
        <p:txBody>
          <a:bodyPr anchor="b"/>
          <a:lstStyle>
            <a:lvl1pPr>
              <a:defRPr sz="2800">
                <a:solidFill>
                  <a:schemeClr val="accent4"/>
                </a:solidFill>
              </a:defRPr>
            </a:lvl1pPr>
            <a:lvl2pPr>
              <a:defRPr sz="2800">
                <a:solidFill>
                  <a:schemeClr val="accent4"/>
                </a:solidFill>
              </a:defRPr>
            </a:lvl2pPr>
            <a:lvl3pPr>
              <a:defRPr sz="2800">
                <a:solidFill>
                  <a:schemeClr val="accent4"/>
                </a:solidFill>
              </a:defRPr>
            </a:lvl3pPr>
            <a:lvl4pPr>
              <a:defRPr sz="2800">
                <a:solidFill>
                  <a:schemeClr val="accent4"/>
                </a:solidFill>
              </a:defRPr>
            </a:lvl4pPr>
            <a:lvl5pPr>
              <a:defRPr sz="2800">
                <a:solidFill>
                  <a:schemeClr val="accent4"/>
                </a:solidFill>
              </a:defRPr>
            </a:lvl5pPr>
          </a:lstStyle>
          <a:p>
            <a:pPr/>
            <a:r>
              <a:t>Body Level One</a:t>
            </a:r>
          </a:p>
          <a:p>
            <a:pPr lvl="1"/>
            <a:r>
              <a:t>Body Level Two</a:t>
            </a:r>
          </a:p>
          <a:p>
            <a:pPr lvl="2"/>
            <a:r>
              <a:t>Body Level Three</a:t>
            </a:r>
          </a:p>
          <a:p>
            <a:pPr lvl="3"/>
            <a:r>
              <a:t>Body Level Four</a:t>
            </a:r>
          </a:p>
          <a:p>
            <a:pPr lvl="4"/>
            <a:r>
              <a:t>Body Level Five</a:t>
            </a:r>
          </a:p>
        </p:txBody>
      </p:sp>
      <p:sp>
        <p:nvSpPr>
          <p:cNvPr id="60" name="Text Placeholder 4"/>
          <p:cNvSpPr/>
          <p:nvPr>
            <p:ph type="body" sz="quarter" idx="21"/>
          </p:nvPr>
        </p:nvSpPr>
        <p:spPr>
          <a:xfrm>
            <a:off x="12344400" y="3362326"/>
            <a:ext cx="10366376" cy="1647825"/>
          </a:xfrm>
          <a:prstGeom prst="rect">
            <a:avLst/>
          </a:prstGeom>
        </p:spPr>
        <p:txBody>
          <a:bodyPr anchor="b"/>
          <a:lstStyle/>
          <a:p>
            <a:pPr>
              <a:defRPr sz="2800">
                <a:solidFill>
                  <a:schemeClr val="accent4"/>
                </a:solidFill>
                <a:latin typeface="Garamond"/>
                <a:ea typeface="Garamond"/>
                <a:cs typeface="Garamond"/>
                <a:sym typeface="Garamond"/>
              </a:defRPr>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68"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69"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70"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71" name="Title Text"/>
          <p:cNvSpPr txBox="1"/>
          <p:nvPr>
            <p:ph type="title"/>
          </p:nvPr>
        </p:nvSpPr>
        <p:spPr>
          <a:xfrm>
            <a:off x="1679575" y="2378940"/>
            <a:ext cx="7864476" cy="1735860"/>
          </a:xfrm>
          <a:prstGeom prst="rect">
            <a:avLst/>
          </a:prstGeom>
        </p:spPr>
        <p:txBody>
          <a:bodyPr anchor="b"/>
          <a:lstStyle/>
          <a:p>
            <a:pPr/>
            <a:r>
              <a:t>Title Text</a:t>
            </a:r>
          </a:p>
        </p:txBody>
      </p:sp>
      <p:sp>
        <p:nvSpPr>
          <p:cNvPr id="72" name="Body Level One…"/>
          <p:cNvSpPr txBox="1"/>
          <p:nvPr>
            <p:ph type="body" sz="half" idx="1"/>
          </p:nvPr>
        </p:nvSpPr>
        <p:spPr>
          <a:xfrm>
            <a:off x="10366375" y="1974850"/>
            <a:ext cx="12344401" cy="974725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3" name="Text Placeholder 3"/>
          <p:cNvSpPr/>
          <p:nvPr>
            <p:ph type="body" sz="quarter" idx="21"/>
          </p:nvPr>
        </p:nvSpPr>
        <p:spPr>
          <a:xfrm>
            <a:off x="1679575" y="4114800"/>
            <a:ext cx="7864475" cy="7623176"/>
          </a:xfrm>
          <a:prstGeom prst="rect">
            <a:avLst/>
          </a:prstGeom>
        </p:spPr>
        <p:txBody>
          <a:bodyPr/>
          <a:lstStyle/>
          <a:p>
            <a:pPr>
              <a:defRPr sz="3200">
                <a:latin typeface="Garamond"/>
                <a:ea typeface="Garamond"/>
                <a:cs typeface="Garamond"/>
                <a:sym typeface="Garamond"/>
              </a:defRPr>
            </a:pP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81" name="Title Text"/>
          <p:cNvSpPr txBox="1"/>
          <p:nvPr>
            <p:ph type="title"/>
          </p:nvPr>
        </p:nvSpPr>
        <p:spPr>
          <a:prstGeom prst="rect">
            <a:avLst/>
          </a:prstGeom>
        </p:spPr>
        <p:txBody>
          <a:bodyPr/>
          <a:lstStyle/>
          <a:p>
            <a:pPr/>
            <a:r>
              <a:t>Title Text</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o Title">
    <p:spTree>
      <p:nvGrpSpPr>
        <p:cNvPr id="1" name=""/>
        <p:cNvGrpSpPr/>
        <p:nvPr/>
      </p:nvGrpSpPr>
      <p:grpSpPr>
        <a:xfrm>
          <a:off x="0" y="0"/>
          <a:ext cx="0" cy="0"/>
          <a:chOff x="0" y="0"/>
          <a:chExt cx="0" cy="0"/>
        </a:xfrm>
      </p:grpSpPr>
      <p:sp>
        <p:nvSpPr>
          <p:cNvPr id="89"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90"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91"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92" name="Body Level One…"/>
          <p:cNvSpPr txBox="1"/>
          <p:nvPr>
            <p:ph type="body" idx="1"/>
          </p:nvPr>
        </p:nvSpPr>
        <p:spPr>
          <a:xfrm>
            <a:off x="1676400" y="730250"/>
            <a:ext cx="21031200" cy="870267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ull Image with Text">
    <p:spTree>
      <p:nvGrpSpPr>
        <p:cNvPr id="1" name=""/>
        <p:cNvGrpSpPr/>
        <p:nvPr/>
      </p:nvGrpSpPr>
      <p:grpSpPr>
        <a:xfrm>
          <a:off x="0" y="0"/>
          <a:ext cx="0" cy="0"/>
          <a:chOff x="0" y="0"/>
          <a:chExt cx="0" cy="0"/>
        </a:xfrm>
      </p:grpSpPr>
      <p:sp>
        <p:nvSpPr>
          <p:cNvPr id="100"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101"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02"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103" name="Picture Placeholder 2"/>
          <p:cNvSpPr/>
          <p:nvPr>
            <p:ph type="pic" idx="21"/>
          </p:nvPr>
        </p:nvSpPr>
        <p:spPr>
          <a:xfrm>
            <a:off x="0" y="40866"/>
            <a:ext cx="24384000" cy="13675135"/>
          </a:xfrm>
          <a:prstGeom prst="rect">
            <a:avLst/>
          </a:prstGeom>
        </p:spPr>
        <p:txBody>
          <a:bodyPr lIns="91439" tIns="45719" rIns="91439" bIns="45719">
            <a:noAutofit/>
          </a:bodyPr>
          <a:lstStyle/>
          <a:p>
            <a:pPr/>
          </a:p>
        </p:txBody>
      </p:sp>
      <p:sp>
        <p:nvSpPr>
          <p:cNvPr id="104" name="Body Level One…"/>
          <p:cNvSpPr txBox="1"/>
          <p:nvPr>
            <p:ph type="body" sz="quarter" idx="1"/>
          </p:nvPr>
        </p:nvSpPr>
        <p:spPr>
          <a:xfrm>
            <a:off x="1259682" y="4114800"/>
            <a:ext cx="5898356" cy="7623176"/>
          </a:xfrm>
          <a:prstGeom prst="rect">
            <a:avLst/>
          </a:prstGeom>
          <a:solidFill>
            <a:schemeClr val="accent1">
              <a:alpha val="85000"/>
            </a:schemeClr>
          </a:solidFill>
          <a:ln w="25400"/>
        </p:spPr>
        <p:txBody>
          <a:bodyPr lIns="548640" tIns="548640" rIns="548640" bIns="548640"/>
          <a:lstStyle>
            <a:lvl1pPr>
              <a:defRPr sz="2800">
                <a:solidFill>
                  <a:srgbClr val="FFFFFF"/>
                </a:solidFill>
              </a:defRPr>
            </a:lvl1pPr>
            <a:lvl2pPr>
              <a:defRPr sz="2800">
                <a:solidFill>
                  <a:srgbClr val="FFFFFF"/>
                </a:solidFill>
              </a:defRPr>
            </a:lvl2pPr>
            <a:lvl3pPr>
              <a:defRPr sz="2800">
                <a:solidFill>
                  <a:srgbClr val="FFFFFF"/>
                </a:solidFill>
              </a:defRPr>
            </a:lvl3pPr>
            <a:lvl4pPr>
              <a:defRPr sz="2800">
                <a:solidFill>
                  <a:srgbClr val="FFFFFF"/>
                </a:solidFill>
              </a:defRPr>
            </a:lvl4pPr>
            <a:lvl5pPr>
              <a:defRPr sz="2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3"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4"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5" name="Title Text"/>
          <p:cNvSpPr txBox="1"/>
          <p:nvPr>
            <p:ph type="title"/>
          </p:nvPr>
        </p:nvSpPr>
        <p:spPr>
          <a:xfrm>
            <a:off x="1676400" y="730250"/>
            <a:ext cx="21031200" cy="9602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6" name="Body Level One…"/>
          <p:cNvSpPr txBox="1"/>
          <p:nvPr>
            <p:ph type="body" idx="1"/>
          </p:nvPr>
        </p:nvSpPr>
        <p:spPr>
          <a:xfrm>
            <a:off x="1676400" y="2620216"/>
            <a:ext cx="21031200" cy="870267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11785600" y="12344400"/>
            <a:ext cx="5689600" cy="736601"/>
          </a:xfrm>
          <a:prstGeom prst="rect">
            <a:avLst/>
          </a:prstGeom>
          <a:ln w="25400">
            <a:miter lim="400000"/>
          </a:ln>
        </p:spPr>
        <p:txBody>
          <a:bodyPr wrap="none" tIns="91439" bIns="91439" anchor="ctr">
            <a:spAutoFit/>
          </a:bodyPr>
          <a:lstStyle>
            <a:lvl1pPr algn="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transition xmlns:p14="http://schemas.microsoft.com/office/powerpoint/2010/main" spd="med" advClick="1"/>
  <p:txStyles>
    <p:titleStyle>
      <a:lvl1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1pPr>
      <a:lvl2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2pPr>
      <a:lvl3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3pPr>
      <a:lvl4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4pPr>
      <a:lvl5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5pPr>
      <a:lvl6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6pPr>
      <a:lvl7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7pPr>
      <a:lvl8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8pPr>
      <a:lvl9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9pPr>
    </p:titleStyle>
    <p:bodyStyle>
      <a:lvl1pPr marL="0" marR="0" indent="0" algn="l" defTabSz="1828800" rtl="0" latinLnBrk="0">
        <a:lnSpc>
          <a:spcPct val="113000"/>
        </a:lnSpc>
        <a:spcBef>
          <a:spcPts val="1600"/>
        </a:spcBef>
        <a:spcAft>
          <a:spcPts val="0"/>
        </a:spcAft>
        <a:buClrTx/>
        <a:buSzTx/>
        <a:buFontTx/>
        <a:buNone/>
        <a:tabLst/>
        <a:defRPr b="0" baseline="0" cap="none" i="0" spc="0" strike="noStrike" sz="4400" u="none">
          <a:solidFill>
            <a:schemeClr val="accent1"/>
          </a:solidFill>
          <a:uFillTx/>
          <a:latin typeface="Arial"/>
          <a:ea typeface="Arial"/>
          <a:cs typeface="Arial"/>
          <a:sym typeface="Arial"/>
        </a:defRPr>
      </a:lvl1pPr>
      <a:lvl2pPr marL="0" marR="0" indent="457200" algn="l" defTabSz="1828800" rtl="0" latinLnBrk="0">
        <a:lnSpc>
          <a:spcPct val="113000"/>
        </a:lnSpc>
        <a:spcBef>
          <a:spcPts val="1600"/>
        </a:spcBef>
        <a:spcAft>
          <a:spcPts val="0"/>
        </a:spcAft>
        <a:buClrTx/>
        <a:buSzTx/>
        <a:buFontTx/>
        <a:buNone/>
        <a:tabLst/>
        <a:defRPr b="0" baseline="0" cap="none" i="0" spc="0" strike="noStrike" sz="4400" u="none">
          <a:solidFill>
            <a:schemeClr val="accent1"/>
          </a:solidFill>
          <a:uFillTx/>
          <a:latin typeface="Arial"/>
          <a:ea typeface="Arial"/>
          <a:cs typeface="Arial"/>
          <a:sym typeface="Arial"/>
        </a:defRPr>
      </a:lvl2pPr>
      <a:lvl3pPr marL="0" marR="0" indent="914400" algn="l" defTabSz="1828800" rtl="0" latinLnBrk="0">
        <a:lnSpc>
          <a:spcPct val="113000"/>
        </a:lnSpc>
        <a:spcBef>
          <a:spcPts val="1600"/>
        </a:spcBef>
        <a:spcAft>
          <a:spcPts val="0"/>
        </a:spcAft>
        <a:buClrTx/>
        <a:buSzTx/>
        <a:buFontTx/>
        <a:buNone/>
        <a:tabLst/>
        <a:defRPr b="0" baseline="0" cap="none" i="0" spc="0" strike="noStrike" sz="4400" u="none">
          <a:solidFill>
            <a:schemeClr val="accent1"/>
          </a:solidFill>
          <a:uFillTx/>
          <a:latin typeface="Arial"/>
          <a:ea typeface="Arial"/>
          <a:cs typeface="Arial"/>
          <a:sym typeface="Arial"/>
        </a:defRPr>
      </a:lvl3pPr>
      <a:lvl4pPr marL="0" marR="0" indent="1371600" algn="l" defTabSz="1828800" rtl="0" latinLnBrk="0">
        <a:lnSpc>
          <a:spcPct val="113000"/>
        </a:lnSpc>
        <a:spcBef>
          <a:spcPts val="1600"/>
        </a:spcBef>
        <a:spcAft>
          <a:spcPts val="0"/>
        </a:spcAft>
        <a:buClrTx/>
        <a:buSzTx/>
        <a:buFontTx/>
        <a:buNone/>
        <a:tabLst/>
        <a:defRPr b="0" baseline="0" cap="none" i="0" spc="0" strike="noStrike" sz="4400" u="none">
          <a:solidFill>
            <a:schemeClr val="accent1"/>
          </a:solidFill>
          <a:uFillTx/>
          <a:latin typeface="Arial"/>
          <a:ea typeface="Arial"/>
          <a:cs typeface="Arial"/>
          <a:sym typeface="Arial"/>
        </a:defRPr>
      </a:lvl4pPr>
      <a:lvl5pPr marL="0" marR="0" indent="1828800" algn="l" defTabSz="1828800" rtl="0" latinLnBrk="0">
        <a:lnSpc>
          <a:spcPct val="113000"/>
        </a:lnSpc>
        <a:spcBef>
          <a:spcPts val="1600"/>
        </a:spcBef>
        <a:spcAft>
          <a:spcPts val="0"/>
        </a:spcAft>
        <a:buClrTx/>
        <a:buSzTx/>
        <a:buFontTx/>
        <a:buNone/>
        <a:tabLst/>
        <a:defRPr b="0" baseline="0" cap="none" i="0" spc="0" strike="noStrike" sz="4400" u="none">
          <a:solidFill>
            <a:schemeClr val="accent1"/>
          </a:solidFill>
          <a:uFillTx/>
          <a:latin typeface="Arial"/>
          <a:ea typeface="Arial"/>
          <a:cs typeface="Arial"/>
          <a:sym typeface="Arial"/>
        </a:defRPr>
      </a:lvl5pPr>
      <a:lvl6pPr marL="2844800" marR="0" indent="-558800" algn="l" defTabSz="1828800" rtl="0" latinLnBrk="0">
        <a:lnSpc>
          <a:spcPct val="113000"/>
        </a:lnSpc>
        <a:spcBef>
          <a:spcPts val="1600"/>
        </a:spcBef>
        <a:spcAft>
          <a:spcPts val="0"/>
        </a:spcAft>
        <a:buClrTx/>
        <a:buSzPct val="100000"/>
        <a:buFontTx/>
        <a:buChar char="•"/>
        <a:tabLst/>
        <a:defRPr b="0" baseline="0" cap="none" i="0" spc="0" strike="noStrike" sz="4400" u="none">
          <a:solidFill>
            <a:schemeClr val="accent1"/>
          </a:solidFill>
          <a:uFillTx/>
          <a:latin typeface="Arial"/>
          <a:ea typeface="Arial"/>
          <a:cs typeface="Arial"/>
          <a:sym typeface="Arial"/>
        </a:defRPr>
      </a:lvl6pPr>
      <a:lvl7pPr marL="3302000" marR="0" indent="-558800" algn="l" defTabSz="1828800" rtl="0" latinLnBrk="0">
        <a:lnSpc>
          <a:spcPct val="113000"/>
        </a:lnSpc>
        <a:spcBef>
          <a:spcPts val="1600"/>
        </a:spcBef>
        <a:spcAft>
          <a:spcPts val="0"/>
        </a:spcAft>
        <a:buClrTx/>
        <a:buSzPct val="100000"/>
        <a:buFontTx/>
        <a:buChar char="•"/>
        <a:tabLst/>
        <a:defRPr b="0" baseline="0" cap="none" i="0" spc="0" strike="noStrike" sz="4400" u="none">
          <a:solidFill>
            <a:schemeClr val="accent1"/>
          </a:solidFill>
          <a:uFillTx/>
          <a:latin typeface="Arial"/>
          <a:ea typeface="Arial"/>
          <a:cs typeface="Arial"/>
          <a:sym typeface="Arial"/>
        </a:defRPr>
      </a:lvl7pPr>
      <a:lvl8pPr marL="3759200" marR="0" indent="-558800" algn="l" defTabSz="1828800" rtl="0" latinLnBrk="0">
        <a:lnSpc>
          <a:spcPct val="113000"/>
        </a:lnSpc>
        <a:spcBef>
          <a:spcPts val="1600"/>
        </a:spcBef>
        <a:spcAft>
          <a:spcPts val="0"/>
        </a:spcAft>
        <a:buClrTx/>
        <a:buSzPct val="100000"/>
        <a:buFontTx/>
        <a:buChar char="•"/>
        <a:tabLst/>
        <a:defRPr b="0" baseline="0" cap="none" i="0" spc="0" strike="noStrike" sz="4400" u="none">
          <a:solidFill>
            <a:schemeClr val="accent1"/>
          </a:solidFill>
          <a:uFillTx/>
          <a:latin typeface="Arial"/>
          <a:ea typeface="Arial"/>
          <a:cs typeface="Arial"/>
          <a:sym typeface="Arial"/>
        </a:defRPr>
      </a:lvl8pPr>
      <a:lvl9pPr marL="4216400" marR="0" indent="-558800" algn="l" defTabSz="1828800" rtl="0" latinLnBrk="0">
        <a:lnSpc>
          <a:spcPct val="113000"/>
        </a:lnSpc>
        <a:spcBef>
          <a:spcPts val="1600"/>
        </a:spcBef>
        <a:spcAft>
          <a:spcPts val="0"/>
        </a:spcAft>
        <a:buClrTx/>
        <a:buSzPct val="100000"/>
        <a:buFontTx/>
        <a:buChar char="•"/>
        <a:tabLst/>
        <a:defRPr b="0" baseline="0" cap="none" i="0" spc="0" strike="noStrike" sz="4400" u="none">
          <a:solidFill>
            <a:schemeClr val="accent1"/>
          </a:solidFill>
          <a:uFillTx/>
          <a:latin typeface="Arial"/>
          <a:ea typeface="Arial"/>
          <a:cs typeface="Arial"/>
          <a:sym typeface="Arial"/>
        </a:defRPr>
      </a:lvl9pPr>
    </p:bodyStyle>
    <p:otherStyle>
      <a:lvl1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1pPr>
      <a:lvl2pPr marL="0" marR="0" indent="4572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2pPr>
      <a:lvl3pPr marL="0" marR="0" indent="9144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3pPr>
      <a:lvl4pPr marL="0" marR="0" indent="13716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4pPr>
      <a:lvl5pPr marL="0" marR="0" indent="18288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5pPr>
      <a:lvl6pPr marL="0" marR="0" indent="22860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6pPr>
      <a:lvl7pPr marL="0" marR="0" indent="27432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7pPr>
      <a:lvl8pPr marL="0" marR="0" indent="32004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8pPr>
      <a:lvl9pPr marL="0" marR="0" indent="36576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3.png"/><Relationship Id="rId7" Type="http://schemas.openxmlformats.org/officeDocument/2006/relationships/image" Target="../media/image5.jpeg"/><Relationship Id="rId8" Type="http://schemas.openxmlformats.org/officeDocument/2006/relationships/image" Target="../media/image4.png"/><Relationship Id="rId9"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ubtitle 2"/>
          <p:cNvSpPr txBox="1"/>
          <p:nvPr>
            <p:ph type="body" sz="quarter" idx="1"/>
          </p:nvPr>
        </p:nvSpPr>
        <p:spPr>
          <a:xfrm>
            <a:off x="1151343" y="9240193"/>
            <a:ext cx="20432591" cy="1316634"/>
          </a:xfrm>
          <a:prstGeom prst="rect">
            <a:avLst/>
          </a:prstGeom>
        </p:spPr>
        <p:txBody>
          <a:bodyPr/>
          <a:lstStyle/>
          <a:p>
            <a:pPr/>
            <a:r>
              <a:t>Course Introduction</a:t>
            </a:r>
          </a:p>
        </p:txBody>
      </p:sp>
      <p:sp>
        <p:nvSpPr>
          <p:cNvPr id="215" name="Text Placeholder 5"/>
          <p:cNvSpPr/>
          <p:nvPr>
            <p:ph type="body" idx="21"/>
          </p:nvPr>
        </p:nvSpPr>
        <p:spPr>
          <a:xfrm>
            <a:off x="1151343" y="10852057"/>
            <a:ext cx="22287777" cy="1544411"/>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Peter Cappelli, George W. Taylor Professor of Management and Director of Wharton’s Center for Human Resources</a:t>
            </a:r>
          </a:p>
        </p:txBody>
      </p:sp>
      <p:sp>
        <p:nvSpPr>
          <p:cNvPr id="216" name="Title 1"/>
          <p:cNvSpPr txBox="1"/>
          <p:nvPr>
            <p:ph type="title"/>
          </p:nvPr>
        </p:nvSpPr>
        <p:spPr>
          <a:xfrm>
            <a:off x="1151341" y="6833844"/>
            <a:ext cx="21697902" cy="2111119"/>
          </a:xfrm>
          <a:prstGeom prst="rect">
            <a:avLst/>
          </a:prstGeom>
        </p:spPr>
        <p:txBody>
          <a:bodyPr/>
          <a:lstStyle/>
          <a:p>
            <a:pPr/>
            <a:r>
              <a:t>AI Applications in People Management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Demographic balance of the workforce (diversity inclusion)…"/>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Demographic balance of the workforce (diversity inclusion)</a:t>
            </a:r>
          </a:p>
          <a:p>
            <a:pPr lvl="1" marL="481263" indent="-481263">
              <a:lnSpc>
                <a:spcPct val="110000"/>
              </a:lnSpc>
              <a:spcBef>
                <a:spcPts val="3000"/>
              </a:spcBef>
              <a:buSzPct val="100000"/>
              <a:buChar char="•"/>
              <a:defRPr sz="4800"/>
            </a:pPr>
            <a:r>
              <a:t>Public perception of our workforce practices</a:t>
            </a:r>
          </a:p>
          <a:p>
            <a:pPr lvl="2" marL="1243263" indent="-481263">
              <a:lnSpc>
                <a:spcPct val="110000"/>
              </a:lnSpc>
              <a:spcBef>
                <a:spcPts val="1500"/>
              </a:spcBef>
              <a:buSzPct val="100000"/>
              <a:buChar char="•"/>
              <a:defRPr sz="4800"/>
            </a:pPr>
            <a:r>
              <a:t>Want to be seen as a good employer and a desirable place to work</a:t>
            </a:r>
          </a:p>
          <a:p>
            <a:pPr lvl="1" marL="481263" indent="-481263">
              <a:lnSpc>
                <a:spcPct val="110000"/>
              </a:lnSpc>
              <a:spcBef>
                <a:spcPts val="3000"/>
              </a:spcBef>
              <a:buSzPct val="100000"/>
              <a:buChar char="•"/>
              <a:defRPr sz="4800"/>
            </a:pPr>
            <a:r>
              <a:t>Compliance</a:t>
            </a:r>
          </a:p>
        </p:txBody>
      </p:sp>
      <p:sp>
        <p:nvSpPr>
          <p:cNvPr id="275" name="People Management Concerns Outside of Performance"/>
          <p:cNvSpPr txBox="1"/>
          <p:nvPr>
            <p:ph type="title"/>
          </p:nvPr>
        </p:nvSpPr>
        <p:spPr>
          <a:prstGeom prst="rect">
            <a:avLst/>
          </a:prstGeom>
        </p:spPr>
        <p:txBody>
          <a:bodyPr/>
          <a:lstStyle/>
          <a:p>
            <a:pPr/>
            <a:r>
              <a:t>People Management Concerns Outside of Performance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7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7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7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4"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Optimization…"/>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Optimization</a:t>
            </a:r>
          </a:p>
          <a:p>
            <a:pPr lvl="2" marL="1243263" indent="-481263">
              <a:lnSpc>
                <a:spcPct val="110000"/>
              </a:lnSpc>
              <a:spcBef>
                <a:spcPts val="1500"/>
              </a:spcBef>
              <a:buSzPct val="100000"/>
              <a:buChar char="•"/>
              <a:defRPr sz="4800"/>
            </a:pPr>
            <a:r>
              <a:t>We can optimize on one outcome at a time</a:t>
            </a:r>
          </a:p>
          <a:p>
            <a:pPr lvl="2" marL="1243263" indent="-481263">
              <a:lnSpc>
                <a:spcPct val="110000"/>
              </a:lnSpc>
              <a:spcBef>
                <a:spcPts val="1500"/>
              </a:spcBef>
              <a:buSzPct val="100000"/>
              <a:buChar char="•"/>
              <a:defRPr sz="4800"/>
            </a:pPr>
            <a:r>
              <a:t>Requires a lot of data</a:t>
            </a:r>
          </a:p>
          <a:p>
            <a:pPr lvl="1" marL="481263" indent="-481263">
              <a:lnSpc>
                <a:spcPct val="110000"/>
              </a:lnSpc>
              <a:spcBef>
                <a:spcPts val="3000"/>
              </a:spcBef>
              <a:buSzPct val="100000"/>
              <a:buChar char="•"/>
              <a:defRPr sz="4800"/>
            </a:pPr>
            <a:r>
              <a:t>Mistakes are made at scale and are obvious</a:t>
            </a:r>
          </a:p>
          <a:p>
            <a:pPr lvl="1" marL="481263" indent="-481263">
              <a:lnSpc>
                <a:spcPct val="110000"/>
              </a:lnSpc>
              <a:spcBef>
                <a:spcPts val="3000"/>
              </a:spcBef>
              <a:buSzPct val="100000"/>
              <a:buChar char="•"/>
              <a:defRPr sz="4800"/>
            </a:pPr>
            <a:r>
              <a:t>When we introduce data science models that tell us how to make decisions, we’re taking those decisions away from employees and supervisors</a:t>
            </a:r>
          </a:p>
          <a:p>
            <a:pPr lvl="2" marL="1243263" indent="-481263">
              <a:lnSpc>
                <a:spcPct val="110000"/>
              </a:lnSpc>
              <a:spcBef>
                <a:spcPts val="1500"/>
              </a:spcBef>
              <a:buSzPct val="100000"/>
              <a:buChar char="•"/>
              <a:defRPr sz="4800"/>
            </a:pPr>
            <a:r>
              <a:t>What happens when we make that transition?</a:t>
            </a:r>
          </a:p>
          <a:p>
            <a:pPr lvl="1" marL="481263" indent="-481263">
              <a:lnSpc>
                <a:spcPct val="110000"/>
              </a:lnSpc>
              <a:spcBef>
                <a:spcPts val="3000"/>
              </a:spcBef>
              <a:buSzPct val="100000"/>
              <a:buChar char="•"/>
              <a:defRPr sz="4800"/>
            </a:pPr>
            <a:r>
              <a:t>Where will it make things better and where might it make things worse?</a:t>
            </a:r>
          </a:p>
        </p:txBody>
      </p:sp>
      <p:sp>
        <p:nvSpPr>
          <p:cNvPr id="278" name="Data Science in People Management"/>
          <p:cNvSpPr txBox="1"/>
          <p:nvPr>
            <p:ph type="title"/>
          </p:nvPr>
        </p:nvSpPr>
        <p:spPr>
          <a:prstGeom prst="rect">
            <a:avLst/>
          </a:prstGeom>
        </p:spPr>
        <p:txBody>
          <a:bodyPr/>
          <a:lstStyle/>
          <a:p>
            <a:pPr/>
            <a:r>
              <a:t>Data Science in People Management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7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7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7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7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7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7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77">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7"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Subtitle 2"/>
          <p:cNvSpPr txBox="1"/>
          <p:nvPr>
            <p:ph type="body" sz="quarter" idx="1"/>
          </p:nvPr>
        </p:nvSpPr>
        <p:spPr>
          <a:xfrm>
            <a:off x="1151343" y="9240193"/>
            <a:ext cx="20432591" cy="1316634"/>
          </a:xfrm>
          <a:prstGeom prst="rect">
            <a:avLst/>
          </a:prstGeom>
        </p:spPr>
        <p:txBody>
          <a:bodyPr/>
          <a:lstStyle/>
          <a:p>
            <a:pPr/>
            <a:r>
              <a:t>HR Without AI</a:t>
            </a:r>
          </a:p>
        </p:txBody>
      </p:sp>
      <p:sp>
        <p:nvSpPr>
          <p:cNvPr id="281"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Matthew Bidwell, Associate Professor of Management</a:t>
            </a:r>
          </a:p>
        </p:txBody>
      </p:sp>
      <p:sp>
        <p:nvSpPr>
          <p:cNvPr id="282" name="Title 1"/>
          <p:cNvSpPr txBox="1"/>
          <p:nvPr>
            <p:ph type="title"/>
          </p:nvPr>
        </p:nvSpPr>
        <p:spPr>
          <a:xfrm>
            <a:off x="1151341" y="6833844"/>
            <a:ext cx="21697902" cy="2111119"/>
          </a:xfrm>
          <a:prstGeom prst="rect">
            <a:avLst/>
          </a:prstGeom>
        </p:spPr>
        <p:txBody>
          <a:bodyPr/>
          <a:lstStyle/>
          <a:p>
            <a:pPr/>
            <a:r>
              <a:t>AI Applications in People Management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Managing people is complicated…"/>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Managing people is complicated</a:t>
            </a:r>
          </a:p>
          <a:p>
            <a:pPr lvl="1" marL="481263" indent="-481263">
              <a:lnSpc>
                <a:spcPct val="110000"/>
              </a:lnSpc>
              <a:spcBef>
                <a:spcPts val="3000"/>
              </a:spcBef>
              <a:buSzPct val="100000"/>
              <a:buChar char="•"/>
              <a:defRPr sz="4800"/>
            </a:pPr>
            <a:r>
              <a:t>Course goal —  describe how new technologies around artificial intelligence and machine learning can create new opportunities to find better ways to manage people</a:t>
            </a:r>
          </a:p>
        </p:txBody>
      </p:sp>
      <p:sp>
        <p:nvSpPr>
          <p:cNvPr id="285" name="Introduction"/>
          <p:cNvSpPr txBox="1"/>
          <p:nvPr>
            <p:ph type="title"/>
          </p:nvPr>
        </p:nvSpPr>
        <p:spPr>
          <a:prstGeom prst="rect">
            <a:avLst/>
          </a:prstGeom>
        </p:spPr>
        <p:txBody>
          <a:bodyPr/>
          <a:lstStyle/>
          <a:p>
            <a:pPr/>
            <a:r>
              <a:t>Introduction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8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84">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4"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Traditional HR Challenges"/>
          <p:cNvSpPr txBox="1"/>
          <p:nvPr>
            <p:ph type="title"/>
          </p:nvPr>
        </p:nvSpPr>
        <p:spPr>
          <a:prstGeom prst="rect">
            <a:avLst/>
          </a:prstGeom>
        </p:spPr>
        <p:txBody>
          <a:bodyPr/>
          <a:lstStyle/>
          <a:p>
            <a:pPr/>
            <a:r>
              <a:t>Traditional HR Challenges</a:t>
            </a:r>
          </a:p>
        </p:txBody>
      </p:sp>
      <p:sp>
        <p:nvSpPr>
          <p:cNvPr id="288" name="Tug-of-war between structured processes, managerial discretion, and cost control"/>
          <p:cNvSpPr txBox="1"/>
          <p:nvPr>
            <p:ph type="body" idx="1"/>
          </p:nvPr>
        </p:nvSpPr>
        <p:spPr>
          <a:xfrm>
            <a:off x="1676400" y="3667871"/>
            <a:ext cx="21031200" cy="8014775"/>
          </a:xfrm>
          <a:prstGeom prst="rect">
            <a:avLst/>
          </a:prstGeom>
        </p:spPr>
        <p:txBody>
          <a:bodyPr/>
          <a:lstStyle/>
          <a:p>
            <a:pPr lvl="1" marL="481263" indent="-481263">
              <a:lnSpc>
                <a:spcPct val="110000"/>
              </a:lnSpc>
              <a:spcBef>
                <a:spcPts val="3000"/>
              </a:spcBef>
              <a:buSzPct val="100000"/>
              <a:buChar char="•"/>
              <a:defRPr sz="4800"/>
            </a:pPr>
            <a:r>
              <a:t>Tug-of-war between structured processes, managerial discretion, and cost control </a:t>
            </a:r>
          </a:p>
        </p:txBody>
      </p:sp>
      <p:sp>
        <p:nvSpPr>
          <p:cNvPr id="289" name="Hiring is a fundamental process in managing people"/>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Hiring is a fundamental process in managing people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88">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8"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Hiring"/>
          <p:cNvSpPr txBox="1"/>
          <p:nvPr>
            <p:ph type="title"/>
          </p:nvPr>
        </p:nvSpPr>
        <p:spPr>
          <a:prstGeom prst="rect">
            <a:avLst/>
          </a:prstGeom>
        </p:spPr>
        <p:txBody>
          <a:bodyPr/>
          <a:lstStyle/>
          <a:p>
            <a:pPr/>
            <a:r>
              <a:t>Hiring</a:t>
            </a:r>
          </a:p>
        </p:txBody>
      </p:sp>
      <p:sp>
        <p:nvSpPr>
          <p:cNvPr id="292" name="In hiring, we are trying to measure applicants’ potential — how good do we expect them to be?…"/>
          <p:cNvSpPr txBox="1"/>
          <p:nvPr>
            <p:ph type="body" idx="1"/>
          </p:nvPr>
        </p:nvSpPr>
        <p:spPr>
          <a:xfrm>
            <a:off x="1676400" y="3667871"/>
            <a:ext cx="21031200" cy="8014775"/>
          </a:xfrm>
          <a:prstGeom prst="rect">
            <a:avLst/>
          </a:prstGeom>
        </p:spPr>
        <p:txBody>
          <a:bodyPr/>
          <a:lstStyle/>
          <a:p>
            <a:pPr lvl="1" marL="481263" indent="-481263">
              <a:lnSpc>
                <a:spcPct val="110000"/>
              </a:lnSpc>
              <a:spcBef>
                <a:spcPts val="3000"/>
              </a:spcBef>
              <a:buSzPct val="100000"/>
              <a:buChar char="•"/>
              <a:defRPr sz="4800"/>
            </a:pPr>
            <a:r>
              <a:t>In hiring, we are trying to measure applicants’ potential — how good do we expect them to be?</a:t>
            </a:r>
          </a:p>
          <a:p>
            <a:pPr lvl="1" marL="481263" indent="-481263">
              <a:lnSpc>
                <a:spcPct val="110000"/>
              </a:lnSpc>
              <a:spcBef>
                <a:spcPts val="3000"/>
              </a:spcBef>
              <a:buSzPct val="100000"/>
              <a:buChar char="•"/>
              <a:defRPr sz="4800"/>
            </a:pPr>
            <a:r>
              <a:t>Best practices that organizations try to employ in hiring</a:t>
            </a:r>
          </a:p>
          <a:p>
            <a:pPr lvl="2" marL="1243263" indent="-481263">
              <a:lnSpc>
                <a:spcPct val="110000"/>
              </a:lnSpc>
              <a:spcBef>
                <a:spcPts val="1500"/>
              </a:spcBef>
              <a:buSzPct val="100000"/>
              <a:buChar char="•"/>
              <a:defRPr sz="4800"/>
            </a:pPr>
            <a:r>
              <a:t>Structured interviews (important attributes identified, pre-determined questions, defined rubric)</a:t>
            </a:r>
          </a:p>
          <a:p>
            <a:pPr lvl="2" marL="1243263" indent="-481263">
              <a:lnSpc>
                <a:spcPct val="110000"/>
              </a:lnSpc>
              <a:spcBef>
                <a:spcPts val="1500"/>
              </a:spcBef>
              <a:buSzPct val="100000"/>
              <a:buChar char="•"/>
              <a:defRPr sz="4800"/>
            </a:pPr>
            <a:r>
              <a:t>Tests of cognitive ability and job knowledge</a:t>
            </a:r>
          </a:p>
          <a:p>
            <a:pPr lvl="2" marL="1243263" indent="-481263">
              <a:lnSpc>
                <a:spcPct val="110000"/>
              </a:lnSpc>
              <a:spcBef>
                <a:spcPts val="1500"/>
              </a:spcBef>
              <a:buSzPct val="100000"/>
              <a:buChar char="•"/>
              <a:defRPr sz="4800"/>
            </a:pPr>
            <a:r>
              <a:t>Personality tests </a:t>
            </a:r>
          </a:p>
        </p:txBody>
      </p:sp>
      <p:sp>
        <p:nvSpPr>
          <p:cNvPr id="293" name="Structured process"/>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Structured process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9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9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9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9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9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92"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Hiring"/>
          <p:cNvSpPr txBox="1"/>
          <p:nvPr>
            <p:ph type="title"/>
          </p:nvPr>
        </p:nvSpPr>
        <p:spPr>
          <a:prstGeom prst="rect">
            <a:avLst/>
          </a:prstGeom>
        </p:spPr>
        <p:txBody>
          <a:bodyPr/>
          <a:lstStyle/>
          <a:p>
            <a:pPr/>
            <a:r>
              <a:t>Hiring</a:t>
            </a:r>
          </a:p>
        </p:txBody>
      </p:sp>
      <p:sp>
        <p:nvSpPr>
          <p:cNvPr id="296" name="Hiring managers often resist structured processes as a means to make hiring decisions…"/>
          <p:cNvSpPr txBox="1"/>
          <p:nvPr>
            <p:ph type="body" idx="1"/>
          </p:nvPr>
        </p:nvSpPr>
        <p:spPr>
          <a:xfrm>
            <a:off x="1676400" y="3667871"/>
            <a:ext cx="21031200" cy="8883701"/>
          </a:xfrm>
          <a:prstGeom prst="rect">
            <a:avLst/>
          </a:prstGeom>
        </p:spPr>
        <p:txBody>
          <a:bodyPr/>
          <a:lstStyle/>
          <a:p>
            <a:pPr lvl="1" marL="481263" indent="-481263">
              <a:lnSpc>
                <a:spcPct val="110000"/>
              </a:lnSpc>
              <a:spcBef>
                <a:spcPts val="3000"/>
              </a:spcBef>
              <a:buSzPct val="100000"/>
              <a:buChar char="•"/>
              <a:defRPr sz="4800"/>
            </a:pPr>
            <a:r>
              <a:t>Hiring managers often resist structured processes as a means to make hiring decisions</a:t>
            </a:r>
          </a:p>
          <a:p>
            <a:pPr lvl="2" marL="1243263" indent="-481263">
              <a:lnSpc>
                <a:spcPct val="110000"/>
              </a:lnSpc>
              <a:spcBef>
                <a:spcPts val="1500"/>
              </a:spcBef>
              <a:buSzPct val="100000"/>
              <a:buChar char="•"/>
              <a:defRPr sz="4800"/>
            </a:pPr>
            <a:r>
              <a:t>Stiff and formal</a:t>
            </a:r>
          </a:p>
          <a:p>
            <a:pPr lvl="2" marL="1243263" indent="-481263">
              <a:lnSpc>
                <a:spcPct val="110000"/>
              </a:lnSpc>
              <a:spcBef>
                <a:spcPts val="1500"/>
              </a:spcBef>
              <a:buSzPct val="100000"/>
              <a:buChar char="•"/>
              <a:defRPr sz="4800"/>
            </a:pPr>
            <a:r>
              <a:t>We form opinions of people quickly, and believe we are superb judges of character (we’re not)</a:t>
            </a:r>
          </a:p>
        </p:txBody>
      </p:sp>
      <p:sp>
        <p:nvSpPr>
          <p:cNvPr id="297" name="Managerial discretion"/>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Managerial discretion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9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9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9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96"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Hiring"/>
          <p:cNvSpPr txBox="1"/>
          <p:nvPr>
            <p:ph type="title"/>
          </p:nvPr>
        </p:nvSpPr>
        <p:spPr>
          <a:prstGeom prst="rect">
            <a:avLst/>
          </a:prstGeom>
        </p:spPr>
        <p:txBody>
          <a:bodyPr/>
          <a:lstStyle/>
          <a:p>
            <a:pPr/>
            <a:r>
              <a:t>Hiring</a:t>
            </a:r>
          </a:p>
        </p:txBody>
      </p:sp>
      <p:sp>
        <p:nvSpPr>
          <p:cNvPr id="300" name="You want to hire the right people, but you also want to do it efficiently…"/>
          <p:cNvSpPr txBox="1"/>
          <p:nvPr>
            <p:ph type="body" idx="1"/>
          </p:nvPr>
        </p:nvSpPr>
        <p:spPr>
          <a:xfrm>
            <a:off x="1676400" y="3667871"/>
            <a:ext cx="21031200" cy="8883701"/>
          </a:xfrm>
          <a:prstGeom prst="rect">
            <a:avLst/>
          </a:prstGeom>
        </p:spPr>
        <p:txBody>
          <a:bodyPr/>
          <a:lstStyle/>
          <a:p>
            <a:pPr lvl="1" marL="481263" indent="-481263">
              <a:lnSpc>
                <a:spcPct val="110000"/>
              </a:lnSpc>
              <a:spcBef>
                <a:spcPts val="3000"/>
              </a:spcBef>
              <a:buSzPct val="100000"/>
              <a:buChar char="•"/>
              <a:defRPr sz="4800"/>
            </a:pPr>
            <a:r>
              <a:t>You want to hire the right people, but you also want to do it efficiently</a:t>
            </a:r>
          </a:p>
          <a:p>
            <a:pPr lvl="1" marL="481263" indent="-481263">
              <a:lnSpc>
                <a:spcPct val="110000"/>
              </a:lnSpc>
              <a:spcBef>
                <a:spcPts val="3000"/>
              </a:spcBef>
              <a:buSzPct val="100000"/>
              <a:buChar char="•"/>
              <a:defRPr sz="4800"/>
            </a:pPr>
            <a:r>
              <a:t>Organizations worry about:</a:t>
            </a:r>
          </a:p>
          <a:p>
            <a:pPr lvl="2" marL="1243263" indent="-481263">
              <a:lnSpc>
                <a:spcPct val="110000"/>
              </a:lnSpc>
              <a:spcBef>
                <a:spcPts val="1500"/>
              </a:spcBef>
              <a:buSzPct val="100000"/>
              <a:buChar char="•"/>
              <a:defRPr sz="4800"/>
            </a:pPr>
            <a:r>
              <a:t>Cost per hire (ads, recruiter time, etc.)</a:t>
            </a:r>
          </a:p>
          <a:p>
            <a:pPr lvl="2" marL="1243263" indent="-481263">
              <a:lnSpc>
                <a:spcPct val="110000"/>
              </a:lnSpc>
              <a:spcBef>
                <a:spcPts val="1500"/>
              </a:spcBef>
              <a:buSzPct val="100000"/>
              <a:buChar char="•"/>
              <a:defRPr sz="4800"/>
            </a:pPr>
            <a:r>
              <a:t>How long it takes to fill the job</a:t>
            </a:r>
          </a:p>
          <a:p>
            <a:pPr lvl="1" marL="481263" indent="-481263">
              <a:lnSpc>
                <a:spcPct val="110000"/>
              </a:lnSpc>
              <a:spcBef>
                <a:spcPts val="3000"/>
              </a:spcBef>
              <a:buSzPct val="100000"/>
              <a:buChar char="•"/>
              <a:defRPr sz="4800"/>
            </a:pPr>
            <a:r>
              <a:t>Organizations will also try to determine quality of hire</a:t>
            </a:r>
          </a:p>
          <a:p>
            <a:pPr lvl="2" marL="1243263" indent="-481263">
              <a:lnSpc>
                <a:spcPct val="110000"/>
              </a:lnSpc>
              <a:spcBef>
                <a:spcPts val="1500"/>
              </a:spcBef>
              <a:buSzPct val="100000"/>
              <a:buChar char="•"/>
              <a:defRPr sz="4800"/>
            </a:pPr>
            <a:r>
              <a:t>Surveys of supervisors</a:t>
            </a:r>
          </a:p>
          <a:p>
            <a:pPr lvl="2" marL="1243263" indent="-481263">
              <a:lnSpc>
                <a:spcPct val="110000"/>
              </a:lnSpc>
              <a:spcBef>
                <a:spcPts val="1500"/>
              </a:spcBef>
              <a:buSzPct val="100000"/>
              <a:buChar char="•"/>
              <a:defRPr sz="4800"/>
            </a:pPr>
            <a:r>
              <a:t>Attrition </a:t>
            </a:r>
          </a:p>
        </p:txBody>
      </p:sp>
      <p:sp>
        <p:nvSpPr>
          <p:cNvPr id="301" name="Cost control"/>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Cost control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0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0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0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0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0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30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300">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00"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Subtitle 2"/>
          <p:cNvSpPr txBox="1"/>
          <p:nvPr>
            <p:ph type="body" sz="quarter" idx="1"/>
          </p:nvPr>
        </p:nvSpPr>
        <p:spPr>
          <a:xfrm>
            <a:off x="1151343" y="9240193"/>
            <a:ext cx="20432591" cy="1316634"/>
          </a:xfrm>
          <a:prstGeom prst="rect">
            <a:avLst/>
          </a:prstGeom>
        </p:spPr>
        <p:txBody>
          <a:bodyPr/>
          <a:lstStyle/>
          <a:p>
            <a:pPr/>
            <a:r>
              <a:t>Managing Engagement without AI</a:t>
            </a:r>
          </a:p>
        </p:txBody>
      </p:sp>
      <p:sp>
        <p:nvSpPr>
          <p:cNvPr id="304"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Matthew Bidwell, Associate Professor of Management</a:t>
            </a:r>
          </a:p>
        </p:txBody>
      </p:sp>
      <p:sp>
        <p:nvSpPr>
          <p:cNvPr id="305" name="Title 1"/>
          <p:cNvSpPr txBox="1"/>
          <p:nvPr>
            <p:ph type="title"/>
          </p:nvPr>
        </p:nvSpPr>
        <p:spPr>
          <a:xfrm>
            <a:off x="1151341" y="6833844"/>
            <a:ext cx="21697902" cy="2111119"/>
          </a:xfrm>
          <a:prstGeom prst="rect">
            <a:avLst/>
          </a:prstGeom>
        </p:spPr>
        <p:txBody>
          <a:bodyPr/>
          <a:lstStyle/>
          <a:p>
            <a:pPr/>
            <a:r>
              <a:t>AI Applications in People Management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Traditional HR Challenges"/>
          <p:cNvSpPr txBox="1"/>
          <p:nvPr>
            <p:ph type="title"/>
          </p:nvPr>
        </p:nvSpPr>
        <p:spPr>
          <a:prstGeom prst="rect">
            <a:avLst/>
          </a:prstGeom>
        </p:spPr>
        <p:txBody>
          <a:bodyPr/>
          <a:lstStyle/>
          <a:p>
            <a:pPr/>
            <a:r>
              <a:t>Traditional HR Challenges</a:t>
            </a:r>
          </a:p>
        </p:txBody>
      </p:sp>
      <p:sp>
        <p:nvSpPr>
          <p:cNvPr id="308" name="The need to motivate people is something that differentiates the management of people from any other part of the organization…"/>
          <p:cNvSpPr txBox="1"/>
          <p:nvPr>
            <p:ph type="body" idx="1"/>
          </p:nvPr>
        </p:nvSpPr>
        <p:spPr>
          <a:xfrm>
            <a:off x="1676400" y="3667871"/>
            <a:ext cx="21031200" cy="8014775"/>
          </a:xfrm>
          <a:prstGeom prst="rect">
            <a:avLst/>
          </a:prstGeom>
        </p:spPr>
        <p:txBody>
          <a:bodyPr/>
          <a:lstStyle/>
          <a:p>
            <a:pPr lvl="1" marL="481263" indent="-481263">
              <a:lnSpc>
                <a:spcPct val="110000"/>
              </a:lnSpc>
              <a:spcBef>
                <a:spcPts val="3000"/>
              </a:spcBef>
              <a:buSzPct val="100000"/>
              <a:buChar char="•"/>
              <a:defRPr sz="4800"/>
            </a:pPr>
            <a:r>
              <a:t>The need to motivate people is something that differentiates the management of people from any other part of the organization</a:t>
            </a:r>
          </a:p>
          <a:p>
            <a:pPr lvl="1" marL="481263" indent="-481263">
              <a:lnSpc>
                <a:spcPct val="110000"/>
              </a:lnSpc>
              <a:spcBef>
                <a:spcPts val="3000"/>
              </a:spcBef>
              <a:buSzPct val="100000"/>
              <a:buChar char="•"/>
              <a:defRPr sz="4800"/>
            </a:pPr>
            <a:r>
              <a:t>Fundamental to getting it right, is knowing how engaged people are in the first place</a:t>
            </a:r>
          </a:p>
          <a:p>
            <a:pPr lvl="1" marL="481263" indent="-481263">
              <a:lnSpc>
                <a:spcPct val="110000"/>
              </a:lnSpc>
              <a:spcBef>
                <a:spcPts val="3000"/>
              </a:spcBef>
              <a:buSzPct val="100000"/>
              <a:buChar char="•"/>
              <a:defRPr sz="4800"/>
            </a:pPr>
            <a:r>
              <a:t>Standard way to achieve this is through employee engagement surveys</a:t>
            </a:r>
          </a:p>
        </p:txBody>
      </p:sp>
      <p:sp>
        <p:nvSpPr>
          <p:cNvPr id="309" name="Engagement"/>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Engagement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0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0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0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08"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Course Introduction"/>
          <p:cNvSpPr txBox="1"/>
          <p:nvPr>
            <p:ph type="title"/>
          </p:nvPr>
        </p:nvSpPr>
        <p:spPr>
          <a:prstGeom prst="rect">
            <a:avLst/>
          </a:prstGeom>
        </p:spPr>
        <p:txBody>
          <a:bodyPr/>
          <a:lstStyle/>
          <a:p>
            <a:pPr/>
            <a:r>
              <a:t>Course Introduction</a:t>
            </a:r>
          </a:p>
        </p:txBody>
      </p:sp>
      <p:sp>
        <p:nvSpPr>
          <p:cNvPr id="219" name="2/3rd of all costs come from employees or labor of various kinds…"/>
          <p:cNvSpPr txBox="1"/>
          <p:nvPr>
            <p:ph type="body" idx="1"/>
          </p:nvPr>
        </p:nvSpPr>
        <p:spPr>
          <a:xfrm>
            <a:off x="1676400" y="3667871"/>
            <a:ext cx="21031200" cy="8014775"/>
          </a:xfrm>
          <a:prstGeom prst="rect">
            <a:avLst/>
          </a:prstGeom>
        </p:spPr>
        <p:txBody>
          <a:bodyPr/>
          <a:lstStyle/>
          <a:p>
            <a:pPr lvl="1" marL="481263" indent="-481263">
              <a:lnSpc>
                <a:spcPct val="110000"/>
              </a:lnSpc>
              <a:spcBef>
                <a:spcPts val="3000"/>
              </a:spcBef>
              <a:buSzPct val="100000"/>
              <a:buChar char="•"/>
              <a:defRPr sz="4800"/>
            </a:pPr>
            <a:r>
              <a:t>2/3rd of all costs come from employees or labor of various kinds</a:t>
            </a:r>
          </a:p>
          <a:p>
            <a:pPr lvl="1" marL="481263" indent="-481263">
              <a:lnSpc>
                <a:spcPct val="110000"/>
              </a:lnSpc>
              <a:spcBef>
                <a:spcPts val="3000"/>
              </a:spcBef>
              <a:buSzPct val="100000"/>
              <a:buChar char="•"/>
              <a:defRPr sz="4800"/>
            </a:pPr>
            <a:r>
              <a:t>66 million hires per year</a:t>
            </a:r>
          </a:p>
          <a:p>
            <a:pPr lvl="1" marL="481263" indent="-481263">
              <a:lnSpc>
                <a:spcPct val="110000"/>
              </a:lnSpc>
              <a:spcBef>
                <a:spcPts val="3000"/>
              </a:spcBef>
              <a:buSzPct val="100000"/>
              <a:buChar char="•"/>
              <a:defRPr sz="4800"/>
            </a:pPr>
            <a:r>
              <a:t>Manage performance, pay, careers, benefits</a:t>
            </a:r>
          </a:p>
          <a:p>
            <a:pPr lvl="1" marL="481263" indent="-481263">
              <a:lnSpc>
                <a:spcPct val="110000"/>
              </a:lnSpc>
              <a:spcBef>
                <a:spcPts val="3000"/>
              </a:spcBef>
              <a:buSzPct val="100000"/>
              <a:buChar char="•"/>
              <a:defRPr sz="4800"/>
            </a:pPr>
            <a:r>
              <a:t>Vendor industry of $½ trillion </a:t>
            </a:r>
          </a:p>
          <a:p>
            <a:pPr lvl="2" marL="1243263" indent="-481263">
              <a:lnSpc>
                <a:spcPct val="110000"/>
              </a:lnSpc>
              <a:spcBef>
                <a:spcPts val="1500"/>
              </a:spcBef>
              <a:buSzPct val="100000"/>
              <a:buChar char="•"/>
              <a:defRPr sz="4800"/>
            </a:pPr>
            <a:r>
              <a:t>Almost the size of the entire US construction industry</a:t>
            </a:r>
          </a:p>
        </p:txBody>
      </p:sp>
      <p:sp>
        <p:nvSpPr>
          <p:cNvPr id="220" name="Managing people is a huge task"/>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Managing people is a huge task</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9"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Engagement"/>
          <p:cNvSpPr txBox="1"/>
          <p:nvPr>
            <p:ph type="title"/>
          </p:nvPr>
        </p:nvSpPr>
        <p:spPr>
          <a:prstGeom prst="rect">
            <a:avLst/>
          </a:prstGeom>
        </p:spPr>
        <p:txBody>
          <a:bodyPr/>
          <a:lstStyle/>
          <a:p>
            <a:pPr/>
            <a:r>
              <a:t>Engagement</a:t>
            </a:r>
          </a:p>
        </p:txBody>
      </p:sp>
      <p:sp>
        <p:nvSpPr>
          <p:cNvPr id="312" name="Many companies will survey employees annually…"/>
          <p:cNvSpPr txBox="1"/>
          <p:nvPr>
            <p:ph type="body" idx="1"/>
          </p:nvPr>
        </p:nvSpPr>
        <p:spPr>
          <a:xfrm>
            <a:off x="1676400" y="3667871"/>
            <a:ext cx="21031200" cy="8014775"/>
          </a:xfrm>
          <a:prstGeom prst="rect">
            <a:avLst/>
          </a:prstGeom>
        </p:spPr>
        <p:txBody>
          <a:bodyPr/>
          <a:lstStyle/>
          <a:p>
            <a:pPr lvl="1" marL="481263" indent="-481263">
              <a:lnSpc>
                <a:spcPct val="110000"/>
              </a:lnSpc>
              <a:spcBef>
                <a:spcPts val="3000"/>
              </a:spcBef>
              <a:buSzPct val="100000"/>
              <a:buChar char="•"/>
              <a:defRPr sz="4800"/>
            </a:pPr>
            <a:r>
              <a:t>Many companies will survey employees annually</a:t>
            </a:r>
          </a:p>
          <a:p>
            <a:pPr lvl="1" marL="481263" indent="-481263">
              <a:lnSpc>
                <a:spcPct val="110000"/>
              </a:lnSpc>
              <a:spcBef>
                <a:spcPts val="3000"/>
              </a:spcBef>
              <a:buSzPct val="100000"/>
              <a:buChar char="•"/>
              <a:defRPr sz="4800"/>
            </a:pPr>
            <a:r>
              <a:t>Often tend to use specific sets of questions (often called “scales") developed by psychologists to clearly tap into specific opinions about each of the attributes they care about in their work</a:t>
            </a:r>
          </a:p>
        </p:txBody>
      </p:sp>
      <p:sp>
        <p:nvSpPr>
          <p:cNvPr id="313" name="Employee engagement surveys"/>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Employee engagement surveys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12">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12"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Engagement"/>
          <p:cNvSpPr txBox="1"/>
          <p:nvPr>
            <p:ph type="title"/>
          </p:nvPr>
        </p:nvSpPr>
        <p:spPr>
          <a:prstGeom prst="rect">
            <a:avLst/>
          </a:prstGeom>
        </p:spPr>
        <p:txBody>
          <a:bodyPr/>
          <a:lstStyle/>
          <a:p>
            <a:pPr/>
            <a:r>
              <a:t>Engagement</a:t>
            </a:r>
          </a:p>
        </p:txBody>
      </p:sp>
      <p:sp>
        <p:nvSpPr>
          <p:cNvPr id="316" name="Can give a good sense of how well we are doing overall…"/>
          <p:cNvSpPr txBox="1"/>
          <p:nvPr>
            <p:ph type="body" idx="1"/>
          </p:nvPr>
        </p:nvSpPr>
        <p:spPr>
          <a:xfrm>
            <a:off x="1676400" y="3667871"/>
            <a:ext cx="21031200" cy="9337486"/>
          </a:xfrm>
          <a:prstGeom prst="rect">
            <a:avLst/>
          </a:prstGeom>
        </p:spPr>
        <p:txBody>
          <a:bodyPr/>
          <a:lstStyle/>
          <a:p>
            <a:pPr lvl="1" marL="481263" indent="-481263">
              <a:lnSpc>
                <a:spcPct val="110000"/>
              </a:lnSpc>
              <a:spcBef>
                <a:spcPts val="3000"/>
              </a:spcBef>
              <a:buSzPct val="100000"/>
              <a:buChar char="•"/>
              <a:defRPr sz="4800"/>
            </a:pPr>
            <a:r>
              <a:t>Can give a good sense of how well we are doing overall</a:t>
            </a:r>
          </a:p>
          <a:p>
            <a:pPr lvl="2" marL="1243263" indent="-481263">
              <a:lnSpc>
                <a:spcPct val="110000"/>
              </a:lnSpc>
              <a:spcBef>
                <a:spcPts val="1500"/>
              </a:spcBef>
              <a:buSzPct val="100000"/>
              <a:buChar char="•"/>
              <a:defRPr sz="4800"/>
            </a:pPr>
            <a:r>
              <a:t>Can examine trends from one year to the next</a:t>
            </a:r>
          </a:p>
          <a:p>
            <a:pPr lvl="2" marL="1243263" indent="-481263">
              <a:lnSpc>
                <a:spcPct val="110000"/>
              </a:lnSpc>
              <a:spcBef>
                <a:spcPts val="1500"/>
              </a:spcBef>
              <a:buSzPct val="100000"/>
              <a:buChar char="•"/>
              <a:defRPr sz="4800"/>
            </a:pPr>
            <a:r>
              <a:t>Can look across different groups</a:t>
            </a:r>
          </a:p>
          <a:p>
            <a:pPr lvl="1" marL="481263" indent="-481263">
              <a:lnSpc>
                <a:spcPct val="110000"/>
              </a:lnSpc>
              <a:spcBef>
                <a:spcPts val="3000"/>
              </a:spcBef>
              <a:buSzPct val="100000"/>
              <a:buChar char="•"/>
              <a:defRPr sz="4800"/>
            </a:pPr>
            <a:r>
              <a:t>Often a gap between what people are thinking and what they tell you they are thinking</a:t>
            </a:r>
          </a:p>
          <a:p>
            <a:pPr lvl="2" marL="1243263" indent="-481263">
              <a:lnSpc>
                <a:spcPct val="110000"/>
              </a:lnSpc>
              <a:spcBef>
                <a:spcPts val="1500"/>
              </a:spcBef>
              <a:buSzPct val="100000"/>
              <a:buChar char="•"/>
              <a:defRPr sz="4800"/>
            </a:pPr>
            <a:r>
              <a:t>People might not always tell the truth — “Are you paid enough?” is always “No”</a:t>
            </a:r>
          </a:p>
          <a:p>
            <a:pPr lvl="2" marL="1243263" indent="-481263">
              <a:lnSpc>
                <a:spcPct val="110000"/>
              </a:lnSpc>
              <a:spcBef>
                <a:spcPts val="1500"/>
              </a:spcBef>
              <a:buSzPct val="100000"/>
              <a:buChar char="•"/>
              <a:defRPr sz="4800"/>
            </a:pPr>
            <a:r>
              <a:t>Can be worries about retaliation</a:t>
            </a:r>
          </a:p>
          <a:p>
            <a:pPr lvl="1" marL="481263" indent="-481263">
              <a:lnSpc>
                <a:spcPct val="110000"/>
              </a:lnSpc>
              <a:spcBef>
                <a:spcPts val="3000"/>
              </a:spcBef>
              <a:buSzPct val="100000"/>
              <a:buChar char="•"/>
              <a:defRPr sz="4800"/>
            </a:pPr>
            <a:r>
              <a:t>Expensive, difficult to get people to fill out, and only once a year</a:t>
            </a:r>
          </a:p>
        </p:txBody>
      </p:sp>
      <p:sp>
        <p:nvSpPr>
          <p:cNvPr id="317" name="Employee engagement surveys"/>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Employee engagement surveys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1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1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1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1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31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316">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16"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Subtitle 2"/>
          <p:cNvSpPr txBox="1"/>
          <p:nvPr>
            <p:ph type="body" sz="quarter" idx="1"/>
          </p:nvPr>
        </p:nvSpPr>
        <p:spPr>
          <a:xfrm>
            <a:off x="1151343" y="9240193"/>
            <a:ext cx="20432591" cy="1316634"/>
          </a:xfrm>
          <a:prstGeom prst="rect">
            <a:avLst/>
          </a:prstGeom>
        </p:spPr>
        <p:txBody>
          <a:bodyPr/>
          <a:lstStyle/>
          <a:p>
            <a:pPr/>
            <a:r>
              <a:t>Managing Attrition without AI</a:t>
            </a:r>
          </a:p>
        </p:txBody>
      </p:sp>
      <p:sp>
        <p:nvSpPr>
          <p:cNvPr id="320"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Matthew Bidwell, Associate Professor of Management</a:t>
            </a:r>
          </a:p>
        </p:txBody>
      </p:sp>
      <p:sp>
        <p:nvSpPr>
          <p:cNvPr id="321" name="Title 1"/>
          <p:cNvSpPr txBox="1"/>
          <p:nvPr>
            <p:ph type="title"/>
          </p:nvPr>
        </p:nvSpPr>
        <p:spPr>
          <a:xfrm>
            <a:off x="1151341" y="6833844"/>
            <a:ext cx="21697902" cy="2111119"/>
          </a:xfrm>
          <a:prstGeom prst="rect">
            <a:avLst/>
          </a:prstGeom>
        </p:spPr>
        <p:txBody>
          <a:bodyPr/>
          <a:lstStyle/>
          <a:p>
            <a:pPr/>
            <a:r>
              <a:t>AI Applications in People Management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Traditional HR Challenges"/>
          <p:cNvSpPr txBox="1"/>
          <p:nvPr>
            <p:ph type="title"/>
          </p:nvPr>
        </p:nvSpPr>
        <p:spPr>
          <a:prstGeom prst="rect">
            <a:avLst/>
          </a:prstGeom>
        </p:spPr>
        <p:txBody>
          <a:bodyPr/>
          <a:lstStyle/>
          <a:p>
            <a:pPr/>
            <a:r>
              <a:t>Traditional HR Challenges</a:t>
            </a:r>
          </a:p>
        </p:txBody>
      </p:sp>
      <p:sp>
        <p:nvSpPr>
          <p:cNvPr id="324" name="Firms care a lot about turnover…"/>
          <p:cNvSpPr txBox="1"/>
          <p:nvPr>
            <p:ph type="body" idx="1"/>
          </p:nvPr>
        </p:nvSpPr>
        <p:spPr>
          <a:xfrm>
            <a:off x="1676400" y="3667871"/>
            <a:ext cx="21031200" cy="8014775"/>
          </a:xfrm>
          <a:prstGeom prst="rect">
            <a:avLst/>
          </a:prstGeom>
        </p:spPr>
        <p:txBody>
          <a:bodyPr/>
          <a:lstStyle/>
          <a:p>
            <a:pPr lvl="1" marL="481263" indent="-481263">
              <a:lnSpc>
                <a:spcPct val="110000"/>
              </a:lnSpc>
              <a:spcBef>
                <a:spcPts val="3000"/>
              </a:spcBef>
              <a:buSzPct val="100000"/>
              <a:buChar char="•"/>
              <a:defRPr sz="4800"/>
            </a:pPr>
            <a:r>
              <a:t>Firms care a lot about turnover</a:t>
            </a:r>
          </a:p>
          <a:p>
            <a:pPr lvl="2" marL="1243263" indent="-481263">
              <a:lnSpc>
                <a:spcPct val="110000"/>
              </a:lnSpc>
              <a:spcBef>
                <a:spcPts val="1500"/>
              </a:spcBef>
              <a:buSzPct val="100000"/>
              <a:buChar char="•"/>
              <a:defRPr sz="4800"/>
            </a:pPr>
            <a:r>
              <a:t>Reflects high cost of replacing people who leave</a:t>
            </a:r>
          </a:p>
          <a:p>
            <a:pPr lvl="2" marL="1243263" indent="-481263">
              <a:lnSpc>
                <a:spcPct val="110000"/>
              </a:lnSpc>
              <a:spcBef>
                <a:spcPts val="1500"/>
              </a:spcBef>
              <a:buSzPct val="100000"/>
              <a:buChar char="•"/>
              <a:defRPr sz="4800"/>
            </a:pPr>
            <a:r>
              <a:t>Disruption to business</a:t>
            </a:r>
          </a:p>
          <a:p>
            <a:pPr lvl="2" marL="1243263" indent="-481263">
              <a:lnSpc>
                <a:spcPct val="110000"/>
              </a:lnSpc>
              <a:spcBef>
                <a:spcPts val="1500"/>
              </a:spcBef>
              <a:buSzPct val="100000"/>
              <a:buChar char="•"/>
              <a:defRPr sz="4800"/>
            </a:pPr>
            <a:r>
              <a:t>Loss of knowledge</a:t>
            </a:r>
          </a:p>
          <a:p>
            <a:pPr lvl="1" marL="481263" indent="-481263">
              <a:lnSpc>
                <a:spcPct val="110000"/>
              </a:lnSpc>
              <a:spcBef>
                <a:spcPts val="3000"/>
              </a:spcBef>
              <a:buSzPct val="100000"/>
              <a:buChar char="•"/>
              <a:defRPr sz="4800"/>
            </a:pPr>
            <a:r>
              <a:t>There are a lot of levers we can pull to address attrition, but we need to know which ones we should pull</a:t>
            </a:r>
          </a:p>
          <a:p>
            <a:pPr lvl="2" marL="1243263" indent="-481263">
              <a:lnSpc>
                <a:spcPct val="110000"/>
              </a:lnSpc>
              <a:spcBef>
                <a:spcPts val="1500"/>
              </a:spcBef>
              <a:buSzPct val="100000"/>
              <a:buChar char="•"/>
              <a:defRPr sz="4800"/>
            </a:pPr>
            <a:r>
              <a:t>Need to figure out why people are leaving</a:t>
            </a:r>
          </a:p>
        </p:txBody>
      </p:sp>
      <p:sp>
        <p:nvSpPr>
          <p:cNvPr id="325" name="Attrition"/>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Attrition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2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2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2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2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2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324">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24"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Attrition"/>
          <p:cNvSpPr txBox="1"/>
          <p:nvPr>
            <p:ph type="title"/>
          </p:nvPr>
        </p:nvSpPr>
        <p:spPr>
          <a:prstGeom prst="rect">
            <a:avLst/>
          </a:prstGeom>
        </p:spPr>
        <p:txBody>
          <a:bodyPr/>
          <a:lstStyle/>
          <a:p>
            <a:pPr/>
            <a:r>
              <a:t>Attrition</a:t>
            </a:r>
          </a:p>
        </p:txBody>
      </p:sp>
      <p:sp>
        <p:nvSpPr>
          <p:cNvPr id="328" name="Track attrition rates…"/>
          <p:cNvSpPr txBox="1"/>
          <p:nvPr>
            <p:ph type="body" idx="1"/>
          </p:nvPr>
        </p:nvSpPr>
        <p:spPr>
          <a:xfrm>
            <a:off x="1676400" y="3667871"/>
            <a:ext cx="21031200" cy="9337486"/>
          </a:xfrm>
          <a:prstGeom prst="rect">
            <a:avLst/>
          </a:prstGeom>
        </p:spPr>
        <p:txBody>
          <a:bodyPr/>
          <a:lstStyle/>
          <a:p>
            <a:pPr lvl="1" marL="481263" indent="-481263">
              <a:lnSpc>
                <a:spcPct val="110000"/>
              </a:lnSpc>
              <a:spcBef>
                <a:spcPts val="3000"/>
              </a:spcBef>
              <a:buSzPct val="100000"/>
              <a:buChar char="•"/>
              <a:defRPr sz="4800"/>
            </a:pPr>
            <a:r>
              <a:t>Track attrition rates</a:t>
            </a:r>
          </a:p>
          <a:p>
            <a:pPr lvl="2" marL="1243263" indent="-481263">
              <a:lnSpc>
                <a:spcPct val="110000"/>
              </a:lnSpc>
              <a:spcBef>
                <a:spcPts val="1500"/>
              </a:spcBef>
              <a:buSzPct val="100000"/>
              <a:buChar char="•"/>
              <a:defRPr sz="4800"/>
            </a:pPr>
            <a:r>
              <a:t>The number of people who leave in a given time period divided by the number of people you employed at the beginning of that period</a:t>
            </a:r>
          </a:p>
          <a:p>
            <a:pPr lvl="2" marL="1243263" indent="-481263">
              <a:lnSpc>
                <a:spcPct val="110000"/>
              </a:lnSpc>
              <a:spcBef>
                <a:spcPts val="1500"/>
              </a:spcBef>
              <a:buSzPct val="100000"/>
              <a:buChar char="•"/>
              <a:defRPr sz="4800"/>
            </a:pPr>
            <a:r>
              <a:t>Can be over 100%</a:t>
            </a:r>
          </a:p>
          <a:p>
            <a:pPr lvl="1" marL="481263" indent="-481263">
              <a:lnSpc>
                <a:spcPct val="110000"/>
              </a:lnSpc>
              <a:spcBef>
                <a:spcPts val="3000"/>
              </a:spcBef>
              <a:buSzPct val="100000"/>
              <a:buChar char="•"/>
              <a:defRPr sz="4800"/>
            </a:pPr>
            <a:r>
              <a:t>By looking at where attrition is higher, we can start to get some idea of what might be driving it</a:t>
            </a:r>
          </a:p>
          <a:p>
            <a:pPr lvl="1" marL="481263" indent="-481263">
              <a:lnSpc>
                <a:spcPct val="110000"/>
              </a:lnSpc>
              <a:spcBef>
                <a:spcPts val="3000"/>
              </a:spcBef>
              <a:buSzPct val="100000"/>
              <a:buChar char="•"/>
              <a:defRPr sz="4800"/>
            </a:pPr>
            <a:r>
              <a:t>Exit interviews</a:t>
            </a:r>
          </a:p>
        </p:txBody>
      </p:sp>
      <p:sp>
        <p:nvSpPr>
          <p:cNvPr id="329" name="Approaches to understanding and tracking attrition"/>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Approaches to understanding and tracking attrition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2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2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2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2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2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28" grpId="1"/>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Given the critical importance of employees to the functioning of any organization, firms have put serious thought over the years into how they can track basic dimensions of the employment relationship and ways that they can improve it…"/>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Given the critical importance of employees to the functioning of any organization, firms have put serious thought over the years into how they can track basic dimensions of the employment relationship and ways that they can improve it</a:t>
            </a:r>
          </a:p>
          <a:p>
            <a:pPr lvl="1" marL="481263" indent="-481263">
              <a:lnSpc>
                <a:spcPct val="110000"/>
              </a:lnSpc>
              <a:spcBef>
                <a:spcPts val="3000"/>
              </a:spcBef>
              <a:buSzPct val="100000"/>
              <a:buChar char="•"/>
              <a:defRPr sz="4800"/>
            </a:pPr>
            <a:r>
              <a:t>Each approach has limitations</a:t>
            </a:r>
          </a:p>
          <a:p>
            <a:pPr lvl="2" marL="1243263" indent="-481263">
              <a:lnSpc>
                <a:spcPct val="110000"/>
              </a:lnSpc>
              <a:spcBef>
                <a:spcPts val="1500"/>
              </a:spcBef>
              <a:buSzPct val="100000"/>
              <a:buChar char="•"/>
              <a:defRPr sz="4800"/>
            </a:pPr>
            <a:r>
              <a:t>Employees are complex and every one is unique</a:t>
            </a:r>
          </a:p>
          <a:p>
            <a:pPr lvl="2" marL="1243263" indent="-481263">
              <a:lnSpc>
                <a:spcPct val="110000"/>
              </a:lnSpc>
              <a:spcBef>
                <a:spcPts val="1500"/>
              </a:spcBef>
              <a:buSzPct val="100000"/>
              <a:buChar char="•"/>
              <a:defRPr sz="4800"/>
            </a:pPr>
            <a:r>
              <a:t>Some attributes are hard to measure (particularly attitudes)</a:t>
            </a:r>
          </a:p>
          <a:p>
            <a:pPr lvl="2" marL="1243263" indent="-481263">
              <a:lnSpc>
                <a:spcPct val="110000"/>
              </a:lnSpc>
              <a:spcBef>
                <a:spcPts val="1500"/>
              </a:spcBef>
              <a:buSzPct val="100000"/>
              <a:buChar char="•"/>
              <a:defRPr sz="4800"/>
            </a:pPr>
            <a:r>
              <a:t>Getting data is costly</a:t>
            </a:r>
          </a:p>
          <a:p>
            <a:pPr lvl="2" marL="1243263" indent="-481263">
              <a:lnSpc>
                <a:spcPct val="110000"/>
              </a:lnSpc>
              <a:spcBef>
                <a:spcPts val="1500"/>
              </a:spcBef>
              <a:buSzPct val="100000"/>
              <a:buChar char="•"/>
              <a:defRPr sz="4800"/>
            </a:pPr>
            <a:r>
              <a:t>Often rely on managers and supervisors who may have their own biases or agendas</a:t>
            </a:r>
          </a:p>
        </p:txBody>
      </p:sp>
      <p:sp>
        <p:nvSpPr>
          <p:cNvPr id="332" name="Summary"/>
          <p:cNvSpPr txBox="1"/>
          <p:nvPr>
            <p:ph type="title"/>
          </p:nvPr>
        </p:nvSpPr>
        <p:spPr>
          <a:prstGeom prst="rect">
            <a:avLst/>
          </a:prstGeom>
        </p:spPr>
        <p:txBody>
          <a:bodyPr/>
          <a:lstStyle/>
          <a:p>
            <a:pPr/>
            <a:r>
              <a:t>Summary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3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3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3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3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3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331">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31" grpId="1"/>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New technologies have created opportunities to do things differently — to find new ways to assess, measure and manage these important aspects of employment…"/>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New technologies have created opportunities to do things differently — to find new ways to assess, measure and manage these important aspects of employment</a:t>
            </a:r>
          </a:p>
          <a:p>
            <a:pPr lvl="2" marL="1243263" indent="-481263">
              <a:lnSpc>
                <a:spcPct val="110000"/>
              </a:lnSpc>
              <a:spcBef>
                <a:spcPts val="1500"/>
              </a:spcBef>
              <a:buSzPct val="100000"/>
              <a:buChar char="•"/>
              <a:defRPr sz="4800"/>
            </a:pPr>
            <a:r>
              <a:t>They don't solve every problem, but they do provide complementary approaches</a:t>
            </a:r>
          </a:p>
        </p:txBody>
      </p:sp>
      <p:sp>
        <p:nvSpPr>
          <p:cNvPr id="335" name="Summary"/>
          <p:cNvSpPr txBox="1"/>
          <p:nvPr>
            <p:ph type="title"/>
          </p:nvPr>
        </p:nvSpPr>
        <p:spPr>
          <a:prstGeom prst="rect">
            <a:avLst/>
          </a:prstGeom>
        </p:spPr>
        <p:txBody>
          <a:bodyPr/>
          <a:lstStyle/>
          <a:p>
            <a:pPr/>
            <a:r>
              <a:t>Summary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3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34">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34" grpId="1"/>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Subtitle 2"/>
          <p:cNvSpPr txBox="1"/>
          <p:nvPr>
            <p:ph type="body" sz="quarter" idx="1"/>
          </p:nvPr>
        </p:nvSpPr>
        <p:spPr>
          <a:xfrm>
            <a:off x="1151343" y="9240193"/>
            <a:ext cx="20432591" cy="1316634"/>
          </a:xfrm>
          <a:prstGeom prst="rect">
            <a:avLst/>
          </a:prstGeom>
        </p:spPr>
        <p:txBody>
          <a:bodyPr/>
          <a:lstStyle/>
          <a:p>
            <a:pPr/>
            <a:r>
              <a:t>Decision Making</a:t>
            </a:r>
          </a:p>
        </p:txBody>
      </p:sp>
      <p:sp>
        <p:nvSpPr>
          <p:cNvPr id="338"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Prasanna (Sonny) Tambe, Associate Professor of Operations, Information and Decisions</a:t>
            </a:r>
          </a:p>
        </p:txBody>
      </p:sp>
      <p:sp>
        <p:nvSpPr>
          <p:cNvPr id="339" name="Title 1"/>
          <p:cNvSpPr txBox="1"/>
          <p:nvPr>
            <p:ph type="title"/>
          </p:nvPr>
        </p:nvSpPr>
        <p:spPr>
          <a:xfrm>
            <a:off x="1151341" y="6833844"/>
            <a:ext cx="21697902" cy="2111119"/>
          </a:xfrm>
          <a:prstGeom prst="rect">
            <a:avLst/>
          </a:prstGeom>
        </p:spPr>
        <p:txBody>
          <a:bodyPr/>
          <a:lstStyle/>
          <a:p>
            <a:pPr/>
            <a:r>
              <a:t>AI Applications in People Management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Machine learning is a way to take data and to algorithmically arrive at a prediction…"/>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Machine learning is a way to take data and to algorithmically arrive at a prediction</a:t>
            </a:r>
          </a:p>
          <a:p>
            <a:pPr lvl="1" marL="481263" indent="-481263">
              <a:lnSpc>
                <a:spcPct val="110000"/>
              </a:lnSpc>
              <a:spcBef>
                <a:spcPts val="3000"/>
              </a:spcBef>
              <a:buSzPct val="100000"/>
              <a:buChar char="•"/>
              <a:defRPr sz="4800"/>
            </a:pPr>
            <a:r>
              <a:t>A prediction is a recommendation</a:t>
            </a:r>
          </a:p>
          <a:p>
            <a:pPr lvl="1" marL="481263" indent="-481263">
              <a:lnSpc>
                <a:spcPct val="110000"/>
              </a:lnSpc>
              <a:spcBef>
                <a:spcPts val="3000"/>
              </a:spcBef>
              <a:buSzPct val="100000"/>
              <a:buChar char="•"/>
              <a:defRPr sz="4800"/>
            </a:pPr>
            <a:r>
              <a:t>For instance:</a:t>
            </a:r>
          </a:p>
          <a:p>
            <a:pPr lvl="2" marL="1243263" indent="-481263">
              <a:lnSpc>
                <a:spcPct val="110000"/>
              </a:lnSpc>
              <a:spcBef>
                <a:spcPts val="1500"/>
              </a:spcBef>
              <a:buSzPct val="100000"/>
              <a:buChar char="•"/>
              <a:defRPr sz="4800"/>
            </a:pPr>
            <a:r>
              <a:t>Invite candidate for an interview</a:t>
            </a:r>
          </a:p>
          <a:p>
            <a:pPr lvl="2" marL="1243263" indent="-481263">
              <a:lnSpc>
                <a:spcPct val="110000"/>
              </a:lnSpc>
              <a:spcBef>
                <a:spcPts val="1500"/>
              </a:spcBef>
              <a:buSzPct val="100000"/>
              <a:buChar char="•"/>
              <a:defRPr sz="4800"/>
            </a:pPr>
            <a:r>
              <a:t>Promote an employee</a:t>
            </a:r>
          </a:p>
          <a:p>
            <a:pPr lvl="2" marL="1243263" indent="-481263">
              <a:lnSpc>
                <a:spcPct val="110000"/>
              </a:lnSpc>
              <a:spcBef>
                <a:spcPts val="1500"/>
              </a:spcBef>
              <a:buSzPct val="100000"/>
              <a:buChar char="•"/>
              <a:defRPr sz="4800"/>
            </a:pPr>
            <a:r>
              <a:t>Recommend a benefit</a:t>
            </a:r>
          </a:p>
        </p:txBody>
      </p:sp>
      <p:sp>
        <p:nvSpPr>
          <p:cNvPr id="342" name="Decision Making"/>
          <p:cNvSpPr txBox="1"/>
          <p:nvPr>
            <p:ph type="title"/>
          </p:nvPr>
        </p:nvSpPr>
        <p:spPr>
          <a:prstGeom prst="rect">
            <a:avLst/>
          </a:prstGeom>
        </p:spPr>
        <p:txBody>
          <a:bodyPr/>
          <a:lstStyle/>
          <a:p>
            <a:pPr/>
            <a:r>
              <a:t>Decision Making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4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4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4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4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4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341">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41" grpId="1"/>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How Machine Learning Works"/>
          <p:cNvSpPr txBox="1"/>
          <p:nvPr>
            <p:ph type="title"/>
          </p:nvPr>
        </p:nvSpPr>
        <p:spPr>
          <a:prstGeom prst="rect">
            <a:avLst/>
          </a:prstGeom>
        </p:spPr>
        <p:txBody>
          <a:bodyPr/>
          <a:lstStyle/>
          <a:p>
            <a:pPr/>
            <a:r>
              <a:t>How Machine Learning Works</a:t>
            </a:r>
          </a:p>
        </p:txBody>
      </p:sp>
      <p:sp>
        <p:nvSpPr>
          <p:cNvPr id="345" name="Human decision making…"/>
          <p:cNvSpPr txBox="1"/>
          <p:nvPr>
            <p:ph type="body" idx="1"/>
          </p:nvPr>
        </p:nvSpPr>
        <p:spPr>
          <a:xfrm>
            <a:off x="1676400" y="3667871"/>
            <a:ext cx="21031200" cy="8014775"/>
          </a:xfrm>
          <a:prstGeom prst="rect">
            <a:avLst/>
          </a:prstGeom>
        </p:spPr>
        <p:txBody>
          <a:bodyPr/>
          <a:lstStyle/>
          <a:p>
            <a:pPr lvl="1" marL="508000" indent="-508000">
              <a:lnSpc>
                <a:spcPct val="110000"/>
              </a:lnSpc>
              <a:spcBef>
                <a:spcPts val="3000"/>
              </a:spcBef>
              <a:buSzPct val="100000"/>
              <a:buChar char="•"/>
              <a:defRPr sz="4800"/>
            </a:pPr>
            <a:r>
              <a:t>Human decision making</a:t>
            </a:r>
          </a:p>
          <a:p>
            <a:pPr lvl="1" marL="508000" indent="-508000">
              <a:lnSpc>
                <a:spcPct val="110000"/>
              </a:lnSpc>
              <a:spcBef>
                <a:spcPts val="3000"/>
              </a:spcBef>
              <a:buSzPct val="100000"/>
              <a:buChar char="•"/>
              <a:defRPr sz="4800"/>
            </a:pPr>
            <a:r>
              <a:t>Rule-based systems</a:t>
            </a:r>
          </a:p>
          <a:p>
            <a:pPr lvl="1" marL="508000" indent="-508000">
              <a:lnSpc>
                <a:spcPct val="110000"/>
              </a:lnSpc>
              <a:spcBef>
                <a:spcPts val="3000"/>
              </a:spcBef>
              <a:buSzPct val="100000"/>
              <a:buChar char="•"/>
              <a:defRPr sz="4800"/>
            </a:pPr>
            <a:r>
              <a:t>Machine learning</a:t>
            </a:r>
          </a:p>
        </p:txBody>
      </p:sp>
      <p:sp>
        <p:nvSpPr>
          <p:cNvPr id="346" name="Consider a progression from human decision making to machine learning"/>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Consider a progression from human decision making to machine learning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4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45"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People management issues affect company brand — sexual harassment, diversity issues, etc.…"/>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People management issues affect company brand — sexual harassment, diversity issues, etc.</a:t>
            </a:r>
          </a:p>
          <a:p>
            <a:pPr lvl="1" marL="481263" indent="-481263">
              <a:lnSpc>
                <a:spcPct val="110000"/>
              </a:lnSpc>
              <a:spcBef>
                <a:spcPts val="3000"/>
              </a:spcBef>
              <a:buSzPct val="100000"/>
              <a:buChar char="•"/>
              <a:defRPr sz="4800"/>
            </a:pPr>
            <a:r>
              <a:t>Competencies in strategy – how do we get good at something?</a:t>
            </a:r>
          </a:p>
          <a:p>
            <a:pPr lvl="1" marL="481263" indent="-481263">
              <a:lnSpc>
                <a:spcPct val="110000"/>
              </a:lnSpc>
              <a:spcBef>
                <a:spcPts val="3000"/>
              </a:spcBef>
              <a:buSzPct val="100000"/>
              <a:buChar char="•"/>
              <a:defRPr sz="4800"/>
            </a:pPr>
            <a:r>
              <a:t>Managing people affects their lives — managing them badly is a key cause of health problems</a:t>
            </a:r>
          </a:p>
        </p:txBody>
      </p:sp>
      <p:sp>
        <p:nvSpPr>
          <p:cNvPr id="223" name="Course Introduction"/>
          <p:cNvSpPr txBox="1"/>
          <p:nvPr>
            <p:ph type="title"/>
          </p:nvPr>
        </p:nvSpPr>
        <p:spPr>
          <a:prstGeom prst="rect">
            <a:avLst/>
          </a:prstGeom>
        </p:spPr>
        <p:txBody>
          <a:bodyPr/>
          <a:lstStyle/>
          <a:p>
            <a:pPr/>
            <a:r>
              <a:t>Course Introduction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2" grpId="1"/>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Decision Making"/>
          <p:cNvSpPr txBox="1"/>
          <p:nvPr>
            <p:ph type="title"/>
          </p:nvPr>
        </p:nvSpPr>
        <p:spPr>
          <a:prstGeom prst="rect">
            <a:avLst/>
          </a:prstGeom>
        </p:spPr>
        <p:txBody>
          <a:bodyPr/>
          <a:lstStyle/>
          <a:p>
            <a:pPr/>
            <a:r>
              <a:t>Decision Making</a:t>
            </a:r>
          </a:p>
        </p:txBody>
      </p:sp>
      <p:sp>
        <p:nvSpPr>
          <p:cNvPr id="349" name="We use our knowledge and experience to develop heuristics…"/>
          <p:cNvSpPr txBox="1"/>
          <p:nvPr>
            <p:ph type="body" idx="1"/>
          </p:nvPr>
        </p:nvSpPr>
        <p:spPr>
          <a:xfrm>
            <a:off x="1676400" y="3667871"/>
            <a:ext cx="21031200" cy="8014775"/>
          </a:xfrm>
          <a:prstGeom prst="rect">
            <a:avLst/>
          </a:prstGeom>
        </p:spPr>
        <p:txBody>
          <a:bodyPr/>
          <a:lstStyle/>
          <a:p>
            <a:pPr lvl="1" marL="508000" indent="-508000">
              <a:lnSpc>
                <a:spcPct val="110000"/>
              </a:lnSpc>
              <a:spcBef>
                <a:spcPts val="3000"/>
              </a:spcBef>
              <a:buSzPct val="100000"/>
              <a:buChar char="•"/>
              <a:defRPr sz="4800"/>
            </a:pPr>
            <a:r>
              <a:t>We use our knowledge and experience to develop heuristics</a:t>
            </a:r>
          </a:p>
          <a:p>
            <a:pPr lvl="1" marL="508000" indent="-508000">
              <a:lnSpc>
                <a:spcPct val="110000"/>
              </a:lnSpc>
              <a:spcBef>
                <a:spcPts val="3000"/>
              </a:spcBef>
              <a:buSzPct val="100000"/>
              <a:buChar char="•"/>
              <a:defRPr sz="4800"/>
            </a:pPr>
            <a:r>
              <a:t>This is especially true of rapid decisions when information is imperfect</a:t>
            </a:r>
          </a:p>
          <a:p>
            <a:pPr lvl="1" marL="508000" indent="-508000">
              <a:lnSpc>
                <a:spcPct val="110000"/>
              </a:lnSpc>
              <a:spcBef>
                <a:spcPts val="3000"/>
              </a:spcBef>
              <a:buSzPct val="100000"/>
              <a:buChar char="•"/>
              <a:defRPr sz="4800"/>
            </a:pPr>
            <a:r>
              <a:t>Human resources (HR) is a great example</a:t>
            </a:r>
          </a:p>
        </p:txBody>
      </p:sp>
      <p:sp>
        <p:nvSpPr>
          <p:cNvPr id="350" name="How do people make decisions?"/>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How do people make decisions?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4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4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49">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49" grpId="1"/>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Decision Tree"/>
          <p:cNvSpPr txBox="1"/>
          <p:nvPr>
            <p:ph type="title"/>
          </p:nvPr>
        </p:nvSpPr>
        <p:spPr>
          <a:prstGeom prst="rect">
            <a:avLst/>
          </a:prstGeom>
        </p:spPr>
        <p:txBody>
          <a:bodyPr/>
          <a:lstStyle/>
          <a:p>
            <a:pPr/>
            <a:r>
              <a:t>Decision Tree</a:t>
            </a:r>
          </a:p>
        </p:txBody>
      </p:sp>
      <p:pic>
        <p:nvPicPr>
          <p:cNvPr id="353" name="Google Shape;105;p22" descr="Google Shape;105;p22"/>
          <p:cNvPicPr>
            <a:picLocks noChangeAspect="1"/>
          </p:cNvPicPr>
          <p:nvPr/>
        </p:nvPicPr>
        <p:blipFill>
          <a:blip r:embed="rId2">
            <a:extLst/>
          </a:blip>
          <a:stretch>
            <a:fillRect/>
          </a:stretch>
        </p:blipFill>
        <p:spPr>
          <a:xfrm>
            <a:off x="7880830" y="2614348"/>
            <a:ext cx="8036342" cy="9468824"/>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Decision Tree"/>
          <p:cNvSpPr txBox="1"/>
          <p:nvPr>
            <p:ph type="title"/>
          </p:nvPr>
        </p:nvSpPr>
        <p:spPr>
          <a:prstGeom prst="rect">
            <a:avLst/>
          </a:prstGeom>
        </p:spPr>
        <p:txBody>
          <a:bodyPr/>
          <a:lstStyle/>
          <a:p>
            <a:pPr/>
            <a:r>
              <a:t>Decision Tree</a:t>
            </a:r>
          </a:p>
        </p:txBody>
      </p:sp>
      <p:sp>
        <p:nvSpPr>
          <p:cNvPr id="356" name="What tree might you create?…"/>
          <p:cNvSpPr txBox="1"/>
          <p:nvPr>
            <p:ph type="body" idx="1"/>
          </p:nvPr>
        </p:nvSpPr>
        <p:spPr>
          <a:xfrm>
            <a:off x="1676400" y="3667871"/>
            <a:ext cx="21031200" cy="8014775"/>
          </a:xfrm>
          <a:prstGeom prst="rect">
            <a:avLst/>
          </a:prstGeom>
        </p:spPr>
        <p:txBody>
          <a:bodyPr/>
          <a:lstStyle/>
          <a:p>
            <a:pPr lvl="1" marL="508000" indent="-508000">
              <a:lnSpc>
                <a:spcPct val="110000"/>
              </a:lnSpc>
              <a:spcBef>
                <a:spcPts val="3000"/>
              </a:spcBef>
              <a:buSzPct val="100000"/>
              <a:buChar char="•"/>
              <a:defRPr sz="4800"/>
            </a:pPr>
            <a:r>
              <a:t>What tree might you create?</a:t>
            </a:r>
          </a:p>
          <a:p>
            <a:pPr lvl="1" marL="508000" indent="-508000">
              <a:lnSpc>
                <a:spcPct val="110000"/>
              </a:lnSpc>
              <a:spcBef>
                <a:spcPts val="3000"/>
              </a:spcBef>
              <a:buSzPct val="100000"/>
              <a:buChar char="•"/>
              <a:defRPr sz="4800"/>
            </a:pPr>
            <a:r>
              <a:t>What factors would it include?</a:t>
            </a:r>
          </a:p>
          <a:p>
            <a:pPr lvl="1" marL="508000" indent="-508000">
              <a:lnSpc>
                <a:spcPct val="110000"/>
              </a:lnSpc>
              <a:spcBef>
                <a:spcPts val="3000"/>
              </a:spcBef>
              <a:buSzPct val="100000"/>
              <a:buChar char="•"/>
              <a:defRPr sz="4800"/>
            </a:pPr>
            <a:r>
              <a:t>Requires experience related to hiring, your specific organization, and so on</a:t>
            </a:r>
          </a:p>
        </p:txBody>
      </p:sp>
      <p:sp>
        <p:nvSpPr>
          <p:cNvPr id="357" name="Imagine you have a stack of resumes to evaluate"/>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Imagine you have a stack of resumes to evaluate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5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5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5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56" grpId="1"/>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Decision Tree"/>
          <p:cNvSpPr txBox="1"/>
          <p:nvPr>
            <p:ph type="title"/>
          </p:nvPr>
        </p:nvSpPr>
        <p:spPr>
          <a:prstGeom prst="rect">
            <a:avLst/>
          </a:prstGeom>
        </p:spPr>
        <p:txBody>
          <a:bodyPr/>
          <a:lstStyle/>
          <a:p>
            <a:pPr/>
            <a:r>
              <a:t>Decision Tree</a:t>
            </a:r>
          </a:p>
        </p:txBody>
      </p:sp>
      <p:sp>
        <p:nvSpPr>
          <p:cNvPr id="360" name="Time consuming…"/>
          <p:cNvSpPr txBox="1"/>
          <p:nvPr>
            <p:ph type="body" idx="1"/>
          </p:nvPr>
        </p:nvSpPr>
        <p:spPr>
          <a:xfrm>
            <a:off x="1676400" y="3667871"/>
            <a:ext cx="21031200" cy="8014775"/>
          </a:xfrm>
          <a:prstGeom prst="rect">
            <a:avLst/>
          </a:prstGeom>
        </p:spPr>
        <p:txBody>
          <a:bodyPr/>
          <a:lstStyle/>
          <a:p>
            <a:pPr lvl="1" marL="508000" indent="-508000">
              <a:lnSpc>
                <a:spcPct val="110000"/>
              </a:lnSpc>
              <a:spcBef>
                <a:spcPts val="3000"/>
              </a:spcBef>
              <a:buSzPct val="100000"/>
              <a:buChar char="•"/>
              <a:defRPr sz="4800"/>
            </a:pPr>
            <a:r>
              <a:t>Time consuming</a:t>
            </a:r>
          </a:p>
          <a:p>
            <a:pPr lvl="1" marL="508000" indent="-508000">
              <a:lnSpc>
                <a:spcPct val="110000"/>
              </a:lnSpc>
              <a:spcBef>
                <a:spcPts val="3000"/>
              </a:spcBef>
              <a:buSzPct val="100000"/>
              <a:buChar char="•"/>
              <a:defRPr sz="4800"/>
            </a:pPr>
            <a:r>
              <a:t>Noisy, imperfect</a:t>
            </a:r>
          </a:p>
          <a:p>
            <a:pPr lvl="1" marL="508000" indent="-508000">
              <a:lnSpc>
                <a:spcPct val="110000"/>
              </a:lnSpc>
              <a:spcBef>
                <a:spcPts val="3000"/>
              </a:spcBef>
              <a:buSzPct val="100000"/>
              <a:buChar char="•"/>
              <a:defRPr sz="4800"/>
            </a:pPr>
            <a:r>
              <a:t>Biases</a:t>
            </a:r>
          </a:p>
        </p:txBody>
      </p:sp>
      <p:sp>
        <p:nvSpPr>
          <p:cNvPr id="361" name="Drawbacks of this approach"/>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Drawbacks of this approach</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6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6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6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60" grpId="1"/>
    </p:bld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Subtitle 2"/>
          <p:cNvSpPr txBox="1"/>
          <p:nvPr>
            <p:ph type="body" sz="quarter" idx="1"/>
          </p:nvPr>
        </p:nvSpPr>
        <p:spPr>
          <a:xfrm>
            <a:off x="1151343" y="9240193"/>
            <a:ext cx="20432591" cy="1316634"/>
          </a:xfrm>
          <a:prstGeom prst="rect">
            <a:avLst/>
          </a:prstGeom>
        </p:spPr>
        <p:txBody>
          <a:bodyPr/>
          <a:lstStyle/>
          <a:p>
            <a:pPr/>
            <a:r>
              <a:t>Rule-based Systems</a:t>
            </a:r>
          </a:p>
        </p:txBody>
      </p:sp>
      <p:sp>
        <p:nvSpPr>
          <p:cNvPr id="364"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Prasanna (Sonny) Tambe, Associate Professor of Operations, Information and Decisions</a:t>
            </a:r>
          </a:p>
        </p:txBody>
      </p:sp>
      <p:sp>
        <p:nvSpPr>
          <p:cNvPr id="365" name="Title 1"/>
          <p:cNvSpPr txBox="1"/>
          <p:nvPr>
            <p:ph type="title"/>
          </p:nvPr>
        </p:nvSpPr>
        <p:spPr>
          <a:xfrm>
            <a:off x="1151341" y="6833844"/>
            <a:ext cx="21697902" cy="2111119"/>
          </a:xfrm>
          <a:prstGeom prst="rect">
            <a:avLst/>
          </a:prstGeom>
        </p:spPr>
        <p:txBody>
          <a:bodyPr/>
          <a:lstStyle/>
          <a:p>
            <a:pPr/>
            <a:r>
              <a:t>AI Applications in People Management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Rule-based (expert) systems encode an expert’s knowledge and skill into a software-based model…"/>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Rule-based (expert) systems encode an expert’s knowledge and skill into a software-based model</a:t>
            </a:r>
          </a:p>
          <a:p>
            <a:pPr lvl="1" marL="481263" indent="-481263">
              <a:lnSpc>
                <a:spcPct val="110000"/>
              </a:lnSpc>
              <a:spcBef>
                <a:spcPts val="3000"/>
              </a:spcBef>
              <a:buSzPct val="100000"/>
              <a:buChar char="•"/>
              <a:defRPr sz="4800"/>
            </a:pPr>
            <a:r>
              <a:t>Convert conditions into a series of if/then rules</a:t>
            </a:r>
          </a:p>
          <a:p>
            <a:pPr lvl="1" marL="481263" indent="-481263">
              <a:lnSpc>
                <a:spcPct val="110000"/>
              </a:lnSpc>
              <a:spcBef>
                <a:spcPts val="3000"/>
              </a:spcBef>
              <a:buSzPct val="100000"/>
              <a:buChar char="•"/>
              <a:defRPr sz="4800"/>
            </a:pPr>
            <a:r>
              <a:t>Similar to an “expert” writing down all of their knowledge and a developer converting it into software</a:t>
            </a:r>
          </a:p>
        </p:txBody>
      </p:sp>
      <p:sp>
        <p:nvSpPr>
          <p:cNvPr id="368" name="Rule-based Systems"/>
          <p:cNvSpPr txBox="1"/>
          <p:nvPr>
            <p:ph type="title"/>
          </p:nvPr>
        </p:nvSpPr>
        <p:spPr>
          <a:prstGeom prst="rect">
            <a:avLst/>
          </a:prstGeom>
        </p:spPr>
        <p:txBody>
          <a:bodyPr/>
          <a:lstStyle/>
          <a:p>
            <a:pPr/>
            <a:r>
              <a:t>Rule-based Systems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6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6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6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67" grpId="1"/>
    </p:bld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Rule-based Systems"/>
          <p:cNvSpPr txBox="1"/>
          <p:nvPr>
            <p:ph type="title"/>
          </p:nvPr>
        </p:nvSpPr>
        <p:spPr>
          <a:prstGeom prst="rect">
            <a:avLst/>
          </a:prstGeom>
        </p:spPr>
        <p:txBody>
          <a:bodyPr/>
          <a:lstStyle/>
          <a:p>
            <a:pPr/>
            <a:r>
              <a:t>Rule-based Systems</a:t>
            </a:r>
          </a:p>
        </p:txBody>
      </p:sp>
      <p:sp>
        <p:nvSpPr>
          <p:cNvPr id="371" name="You may have a set of conditions, including school, GPA, prior employer, interview styles, etc.…"/>
          <p:cNvSpPr txBox="1"/>
          <p:nvPr>
            <p:ph type="body" idx="1"/>
          </p:nvPr>
        </p:nvSpPr>
        <p:spPr>
          <a:xfrm>
            <a:off x="1676400" y="3667871"/>
            <a:ext cx="21031200" cy="8014775"/>
          </a:xfrm>
          <a:prstGeom prst="rect">
            <a:avLst/>
          </a:prstGeom>
        </p:spPr>
        <p:txBody>
          <a:bodyPr/>
          <a:lstStyle/>
          <a:p>
            <a:pPr lvl="1" marL="508000" indent="-508000">
              <a:lnSpc>
                <a:spcPct val="110000"/>
              </a:lnSpc>
              <a:spcBef>
                <a:spcPts val="3000"/>
              </a:spcBef>
              <a:buSzPct val="100000"/>
              <a:buChar char="•"/>
              <a:defRPr sz="4800"/>
            </a:pPr>
            <a:r>
              <a:t>You may have a set of conditions, including school, GPA, prior employer, interview styles, etc.</a:t>
            </a:r>
          </a:p>
          <a:p>
            <a:pPr lvl="1" marL="508000" indent="-508000">
              <a:lnSpc>
                <a:spcPct val="110000"/>
              </a:lnSpc>
              <a:spcBef>
                <a:spcPts val="3000"/>
              </a:spcBef>
              <a:buSzPct val="100000"/>
              <a:buChar char="•"/>
              <a:defRPr sz="4800"/>
            </a:pPr>
            <a:r>
              <a:t>Some of these can be coded from a resume or interview data</a:t>
            </a:r>
          </a:p>
          <a:p>
            <a:pPr lvl="1" marL="508000" indent="-508000">
              <a:lnSpc>
                <a:spcPct val="110000"/>
              </a:lnSpc>
              <a:spcBef>
                <a:spcPts val="3000"/>
              </a:spcBef>
              <a:buSzPct val="100000"/>
              <a:buChar char="•"/>
              <a:defRPr sz="4800"/>
            </a:pPr>
            <a:r>
              <a:t>No data is needed - you are only encoding human expertise</a:t>
            </a:r>
          </a:p>
        </p:txBody>
      </p:sp>
      <p:sp>
        <p:nvSpPr>
          <p:cNvPr id="372" name="Recruiting example"/>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Recruiting example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7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7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71">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71" grpId="1"/>
    </p:bld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Rule-based Systems"/>
          <p:cNvSpPr txBox="1"/>
          <p:nvPr>
            <p:ph type="title"/>
          </p:nvPr>
        </p:nvSpPr>
        <p:spPr>
          <a:prstGeom prst="rect">
            <a:avLst/>
          </a:prstGeom>
        </p:spPr>
        <p:txBody>
          <a:bodyPr/>
          <a:lstStyle/>
          <a:p>
            <a:pPr/>
            <a:r>
              <a:t>Rule-based Systems</a:t>
            </a:r>
          </a:p>
        </p:txBody>
      </p:sp>
      <p:sp>
        <p:nvSpPr>
          <p:cNvPr id="375" name="We need access to an expert…"/>
          <p:cNvSpPr txBox="1"/>
          <p:nvPr>
            <p:ph type="body" idx="1"/>
          </p:nvPr>
        </p:nvSpPr>
        <p:spPr>
          <a:xfrm>
            <a:off x="1676400" y="3667871"/>
            <a:ext cx="21031200" cy="8014775"/>
          </a:xfrm>
          <a:prstGeom prst="rect">
            <a:avLst/>
          </a:prstGeom>
        </p:spPr>
        <p:txBody>
          <a:bodyPr/>
          <a:lstStyle/>
          <a:p>
            <a:pPr lvl="1" marL="508000" indent="-508000">
              <a:lnSpc>
                <a:spcPct val="110000"/>
              </a:lnSpc>
              <a:spcBef>
                <a:spcPts val="3000"/>
              </a:spcBef>
              <a:buSzPct val="100000"/>
              <a:buChar char="•"/>
              <a:defRPr sz="4800"/>
            </a:pPr>
            <a:r>
              <a:t>We need access to an expert</a:t>
            </a:r>
          </a:p>
          <a:p>
            <a:pPr lvl="2" marL="1270000" indent="-508000">
              <a:lnSpc>
                <a:spcPct val="110000"/>
              </a:lnSpc>
              <a:spcBef>
                <a:spcPts val="1500"/>
              </a:spcBef>
              <a:buSzPct val="100000"/>
              <a:buChar char="•"/>
              <a:defRPr sz="4800"/>
            </a:pPr>
            <a:r>
              <a:t>May be hard to get access to an expert</a:t>
            </a:r>
          </a:p>
          <a:p>
            <a:pPr lvl="2" marL="1270000" indent="-508000">
              <a:lnSpc>
                <a:spcPct val="110000"/>
              </a:lnSpc>
              <a:spcBef>
                <a:spcPts val="1500"/>
              </a:spcBef>
              <a:buSzPct val="100000"/>
              <a:buChar char="•"/>
              <a:defRPr sz="4800"/>
            </a:pPr>
            <a:r>
              <a:t>Difficult to ask people to explain everything they know about a field</a:t>
            </a:r>
          </a:p>
          <a:p>
            <a:pPr lvl="1" marL="508000" indent="-508000">
              <a:lnSpc>
                <a:spcPct val="110000"/>
              </a:lnSpc>
              <a:spcBef>
                <a:spcPts val="3000"/>
              </a:spcBef>
              <a:buSzPct val="100000"/>
              <a:buChar char="•"/>
              <a:defRPr sz="4800"/>
            </a:pPr>
            <a:r>
              <a:t>Cannot easily update/learn when the environment changes</a:t>
            </a:r>
          </a:p>
          <a:p>
            <a:pPr lvl="1" marL="508000" indent="-508000">
              <a:lnSpc>
                <a:spcPct val="110000"/>
              </a:lnSpc>
              <a:spcBef>
                <a:spcPts val="3000"/>
              </a:spcBef>
              <a:buSzPct val="100000"/>
              <a:buChar char="•"/>
              <a:defRPr sz="4800"/>
            </a:pPr>
            <a:r>
              <a:t>We need to know the relationships</a:t>
            </a:r>
          </a:p>
          <a:p>
            <a:pPr lvl="2" marL="1270000" indent="-508000">
              <a:lnSpc>
                <a:spcPct val="110000"/>
              </a:lnSpc>
              <a:spcBef>
                <a:spcPts val="1500"/>
              </a:spcBef>
              <a:buSzPct val="100000"/>
              <a:buChar char="•"/>
              <a:defRPr sz="4800"/>
            </a:pPr>
            <a:r>
              <a:t>Cannot discover new relationships</a:t>
            </a:r>
          </a:p>
          <a:p>
            <a:pPr lvl="1" marL="508000" indent="-508000">
              <a:lnSpc>
                <a:spcPct val="110000"/>
              </a:lnSpc>
              <a:spcBef>
                <a:spcPts val="3000"/>
              </a:spcBef>
              <a:buSzPct val="100000"/>
              <a:buChar char="•"/>
              <a:defRPr sz="4800"/>
            </a:pPr>
            <a:r>
              <a:t>Tremendous amount of work to create a comprehensive knowledge tree</a:t>
            </a:r>
          </a:p>
        </p:txBody>
      </p:sp>
      <p:sp>
        <p:nvSpPr>
          <p:cNvPr id="376" name="Some limitations"/>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Some limitations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7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7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7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7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7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37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375">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75" grpId="1"/>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Subtitle 2"/>
          <p:cNvSpPr txBox="1"/>
          <p:nvPr>
            <p:ph type="body" sz="quarter" idx="1"/>
          </p:nvPr>
        </p:nvSpPr>
        <p:spPr>
          <a:xfrm>
            <a:off x="1151343" y="9240193"/>
            <a:ext cx="20432591" cy="1316634"/>
          </a:xfrm>
          <a:prstGeom prst="rect">
            <a:avLst/>
          </a:prstGeom>
        </p:spPr>
        <p:txBody>
          <a:bodyPr/>
          <a:lstStyle/>
          <a:p>
            <a:pPr/>
            <a:r>
              <a:t>How Machine Learning Works</a:t>
            </a:r>
          </a:p>
        </p:txBody>
      </p:sp>
      <p:sp>
        <p:nvSpPr>
          <p:cNvPr id="379"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Prasanna (Sonny) Tambe, Associate Professor of Operations, Information and Decisions</a:t>
            </a:r>
          </a:p>
        </p:txBody>
      </p:sp>
      <p:sp>
        <p:nvSpPr>
          <p:cNvPr id="380" name="Title 1"/>
          <p:cNvSpPr txBox="1"/>
          <p:nvPr>
            <p:ph type="title"/>
          </p:nvPr>
        </p:nvSpPr>
        <p:spPr>
          <a:xfrm>
            <a:off x="1151341" y="6833844"/>
            <a:ext cx="21697902" cy="2111119"/>
          </a:xfrm>
          <a:prstGeom prst="rect">
            <a:avLst/>
          </a:prstGeom>
        </p:spPr>
        <p:txBody>
          <a:bodyPr/>
          <a:lstStyle/>
          <a:p>
            <a:pPr/>
            <a:r>
              <a:t>AI Applications in People Management</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Pattern recognition…"/>
          <p:cNvSpPr txBox="1"/>
          <p:nvPr>
            <p:ph type="body" sz="half" idx="1"/>
          </p:nvPr>
        </p:nvSpPr>
        <p:spPr>
          <a:xfrm>
            <a:off x="1676400" y="2651477"/>
            <a:ext cx="21568059" cy="5241119"/>
          </a:xfrm>
          <a:prstGeom prst="rect">
            <a:avLst/>
          </a:prstGeom>
        </p:spPr>
        <p:txBody>
          <a:bodyPr/>
          <a:lstStyle/>
          <a:p>
            <a:pPr lvl="1" marL="481263" indent="-481263">
              <a:lnSpc>
                <a:spcPct val="110000"/>
              </a:lnSpc>
              <a:spcBef>
                <a:spcPts val="3000"/>
              </a:spcBef>
              <a:buSzPct val="100000"/>
              <a:buChar char="•"/>
              <a:defRPr sz="4800"/>
            </a:pPr>
            <a:r>
              <a:t>Pattern recognition</a:t>
            </a:r>
          </a:p>
          <a:p>
            <a:pPr lvl="1" marL="481263" indent="-481263">
              <a:lnSpc>
                <a:spcPct val="110000"/>
              </a:lnSpc>
              <a:spcBef>
                <a:spcPts val="3000"/>
              </a:spcBef>
              <a:buSzPct val="100000"/>
              <a:buChar char="•"/>
              <a:defRPr sz="4800"/>
            </a:pPr>
            <a:r>
              <a:t>Uses examples (“training data”) to generate the decision framework</a:t>
            </a:r>
          </a:p>
          <a:p>
            <a:pPr lvl="1" marL="481263" indent="-481263">
              <a:lnSpc>
                <a:spcPct val="110000"/>
              </a:lnSpc>
              <a:spcBef>
                <a:spcPts val="3000"/>
              </a:spcBef>
              <a:buSzPct val="100000"/>
              <a:buChar char="•"/>
              <a:defRPr sz="4800"/>
            </a:pPr>
            <a:r>
              <a:t>The key is that machine learning is about showing, not telling</a:t>
            </a:r>
          </a:p>
          <a:p>
            <a:pPr lvl="2" marL="1243263" indent="-481263">
              <a:lnSpc>
                <a:spcPct val="110000"/>
              </a:lnSpc>
              <a:spcBef>
                <a:spcPts val="3000"/>
              </a:spcBef>
              <a:buSzPct val="100000"/>
              <a:buChar char="•"/>
              <a:defRPr sz="4800"/>
            </a:pPr>
            <a:r>
              <a:t>Completely changes the work flow — starts with the data, not the expertise</a:t>
            </a:r>
          </a:p>
        </p:txBody>
      </p:sp>
      <p:sp>
        <p:nvSpPr>
          <p:cNvPr id="383" name="Machine Learning"/>
          <p:cNvSpPr txBox="1"/>
          <p:nvPr>
            <p:ph type="title"/>
          </p:nvPr>
        </p:nvSpPr>
        <p:spPr>
          <a:prstGeom prst="rect">
            <a:avLst/>
          </a:prstGeom>
        </p:spPr>
        <p:txBody>
          <a:bodyPr/>
          <a:lstStyle/>
          <a:p>
            <a:pPr/>
            <a:r>
              <a:t>Machine Learning</a:t>
            </a:r>
          </a:p>
        </p:txBody>
      </p:sp>
      <p:pic>
        <p:nvPicPr>
          <p:cNvPr id="384" name="Google Shape;209;p42" descr="Google Shape;209;p42"/>
          <p:cNvPicPr>
            <a:picLocks noChangeAspect="1"/>
          </p:cNvPicPr>
          <p:nvPr/>
        </p:nvPicPr>
        <p:blipFill>
          <a:blip r:embed="rId2">
            <a:extLst/>
          </a:blip>
          <a:stretch>
            <a:fillRect/>
          </a:stretch>
        </p:blipFill>
        <p:spPr>
          <a:xfrm>
            <a:off x="7321546" y="7525934"/>
            <a:ext cx="10277767" cy="5189469"/>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8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8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8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8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82"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Data science — engineering approach to data…"/>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Data science — engineering approach to data</a:t>
            </a:r>
          </a:p>
          <a:p>
            <a:pPr lvl="1" marL="481263" indent="-481263">
              <a:lnSpc>
                <a:spcPct val="110000"/>
              </a:lnSpc>
              <a:spcBef>
                <a:spcPts val="3000"/>
              </a:spcBef>
              <a:buSzPct val="100000"/>
              <a:buChar char="•"/>
              <a:defRPr sz="4800"/>
            </a:pPr>
            <a:r>
              <a:t>Data science is particularly applying statistics and related data analysis tools to questions of optimization</a:t>
            </a:r>
          </a:p>
          <a:p>
            <a:pPr lvl="2" marL="1243263" indent="-481263">
              <a:lnSpc>
                <a:spcPct val="110000"/>
              </a:lnSpc>
              <a:spcBef>
                <a:spcPts val="1500"/>
              </a:spcBef>
              <a:buSzPct val="100000"/>
              <a:buChar char="•"/>
              <a:defRPr sz="4800"/>
            </a:pPr>
            <a:r>
              <a:t>Supply chains</a:t>
            </a:r>
          </a:p>
          <a:p>
            <a:pPr lvl="2" marL="1243263" indent="-481263">
              <a:lnSpc>
                <a:spcPct val="110000"/>
              </a:lnSpc>
              <a:spcBef>
                <a:spcPts val="1500"/>
              </a:spcBef>
              <a:buSzPct val="100000"/>
              <a:buChar char="•"/>
              <a:defRPr sz="4800"/>
            </a:pPr>
            <a:r>
              <a:t>Optimal scheduling with truck fleets</a:t>
            </a:r>
          </a:p>
          <a:p>
            <a:pPr lvl="1" marL="481263" indent="-481263">
              <a:lnSpc>
                <a:spcPct val="110000"/>
              </a:lnSpc>
              <a:spcBef>
                <a:spcPts val="3000"/>
              </a:spcBef>
              <a:buSzPct val="100000"/>
              <a:buChar char="•"/>
              <a:defRPr sz="4800"/>
            </a:pPr>
            <a:r>
              <a:t>Theory X vs. Theory Y</a:t>
            </a:r>
          </a:p>
          <a:p>
            <a:pPr lvl="2" marL="1243263" indent="-481263">
              <a:lnSpc>
                <a:spcPct val="110000"/>
              </a:lnSpc>
              <a:spcBef>
                <a:spcPts val="1500"/>
              </a:spcBef>
              <a:buSzPct val="100000"/>
              <a:buChar char="•"/>
              <a:defRPr sz="4800"/>
            </a:pPr>
            <a:r>
              <a:t>Is it better to tell employees what to do or ask them what to do?</a:t>
            </a:r>
          </a:p>
          <a:p>
            <a:pPr lvl="1" marL="481263" indent="-481263">
              <a:lnSpc>
                <a:spcPct val="110000"/>
              </a:lnSpc>
              <a:spcBef>
                <a:spcPts val="3000"/>
              </a:spcBef>
              <a:buSzPct val="100000"/>
              <a:buChar char="•"/>
              <a:defRPr sz="4800"/>
            </a:pPr>
            <a:r>
              <a:t>Fairness matters</a:t>
            </a:r>
          </a:p>
          <a:p>
            <a:pPr lvl="2" marL="1243263" indent="-481263">
              <a:lnSpc>
                <a:spcPct val="110000"/>
              </a:lnSpc>
              <a:spcBef>
                <a:spcPts val="1500"/>
              </a:spcBef>
              <a:buSzPct val="100000"/>
              <a:buChar char="•"/>
              <a:defRPr sz="4800"/>
            </a:pPr>
            <a:r>
              <a:t>Embodied in law, regulations about all aspects of employment</a:t>
            </a:r>
          </a:p>
        </p:txBody>
      </p:sp>
      <p:sp>
        <p:nvSpPr>
          <p:cNvPr id="226" name="What is AI?"/>
          <p:cNvSpPr txBox="1"/>
          <p:nvPr>
            <p:ph type="title"/>
          </p:nvPr>
        </p:nvSpPr>
        <p:spPr>
          <a:prstGeom prst="rect">
            <a:avLst/>
          </a:prstGeom>
        </p:spPr>
        <p:txBody>
          <a:bodyPr/>
          <a:lstStyle/>
          <a:p>
            <a:pPr/>
            <a:r>
              <a:t>What is AI?</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2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2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2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25">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5" grpId="1"/>
    </p:bld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Machine Learning is Transformative"/>
          <p:cNvSpPr txBox="1"/>
          <p:nvPr>
            <p:ph type="title"/>
          </p:nvPr>
        </p:nvSpPr>
        <p:spPr>
          <a:prstGeom prst="rect">
            <a:avLst/>
          </a:prstGeom>
        </p:spPr>
        <p:txBody>
          <a:bodyPr/>
          <a:lstStyle/>
          <a:p>
            <a:pPr/>
            <a:r>
              <a:t>Machine Learning is Transformative</a:t>
            </a:r>
          </a:p>
        </p:txBody>
      </p:sp>
      <p:sp>
        <p:nvSpPr>
          <p:cNvPr id="387" name="It changes the workflow…"/>
          <p:cNvSpPr txBox="1"/>
          <p:nvPr>
            <p:ph type="body" idx="1"/>
          </p:nvPr>
        </p:nvSpPr>
        <p:spPr>
          <a:xfrm>
            <a:off x="1676400" y="3667871"/>
            <a:ext cx="21031200" cy="8014775"/>
          </a:xfrm>
          <a:prstGeom prst="rect">
            <a:avLst/>
          </a:prstGeom>
        </p:spPr>
        <p:txBody>
          <a:bodyPr/>
          <a:lstStyle/>
          <a:p>
            <a:pPr lvl="1" marL="508000" indent="-508000">
              <a:lnSpc>
                <a:spcPct val="110000"/>
              </a:lnSpc>
              <a:spcBef>
                <a:spcPts val="3000"/>
              </a:spcBef>
              <a:buSzPct val="100000"/>
              <a:buChar char="•"/>
              <a:defRPr sz="4800"/>
            </a:pPr>
            <a:r>
              <a:t>It changes the workflow</a:t>
            </a:r>
          </a:p>
          <a:p>
            <a:pPr lvl="1" marL="508000" indent="-508000">
              <a:lnSpc>
                <a:spcPct val="110000"/>
              </a:lnSpc>
              <a:spcBef>
                <a:spcPts val="3000"/>
              </a:spcBef>
              <a:buSzPct val="100000"/>
              <a:buChar char="•"/>
              <a:defRPr sz="4800"/>
            </a:pPr>
            <a:r>
              <a:t>Can handle large amounts of data with accuracy</a:t>
            </a:r>
          </a:p>
          <a:p>
            <a:pPr lvl="1" marL="508000" indent="-508000">
              <a:lnSpc>
                <a:spcPct val="110000"/>
              </a:lnSpc>
              <a:spcBef>
                <a:spcPts val="3000"/>
              </a:spcBef>
              <a:buSzPct val="100000"/>
              <a:buChar char="•"/>
              <a:defRPr sz="4800"/>
            </a:pPr>
            <a:r>
              <a:t>Scale</a:t>
            </a:r>
          </a:p>
          <a:p>
            <a:pPr lvl="1" marL="508000" indent="-508000">
              <a:lnSpc>
                <a:spcPct val="110000"/>
              </a:lnSpc>
              <a:spcBef>
                <a:spcPts val="3000"/>
              </a:spcBef>
              <a:buSzPct val="100000"/>
              <a:buChar char="•"/>
              <a:defRPr sz="4800"/>
            </a:pPr>
            <a:r>
              <a:t>Consistency</a:t>
            </a:r>
          </a:p>
        </p:txBody>
      </p:sp>
      <p:sp>
        <p:nvSpPr>
          <p:cNvPr id="388" name="Why is this better?"/>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Why is this better?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8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8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8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8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87" grpId="1"/>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Subtitle 2"/>
          <p:cNvSpPr txBox="1"/>
          <p:nvPr>
            <p:ph type="body" sz="quarter" idx="1"/>
          </p:nvPr>
        </p:nvSpPr>
        <p:spPr>
          <a:xfrm>
            <a:off x="1151343" y="9240193"/>
            <a:ext cx="20432591" cy="1316634"/>
          </a:xfrm>
          <a:prstGeom prst="rect">
            <a:avLst/>
          </a:prstGeom>
        </p:spPr>
        <p:txBody>
          <a:bodyPr/>
          <a:lstStyle/>
          <a:p>
            <a:pPr/>
            <a:r>
              <a:t>The Role of Training Date in Machine Learning</a:t>
            </a:r>
          </a:p>
        </p:txBody>
      </p:sp>
      <p:sp>
        <p:nvSpPr>
          <p:cNvPr id="391"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Prasanna (Sonny) Tambe, Associate Professor of Operations, Information and Decisions</a:t>
            </a:r>
          </a:p>
        </p:txBody>
      </p:sp>
      <p:sp>
        <p:nvSpPr>
          <p:cNvPr id="392" name="Title 1"/>
          <p:cNvSpPr txBox="1"/>
          <p:nvPr>
            <p:ph type="title"/>
          </p:nvPr>
        </p:nvSpPr>
        <p:spPr>
          <a:xfrm>
            <a:off x="1151341" y="6833844"/>
            <a:ext cx="21697902" cy="2111119"/>
          </a:xfrm>
          <a:prstGeom prst="rect">
            <a:avLst/>
          </a:prstGeom>
        </p:spPr>
        <p:txBody>
          <a:bodyPr/>
          <a:lstStyle/>
          <a:p>
            <a:pPr/>
            <a:r>
              <a:t>AI Applications in People Management</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The key to machine learning is the availability of training data (examples)…"/>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The key to machine learning is the availability of training data (examples)</a:t>
            </a:r>
          </a:p>
          <a:p>
            <a:pPr lvl="1" marL="481263" indent="-481263">
              <a:lnSpc>
                <a:spcPct val="110000"/>
              </a:lnSpc>
              <a:spcBef>
                <a:spcPts val="3000"/>
              </a:spcBef>
              <a:buSzPct val="100000"/>
              <a:buChar char="•"/>
              <a:defRPr sz="4800"/>
            </a:pPr>
            <a:r>
              <a:t>An algorithm uses the training data to learn the correct mapping function between the information it’s being fed and the final prediction (outcome) that it’s going to arrive at</a:t>
            </a:r>
          </a:p>
          <a:p>
            <a:pPr lvl="1" marL="481263" indent="-481263">
              <a:lnSpc>
                <a:spcPct val="110000"/>
              </a:lnSpc>
              <a:spcBef>
                <a:spcPts val="3000"/>
              </a:spcBef>
              <a:buSzPct val="100000"/>
              <a:buChar char="•"/>
              <a:defRPr sz="4800"/>
            </a:pPr>
            <a:r>
              <a:t>Labeled data are examples that can be used to teach the machine</a:t>
            </a:r>
          </a:p>
          <a:p>
            <a:pPr lvl="2" marL="1270000" indent="-508000">
              <a:lnSpc>
                <a:spcPct val="110000"/>
              </a:lnSpc>
              <a:spcBef>
                <a:spcPts val="1500"/>
              </a:spcBef>
              <a:buSzPct val="100000"/>
              <a:buChar char="•"/>
              <a:defRPr sz="4800"/>
            </a:pPr>
            <a:r>
              <a:t>They illustrate the right answer for different conditions</a:t>
            </a:r>
          </a:p>
          <a:p>
            <a:pPr lvl="1" marL="481263" indent="-481263">
              <a:lnSpc>
                <a:spcPct val="110000"/>
              </a:lnSpc>
              <a:spcBef>
                <a:spcPts val="3000"/>
              </a:spcBef>
              <a:buSzPct val="100000"/>
              <a:buChar char="•"/>
              <a:defRPr sz="4800"/>
            </a:pPr>
            <a:r>
              <a:t>The resurgence in AI, specifically around machine learning, has been driven  by the ever-expanding availability of large sources of training data</a:t>
            </a:r>
          </a:p>
        </p:txBody>
      </p:sp>
      <p:sp>
        <p:nvSpPr>
          <p:cNvPr id="395" name="The Role of Training Data in Machine Learning"/>
          <p:cNvSpPr txBox="1"/>
          <p:nvPr>
            <p:ph type="title"/>
          </p:nvPr>
        </p:nvSpPr>
        <p:spPr>
          <a:prstGeom prst="rect">
            <a:avLst/>
          </a:prstGeom>
        </p:spPr>
        <p:txBody>
          <a:bodyPr/>
          <a:lstStyle/>
          <a:p>
            <a:pPr/>
            <a:r>
              <a:t>The Role of Training Data in Machine Learning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9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9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9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9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94">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94" grpId="1"/>
    </p:bldLst>
  </p:timing>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For HR applications, training data can come from a number of places…"/>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For HR applications, training data can come from a number of places</a:t>
            </a:r>
          </a:p>
          <a:p>
            <a:pPr lvl="2" marL="1243263" indent="-481263">
              <a:lnSpc>
                <a:spcPct val="110000"/>
              </a:lnSpc>
              <a:spcBef>
                <a:spcPts val="1500"/>
              </a:spcBef>
              <a:buSzPct val="100000"/>
              <a:buChar char="•"/>
              <a:defRPr sz="4800"/>
            </a:pPr>
            <a:r>
              <a:t>Archival data</a:t>
            </a:r>
          </a:p>
          <a:p>
            <a:pPr lvl="2" marL="1243263" indent="-481263">
              <a:lnSpc>
                <a:spcPct val="110000"/>
              </a:lnSpc>
              <a:spcBef>
                <a:spcPts val="1500"/>
              </a:spcBef>
              <a:buSzPct val="100000"/>
              <a:buChar char="•"/>
              <a:defRPr sz="4800"/>
            </a:pPr>
            <a:r>
              <a:t>Human data labeling/platforms</a:t>
            </a:r>
          </a:p>
        </p:txBody>
      </p:sp>
      <p:sp>
        <p:nvSpPr>
          <p:cNvPr id="398" name="The Role of Training Data in Machine Learning"/>
          <p:cNvSpPr txBox="1"/>
          <p:nvPr>
            <p:ph type="title"/>
          </p:nvPr>
        </p:nvSpPr>
        <p:spPr>
          <a:prstGeom prst="rect">
            <a:avLst/>
          </a:prstGeom>
        </p:spPr>
        <p:txBody>
          <a:bodyPr/>
          <a:lstStyle/>
          <a:p>
            <a:pPr/>
            <a:r>
              <a:t>The Role of Training Data in Machine Learning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9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97" grpId="1"/>
    </p:bld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The Role of Training Data in Machine Learning"/>
          <p:cNvSpPr txBox="1"/>
          <p:nvPr>
            <p:ph type="title"/>
          </p:nvPr>
        </p:nvSpPr>
        <p:spPr>
          <a:prstGeom prst="rect">
            <a:avLst/>
          </a:prstGeom>
        </p:spPr>
        <p:txBody>
          <a:bodyPr/>
          <a:lstStyle/>
          <a:p>
            <a:pPr/>
            <a:r>
              <a:t>The Role of Training Data in Machine Learning</a:t>
            </a:r>
          </a:p>
        </p:txBody>
      </p:sp>
      <p:sp>
        <p:nvSpPr>
          <p:cNvPr id="401" name="Provide examples of x-ray images along with decisions that doctors historically made about patients with those images"/>
          <p:cNvSpPr txBox="1"/>
          <p:nvPr>
            <p:ph type="body" idx="1"/>
          </p:nvPr>
        </p:nvSpPr>
        <p:spPr>
          <a:xfrm>
            <a:off x="1676400" y="3667871"/>
            <a:ext cx="21031200" cy="8014775"/>
          </a:xfrm>
          <a:prstGeom prst="rect">
            <a:avLst/>
          </a:prstGeom>
        </p:spPr>
        <p:txBody>
          <a:bodyPr/>
          <a:lstStyle/>
          <a:p>
            <a:pPr lvl="1" marL="508000" indent="-508000">
              <a:lnSpc>
                <a:spcPct val="110000"/>
              </a:lnSpc>
              <a:spcBef>
                <a:spcPts val="3000"/>
              </a:spcBef>
              <a:buSzPct val="100000"/>
              <a:buChar char="•"/>
              <a:defRPr sz="4800"/>
            </a:pPr>
            <a:r>
              <a:t>Provide examples of x-ray images along with decisions that doctors historically made about patients with those images</a:t>
            </a:r>
          </a:p>
        </p:txBody>
      </p:sp>
      <p:sp>
        <p:nvSpPr>
          <p:cNvPr id="402" name="Example: X-rays"/>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Example: X-rays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01">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01" grpId="1"/>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Expert systems require no data, but require an expert to specify how inputs map to decisions…"/>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Expert systems require no data, but require an expert to specify how inputs map to decisions</a:t>
            </a:r>
          </a:p>
          <a:p>
            <a:pPr lvl="1" marL="481263" indent="-481263">
              <a:lnSpc>
                <a:spcPct val="110000"/>
              </a:lnSpc>
              <a:spcBef>
                <a:spcPts val="3000"/>
              </a:spcBef>
              <a:buSzPct val="100000"/>
              <a:buChar char="•"/>
              <a:defRPr sz="4800"/>
            </a:pPr>
            <a:r>
              <a:t>Machine learning requires no experts, but requires training examples that an algorithm can use to find the correct mapping</a:t>
            </a:r>
          </a:p>
        </p:txBody>
      </p:sp>
      <p:sp>
        <p:nvSpPr>
          <p:cNvPr id="405" name="Summary"/>
          <p:cNvSpPr txBox="1"/>
          <p:nvPr>
            <p:ph type="title"/>
          </p:nvPr>
        </p:nvSpPr>
        <p:spPr>
          <a:prstGeom prst="rect">
            <a:avLst/>
          </a:prstGeom>
        </p:spPr>
        <p:txBody>
          <a:bodyPr/>
          <a:lstStyle/>
          <a:p>
            <a:pPr/>
            <a:r>
              <a:t>Summary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0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0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04">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04" grpId="1"/>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Subtitle 2"/>
          <p:cNvSpPr txBox="1"/>
          <p:nvPr>
            <p:ph type="body" sz="quarter" idx="1"/>
          </p:nvPr>
        </p:nvSpPr>
        <p:spPr>
          <a:xfrm>
            <a:off x="1151343" y="9240193"/>
            <a:ext cx="20432591" cy="1316634"/>
          </a:xfrm>
          <a:prstGeom prst="rect">
            <a:avLst/>
          </a:prstGeom>
        </p:spPr>
        <p:txBody>
          <a:bodyPr/>
          <a:lstStyle/>
          <a:p>
            <a:pPr/>
            <a:r>
              <a:t>Feature Engineering: Beyond Structured Data</a:t>
            </a:r>
          </a:p>
        </p:txBody>
      </p:sp>
      <p:sp>
        <p:nvSpPr>
          <p:cNvPr id="408"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Prasanna (Sonny) Tambe, Associate Professor of Operations, Information and Decisions</a:t>
            </a:r>
          </a:p>
        </p:txBody>
      </p:sp>
      <p:sp>
        <p:nvSpPr>
          <p:cNvPr id="409" name="Title 1"/>
          <p:cNvSpPr txBox="1"/>
          <p:nvPr>
            <p:ph type="title"/>
          </p:nvPr>
        </p:nvSpPr>
        <p:spPr>
          <a:xfrm>
            <a:off x="1151341" y="6833844"/>
            <a:ext cx="21697902" cy="2111119"/>
          </a:xfrm>
          <a:prstGeom prst="rect">
            <a:avLst/>
          </a:prstGeom>
        </p:spPr>
        <p:txBody>
          <a:bodyPr/>
          <a:lstStyle/>
          <a:p>
            <a:pPr/>
            <a:r>
              <a:t>AI Applications in People Management</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Data are Not Always Nicely “Structured”"/>
          <p:cNvSpPr txBox="1"/>
          <p:nvPr>
            <p:ph type="title"/>
          </p:nvPr>
        </p:nvSpPr>
        <p:spPr>
          <a:prstGeom prst="rect">
            <a:avLst/>
          </a:prstGeom>
        </p:spPr>
        <p:txBody>
          <a:bodyPr/>
          <a:lstStyle/>
          <a:p>
            <a:pPr/>
            <a:r>
              <a:t>Data are Not Always Nicely “Structured”</a:t>
            </a:r>
          </a:p>
        </p:txBody>
      </p:sp>
      <p:pic>
        <p:nvPicPr>
          <p:cNvPr id="412" name="Google Shape;309;p61" descr="Google Shape;309;p61"/>
          <p:cNvPicPr>
            <a:picLocks noChangeAspect="1"/>
          </p:cNvPicPr>
          <p:nvPr/>
        </p:nvPicPr>
        <p:blipFill>
          <a:blip r:embed="rId2">
            <a:extLst/>
          </a:blip>
          <a:stretch>
            <a:fillRect/>
          </a:stretch>
        </p:blipFill>
        <p:spPr>
          <a:xfrm>
            <a:off x="1705394" y="3958376"/>
            <a:ext cx="13810732" cy="6855865"/>
          </a:xfrm>
          <a:prstGeom prst="rect">
            <a:avLst/>
          </a:prstGeom>
          <a:ln w="12700">
            <a:miter lim="400000"/>
          </a:ln>
        </p:spPr>
      </p:pic>
      <p:grpSp>
        <p:nvGrpSpPr>
          <p:cNvPr id="415" name="Group"/>
          <p:cNvGrpSpPr/>
          <p:nvPr/>
        </p:nvGrpSpPr>
        <p:grpSpPr>
          <a:xfrm>
            <a:off x="16764085" y="6918041"/>
            <a:ext cx="5127325" cy="861438"/>
            <a:chOff x="0" y="0"/>
            <a:chExt cx="5127323" cy="861437"/>
          </a:xfrm>
        </p:grpSpPr>
        <p:sp>
          <p:nvSpPr>
            <p:cNvPr id="413" name="Line"/>
            <p:cNvSpPr/>
            <p:nvPr/>
          </p:nvSpPr>
          <p:spPr>
            <a:xfrm>
              <a:off x="0" y="468267"/>
              <a:ext cx="1796052" cy="1"/>
            </a:xfrm>
            <a:prstGeom prst="line">
              <a:avLst/>
            </a:prstGeom>
            <a:noFill/>
            <a:ln w="190500" cap="flat">
              <a:solidFill>
                <a:schemeClr val="accent1"/>
              </a:solidFill>
              <a:prstDash val="solid"/>
              <a:miter lim="800000"/>
              <a:tailEnd type="arrow" w="med" len="med"/>
            </a:ln>
            <a:effectLst/>
          </p:spPr>
          <p:txBody>
            <a:bodyPr wrap="square" lIns="91439" tIns="91439" rIns="91439" bIns="91439" numCol="1" anchor="t">
              <a:noAutofit/>
            </a:bodyPr>
            <a:lstStyle/>
            <a:p>
              <a:pPr>
                <a:lnSpc>
                  <a:spcPct val="113000"/>
                </a:lnSpc>
                <a:spcBef>
                  <a:spcPts val="1600"/>
                </a:spcBef>
                <a:defRPr sz="4400">
                  <a:solidFill>
                    <a:schemeClr val="accent4"/>
                  </a:solidFill>
                  <a:latin typeface="Garamond"/>
                  <a:ea typeface="Garamond"/>
                  <a:cs typeface="Garamond"/>
                  <a:sym typeface="Garamond"/>
                </a:defRPr>
              </a:pPr>
            </a:p>
          </p:txBody>
        </p:sp>
        <p:sp>
          <p:nvSpPr>
            <p:cNvPr id="414" name="Decision"/>
            <p:cNvSpPr txBox="1"/>
            <p:nvPr/>
          </p:nvSpPr>
          <p:spPr>
            <a:xfrm>
              <a:off x="2593951" y="0"/>
              <a:ext cx="2533373" cy="86143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ctr">
              <a:spAutoFit/>
            </a:bodyPr>
            <a:lstStyle>
              <a:lvl1pPr>
                <a:defRPr sz="4800">
                  <a:solidFill>
                    <a:schemeClr val="accent1"/>
                  </a:solidFill>
                </a:defRPr>
              </a:lvl1pPr>
            </a:lstStyle>
            <a:p>
              <a:pPr/>
              <a:r>
                <a:t>Decision</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5" grpId="1"/>
    </p:bld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Machine Learning with Unstructured Data"/>
          <p:cNvSpPr txBox="1"/>
          <p:nvPr>
            <p:ph type="title"/>
          </p:nvPr>
        </p:nvSpPr>
        <p:spPr>
          <a:prstGeom prst="rect">
            <a:avLst/>
          </a:prstGeom>
        </p:spPr>
        <p:txBody>
          <a:bodyPr/>
          <a:lstStyle/>
          <a:p>
            <a:pPr/>
            <a:r>
              <a:t>Machine Learning with Unstructured Data</a:t>
            </a:r>
          </a:p>
        </p:txBody>
      </p:sp>
      <p:sp>
        <p:nvSpPr>
          <p:cNvPr id="418" name="“Unstructured” data…"/>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“Unstructured” data</a:t>
            </a:r>
          </a:p>
          <a:p>
            <a:pPr lvl="2" marL="1243263" indent="-481263">
              <a:lnSpc>
                <a:spcPct val="110000"/>
              </a:lnSpc>
              <a:spcBef>
                <a:spcPts val="1500"/>
              </a:spcBef>
              <a:buSzPct val="100000"/>
              <a:buChar char="•"/>
              <a:defRPr sz="4800"/>
            </a:pPr>
            <a:r>
              <a:t>Online reviews</a:t>
            </a:r>
          </a:p>
          <a:p>
            <a:pPr lvl="2" marL="1243263" indent="-481263">
              <a:lnSpc>
                <a:spcPct val="110000"/>
              </a:lnSpc>
              <a:spcBef>
                <a:spcPts val="1500"/>
              </a:spcBef>
              <a:buSzPct val="100000"/>
              <a:buChar char="•"/>
              <a:defRPr sz="4800"/>
            </a:pPr>
            <a:r>
              <a:t>Diagnostic images</a:t>
            </a:r>
          </a:p>
          <a:p>
            <a:pPr lvl="2" marL="1243263" indent="-481263">
              <a:lnSpc>
                <a:spcPct val="110000"/>
              </a:lnSpc>
              <a:spcBef>
                <a:spcPts val="1500"/>
              </a:spcBef>
              <a:buSzPct val="100000"/>
              <a:buChar char="•"/>
              <a:defRPr sz="4800"/>
            </a:pPr>
            <a:r>
              <a:t>Resumes</a:t>
            </a:r>
          </a:p>
          <a:p>
            <a:pPr lvl="1" marL="481263" indent="-481263">
              <a:lnSpc>
                <a:spcPct val="110000"/>
              </a:lnSpc>
              <a:spcBef>
                <a:spcPts val="3000"/>
              </a:spcBef>
              <a:buSzPct val="100000"/>
              <a:buChar char="•"/>
              <a:defRPr sz="4800"/>
            </a:pPr>
            <a:r>
              <a:t>Features have to be “engineered” from the data</a:t>
            </a:r>
          </a:p>
          <a:p>
            <a:pPr lvl="2" marL="1243263" indent="-481263">
              <a:lnSpc>
                <a:spcPct val="110000"/>
              </a:lnSpc>
              <a:spcBef>
                <a:spcPts val="1500"/>
              </a:spcBef>
              <a:buSzPct val="100000"/>
              <a:buChar char="•"/>
              <a:defRPr sz="4800"/>
            </a:pPr>
            <a:r>
              <a:t>A time consuming and challenging process</a:t>
            </a:r>
          </a:p>
          <a:p>
            <a:pPr lvl="2" marL="1243263" indent="-481263">
              <a:lnSpc>
                <a:spcPct val="110000"/>
              </a:lnSpc>
              <a:spcBef>
                <a:spcPts val="1500"/>
              </a:spcBef>
              <a:buSzPct val="100000"/>
              <a:buChar char="•"/>
              <a:defRPr sz="4800"/>
            </a:pPr>
            <a:r>
              <a:t>Often requires domain expertise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1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1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1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1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41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41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418">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18" grpId="1"/>
    </p:bldLst>
  </p:timing>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0" name="Machine Learning with Unstructured Data"/>
          <p:cNvSpPr txBox="1"/>
          <p:nvPr>
            <p:ph type="title"/>
          </p:nvPr>
        </p:nvSpPr>
        <p:spPr>
          <a:prstGeom prst="rect">
            <a:avLst/>
          </a:prstGeom>
        </p:spPr>
        <p:txBody>
          <a:bodyPr/>
          <a:lstStyle/>
          <a:p>
            <a:pPr/>
            <a:r>
              <a:t>Machine Learning with Unstructured Data</a:t>
            </a:r>
          </a:p>
        </p:txBody>
      </p:sp>
      <p:pic>
        <p:nvPicPr>
          <p:cNvPr id="421" name="Google Shape;339;p66" descr="Google Shape;339;p66"/>
          <p:cNvPicPr>
            <a:picLocks noChangeAspect="1"/>
          </p:cNvPicPr>
          <p:nvPr/>
        </p:nvPicPr>
        <p:blipFill>
          <a:blip r:embed="rId2">
            <a:extLst/>
          </a:blip>
          <a:srcRect l="1526" t="5830" r="1526" b="3458"/>
          <a:stretch>
            <a:fillRect/>
          </a:stretch>
        </p:blipFill>
        <p:spPr>
          <a:xfrm>
            <a:off x="3054746" y="3026125"/>
            <a:ext cx="18274622" cy="9119413"/>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Change management…"/>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Change management</a:t>
            </a:r>
          </a:p>
          <a:p>
            <a:pPr lvl="2" marL="1243263" indent="-481263">
              <a:lnSpc>
                <a:spcPct val="110000"/>
              </a:lnSpc>
              <a:spcBef>
                <a:spcPts val="1500"/>
              </a:spcBef>
              <a:buSzPct val="100000"/>
              <a:buChar char="•"/>
              <a:defRPr sz="4800"/>
            </a:pPr>
            <a:r>
              <a:t>We have organizations that have been doing things one way and we want them to change</a:t>
            </a:r>
          </a:p>
          <a:p>
            <a:pPr lvl="1" marL="481263" indent="-481263">
              <a:lnSpc>
                <a:spcPct val="110000"/>
              </a:lnSpc>
              <a:spcBef>
                <a:spcPts val="3000"/>
              </a:spcBef>
              <a:buSzPct val="100000"/>
              <a:buChar char="•"/>
              <a:defRPr sz="4800"/>
            </a:pPr>
            <a:r>
              <a:t>Before applying data science, we have an intricate, messy system for managing employees </a:t>
            </a:r>
          </a:p>
          <a:p>
            <a:pPr lvl="2" marL="1243263" indent="-481263">
              <a:lnSpc>
                <a:spcPct val="110000"/>
              </a:lnSpc>
              <a:spcBef>
                <a:spcPts val="1500"/>
              </a:spcBef>
              <a:buSzPct val="100000"/>
              <a:buChar char="•"/>
              <a:defRPr sz="4800"/>
            </a:pPr>
            <a:r>
              <a:t>Change is really hard here — we have a complicated system, in which people are deeply invested already, and we are asking them to do things differently</a:t>
            </a:r>
          </a:p>
        </p:txBody>
      </p:sp>
      <p:sp>
        <p:nvSpPr>
          <p:cNvPr id="229" name="Why is Introducing Data Science So Challenging Here?"/>
          <p:cNvSpPr txBox="1"/>
          <p:nvPr>
            <p:ph type="title"/>
          </p:nvPr>
        </p:nvSpPr>
        <p:spPr>
          <a:prstGeom prst="rect">
            <a:avLst/>
          </a:prstGeom>
        </p:spPr>
        <p:txBody>
          <a:bodyPr/>
          <a:lstStyle/>
          <a:p>
            <a:pPr/>
            <a:r>
              <a:t>Why is Introducing Data Science So Challenging Here?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8" grpId="1"/>
    </p:bldLst>
  </p:timing>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3" name="Subtitle 2"/>
          <p:cNvSpPr txBox="1"/>
          <p:nvPr>
            <p:ph type="body" sz="quarter" idx="1"/>
          </p:nvPr>
        </p:nvSpPr>
        <p:spPr>
          <a:xfrm>
            <a:off x="1151343" y="9240193"/>
            <a:ext cx="20432591" cy="1316634"/>
          </a:xfrm>
          <a:prstGeom prst="rect">
            <a:avLst/>
          </a:prstGeom>
        </p:spPr>
        <p:txBody>
          <a:bodyPr/>
          <a:lstStyle/>
          <a:p>
            <a:pPr/>
            <a:r>
              <a:t>Evaluating Machine Learning Performance</a:t>
            </a:r>
          </a:p>
        </p:txBody>
      </p:sp>
      <p:sp>
        <p:nvSpPr>
          <p:cNvPr id="424"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Prasanna (Sonny) Tambe, Associate Professor of Operations, Information and Decisions</a:t>
            </a:r>
          </a:p>
        </p:txBody>
      </p:sp>
      <p:sp>
        <p:nvSpPr>
          <p:cNvPr id="425" name="Title 1"/>
          <p:cNvSpPr txBox="1"/>
          <p:nvPr>
            <p:ph type="title"/>
          </p:nvPr>
        </p:nvSpPr>
        <p:spPr>
          <a:xfrm>
            <a:off x="1151341" y="6833844"/>
            <a:ext cx="21697902" cy="2111119"/>
          </a:xfrm>
          <a:prstGeom prst="rect">
            <a:avLst/>
          </a:prstGeom>
        </p:spPr>
        <p:txBody>
          <a:bodyPr/>
          <a:lstStyle/>
          <a:p>
            <a:pPr/>
            <a:r>
              <a:t>AI Applications in People Management</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What is Good Performance?"/>
          <p:cNvSpPr txBox="1"/>
          <p:nvPr>
            <p:ph type="title"/>
          </p:nvPr>
        </p:nvSpPr>
        <p:spPr>
          <a:prstGeom prst="rect">
            <a:avLst/>
          </a:prstGeom>
        </p:spPr>
        <p:txBody>
          <a:bodyPr/>
          <a:lstStyle/>
          <a:p>
            <a:pPr/>
            <a:r>
              <a:t>What is Good Performance?</a:t>
            </a:r>
          </a:p>
        </p:txBody>
      </p:sp>
      <p:sp>
        <p:nvSpPr>
          <p:cNvPr id="428" name="There are many ways to measure machine learning performance…"/>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There are many ways to measure machine learning performance</a:t>
            </a:r>
          </a:p>
          <a:p>
            <a:pPr lvl="2" marL="1243263" indent="-481263">
              <a:lnSpc>
                <a:spcPct val="110000"/>
              </a:lnSpc>
              <a:spcBef>
                <a:spcPts val="1500"/>
              </a:spcBef>
              <a:buSzPct val="100000"/>
              <a:buChar char="•"/>
              <a:defRPr sz="4800"/>
            </a:pPr>
            <a:r>
              <a:t>Accuracy, precision, recall, specificity</a:t>
            </a:r>
          </a:p>
          <a:p>
            <a:pPr lvl="1" marL="481263" indent="-481263">
              <a:lnSpc>
                <a:spcPct val="110000"/>
              </a:lnSpc>
              <a:spcBef>
                <a:spcPts val="3000"/>
              </a:spcBef>
              <a:buSzPct val="100000"/>
              <a:buChar char="•"/>
              <a:defRPr sz="4800"/>
            </a:pPr>
            <a:r>
              <a:t>Prediction is embedded in a business context, and different errors have different costs and benefits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2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2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2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2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28" grpId="1"/>
    </p:bldLst>
  </p:timing>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0" name="What is Good Performance?"/>
          <p:cNvSpPr txBox="1"/>
          <p:nvPr>
            <p:ph type="title"/>
          </p:nvPr>
        </p:nvSpPr>
        <p:spPr>
          <a:prstGeom prst="rect">
            <a:avLst/>
          </a:prstGeom>
        </p:spPr>
        <p:txBody>
          <a:bodyPr/>
          <a:lstStyle/>
          <a:p>
            <a:pPr/>
            <a:r>
              <a:t>What is Good Performance?</a:t>
            </a:r>
          </a:p>
        </p:txBody>
      </p:sp>
      <p:sp>
        <p:nvSpPr>
          <p:cNvPr id="431" name="Priority is to make sure that strong candidates are predicted as “strong”"/>
          <p:cNvSpPr txBox="1"/>
          <p:nvPr>
            <p:ph type="body" sz="quarter" idx="1"/>
          </p:nvPr>
        </p:nvSpPr>
        <p:spPr>
          <a:xfrm>
            <a:off x="1676400" y="3667871"/>
            <a:ext cx="21031200" cy="1419525"/>
          </a:xfrm>
          <a:prstGeom prst="rect">
            <a:avLst/>
          </a:prstGeom>
        </p:spPr>
        <p:txBody>
          <a:bodyPr/>
          <a:lstStyle/>
          <a:p>
            <a:pPr lvl="1" marL="508000" indent="-508000">
              <a:lnSpc>
                <a:spcPct val="110000"/>
              </a:lnSpc>
              <a:spcBef>
                <a:spcPts val="3000"/>
              </a:spcBef>
              <a:buSzPct val="100000"/>
              <a:buChar char="•"/>
              <a:defRPr sz="4800"/>
            </a:pPr>
            <a:r>
              <a:t>Priority is to make sure that strong candidates are predicted as “strong”</a:t>
            </a:r>
          </a:p>
        </p:txBody>
      </p:sp>
      <p:sp>
        <p:nvSpPr>
          <p:cNvPr id="432" name="“I want to make absolutely sure I don’t miss any potentially good candidates”"/>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“I want to make absolutely sure I don’t miss any potentially good candidates”</a:t>
            </a:r>
          </a:p>
        </p:txBody>
      </p:sp>
      <p:sp>
        <p:nvSpPr>
          <p:cNvPr id="433" name="“I don’t want to waste anyone’s time with a candidate who turns out to be bad”"/>
          <p:cNvSpPr txBox="1"/>
          <p:nvPr/>
        </p:nvSpPr>
        <p:spPr>
          <a:xfrm>
            <a:off x="1676400" y="5594089"/>
            <a:ext cx="21031200" cy="110664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“I don’t want to waste anyone’s time with a candidate who turns out to be bad”</a:t>
            </a:r>
          </a:p>
        </p:txBody>
      </p:sp>
      <p:sp>
        <p:nvSpPr>
          <p:cNvPr id="434" name="Priority is to make sure no weak candidates are accidentally predicted as “strong”"/>
          <p:cNvSpPr txBox="1"/>
          <p:nvPr/>
        </p:nvSpPr>
        <p:spPr>
          <a:xfrm>
            <a:off x="1676400" y="6702387"/>
            <a:ext cx="21031200" cy="237251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marL="508000" indent="-508000">
              <a:lnSpc>
                <a:spcPct val="110000"/>
              </a:lnSpc>
              <a:spcBef>
                <a:spcPts val="3000"/>
              </a:spcBef>
              <a:buSzPct val="100000"/>
              <a:buChar char="•"/>
              <a:defRPr sz="4800">
                <a:solidFill>
                  <a:schemeClr val="accent1"/>
                </a:solidFill>
              </a:defRPr>
            </a:pPr>
            <a:r>
              <a:t>Priority is to make sure no weak candidates are accidentally predicted as “strong”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3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3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4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434">
                                            <p:bg/>
                                          </p:spTgt>
                                        </p:tgtEl>
                                        <p:attrNameLst>
                                          <p:attrName>style.visibility</p:attrName>
                                        </p:attrNameLst>
                                      </p:cBhvr>
                                      <p:to>
                                        <p:strVal val="visible"/>
                                      </p:to>
                                    </p:set>
                                  </p:childTnLst>
                                </p:cTn>
                              </p:par>
                              <p:par>
                                <p:cTn id="17" presetClass="entr" nodeType="withEffect" presetSubtype="0" presetID="1" grpId="3" fill="hold">
                                  <p:stCondLst>
                                    <p:cond delay="0"/>
                                  </p:stCondLst>
                                  <p:iterate type="el" backwards="0">
                                    <p:tmAbs val="0"/>
                                  </p:iterate>
                                  <p:childTnLst>
                                    <p:set>
                                      <p:cBhvr>
                                        <p:cTn id="18" fill="hold"/>
                                        <p:tgtEl>
                                          <p:spTgt spid="434">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34" grpId="3"/>
      <p:bldP build="p" bldLvl="5" animBg="1" rev="0" advAuto="0" spid="431" grpId="1"/>
      <p:bldP build="whole" bldLvl="1" animBg="1" rev="0" advAuto="0" spid="433" grpId="2"/>
    </p:bldLst>
  </p:timing>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Key Question"/>
          <p:cNvSpPr txBox="1"/>
          <p:nvPr>
            <p:ph type="title"/>
          </p:nvPr>
        </p:nvSpPr>
        <p:spPr>
          <a:prstGeom prst="rect">
            <a:avLst/>
          </a:prstGeom>
        </p:spPr>
        <p:txBody>
          <a:bodyPr/>
          <a:lstStyle/>
          <a:p>
            <a:pPr/>
            <a:r>
              <a:t>Key Question</a:t>
            </a:r>
          </a:p>
        </p:txBody>
      </p:sp>
      <p:sp>
        <p:nvSpPr>
          <p:cNvPr id="437" name="What are the relative costs of false negatives and false positives?…"/>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What are the relative costs of false negatives and false positives?</a:t>
            </a:r>
          </a:p>
          <a:p>
            <a:pPr lvl="1" marL="481263" indent="-481263">
              <a:lnSpc>
                <a:spcPct val="110000"/>
              </a:lnSpc>
              <a:spcBef>
                <a:spcPts val="3000"/>
              </a:spcBef>
              <a:buSzPct val="100000"/>
              <a:buChar char="•"/>
              <a:defRPr sz="4800"/>
            </a:pPr>
            <a:r>
              <a:t>Is it more “expensive” to miss a good candidate or to waste staff time with a bad one?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3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3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37">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37" grpId="1"/>
    </p:bldLst>
  </p:timing>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Subtitle 2"/>
          <p:cNvSpPr txBox="1"/>
          <p:nvPr>
            <p:ph type="body" sz="quarter" idx="1"/>
          </p:nvPr>
        </p:nvSpPr>
        <p:spPr>
          <a:xfrm>
            <a:off x="1151343" y="9240193"/>
            <a:ext cx="20432591" cy="1316634"/>
          </a:xfrm>
          <a:prstGeom prst="rect">
            <a:avLst/>
          </a:prstGeom>
        </p:spPr>
        <p:txBody>
          <a:bodyPr/>
          <a:lstStyle/>
          <a:p>
            <a:pPr/>
            <a:r>
              <a:t>End to End Example</a:t>
            </a:r>
          </a:p>
        </p:txBody>
      </p:sp>
      <p:sp>
        <p:nvSpPr>
          <p:cNvPr id="440" name="Text Placeholder 5"/>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Prasanna (Sonny) Tambe, Associate Professor of Operations, Information and Decisions</a:t>
            </a:r>
          </a:p>
        </p:txBody>
      </p:sp>
      <p:sp>
        <p:nvSpPr>
          <p:cNvPr id="441" name="Title 1"/>
          <p:cNvSpPr txBox="1"/>
          <p:nvPr>
            <p:ph type="title"/>
          </p:nvPr>
        </p:nvSpPr>
        <p:spPr>
          <a:xfrm>
            <a:off x="1151341" y="6833844"/>
            <a:ext cx="21697902" cy="2111119"/>
          </a:xfrm>
          <a:prstGeom prst="rect">
            <a:avLst/>
          </a:prstGeom>
        </p:spPr>
        <p:txBody>
          <a:bodyPr/>
          <a:lstStyle/>
          <a:p>
            <a:pPr/>
            <a:r>
              <a:t>AI Applications in People Management</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End-to-end Example"/>
          <p:cNvSpPr txBox="1"/>
          <p:nvPr>
            <p:ph type="title"/>
          </p:nvPr>
        </p:nvSpPr>
        <p:spPr>
          <a:prstGeom prst="rect">
            <a:avLst/>
          </a:prstGeom>
        </p:spPr>
        <p:txBody>
          <a:bodyPr/>
          <a:lstStyle/>
          <a:p>
            <a:pPr/>
            <a:r>
              <a:t>End-to-end Example</a:t>
            </a:r>
          </a:p>
        </p:txBody>
      </p:sp>
      <p:sp>
        <p:nvSpPr>
          <p:cNvPr id="444" name="First, gather historical data on prior (good) decisions…"/>
          <p:cNvSpPr txBox="1"/>
          <p:nvPr>
            <p:ph type="body" idx="1"/>
          </p:nvPr>
        </p:nvSpPr>
        <p:spPr>
          <a:xfrm>
            <a:off x="1676400" y="3667871"/>
            <a:ext cx="21031200" cy="8014775"/>
          </a:xfrm>
          <a:prstGeom prst="rect">
            <a:avLst/>
          </a:prstGeom>
        </p:spPr>
        <p:txBody>
          <a:bodyPr/>
          <a:lstStyle/>
          <a:p>
            <a:pPr lvl="1" marL="508000" indent="-508000">
              <a:lnSpc>
                <a:spcPct val="110000"/>
              </a:lnSpc>
              <a:spcBef>
                <a:spcPts val="3000"/>
              </a:spcBef>
              <a:buSzPct val="100000"/>
              <a:buChar char="•"/>
              <a:defRPr sz="4800"/>
            </a:pPr>
            <a:r>
              <a:t>First, gather historical data on prior (good) decisions</a:t>
            </a:r>
          </a:p>
          <a:p>
            <a:pPr lvl="2" marL="1270000" indent="-508000">
              <a:lnSpc>
                <a:spcPct val="110000"/>
              </a:lnSpc>
              <a:spcBef>
                <a:spcPts val="1500"/>
              </a:spcBef>
              <a:buSzPct val="100000"/>
              <a:buChar char="•"/>
              <a:defRPr sz="4800"/>
            </a:pPr>
            <a:r>
              <a:t>I don’t need to know about about HR or the organization</a:t>
            </a:r>
          </a:p>
          <a:p>
            <a:pPr lvl="2" marL="1270000" indent="-508000">
              <a:lnSpc>
                <a:spcPct val="110000"/>
              </a:lnSpc>
              <a:spcBef>
                <a:spcPts val="1500"/>
              </a:spcBef>
              <a:buSzPct val="100000"/>
              <a:buChar char="•"/>
              <a:defRPr sz="4800"/>
            </a:pPr>
            <a:r>
              <a:t>Resume data, test scores</a:t>
            </a:r>
          </a:p>
          <a:p>
            <a:pPr lvl="2" marL="1270000" indent="-508000">
              <a:lnSpc>
                <a:spcPct val="110000"/>
              </a:lnSpc>
              <a:spcBef>
                <a:spcPts val="1500"/>
              </a:spcBef>
              <a:buSzPct val="100000"/>
              <a:buChar char="•"/>
              <a:defRPr sz="4800"/>
            </a:pPr>
            <a:r>
              <a:t>Video data, audio transcripts</a:t>
            </a:r>
          </a:p>
          <a:p>
            <a:pPr lvl="2" marL="1270000" indent="-508000">
              <a:lnSpc>
                <a:spcPct val="110000"/>
              </a:lnSpc>
              <a:spcBef>
                <a:spcPts val="1500"/>
              </a:spcBef>
              <a:buSzPct val="100000"/>
              <a:buChar char="•"/>
              <a:defRPr sz="4800"/>
            </a:pPr>
            <a:r>
              <a:t>As long as we have strong “labels,” we don’t have to know how audio might relate to candidate performance — machine learning figures it out</a:t>
            </a:r>
          </a:p>
          <a:p>
            <a:pPr lvl="2" marL="1270000" indent="-508000">
              <a:lnSpc>
                <a:spcPct val="110000"/>
              </a:lnSpc>
              <a:spcBef>
                <a:spcPts val="1500"/>
              </a:spcBef>
              <a:buSzPct val="100000"/>
              <a:buChar char="•"/>
              <a:defRPr sz="4800"/>
            </a:pPr>
            <a:r>
              <a:t>With modern machine learning, the more data the better</a:t>
            </a:r>
          </a:p>
        </p:txBody>
      </p:sp>
      <p:sp>
        <p:nvSpPr>
          <p:cNvPr id="445" name="Automating the process of going from candidate application to an interview"/>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Automating the process of going from candidate application to an interview</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4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4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4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4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4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44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444">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44" grpId="1"/>
    </p:bldLst>
  </p:timing>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7" name="End-to-end Example"/>
          <p:cNvSpPr txBox="1"/>
          <p:nvPr>
            <p:ph type="title"/>
          </p:nvPr>
        </p:nvSpPr>
        <p:spPr>
          <a:prstGeom prst="rect">
            <a:avLst/>
          </a:prstGeom>
        </p:spPr>
        <p:txBody>
          <a:bodyPr/>
          <a:lstStyle/>
          <a:p>
            <a:pPr/>
            <a:r>
              <a:t>End-to-end Example</a:t>
            </a:r>
          </a:p>
        </p:txBody>
      </p:sp>
      <p:sp>
        <p:nvSpPr>
          <p:cNvPr id="448" name="Second, specify model and decide what is is we are trying to optimize — what the error structure is…"/>
          <p:cNvSpPr txBox="1"/>
          <p:nvPr>
            <p:ph type="body" idx="1"/>
          </p:nvPr>
        </p:nvSpPr>
        <p:spPr>
          <a:xfrm>
            <a:off x="1676400" y="3667871"/>
            <a:ext cx="21031200" cy="8014775"/>
          </a:xfrm>
          <a:prstGeom prst="rect">
            <a:avLst/>
          </a:prstGeom>
        </p:spPr>
        <p:txBody>
          <a:bodyPr/>
          <a:lstStyle/>
          <a:p>
            <a:pPr lvl="1" marL="508000" indent="-508000">
              <a:lnSpc>
                <a:spcPct val="110000"/>
              </a:lnSpc>
              <a:spcBef>
                <a:spcPts val="3000"/>
              </a:spcBef>
              <a:buSzPct val="100000"/>
              <a:buChar char="•"/>
              <a:defRPr sz="4800"/>
            </a:pPr>
            <a:r>
              <a:t>Second, specify model and decide what is is we are trying to optimize — what the error structure is</a:t>
            </a:r>
          </a:p>
          <a:p>
            <a:pPr lvl="2" marL="1270000" indent="-508000">
              <a:lnSpc>
                <a:spcPct val="110000"/>
              </a:lnSpc>
              <a:spcBef>
                <a:spcPts val="1500"/>
              </a:spcBef>
              <a:buSzPct val="100000"/>
              <a:buChar char="•"/>
              <a:defRPr sz="4800"/>
            </a:pPr>
            <a:r>
              <a:t>Run and optimize the model to perform well on out-of-sample data using the metrics to care about</a:t>
            </a:r>
          </a:p>
          <a:p>
            <a:pPr lvl="1" marL="508000" indent="-508000">
              <a:lnSpc>
                <a:spcPct val="110000"/>
              </a:lnSpc>
              <a:spcBef>
                <a:spcPts val="3000"/>
              </a:spcBef>
              <a:buSzPct val="100000"/>
              <a:buChar char="•"/>
              <a:defRPr sz="4800"/>
            </a:pPr>
            <a:r>
              <a:t>Third, deploy</a:t>
            </a:r>
          </a:p>
          <a:p>
            <a:pPr lvl="2" marL="1270000" indent="-508000">
              <a:lnSpc>
                <a:spcPct val="110000"/>
              </a:lnSpc>
              <a:spcBef>
                <a:spcPts val="1500"/>
              </a:spcBef>
              <a:buSzPct val="100000"/>
              <a:buChar char="•"/>
              <a:defRPr sz="4800"/>
            </a:pPr>
            <a:r>
              <a:t>You can now start to run predictions on input data for candidates where we don’t know the answer</a:t>
            </a:r>
          </a:p>
        </p:txBody>
      </p:sp>
      <p:sp>
        <p:nvSpPr>
          <p:cNvPr id="449" name="Automating the process of going from candidate application to an interview"/>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Automating the process of going from candidate application to an interview</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4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4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4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4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4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48" grpId="1"/>
    </p:bldLst>
  </p:timing>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1" name="End-to-end Example"/>
          <p:cNvSpPr txBox="1"/>
          <p:nvPr>
            <p:ph type="title"/>
          </p:nvPr>
        </p:nvSpPr>
        <p:spPr>
          <a:prstGeom prst="rect">
            <a:avLst/>
          </a:prstGeom>
        </p:spPr>
        <p:txBody>
          <a:bodyPr/>
          <a:lstStyle/>
          <a:p>
            <a:pPr/>
            <a:r>
              <a:t>End-to-end Example</a:t>
            </a:r>
          </a:p>
        </p:txBody>
      </p:sp>
      <p:sp>
        <p:nvSpPr>
          <p:cNvPr id="452" name="Start with historical data…"/>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Start with historical data</a:t>
            </a:r>
          </a:p>
          <a:p>
            <a:pPr lvl="1" marL="481263" indent="-481263">
              <a:lnSpc>
                <a:spcPct val="110000"/>
              </a:lnSpc>
              <a:spcBef>
                <a:spcPts val="3000"/>
              </a:spcBef>
              <a:buSzPct val="100000"/>
              <a:buChar char="•"/>
              <a:defRPr sz="4800"/>
            </a:pPr>
            <a:r>
              <a:t>Use the data to train the machine learning algorithm and make sure it performs well</a:t>
            </a:r>
          </a:p>
          <a:p>
            <a:pPr lvl="1" marL="481263" indent="-481263">
              <a:lnSpc>
                <a:spcPct val="110000"/>
              </a:lnSpc>
              <a:spcBef>
                <a:spcPts val="3000"/>
              </a:spcBef>
              <a:buSzPct val="100000"/>
              <a:buChar char="•"/>
              <a:defRPr sz="4800"/>
            </a:pPr>
            <a:r>
              <a:t>Deploy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5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5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52" grpId="1"/>
    </p:bldLst>
  </p:timing>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4" name="Rectangle 2"/>
          <p:cNvSpPr/>
          <p:nvPr/>
        </p:nvSpPr>
        <p:spPr>
          <a:xfrm>
            <a:off x="9448800" y="1828800"/>
            <a:ext cx="5486400" cy="6087217"/>
          </a:xfrm>
          <a:prstGeom prst="rect">
            <a:avLst/>
          </a:prstGeom>
          <a:blipFill>
            <a:blip r:embed="rId2"/>
            <a:stretch>
              <a:fillRect/>
            </a:stretch>
          </a:blip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We don’t do all that well right now…"/>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We don’t do all that well right now</a:t>
            </a:r>
          </a:p>
          <a:p>
            <a:pPr lvl="2" marL="1243263" indent="-481263">
              <a:lnSpc>
                <a:spcPct val="110000"/>
              </a:lnSpc>
              <a:spcBef>
                <a:spcPts val="1500"/>
              </a:spcBef>
              <a:buSzPct val="100000"/>
              <a:buChar char="•"/>
              <a:defRPr sz="4800"/>
            </a:pPr>
            <a:r>
              <a:t>There’s a lot of room for improvement</a:t>
            </a:r>
          </a:p>
        </p:txBody>
      </p:sp>
      <p:sp>
        <p:nvSpPr>
          <p:cNvPr id="232" name="Big Opportunity"/>
          <p:cNvSpPr txBox="1"/>
          <p:nvPr>
            <p:ph type="title"/>
          </p:nvPr>
        </p:nvSpPr>
        <p:spPr>
          <a:prstGeom prst="rect">
            <a:avLst/>
          </a:prstGeom>
        </p:spPr>
        <p:txBody>
          <a:bodyPr/>
          <a:lstStyle/>
          <a:p>
            <a:pPr/>
            <a:r>
              <a:t>Big Opportunity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1">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1"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Subtitle 2"/>
          <p:cNvSpPr txBox="1"/>
          <p:nvPr>
            <p:ph type="body" sz="quarter" idx="1"/>
          </p:nvPr>
        </p:nvSpPr>
        <p:spPr>
          <a:xfrm>
            <a:off x="1151343" y="9240193"/>
            <a:ext cx="20432591" cy="1316634"/>
          </a:xfrm>
          <a:prstGeom prst="rect">
            <a:avLst/>
          </a:prstGeom>
        </p:spPr>
        <p:txBody>
          <a:bodyPr/>
          <a:lstStyle/>
          <a:p>
            <a:pPr/>
            <a:r>
              <a:t>Uniqueness of HR Challenges</a:t>
            </a:r>
          </a:p>
        </p:txBody>
      </p:sp>
      <p:sp>
        <p:nvSpPr>
          <p:cNvPr id="235" name="Text Placeholder 5"/>
          <p:cNvSpPr/>
          <p:nvPr>
            <p:ph type="body" idx="21"/>
          </p:nvPr>
        </p:nvSpPr>
        <p:spPr>
          <a:xfrm>
            <a:off x="1151343" y="10852057"/>
            <a:ext cx="22287777" cy="1544411"/>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Peter Cappelli, George W. Taylor Professor of Management and Director of Wharton’s Center for Human Resources</a:t>
            </a:r>
          </a:p>
        </p:txBody>
      </p:sp>
      <p:sp>
        <p:nvSpPr>
          <p:cNvPr id="236" name="Title 1"/>
          <p:cNvSpPr txBox="1"/>
          <p:nvPr>
            <p:ph type="title"/>
          </p:nvPr>
        </p:nvSpPr>
        <p:spPr>
          <a:xfrm>
            <a:off x="1151341" y="6833844"/>
            <a:ext cx="21697902" cy="2111119"/>
          </a:xfrm>
          <a:prstGeom prst="rect">
            <a:avLst/>
          </a:prstGeom>
        </p:spPr>
        <p:txBody>
          <a:bodyPr/>
          <a:lstStyle/>
          <a:p>
            <a:pPr/>
            <a:r>
              <a:t>AI Applications in People Management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The Slow Climb of the Theory Y Argument"/>
          <p:cNvSpPr txBox="1"/>
          <p:nvPr>
            <p:ph type="title"/>
          </p:nvPr>
        </p:nvSpPr>
        <p:spPr>
          <a:prstGeom prst="rect">
            <a:avLst/>
          </a:prstGeom>
        </p:spPr>
        <p:txBody>
          <a:bodyPr/>
          <a:lstStyle/>
          <a:p>
            <a:pPr/>
            <a:r>
              <a:t>The Slow Climb of the Theory Y Argument</a:t>
            </a:r>
          </a:p>
        </p:txBody>
      </p:sp>
      <p:grpSp>
        <p:nvGrpSpPr>
          <p:cNvPr id="241" name="Group"/>
          <p:cNvGrpSpPr/>
          <p:nvPr/>
        </p:nvGrpSpPr>
        <p:grpSpPr>
          <a:xfrm>
            <a:off x="782374" y="2488752"/>
            <a:ext cx="5615627" cy="4147234"/>
            <a:chOff x="0" y="0"/>
            <a:chExt cx="5615625" cy="4147232"/>
          </a:xfrm>
        </p:grpSpPr>
        <p:pic>
          <p:nvPicPr>
            <p:cNvPr id="239" name="BaldwinMatthiasLocoWorks.jpg" descr="BaldwinMatthiasLocoWorks.jpg"/>
            <p:cNvPicPr>
              <a:picLocks noChangeAspect="1"/>
            </p:cNvPicPr>
            <p:nvPr/>
          </p:nvPicPr>
          <p:blipFill>
            <a:blip r:embed="rId2">
              <a:extLst/>
            </a:blip>
            <a:stretch>
              <a:fillRect/>
            </a:stretch>
          </p:blipFill>
          <p:spPr>
            <a:xfrm>
              <a:off x="112292" y="0"/>
              <a:ext cx="5503334" cy="3577167"/>
            </a:xfrm>
            <a:prstGeom prst="rect">
              <a:avLst/>
            </a:prstGeom>
            <a:ln w="12700" cap="flat">
              <a:noFill/>
              <a:miter lim="400000"/>
            </a:ln>
            <a:effectLst/>
          </p:spPr>
        </p:pic>
        <p:sp>
          <p:nvSpPr>
            <p:cNvPr id="240" name="Baldwin Locomotive Works"/>
            <p:cNvSpPr txBox="1"/>
            <p:nvPr/>
          </p:nvSpPr>
          <p:spPr>
            <a:xfrm>
              <a:off x="0" y="3569586"/>
              <a:ext cx="4457919" cy="57764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defRPr sz="2800">
                  <a:solidFill>
                    <a:schemeClr val="accent1"/>
                  </a:solidFill>
                </a:defRPr>
              </a:lvl1pPr>
            </a:lstStyle>
            <a:p>
              <a:pPr/>
              <a:r>
                <a:t>Baldwin Locomotive Works</a:t>
              </a:r>
            </a:p>
          </p:txBody>
        </p:sp>
      </p:grpSp>
      <p:grpSp>
        <p:nvGrpSpPr>
          <p:cNvPr id="245" name="Group"/>
          <p:cNvGrpSpPr/>
          <p:nvPr/>
        </p:nvGrpSpPr>
        <p:grpSpPr>
          <a:xfrm>
            <a:off x="1651703" y="6145840"/>
            <a:ext cx="5076498" cy="6486550"/>
            <a:chOff x="0" y="0"/>
            <a:chExt cx="5076496" cy="6486548"/>
          </a:xfrm>
        </p:grpSpPr>
        <p:pic>
          <p:nvPicPr>
            <p:cNvPr id="242" name="ford_assembly_line_-_1913.jpg" descr="ford_assembly_line_-_1913.jpg"/>
            <p:cNvPicPr>
              <a:picLocks noChangeAspect="1"/>
            </p:cNvPicPr>
            <p:nvPr/>
          </p:nvPicPr>
          <p:blipFill>
            <a:blip r:embed="rId3">
              <a:extLst/>
            </a:blip>
            <a:stretch>
              <a:fillRect/>
            </a:stretch>
          </p:blipFill>
          <p:spPr>
            <a:xfrm>
              <a:off x="88602" y="1773446"/>
              <a:ext cx="4987895" cy="3740921"/>
            </a:xfrm>
            <a:prstGeom prst="rect">
              <a:avLst/>
            </a:prstGeom>
            <a:ln w="12700" cap="flat">
              <a:noFill/>
              <a:miter lim="400000"/>
            </a:ln>
            <a:effectLst/>
          </p:spPr>
        </p:pic>
        <p:sp>
          <p:nvSpPr>
            <p:cNvPr id="243" name="Ford Motor Company…"/>
            <p:cNvSpPr txBox="1"/>
            <p:nvPr/>
          </p:nvSpPr>
          <p:spPr>
            <a:xfrm>
              <a:off x="0" y="5502502"/>
              <a:ext cx="3653999" cy="98404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a:defRPr sz="2800">
                  <a:solidFill>
                    <a:schemeClr val="accent1"/>
                  </a:solidFill>
                </a:defRPr>
              </a:pPr>
              <a:r>
                <a:t>Ford Motor Company </a:t>
              </a:r>
            </a:p>
            <a:p>
              <a:pPr>
                <a:defRPr sz="2800">
                  <a:solidFill>
                    <a:schemeClr val="accent1"/>
                  </a:solidFill>
                </a:defRPr>
              </a:pPr>
              <a:r>
                <a:t>Assembly Line</a:t>
              </a:r>
            </a:p>
          </p:txBody>
        </p:sp>
        <p:sp>
          <p:nvSpPr>
            <p:cNvPr id="244" name="Line"/>
            <p:cNvSpPr/>
            <p:nvPr/>
          </p:nvSpPr>
          <p:spPr>
            <a:xfrm flipV="1">
              <a:off x="4376835" y="-1"/>
              <a:ext cx="1" cy="1734628"/>
            </a:xfrm>
            <a:prstGeom prst="line">
              <a:avLst/>
            </a:prstGeom>
            <a:noFill/>
            <a:ln w="76200" cap="flat">
              <a:solidFill>
                <a:srgbClr val="C5093B"/>
              </a:solidFill>
              <a:prstDash val="sysDot"/>
              <a:miter lim="400000"/>
            </a:ln>
            <a:effectLst/>
          </p:spPr>
          <p:txBody>
            <a:bodyPr wrap="square" lIns="91439" tIns="91439" rIns="91439" bIns="91439" numCol="1" anchor="t">
              <a:noAutofit/>
            </a:bodyPr>
            <a:lstStyle/>
            <a:p>
              <a:pPr>
                <a:lnSpc>
                  <a:spcPct val="113000"/>
                </a:lnSpc>
                <a:spcBef>
                  <a:spcPts val="1600"/>
                </a:spcBef>
                <a:defRPr sz="4400">
                  <a:solidFill>
                    <a:schemeClr val="accent4"/>
                  </a:solidFill>
                  <a:latin typeface="Garamond"/>
                  <a:ea typeface="Garamond"/>
                  <a:cs typeface="Garamond"/>
                  <a:sym typeface="Garamond"/>
                </a:defRPr>
              </a:pPr>
            </a:p>
          </p:txBody>
        </p:sp>
      </p:grpSp>
      <p:grpSp>
        <p:nvGrpSpPr>
          <p:cNvPr id="250" name="Group"/>
          <p:cNvGrpSpPr/>
          <p:nvPr/>
        </p:nvGrpSpPr>
        <p:grpSpPr>
          <a:xfrm>
            <a:off x="7272718" y="2499696"/>
            <a:ext cx="3892323" cy="4465853"/>
            <a:chOff x="0" y="0"/>
            <a:chExt cx="3892322" cy="4465851"/>
          </a:xfrm>
        </p:grpSpPr>
        <p:grpSp>
          <p:nvGrpSpPr>
            <p:cNvPr id="248" name="Group"/>
            <p:cNvGrpSpPr/>
            <p:nvPr/>
          </p:nvGrpSpPr>
          <p:grpSpPr>
            <a:xfrm>
              <a:off x="0" y="-1"/>
              <a:ext cx="3892323" cy="3687609"/>
              <a:chOff x="0" y="0"/>
              <a:chExt cx="3892322" cy="3687607"/>
            </a:xfrm>
          </p:grpSpPr>
          <p:pic>
            <p:nvPicPr>
              <p:cNvPr id="246" name="qualityimprovement-williamdeming-leansixsigma-shmulablog.jpg" descr="qualityimprovement-williamdeming-leansixsigma-shmulablog.jpg"/>
              <p:cNvPicPr>
                <a:picLocks noChangeAspect="1"/>
              </p:cNvPicPr>
              <p:nvPr/>
            </p:nvPicPr>
            <p:blipFill>
              <a:blip r:embed="rId4">
                <a:extLst/>
              </a:blip>
              <a:stretch>
                <a:fillRect/>
              </a:stretch>
            </p:blipFill>
            <p:spPr>
              <a:xfrm>
                <a:off x="103087" y="0"/>
                <a:ext cx="3789236" cy="3101343"/>
              </a:xfrm>
              <a:prstGeom prst="rect">
                <a:avLst/>
              </a:prstGeom>
              <a:ln w="12700" cap="flat">
                <a:noFill/>
                <a:miter lim="400000"/>
              </a:ln>
              <a:effectLst/>
            </p:spPr>
          </p:pic>
          <p:sp>
            <p:nvSpPr>
              <p:cNvPr id="247" name="Edwards Deming"/>
              <p:cNvSpPr txBox="1"/>
              <p:nvPr/>
            </p:nvSpPr>
            <p:spPr>
              <a:xfrm>
                <a:off x="0" y="3109960"/>
                <a:ext cx="2903211" cy="57764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defRPr sz="2800">
                    <a:solidFill>
                      <a:schemeClr val="accent1"/>
                    </a:solidFill>
                  </a:defRPr>
                </a:lvl1pPr>
              </a:lstStyle>
              <a:p>
                <a:pPr/>
                <a:r>
                  <a:t>Edwards Deming</a:t>
                </a:r>
              </a:p>
            </p:txBody>
          </p:sp>
        </p:grpSp>
        <p:sp>
          <p:nvSpPr>
            <p:cNvPr id="249" name="Line"/>
            <p:cNvSpPr/>
            <p:nvPr/>
          </p:nvSpPr>
          <p:spPr>
            <a:xfrm flipV="1">
              <a:off x="3327820" y="3138143"/>
              <a:ext cx="1" cy="1327709"/>
            </a:xfrm>
            <a:prstGeom prst="line">
              <a:avLst/>
            </a:prstGeom>
            <a:noFill/>
            <a:ln w="76200" cap="flat">
              <a:solidFill>
                <a:srgbClr val="C5093B"/>
              </a:solidFill>
              <a:prstDash val="sysDot"/>
              <a:miter lim="400000"/>
            </a:ln>
            <a:effectLst/>
          </p:spPr>
          <p:txBody>
            <a:bodyPr wrap="square" lIns="91439" tIns="91439" rIns="91439" bIns="91439" numCol="1" anchor="t">
              <a:noAutofit/>
            </a:bodyPr>
            <a:lstStyle/>
            <a:p>
              <a:pPr>
                <a:lnSpc>
                  <a:spcPct val="113000"/>
                </a:lnSpc>
                <a:spcBef>
                  <a:spcPts val="1600"/>
                </a:spcBef>
                <a:defRPr sz="4400">
                  <a:solidFill>
                    <a:schemeClr val="accent4"/>
                  </a:solidFill>
                  <a:latin typeface="Garamond"/>
                  <a:ea typeface="Garamond"/>
                  <a:cs typeface="Garamond"/>
                  <a:sym typeface="Garamond"/>
                </a:defRPr>
              </a:pPr>
            </a:p>
          </p:txBody>
        </p:sp>
      </p:grpSp>
      <p:grpSp>
        <p:nvGrpSpPr>
          <p:cNvPr id="255" name="Group"/>
          <p:cNvGrpSpPr/>
          <p:nvPr/>
        </p:nvGrpSpPr>
        <p:grpSpPr>
          <a:xfrm>
            <a:off x="6770268" y="6996489"/>
            <a:ext cx="5761725" cy="4858898"/>
            <a:chOff x="0" y="0"/>
            <a:chExt cx="5761723" cy="4858896"/>
          </a:xfrm>
        </p:grpSpPr>
        <p:grpSp>
          <p:nvGrpSpPr>
            <p:cNvPr id="253" name="Group"/>
            <p:cNvGrpSpPr/>
            <p:nvPr/>
          </p:nvGrpSpPr>
          <p:grpSpPr>
            <a:xfrm>
              <a:off x="827429" y="0"/>
              <a:ext cx="4934295" cy="4858897"/>
              <a:chOff x="0" y="0"/>
              <a:chExt cx="4934294" cy="4858896"/>
            </a:xfrm>
          </p:grpSpPr>
          <p:pic>
            <p:nvPicPr>
              <p:cNvPr id="251" name="wehe_131.jpg" descr="wehe_131.jpg"/>
              <p:cNvPicPr>
                <a:picLocks noChangeAspect="1"/>
              </p:cNvPicPr>
              <p:nvPr/>
            </p:nvPicPr>
            <p:blipFill>
              <a:blip r:embed="rId5">
                <a:extLst/>
              </a:blip>
              <a:srcRect l="507" t="317" r="1426" b="2008"/>
              <a:stretch>
                <a:fillRect/>
              </a:stretch>
            </p:blipFill>
            <p:spPr>
              <a:xfrm>
                <a:off x="57272" y="0"/>
                <a:ext cx="4877023" cy="3879969"/>
              </a:xfrm>
              <a:prstGeom prst="rect">
                <a:avLst/>
              </a:prstGeom>
              <a:ln w="12700" cap="flat">
                <a:noFill/>
                <a:miter lim="400000"/>
              </a:ln>
              <a:effectLst/>
            </p:spPr>
          </p:pic>
          <p:sp>
            <p:nvSpPr>
              <p:cNvPr id="252" name="Western Electric Co.…"/>
              <p:cNvSpPr txBox="1"/>
              <p:nvPr/>
            </p:nvSpPr>
            <p:spPr>
              <a:xfrm>
                <a:off x="0" y="3874850"/>
                <a:ext cx="3528636" cy="98404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a:defRPr sz="2800">
                    <a:solidFill>
                      <a:schemeClr val="accent1"/>
                    </a:solidFill>
                  </a:defRPr>
                </a:pPr>
                <a:r>
                  <a:t>Western Electric Co. </a:t>
                </a:r>
              </a:p>
              <a:p>
                <a:pPr>
                  <a:defRPr sz="2800">
                    <a:solidFill>
                      <a:schemeClr val="accent1"/>
                    </a:solidFill>
                  </a:defRPr>
                </a:pPr>
                <a:r>
                  <a:t>Hawthorne Works</a:t>
                </a:r>
              </a:p>
            </p:txBody>
          </p:sp>
        </p:grpSp>
        <p:sp>
          <p:nvSpPr>
            <p:cNvPr id="254" name="Line"/>
            <p:cNvSpPr/>
            <p:nvPr/>
          </p:nvSpPr>
          <p:spPr>
            <a:xfrm>
              <a:off x="0" y="2823250"/>
              <a:ext cx="890294" cy="1"/>
            </a:xfrm>
            <a:prstGeom prst="line">
              <a:avLst/>
            </a:prstGeom>
            <a:noFill/>
            <a:ln w="76200" cap="flat">
              <a:solidFill>
                <a:srgbClr val="C5093B"/>
              </a:solidFill>
              <a:prstDash val="sysDot"/>
              <a:miter lim="400000"/>
            </a:ln>
            <a:effectLst/>
          </p:spPr>
          <p:txBody>
            <a:bodyPr wrap="square" lIns="91439" tIns="91439" rIns="91439" bIns="91439" numCol="1" anchor="t">
              <a:noAutofit/>
            </a:bodyPr>
            <a:lstStyle/>
            <a:p>
              <a:pPr>
                <a:lnSpc>
                  <a:spcPct val="113000"/>
                </a:lnSpc>
                <a:spcBef>
                  <a:spcPts val="1600"/>
                </a:spcBef>
                <a:defRPr sz="4400">
                  <a:solidFill>
                    <a:schemeClr val="accent4"/>
                  </a:solidFill>
                  <a:latin typeface="Garamond"/>
                  <a:ea typeface="Garamond"/>
                  <a:cs typeface="Garamond"/>
                  <a:sym typeface="Garamond"/>
                </a:defRPr>
              </a:pPr>
            </a:p>
          </p:txBody>
        </p:sp>
      </p:grpSp>
      <p:grpSp>
        <p:nvGrpSpPr>
          <p:cNvPr id="258" name="Group"/>
          <p:cNvGrpSpPr/>
          <p:nvPr/>
        </p:nvGrpSpPr>
        <p:grpSpPr>
          <a:xfrm>
            <a:off x="11164468" y="2499696"/>
            <a:ext cx="5807143" cy="4234895"/>
            <a:chOff x="0" y="0"/>
            <a:chExt cx="5807142" cy="4234893"/>
          </a:xfrm>
        </p:grpSpPr>
        <p:pic>
          <p:nvPicPr>
            <p:cNvPr id="256" name="deming-chain-reaction.png" descr="deming-chain-reaction.png"/>
            <p:cNvPicPr>
              <a:picLocks noChangeAspect="1"/>
            </p:cNvPicPr>
            <p:nvPr/>
          </p:nvPicPr>
          <p:blipFill>
            <a:blip r:embed="rId6">
              <a:extLst/>
            </a:blip>
            <a:srcRect l="0" t="0" r="4954" b="5083"/>
            <a:stretch>
              <a:fillRect/>
            </a:stretch>
          </p:blipFill>
          <p:spPr>
            <a:xfrm>
              <a:off x="1566513" y="0"/>
              <a:ext cx="4240630" cy="4234894"/>
            </a:xfrm>
            <a:prstGeom prst="rect">
              <a:avLst/>
            </a:prstGeom>
            <a:ln w="12700" cap="flat">
              <a:noFill/>
              <a:miter lim="400000"/>
            </a:ln>
            <a:effectLst/>
          </p:spPr>
        </p:pic>
        <p:sp>
          <p:nvSpPr>
            <p:cNvPr id="257" name="Line"/>
            <p:cNvSpPr/>
            <p:nvPr/>
          </p:nvSpPr>
          <p:spPr>
            <a:xfrm>
              <a:off x="0" y="429525"/>
              <a:ext cx="1667178" cy="1"/>
            </a:xfrm>
            <a:prstGeom prst="line">
              <a:avLst/>
            </a:prstGeom>
            <a:noFill/>
            <a:ln w="76200" cap="flat">
              <a:solidFill>
                <a:srgbClr val="C5093B"/>
              </a:solidFill>
              <a:prstDash val="sysDot"/>
              <a:miter lim="400000"/>
            </a:ln>
            <a:effectLst/>
          </p:spPr>
          <p:txBody>
            <a:bodyPr wrap="square" lIns="91439" tIns="91439" rIns="91439" bIns="91439" numCol="1" anchor="t">
              <a:noAutofit/>
            </a:bodyPr>
            <a:lstStyle/>
            <a:p>
              <a:pPr>
                <a:lnSpc>
                  <a:spcPct val="113000"/>
                </a:lnSpc>
                <a:spcBef>
                  <a:spcPts val="1600"/>
                </a:spcBef>
                <a:defRPr sz="4400">
                  <a:solidFill>
                    <a:schemeClr val="accent4"/>
                  </a:solidFill>
                  <a:latin typeface="Garamond"/>
                  <a:ea typeface="Garamond"/>
                  <a:cs typeface="Garamond"/>
                  <a:sym typeface="Garamond"/>
                </a:defRPr>
              </a:pPr>
            </a:p>
          </p:txBody>
        </p:sp>
      </p:grpSp>
      <p:grpSp>
        <p:nvGrpSpPr>
          <p:cNvPr id="263" name="Group"/>
          <p:cNvGrpSpPr/>
          <p:nvPr/>
        </p:nvGrpSpPr>
        <p:grpSpPr>
          <a:xfrm>
            <a:off x="16925128" y="2499696"/>
            <a:ext cx="6365871" cy="4465852"/>
            <a:chOff x="0" y="0"/>
            <a:chExt cx="6365870" cy="4465851"/>
          </a:xfrm>
        </p:grpSpPr>
        <p:grpSp>
          <p:nvGrpSpPr>
            <p:cNvPr id="261" name="Group"/>
            <p:cNvGrpSpPr/>
            <p:nvPr/>
          </p:nvGrpSpPr>
          <p:grpSpPr>
            <a:xfrm>
              <a:off x="1323480" y="0"/>
              <a:ext cx="5042391" cy="4465852"/>
              <a:chOff x="0" y="0"/>
              <a:chExt cx="5042389" cy="4465851"/>
            </a:xfrm>
          </p:grpSpPr>
          <p:pic>
            <p:nvPicPr>
              <p:cNvPr id="259" name="ohno.jpg" descr="ohno.jpg"/>
              <p:cNvPicPr>
                <a:picLocks noChangeAspect="1"/>
              </p:cNvPicPr>
              <p:nvPr/>
            </p:nvPicPr>
            <p:blipFill>
              <a:blip r:embed="rId7">
                <a:extLst/>
              </a:blip>
              <a:stretch>
                <a:fillRect/>
              </a:stretch>
            </p:blipFill>
            <p:spPr>
              <a:xfrm>
                <a:off x="0" y="0"/>
                <a:ext cx="4987894" cy="3492500"/>
              </a:xfrm>
              <a:prstGeom prst="rect">
                <a:avLst/>
              </a:prstGeom>
              <a:ln w="12700" cap="flat">
                <a:noFill/>
                <a:miter lim="400000"/>
              </a:ln>
              <a:effectLst/>
            </p:spPr>
          </p:pic>
          <p:sp>
            <p:nvSpPr>
              <p:cNvPr id="260" name="Taiichi Ohio…"/>
              <p:cNvSpPr txBox="1"/>
              <p:nvPr/>
            </p:nvSpPr>
            <p:spPr>
              <a:xfrm>
                <a:off x="834502" y="3481804"/>
                <a:ext cx="4207888" cy="98404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algn="r">
                  <a:defRPr sz="2800">
                    <a:solidFill>
                      <a:schemeClr val="accent1"/>
                    </a:solidFill>
                  </a:defRPr>
                </a:pPr>
                <a:r>
                  <a:t>Taiichi Ohio</a:t>
                </a:r>
              </a:p>
              <a:p>
                <a:pPr algn="r">
                  <a:defRPr sz="2800">
                    <a:solidFill>
                      <a:schemeClr val="accent1"/>
                    </a:solidFill>
                  </a:defRPr>
                </a:pPr>
                <a:r>
                  <a:t>Toyota Motor Corporation</a:t>
                </a:r>
              </a:p>
            </p:txBody>
          </p:sp>
        </p:grpSp>
        <p:sp>
          <p:nvSpPr>
            <p:cNvPr id="262" name="Line"/>
            <p:cNvSpPr/>
            <p:nvPr/>
          </p:nvSpPr>
          <p:spPr>
            <a:xfrm>
              <a:off x="0" y="2232925"/>
              <a:ext cx="1304486" cy="1"/>
            </a:xfrm>
            <a:prstGeom prst="line">
              <a:avLst/>
            </a:prstGeom>
            <a:noFill/>
            <a:ln w="76200" cap="flat">
              <a:solidFill>
                <a:srgbClr val="C5093B"/>
              </a:solidFill>
              <a:prstDash val="sysDot"/>
              <a:miter lim="400000"/>
            </a:ln>
            <a:effectLst/>
          </p:spPr>
          <p:txBody>
            <a:bodyPr wrap="square" lIns="91439" tIns="91439" rIns="91439" bIns="91439" numCol="1" anchor="t">
              <a:noAutofit/>
            </a:bodyPr>
            <a:lstStyle/>
            <a:p>
              <a:pPr>
                <a:lnSpc>
                  <a:spcPct val="113000"/>
                </a:lnSpc>
                <a:spcBef>
                  <a:spcPts val="1600"/>
                </a:spcBef>
                <a:defRPr sz="4400">
                  <a:solidFill>
                    <a:schemeClr val="accent4"/>
                  </a:solidFill>
                  <a:latin typeface="Garamond"/>
                  <a:ea typeface="Garamond"/>
                  <a:cs typeface="Garamond"/>
                  <a:sym typeface="Garamond"/>
                </a:defRPr>
              </a:pPr>
            </a:p>
          </p:txBody>
        </p:sp>
      </p:grpSp>
      <p:grpSp>
        <p:nvGrpSpPr>
          <p:cNvPr id="266" name="Group"/>
          <p:cNvGrpSpPr/>
          <p:nvPr/>
        </p:nvGrpSpPr>
        <p:grpSpPr>
          <a:xfrm>
            <a:off x="16870815" y="6018839"/>
            <a:ext cx="6053068" cy="5884007"/>
            <a:chOff x="0" y="0"/>
            <a:chExt cx="6053067" cy="5884005"/>
          </a:xfrm>
        </p:grpSpPr>
        <p:pic>
          <p:nvPicPr>
            <p:cNvPr id="264" name="implementing-agile-project-management.png" descr="implementing-agile-project-management.png"/>
            <p:cNvPicPr>
              <a:picLocks noChangeAspect="1"/>
            </p:cNvPicPr>
            <p:nvPr/>
          </p:nvPicPr>
          <p:blipFill>
            <a:blip r:embed="rId8">
              <a:extLst/>
            </a:blip>
            <a:stretch>
              <a:fillRect/>
            </a:stretch>
          </p:blipFill>
          <p:spPr>
            <a:xfrm>
              <a:off x="0" y="1717793"/>
              <a:ext cx="6053068" cy="4166213"/>
            </a:xfrm>
            <a:prstGeom prst="rect">
              <a:avLst/>
            </a:prstGeom>
            <a:ln w="12700" cap="flat">
              <a:noFill/>
              <a:miter lim="400000"/>
            </a:ln>
            <a:effectLst/>
          </p:spPr>
        </p:pic>
        <p:sp>
          <p:nvSpPr>
            <p:cNvPr id="265" name="Line"/>
            <p:cNvSpPr/>
            <p:nvPr/>
          </p:nvSpPr>
          <p:spPr>
            <a:xfrm flipV="1">
              <a:off x="1908524" y="0"/>
              <a:ext cx="1" cy="1678320"/>
            </a:xfrm>
            <a:prstGeom prst="line">
              <a:avLst/>
            </a:prstGeom>
            <a:noFill/>
            <a:ln w="76200" cap="flat">
              <a:solidFill>
                <a:srgbClr val="C5093B"/>
              </a:solidFill>
              <a:prstDash val="sysDot"/>
              <a:miter lim="400000"/>
            </a:ln>
            <a:effectLst/>
          </p:spPr>
          <p:txBody>
            <a:bodyPr wrap="square" lIns="91439" tIns="91439" rIns="91439" bIns="91439" numCol="1" anchor="t">
              <a:noAutofit/>
            </a:bodyPr>
            <a:lstStyle/>
            <a:p>
              <a:pPr>
                <a:lnSpc>
                  <a:spcPct val="113000"/>
                </a:lnSpc>
                <a:spcBef>
                  <a:spcPts val="1600"/>
                </a:spcBef>
                <a:defRPr sz="4400">
                  <a:solidFill>
                    <a:schemeClr val="accent4"/>
                  </a:solidFill>
                  <a:latin typeface="Garamond"/>
                  <a:ea typeface="Garamond"/>
                  <a:cs typeface="Garamond"/>
                  <a:sym typeface="Garamond"/>
                </a:defRPr>
              </a:pPr>
            </a:p>
          </p:txBody>
        </p:sp>
      </p:grpSp>
      <p:grpSp>
        <p:nvGrpSpPr>
          <p:cNvPr id="269" name="Group"/>
          <p:cNvGrpSpPr/>
          <p:nvPr/>
        </p:nvGrpSpPr>
        <p:grpSpPr>
          <a:xfrm>
            <a:off x="12173631" y="8124788"/>
            <a:ext cx="3431518" cy="3933799"/>
            <a:chOff x="0" y="0"/>
            <a:chExt cx="3431516" cy="3933797"/>
          </a:xfrm>
        </p:grpSpPr>
        <p:pic>
          <p:nvPicPr>
            <p:cNvPr id="267" name="Mayo.png" descr="Mayo.png"/>
            <p:cNvPicPr>
              <a:picLocks noChangeAspect="1"/>
            </p:cNvPicPr>
            <p:nvPr/>
          </p:nvPicPr>
          <p:blipFill>
            <a:blip r:embed="rId9">
              <a:extLst/>
            </a:blip>
            <a:stretch>
              <a:fillRect/>
            </a:stretch>
          </p:blipFill>
          <p:spPr>
            <a:xfrm>
              <a:off x="0" y="569785"/>
              <a:ext cx="3364013" cy="3364013"/>
            </a:xfrm>
            <a:prstGeom prst="rect">
              <a:avLst/>
            </a:prstGeom>
            <a:ln w="12700" cap="flat">
              <a:noFill/>
              <a:miter lim="400000"/>
            </a:ln>
            <a:effectLst/>
          </p:spPr>
        </p:pic>
        <p:sp>
          <p:nvSpPr>
            <p:cNvPr id="268" name="Elton Mayo"/>
            <p:cNvSpPr txBox="1"/>
            <p:nvPr/>
          </p:nvSpPr>
          <p:spPr>
            <a:xfrm>
              <a:off x="1457068" y="-1"/>
              <a:ext cx="1974449" cy="57764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ctr">
              <a:spAutoFit/>
            </a:bodyPr>
            <a:lstStyle>
              <a:lvl1pPr algn="r">
                <a:defRPr sz="2800">
                  <a:solidFill>
                    <a:schemeClr val="accent1"/>
                  </a:solidFill>
                </a:defRPr>
              </a:lvl1pPr>
            </a:lstStyle>
            <a:p>
              <a:pPr/>
              <a:r>
                <a:t>Elton Mayo</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2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2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2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2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0" grpId="5"/>
      <p:bldP build="whole" bldLvl="1" animBg="1" rev="0" advAuto="0" spid="255" grpId="3"/>
      <p:bldP build="whole" bldLvl="1" animBg="1" rev="0" advAuto="0" spid="241" grpId="1"/>
      <p:bldP build="whole" bldLvl="1" animBg="1" rev="0" advAuto="0" spid="245" grpId="2"/>
      <p:bldP build="whole" bldLvl="1" animBg="1" rev="0" advAuto="0" spid="266" grpId="8"/>
      <p:bldP build="whole" bldLvl="1" animBg="1" rev="0" advAuto="0" spid="269" grpId="4"/>
      <p:bldP build="whole" bldLvl="1" animBg="1" rev="0" advAuto="0" spid="258" grpId="6"/>
      <p:bldP build="whole" bldLvl="1" animBg="1" rev="0" advAuto="0" spid="263" grpId="7"/>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How do we pay them?…"/>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How do we pay them?</a:t>
            </a:r>
          </a:p>
          <a:p>
            <a:pPr lvl="1" marL="481263" indent="-481263">
              <a:lnSpc>
                <a:spcPct val="110000"/>
              </a:lnSpc>
              <a:spcBef>
                <a:spcPts val="3000"/>
              </a:spcBef>
              <a:buSzPct val="100000"/>
              <a:buChar char="•"/>
              <a:defRPr sz="4800"/>
            </a:pPr>
            <a:r>
              <a:t>How do we measure their performance?</a:t>
            </a:r>
          </a:p>
          <a:p>
            <a:pPr lvl="1" marL="481263" indent="-481263">
              <a:lnSpc>
                <a:spcPct val="110000"/>
              </a:lnSpc>
              <a:spcBef>
                <a:spcPts val="3000"/>
              </a:spcBef>
              <a:buSzPct val="100000"/>
              <a:buChar char="•"/>
              <a:defRPr sz="4800"/>
            </a:pPr>
            <a:r>
              <a:t>Relative pay compared to other people</a:t>
            </a:r>
          </a:p>
          <a:p>
            <a:pPr lvl="1" marL="481263" indent="-481263">
              <a:lnSpc>
                <a:spcPct val="110000"/>
              </a:lnSpc>
              <a:spcBef>
                <a:spcPts val="3000"/>
              </a:spcBef>
              <a:buSzPct val="100000"/>
              <a:buChar char="•"/>
              <a:defRPr sz="4800"/>
            </a:pPr>
            <a:r>
              <a:t>Perceived contribution vs. others, relative to pay</a:t>
            </a:r>
          </a:p>
          <a:p>
            <a:pPr lvl="2" marL="1243263" indent="-481263">
              <a:lnSpc>
                <a:spcPct val="110000"/>
              </a:lnSpc>
              <a:spcBef>
                <a:spcPts val="1500"/>
              </a:spcBef>
              <a:buSzPct val="100000"/>
              <a:buChar char="•"/>
              <a:defRPr sz="4800"/>
            </a:pPr>
            <a:r>
              <a:t>Fairness question</a:t>
            </a:r>
          </a:p>
        </p:txBody>
      </p:sp>
      <p:sp>
        <p:nvSpPr>
          <p:cNvPr id="272" name="Some Issues Affecting Employee Motivation"/>
          <p:cNvSpPr txBox="1"/>
          <p:nvPr>
            <p:ph type="title"/>
          </p:nvPr>
        </p:nvSpPr>
        <p:spPr>
          <a:prstGeom prst="rect">
            <a:avLst/>
          </a:prstGeom>
        </p:spPr>
        <p:txBody>
          <a:bodyPr/>
          <a:lstStyle/>
          <a:p>
            <a:pPr/>
            <a:r>
              <a:t>Some Issues Affecting Employee Motivation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7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7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7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7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71">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1" grpId="1"/>
    </p:bldLst>
  </p:timing>
</p:sld>
</file>

<file path=ppt/theme/theme1.xml><?xml version="1.0" encoding="utf-8"?>
<a:theme xmlns:a="http://schemas.openxmlformats.org/drawingml/2006/main" xmlns:r="http://schemas.openxmlformats.org/officeDocument/2006/relationships" name="Wharton 2016 16:9">
  <a:themeElements>
    <a:clrScheme name="Wharton 2016 16:9">
      <a:dk1>
        <a:srgbClr val="2D2C41"/>
      </a:dk1>
      <a:lt1>
        <a:srgbClr val="FFFFFF"/>
      </a:lt1>
      <a:dk2>
        <a:srgbClr val="A7A7A7"/>
      </a:dk2>
      <a:lt2>
        <a:srgbClr val="535353"/>
      </a:lt2>
      <a:accent1>
        <a:srgbClr val="004785"/>
      </a:accent1>
      <a:accent2>
        <a:srgbClr val="A90533"/>
      </a:accent2>
      <a:accent3>
        <a:srgbClr val="026CB5"/>
      </a:accent3>
      <a:accent4>
        <a:srgbClr val="06AAFC"/>
      </a:accent4>
      <a:accent5>
        <a:srgbClr val="96227D"/>
      </a:accent5>
      <a:accent6>
        <a:srgbClr val="D7BC6A"/>
      </a:accent6>
      <a:hlink>
        <a:srgbClr val="0000FF"/>
      </a:hlink>
      <a:folHlink>
        <a:srgbClr val="FF00FF"/>
      </a:folHlink>
    </a:clrScheme>
    <a:fontScheme name="Wharton 2016 16:9">
      <a:majorFont>
        <a:latin typeface="Helvetica"/>
        <a:ea typeface="Helvetica"/>
        <a:cs typeface="Helvetica"/>
      </a:majorFont>
      <a:minorFont>
        <a:latin typeface="Calibri"/>
        <a:ea typeface="Calibri"/>
        <a:cs typeface="Calibri"/>
      </a:minorFont>
    </a:fontScheme>
    <a:fmtScheme name="Wharton 2016 16: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upright="0">
        <a:spAutoFit/>
      </a:bodyPr>
      <a:lstStyle>
        <a:defPPr marL="0" marR="0" indent="0" algn="l" defTabSz="1828800" rtl="0" fontAlgn="auto" latinLnBrk="0" hangingPunct="0">
          <a:lnSpc>
            <a:spcPct val="113000"/>
          </a:lnSpc>
          <a:spcBef>
            <a:spcPts val="1600"/>
          </a:spcBef>
          <a:spcAft>
            <a:spcPts val="0"/>
          </a:spcAft>
          <a:buClrTx/>
          <a:buSzTx/>
          <a:buFontTx/>
          <a:buNone/>
          <a:tabLst/>
          <a:defRPr b="0" baseline="0" cap="none" i="0" spc="0" strike="noStrike" sz="4400" u="none" kumimoji="0" normalizeH="0">
            <a:ln>
              <a:noFill/>
            </a:ln>
            <a:solidFill>
              <a:schemeClr val="accent4"/>
            </a:solidFill>
            <a:effectLst/>
            <a:uFillTx/>
            <a:latin typeface="Garamond"/>
            <a:ea typeface="Garamond"/>
            <a:cs typeface="Garamond"/>
            <a:sym typeface="Garamon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arton 2016 16:9">
  <a:themeElements>
    <a:clrScheme name="Wharton 2016 16:9">
      <a:dk1>
        <a:srgbClr val="000000"/>
      </a:dk1>
      <a:lt1>
        <a:srgbClr val="FFFFFF"/>
      </a:lt1>
      <a:dk2>
        <a:srgbClr val="A7A7A7"/>
      </a:dk2>
      <a:lt2>
        <a:srgbClr val="535353"/>
      </a:lt2>
      <a:accent1>
        <a:srgbClr val="004785"/>
      </a:accent1>
      <a:accent2>
        <a:srgbClr val="A90533"/>
      </a:accent2>
      <a:accent3>
        <a:srgbClr val="026CB5"/>
      </a:accent3>
      <a:accent4>
        <a:srgbClr val="06AAFC"/>
      </a:accent4>
      <a:accent5>
        <a:srgbClr val="96227D"/>
      </a:accent5>
      <a:accent6>
        <a:srgbClr val="D7BC6A"/>
      </a:accent6>
      <a:hlink>
        <a:srgbClr val="0000FF"/>
      </a:hlink>
      <a:folHlink>
        <a:srgbClr val="FF00FF"/>
      </a:folHlink>
    </a:clrScheme>
    <a:fontScheme name="Wharton 2016 16:9">
      <a:majorFont>
        <a:latin typeface="Helvetica"/>
        <a:ea typeface="Helvetica"/>
        <a:cs typeface="Helvetica"/>
      </a:majorFont>
      <a:minorFont>
        <a:latin typeface="Calibri"/>
        <a:ea typeface="Calibri"/>
        <a:cs typeface="Calibri"/>
      </a:minorFont>
    </a:fontScheme>
    <a:fmtScheme name="Wharton 2016 16: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upright="0">
        <a:spAutoFit/>
      </a:bodyPr>
      <a:lstStyle>
        <a:defPPr marL="0" marR="0" indent="0" algn="l" defTabSz="1828800" rtl="0" fontAlgn="auto" latinLnBrk="0" hangingPunct="0">
          <a:lnSpc>
            <a:spcPct val="113000"/>
          </a:lnSpc>
          <a:spcBef>
            <a:spcPts val="1600"/>
          </a:spcBef>
          <a:spcAft>
            <a:spcPts val="0"/>
          </a:spcAft>
          <a:buClrTx/>
          <a:buSzTx/>
          <a:buFontTx/>
          <a:buNone/>
          <a:tabLst/>
          <a:defRPr b="0" baseline="0" cap="none" i="0" spc="0" strike="noStrike" sz="4400" u="none" kumimoji="0" normalizeH="0">
            <a:ln>
              <a:noFill/>
            </a:ln>
            <a:solidFill>
              <a:schemeClr val="accent4"/>
            </a:solidFill>
            <a:effectLst/>
            <a:uFillTx/>
            <a:latin typeface="Garamond"/>
            <a:ea typeface="Garamond"/>
            <a:cs typeface="Garamond"/>
            <a:sym typeface="Garamon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