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ED8"/>
          </a:solidFill>
        </a:fill>
      </a:tcStyle>
    </a:wholeTbl>
    <a:band2H>
      <a:tcTxStyle b="def" i="def"/>
      <a:tcStyle>
        <a:tcBdr/>
        <a:fill>
          <a:solidFill>
            <a:srgbClr val="E6E8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3E5"/>
          </a:solidFill>
        </a:fill>
      </a:tcStyle>
    </a:wholeTbl>
    <a:band2H>
      <a:tcTxStyle b="def" i="def"/>
      <a:tcStyle>
        <a:tcBdr/>
        <a:fill>
          <a:solidFill>
            <a:srgbClr val="E6EAF2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0E7D3"/>
          </a:solidFill>
        </a:fill>
      </a:tcStyle>
    </a:wholeTbl>
    <a:band2H>
      <a:tcTxStyle b="def" i="def"/>
      <a:tcStyle>
        <a:tcBdr/>
        <a:fill>
          <a:solidFill>
            <a:srgbClr val="F8F3E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7E7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2D2C41"/>
              </a:solidFill>
              <a:prstDash val="solid"/>
              <a:round/>
            </a:ln>
          </a:top>
          <a:bottom>
            <a:ln w="508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2D2C41"/>
              </a:solidFill>
              <a:prstDash val="solid"/>
              <a:round/>
            </a:ln>
          </a:top>
          <a:bottom>
            <a:ln w="508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BCD"/>
          </a:solidFill>
        </a:fill>
      </a:tcStyle>
    </a:wholeTbl>
    <a:band2H>
      <a:tcTxStyle b="def" i="def"/>
      <a:tcStyle>
        <a:tcBdr/>
        <a:fill>
          <a:solidFill>
            <a:srgbClr val="E7E7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D2C4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D2C4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D2C4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2D2C41"/>
              </a:solidFill>
              <a:prstDash val="solid"/>
              <a:round/>
            </a:ln>
          </a:left>
          <a:right>
            <a:ln w="25400" cap="flat">
              <a:solidFill>
                <a:srgbClr val="2D2C41"/>
              </a:solidFill>
              <a:prstDash val="solid"/>
              <a:round/>
            </a:ln>
          </a:right>
          <a:top>
            <a:ln w="25400" cap="flat">
              <a:solidFill>
                <a:srgbClr val="2D2C41"/>
              </a:solidFill>
              <a:prstDash val="solid"/>
              <a:round/>
            </a:ln>
          </a:top>
          <a:bottom>
            <a:ln w="254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solidFill>
                <a:srgbClr val="2D2C41"/>
              </a:solidFill>
              <a:prstDash val="solid"/>
              <a:round/>
            </a:ln>
          </a:insideH>
          <a:insideV>
            <a:ln w="25400" cap="flat">
              <a:solidFill>
                <a:srgbClr val="2D2C41"/>
              </a:solidFill>
              <a:prstDash val="solid"/>
              <a:round/>
            </a:ln>
          </a:insideV>
        </a:tcBdr>
        <a:fill>
          <a:solidFill>
            <a:srgbClr val="2D2C41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2D2C41"/>
              </a:solidFill>
              <a:prstDash val="solid"/>
              <a:round/>
            </a:ln>
          </a:left>
          <a:right>
            <a:ln w="25400" cap="flat">
              <a:solidFill>
                <a:srgbClr val="2D2C41"/>
              </a:solidFill>
              <a:prstDash val="solid"/>
              <a:round/>
            </a:ln>
          </a:right>
          <a:top>
            <a:ln w="25400" cap="flat">
              <a:solidFill>
                <a:srgbClr val="2D2C41"/>
              </a:solidFill>
              <a:prstDash val="solid"/>
              <a:round/>
            </a:ln>
          </a:top>
          <a:bottom>
            <a:ln w="254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solidFill>
                <a:srgbClr val="2D2C41"/>
              </a:solidFill>
              <a:prstDash val="solid"/>
              <a:round/>
            </a:ln>
          </a:insideH>
          <a:insideV>
            <a:ln w="25400" cap="flat">
              <a:solidFill>
                <a:srgbClr val="2D2C41"/>
              </a:solidFill>
              <a:prstDash val="solid"/>
              <a:round/>
            </a:ln>
          </a:insideV>
        </a:tcBdr>
        <a:fill>
          <a:solidFill>
            <a:srgbClr val="2D2C41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2D2C41"/>
              </a:solidFill>
              <a:prstDash val="solid"/>
              <a:round/>
            </a:ln>
          </a:left>
          <a:right>
            <a:ln w="25400" cap="flat">
              <a:solidFill>
                <a:srgbClr val="2D2C41"/>
              </a:solidFill>
              <a:prstDash val="solid"/>
              <a:round/>
            </a:ln>
          </a:right>
          <a:top>
            <a:ln w="101600" cap="flat">
              <a:solidFill>
                <a:srgbClr val="2D2C41"/>
              </a:solidFill>
              <a:prstDash val="solid"/>
              <a:round/>
            </a:ln>
          </a:top>
          <a:bottom>
            <a:ln w="254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solidFill>
                <a:srgbClr val="2D2C41"/>
              </a:solidFill>
              <a:prstDash val="solid"/>
              <a:round/>
            </a:ln>
          </a:insideH>
          <a:insideV>
            <a:ln w="25400" cap="flat">
              <a:solidFill>
                <a:srgbClr val="2D2C4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2D2C41"/>
              </a:solidFill>
              <a:prstDash val="solid"/>
              <a:round/>
            </a:ln>
          </a:left>
          <a:right>
            <a:ln w="25400" cap="flat">
              <a:solidFill>
                <a:srgbClr val="2D2C41"/>
              </a:solidFill>
              <a:prstDash val="solid"/>
              <a:round/>
            </a:ln>
          </a:right>
          <a:top>
            <a:ln w="25400" cap="flat">
              <a:solidFill>
                <a:srgbClr val="2D2C41"/>
              </a:solidFill>
              <a:prstDash val="solid"/>
              <a:round/>
            </a:ln>
          </a:top>
          <a:bottom>
            <a:ln w="508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solidFill>
                <a:srgbClr val="2D2C41"/>
              </a:solidFill>
              <a:prstDash val="solid"/>
              <a:round/>
            </a:ln>
          </a:insideH>
          <a:insideV>
            <a:ln w="25400" cap="flat">
              <a:solidFill>
                <a:srgbClr val="2D2C4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Arial"/>
          <a:ea typeface="Arial"/>
          <a:cs typeface="Arial"/>
        </a:font>
        <a:schemeClr val="accent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3E5"/>
          </a:solidFill>
        </a:fill>
      </a:tcStyle>
    </a:wholeTbl>
    <a:band2H>
      <a:tcTxStyle b="def" i="def"/>
      <a:tcStyle>
        <a:tcBdr/>
        <a:fill>
          <a:solidFill>
            <a:srgbClr val="E6EAF2"/>
          </a:solidFill>
        </a:fill>
      </a:tcStyle>
    </a:band2H>
    <a:firstCo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n-lt"/>
        <a:ea typeface="+mn-ea"/>
        <a:cs typeface="+mn-cs"/>
        <a:sym typeface="Calibri"/>
      </a:defRPr>
    </a:lvl1pPr>
    <a:lvl2pPr indent="228600" defTabSz="1828800" latinLnBrk="0">
      <a:defRPr sz="2400">
        <a:latin typeface="+mn-lt"/>
        <a:ea typeface="+mn-ea"/>
        <a:cs typeface="+mn-cs"/>
        <a:sym typeface="Calibri"/>
      </a:defRPr>
    </a:lvl2pPr>
    <a:lvl3pPr indent="457200" defTabSz="1828800" latinLnBrk="0">
      <a:defRPr sz="2400">
        <a:latin typeface="+mn-lt"/>
        <a:ea typeface="+mn-ea"/>
        <a:cs typeface="+mn-cs"/>
        <a:sym typeface="Calibri"/>
      </a:defRPr>
    </a:lvl3pPr>
    <a:lvl4pPr indent="685800" defTabSz="1828800" latinLnBrk="0">
      <a:defRPr sz="2400">
        <a:latin typeface="+mn-lt"/>
        <a:ea typeface="+mn-ea"/>
        <a:cs typeface="+mn-cs"/>
        <a:sym typeface="Calibri"/>
      </a:defRPr>
    </a:lvl4pPr>
    <a:lvl5pPr indent="914400" defTabSz="1828800" latinLnBrk="0">
      <a:defRPr sz="2400">
        <a:latin typeface="+mn-lt"/>
        <a:ea typeface="+mn-ea"/>
        <a:cs typeface="+mn-cs"/>
        <a:sym typeface="Calibri"/>
      </a:defRPr>
    </a:lvl5pPr>
    <a:lvl6pPr indent="1143000" defTabSz="1828800" latinLnBrk="0">
      <a:defRPr sz="2400">
        <a:latin typeface="+mn-lt"/>
        <a:ea typeface="+mn-ea"/>
        <a:cs typeface="+mn-cs"/>
        <a:sym typeface="Calibri"/>
      </a:defRPr>
    </a:lvl6pPr>
    <a:lvl7pPr indent="1371600" defTabSz="1828800" latinLnBrk="0">
      <a:defRPr sz="2400">
        <a:latin typeface="+mn-lt"/>
        <a:ea typeface="+mn-ea"/>
        <a:cs typeface="+mn-cs"/>
        <a:sym typeface="Calibri"/>
      </a:defRPr>
    </a:lvl7pPr>
    <a:lvl8pPr indent="1600200" defTabSz="1828800" latinLnBrk="0">
      <a:defRPr sz="2400">
        <a:latin typeface="+mn-lt"/>
        <a:ea typeface="+mn-ea"/>
        <a:cs typeface="+mn-cs"/>
        <a:sym typeface="Calibri"/>
      </a:defRPr>
    </a:lvl8pPr>
    <a:lvl9pPr indent="1828800" defTabSz="1828800" latinLnBrk="0">
      <a:defRPr sz="24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xfrm>
            <a:off x="1151343" y="7792000"/>
            <a:ext cx="18288001" cy="1292663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151343" y="9100000"/>
            <a:ext cx="18288001" cy="1014767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rgbClr val="FFFFFF"/>
                </a:solidFill>
              </a:defRPr>
            </a:lvl1pPr>
            <a:lvl2pPr>
              <a:defRPr sz="5200">
                <a:solidFill>
                  <a:srgbClr val="FFFFFF"/>
                </a:solidFill>
              </a:defRPr>
            </a:lvl2pPr>
            <a:lvl3pPr>
              <a:defRPr sz="5200">
                <a:solidFill>
                  <a:srgbClr val="FFFFFF"/>
                </a:solidFill>
              </a:defRPr>
            </a:lvl3pPr>
            <a:lvl4pPr>
              <a:defRPr sz="5200">
                <a:solidFill>
                  <a:srgbClr val="FFFFFF"/>
                </a:solidFill>
              </a:defRPr>
            </a:lvl4pPr>
            <a:lvl5pPr>
              <a:defRPr sz="5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Freeform 8"/>
          <p:cNvSpPr/>
          <p:nvPr/>
        </p:nvSpPr>
        <p:spPr>
          <a:xfrm flipH="1" rot="16200000">
            <a:off x="11338477" y="668469"/>
            <a:ext cx="6524360" cy="195666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502"/>
                </a:moveTo>
                <a:cubicBezTo>
                  <a:pt x="21600" y="14334"/>
                  <a:pt x="21600" y="7167"/>
                  <a:pt x="21600" y="0"/>
                </a:cubicBezTo>
                <a:lnTo>
                  <a:pt x="18913" y="2659"/>
                </a:lnTo>
                <a:lnTo>
                  <a:pt x="0" y="21600"/>
                </a:lnTo>
                <a:lnTo>
                  <a:pt x="21600" y="21502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7" name="Text Placeholder 13"/>
          <p:cNvSpPr/>
          <p:nvPr>
            <p:ph type="body" sz="quarter" idx="21"/>
          </p:nvPr>
        </p:nvSpPr>
        <p:spPr>
          <a:xfrm>
            <a:off x="1151343" y="10674257"/>
            <a:ext cx="18288001" cy="949749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8" name="Freeform 7"/>
          <p:cNvSpPr/>
          <p:nvPr/>
        </p:nvSpPr>
        <p:spPr>
          <a:xfrm flipH="1" rot="10800000">
            <a:off x="20819006" y="-2"/>
            <a:ext cx="3564991" cy="10674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816" y="1039719"/>
            <a:ext cx="5600701" cy="3136609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13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1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oter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eeform 7"/>
          <p:cNvSpPr/>
          <p:nvPr/>
        </p:nvSpPr>
        <p:spPr>
          <a:xfrm flipH="1">
            <a:off x="-1" y="4244799"/>
            <a:ext cx="2926403" cy="8762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23" name="Freeform 9"/>
          <p:cNvSpPr/>
          <p:nvPr/>
        </p:nvSpPr>
        <p:spPr>
          <a:xfrm flipH="1" rot="16200000">
            <a:off x="7821738" y="-3555263"/>
            <a:ext cx="8740537" cy="2438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20125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 Only: Blu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Freeform 6"/>
          <p:cNvGrpSpPr/>
          <p:nvPr/>
        </p:nvGrpSpPr>
        <p:grpSpPr>
          <a:xfrm>
            <a:off x="0" y="0"/>
            <a:ext cx="24383999" cy="9318283"/>
            <a:chOff x="0" y="0"/>
            <a:chExt cx="24383998" cy="9318282"/>
          </a:xfrm>
        </p:grpSpPr>
        <p:sp>
          <p:nvSpPr>
            <p:cNvPr id="131" name="Shape"/>
            <p:cNvSpPr/>
            <p:nvPr/>
          </p:nvSpPr>
          <p:spPr>
            <a:xfrm flipH="1" rot="5400000">
              <a:off x="7532858" y="-7532859"/>
              <a:ext cx="9318283" cy="2438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18877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sp>
          <p:nvSpPr>
            <p:cNvPr id="132" name="Text"/>
            <p:cNvSpPr txBox="1"/>
            <p:nvPr/>
          </p:nvSpPr>
          <p:spPr>
            <a:xfrm rot="5400000">
              <a:off x="7532858" y="4308479"/>
              <a:ext cx="9318283" cy="70132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 </a:t>
              </a:r>
            </a:p>
          </p:txBody>
        </p:sp>
      </p:grpSp>
      <p:sp>
        <p:nvSpPr>
          <p:cNvPr id="134" name="Freeform 4"/>
          <p:cNvSpPr/>
          <p:nvPr/>
        </p:nvSpPr>
        <p:spPr>
          <a:xfrm flipH="1" rot="10800000">
            <a:off x="21237971" y="0"/>
            <a:ext cx="3146029" cy="9419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3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25717" y="8527791"/>
            <a:ext cx="7363370" cy="4123771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/>
          <p:nvPr>
            <p:ph type="title"/>
          </p:nvPr>
        </p:nvSpPr>
        <p:spPr>
          <a:xfrm>
            <a:off x="1151343" y="7792000"/>
            <a:ext cx="18288001" cy="1292663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sz="quarter" idx="1"/>
          </p:nvPr>
        </p:nvSpPr>
        <p:spPr>
          <a:xfrm>
            <a:off x="1151343" y="9100000"/>
            <a:ext cx="18288001" cy="1014767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rgbClr val="FFFFFF"/>
                </a:solidFill>
              </a:defRPr>
            </a:lvl1pPr>
            <a:lvl2pPr>
              <a:defRPr sz="5200">
                <a:solidFill>
                  <a:srgbClr val="FFFFFF"/>
                </a:solidFill>
              </a:defRPr>
            </a:lvl2pPr>
            <a:lvl3pPr>
              <a:defRPr sz="5200">
                <a:solidFill>
                  <a:srgbClr val="FFFFFF"/>
                </a:solidFill>
              </a:defRPr>
            </a:lvl3pPr>
            <a:lvl4pPr>
              <a:defRPr sz="5200">
                <a:solidFill>
                  <a:srgbClr val="FFFFFF"/>
                </a:solidFill>
              </a:defRPr>
            </a:lvl4pPr>
            <a:lvl5pPr>
              <a:defRPr sz="5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Freeform 8"/>
          <p:cNvSpPr/>
          <p:nvPr/>
        </p:nvSpPr>
        <p:spPr>
          <a:xfrm flipH="1" rot="16200000">
            <a:off x="11338477" y="668469"/>
            <a:ext cx="6524360" cy="195666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502"/>
                </a:moveTo>
                <a:cubicBezTo>
                  <a:pt x="21600" y="14334"/>
                  <a:pt x="21600" y="7167"/>
                  <a:pt x="21600" y="0"/>
                </a:cubicBezTo>
                <a:lnTo>
                  <a:pt x="18913" y="2659"/>
                </a:lnTo>
                <a:lnTo>
                  <a:pt x="0" y="21600"/>
                </a:lnTo>
                <a:lnTo>
                  <a:pt x="21600" y="21502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46" name="Text Placeholder 13"/>
          <p:cNvSpPr/>
          <p:nvPr>
            <p:ph type="body" sz="quarter" idx="21"/>
          </p:nvPr>
        </p:nvSpPr>
        <p:spPr>
          <a:xfrm>
            <a:off x="1151343" y="10674257"/>
            <a:ext cx="18288001" cy="949749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47" name="Freeform 7"/>
          <p:cNvSpPr/>
          <p:nvPr/>
        </p:nvSpPr>
        <p:spPr>
          <a:xfrm flipH="1" rot="10800000">
            <a:off x="20819006" y="-2"/>
            <a:ext cx="3564991" cy="10674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48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816" y="1039719"/>
            <a:ext cx="5600701" cy="3136609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oter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reeform 7"/>
          <p:cNvSpPr/>
          <p:nvPr/>
        </p:nvSpPr>
        <p:spPr>
          <a:xfrm flipH="1">
            <a:off x="-1" y="4244799"/>
            <a:ext cx="2926403" cy="8762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57" name="Freeform 9"/>
          <p:cNvSpPr/>
          <p:nvPr/>
        </p:nvSpPr>
        <p:spPr>
          <a:xfrm flipH="1" rot="16200000">
            <a:off x="7821738" y="-3555263"/>
            <a:ext cx="8740537" cy="2438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20125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oter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66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6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Freeform 7"/>
          <p:cNvSpPr/>
          <p:nvPr/>
        </p:nvSpPr>
        <p:spPr>
          <a:xfrm flipH="1">
            <a:off x="-1" y="4244799"/>
            <a:ext cx="2926403" cy="8762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69" name="Freeform 9"/>
          <p:cNvSpPr/>
          <p:nvPr/>
        </p:nvSpPr>
        <p:spPr>
          <a:xfrm flipH="1" rot="16200000">
            <a:off x="7821738" y="-3555263"/>
            <a:ext cx="8740537" cy="2438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20125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78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7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oter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6400">
                <a:solidFill>
                  <a:srgbClr val="002C77"/>
                </a:solidFill>
              </a:defRPr>
            </a:pPr>
          </a:p>
        </p:txBody>
      </p:sp>
      <p:sp>
        <p:nvSpPr>
          <p:cNvPr id="189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9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Freeform 7"/>
          <p:cNvSpPr/>
          <p:nvPr/>
        </p:nvSpPr>
        <p:spPr>
          <a:xfrm flipH="1">
            <a:off x="-1" y="4244799"/>
            <a:ext cx="2926403" cy="8762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2" name="Freeform 9"/>
          <p:cNvSpPr/>
          <p:nvPr/>
        </p:nvSpPr>
        <p:spPr>
          <a:xfrm flipH="1" rot="16200000">
            <a:off x="7821738" y="-3555263"/>
            <a:ext cx="8740537" cy="2438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20125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6400">
                <a:solidFill>
                  <a:srgbClr val="002C77"/>
                </a:solidFill>
              </a:defRPr>
            </a:pPr>
          </a:p>
        </p:txBody>
      </p:sp>
      <p:sp>
        <p:nvSpPr>
          <p:cNvPr id="201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0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: Emphasis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Rectangle 5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rgbClr val="003D75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3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1663700" y="8053888"/>
            <a:ext cx="21031200" cy="1071063"/>
          </a:xfrm>
          <a:prstGeom prst="rect">
            <a:avLst/>
          </a:prstGeom>
        </p:spPr>
        <p:txBody>
          <a:bodyPr anchor="b"/>
          <a:lstStyle>
            <a:lvl1pPr>
              <a:defRPr sz="64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1663700" y="9178925"/>
            <a:ext cx="21031200" cy="30003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Freeform 9"/>
          <p:cNvSpPr/>
          <p:nvPr/>
        </p:nvSpPr>
        <p:spPr>
          <a:xfrm flipH="1" rot="10800000">
            <a:off x="18755413" y="0"/>
            <a:ext cx="5628597" cy="137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17579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50" name="Freeform 5"/>
          <p:cNvSpPr/>
          <p:nvPr/>
        </p:nvSpPr>
        <p:spPr>
          <a:xfrm flipH="1" rot="16200000">
            <a:off x="15845359" y="5177351"/>
            <a:ext cx="4275535" cy="12801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xfrm>
            <a:off x="1679575" y="730250"/>
            <a:ext cx="21031201" cy="26511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1679575" y="3362326"/>
            <a:ext cx="10315576" cy="16478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4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800">
                <a:solidFill>
                  <a:schemeClr val="accent4"/>
                </a:solidFill>
              </a:defRPr>
            </a:lvl3pPr>
            <a:lvl4pPr>
              <a:defRPr sz="2800">
                <a:solidFill>
                  <a:schemeClr val="accent4"/>
                </a:solidFill>
              </a:defRPr>
            </a:lvl4pPr>
            <a:lvl5pPr>
              <a:defRPr sz="2800">
                <a:solidFill>
                  <a:schemeClr val="accent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Text Placeholder 4"/>
          <p:cNvSpPr/>
          <p:nvPr>
            <p:ph type="body" sz="quarter" idx="21"/>
          </p:nvPr>
        </p:nvSpPr>
        <p:spPr>
          <a:xfrm>
            <a:off x="12344400" y="3362326"/>
            <a:ext cx="10366376" cy="1647825"/>
          </a:xfrm>
          <a:prstGeom prst="rect">
            <a:avLst/>
          </a:prstGeom>
        </p:spPr>
        <p:txBody>
          <a:bodyPr anchor="b"/>
          <a:lstStyle/>
          <a:p>
            <a:pPr>
              <a:defRPr sz="28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69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7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Title Text"/>
          <p:cNvSpPr txBox="1"/>
          <p:nvPr>
            <p:ph type="title"/>
          </p:nvPr>
        </p:nvSpPr>
        <p:spPr>
          <a:xfrm>
            <a:off x="1679575" y="2378940"/>
            <a:ext cx="7864476" cy="173586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10366375" y="1974850"/>
            <a:ext cx="12344401" cy="97472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Text Placeholder 3"/>
          <p:cNvSpPr/>
          <p:nvPr>
            <p:ph type="body" sz="quarter" idx="21"/>
          </p:nvPr>
        </p:nvSpPr>
        <p:spPr>
          <a:xfrm>
            <a:off x="1679575" y="4114800"/>
            <a:ext cx="7864475" cy="7623176"/>
          </a:xfrm>
          <a:prstGeom prst="rect">
            <a:avLst/>
          </a:prstGeom>
        </p:spPr>
        <p:txBody>
          <a:bodyPr/>
          <a:lstStyle/>
          <a:p>
            <a:pPr>
              <a:defRPr sz="3200"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90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9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Body Level One…"/>
          <p:cNvSpPr txBox="1"/>
          <p:nvPr>
            <p:ph type="body" idx="1"/>
          </p:nvPr>
        </p:nvSpPr>
        <p:spPr>
          <a:xfrm>
            <a:off x="1676400" y="730250"/>
            <a:ext cx="21031200" cy="870267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ull 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01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0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Picture Placeholder 2"/>
          <p:cNvSpPr/>
          <p:nvPr>
            <p:ph type="pic" idx="21"/>
          </p:nvPr>
        </p:nvSpPr>
        <p:spPr>
          <a:xfrm>
            <a:off x="0" y="40866"/>
            <a:ext cx="24384000" cy="136751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4" name="Body Level One…"/>
          <p:cNvSpPr txBox="1"/>
          <p:nvPr>
            <p:ph type="body" sz="quarter" idx="1"/>
          </p:nvPr>
        </p:nvSpPr>
        <p:spPr>
          <a:xfrm>
            <a:off x="1259682" y="4114800"/>
            <a:ext cx="5898356" cy="7623176"/>
          </a:xfrm>
          <a:prstGeom prst="rect">
            <a:avLst/>
          </a:prstGeom>
          <a:solidFill>
            <a:schemeClr val="accent1">
              <a:alpha val="85000"/>
            </a:schemeClr>
          </a:solidFill>
          <a:ln w="25400"/>
        </p:spPr>
        <p:txBody>
          <a:bodyPr lIns="548640" tIns="548640" rIns="548640" bIns="548640"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800">
                <a:solidFill>
                  <a:srgbClr val="FFFFFF"/>
                </a:solidFill>
              </a:defRPr>
            </a:lvl2pPr>
            <a:lvl3pPr>
              <a:defRPr sz="2800">
                <a:solidFill>
                  <a:srgbClr val="FFFFFF"/>
                </a:solidFill>
              </a:defRPr>
            </a:lvl3pPr>
            <a:lvl4pPr>
              <a:defRPr sz="2800">
                <a:solidFill>
                  <a:srgbClr val="FFFFFF"/>
                </a:solidFill>
              </a:defRPr>
            </a:lvl4pPr>
            <a:lvl5pPr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3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/>
          <p:nvPr>
            <p:ph type="title"/>
          </p:nvPr>
        </p:nvSpPr>
        <p:spPr>
          <a:xfrm>
            <a:off x="1676400" y="730250"/>
            <a:ext cx="21031200" cy="96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1676400" y="2620216"/>
            <a:ext cx="21031200" cy="870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 anchor="ctr">
            <a:spAutoFit/>
          </a:bodyPr>
          <a:lstStyle>
            <a:lvl1pPr algn="r"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1pPr>
      <a:lvl2pPr marL="0" marR="0" indent="4572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2pPr>
      <a:lvl3pPr marL="0" marR="0" indent="9144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3pPr>
      <a:lvl4pPr marL="0" marR="0" indent="13716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4pPr>
      <a:lvl5pPr marL="0" marR="0" indent="18288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5pPr>
      <a:lvl6pPr marL="2844800" marR="0" indent="-5588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6pPr>
      <a:lvl7pPr marL="3302000" marR="0" indent="-5588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7pPr>
      <a:lvl8pPr marL="3759200" marR="0" indent="-5588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8pPr>
      <a:lvl9pPr marL="4216400" marR="0" indent="-5588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AI Application in HR</a:t>
            </a:r>
          </a:p>
        </p:txBody>
      </p:sp>
      <p:sp>
        <p:nvSpPr>
          <p:cNvPr id="215" name="Text Placeholder 5"/>
          <p:cNvSpPr/>
          <p:nvPr>
            <p:ph type="body" idx="21"/>
          </p:nvPr>
        </p:nvSpPr>
        <p:spPr>
          <a:xfrm>
            <a:off x="1151343" y="10852057"/>
            <a:ext cx="22287777" cy="1014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Matthew Bidwell, Associate Professor of Management</a:t>
            </a:r>
          </a:p>
        </p:txBody>
      </p:sp>
      <p:sp>
        <p:nvSpPr>
          <p:cNvPr id="216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AI Applications in People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opic Modelling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Topic Modelling Example</a:t>
            </a:r>
          </a:p>
        </p:txBody>
      </p:sp>
      <p:sp>
        <p:nvSpPr>
          <p:cNvPr id="249" name="“Very strong culture, people genuinely loved each other and working there. There was very much a &quot;work hard, play hard&quot; mentality.”"/>
          <p:cNvSpPr txBox="1"/>
          <p:nvPr/>
        </p:nvSpPr>
        <p:spPr>
          <a:xfrm>
            <a:off x="1676400" y="2559573"/>
            <a:ext cx="9870949" cy="4083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“Very strong culture, people genuinely loved each other and working there. There was very much a "work hard, play hard" mentality.”</a:t>
            </a:r>
          </a:p>
        </p:txBody>
      </p:sp>
      <p:sp>
        <p:nvSpPr>
          <p:cNvPr id="250" name="“A young and inclusive team-based environment that cherished flexibility and hard work.”"/>
          <p:cNvSpPr txBox="1"/>
          <p:nvPr/>
        </p:nvSpPr>
        <p:spPr>
          <a:xfrm>
            <a:off x="13701934" y="3144814"/>
            <a:ext cx="7651328" cy="3369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5"/>
                </a:solidFill>
              </a:defRPr>
            </a:pPr>
            <a:r>
              <a:t>“A young and inclusive team-based environment that cherished flexibility and hard work.”</a:t>
            </a:r>
          </a:p>
        </p:txBody>
      </p:sp>
      <p:grpSp>
        <p:nvGrpSpPr>
          <p:cNvPr id="253" name="Group"/>
          <p:cNvGrpSpPr/>
          <p:nvPr/>
        </p:nvGrpSpPr>
        <p:grpSpPr>
          <a:xfrm>
            <a:off x="2082213" y="4786085"/>
            <a:ext cx="14805812" cy="1387990"/>
            <a:chOff x="0" y="0"/>
            <a:chExt cx="14805811" cy="1387988"/>
          </a:xfrm>
        </p:grpSpPr>
        <p:sp>
          <p:nvSpPr>
            <p:cNvPr id="251" name="Rounded Rectangle"/>
            <p:cNvSpPr/>
            <p:nvPr/>
          </p:nvSpPr>
          <p:spPr>
            <a:xfrm>
              <a:off x="0" y="0"/>
              <a:ext cx="6155469" cy="812800"/>
            </a:xfrm>
            <a:prstGeom prst="roundRect">
              <a:avLst>
                <a:gd name="adj" fmla="val 23438"/>
              </a:avLst>
            </a:prstGeom>
            <a:noFill/>
            <a:ln w="508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sp>
          <p:nvSpPr>
            <p:cNvPr id="252" name="Rounded Rectangle"/>
            <p:cNvSpPr/>
            <p:nvPr/>
          </p:nvSpPr>
          <p:spPr>
            <a:xfrm>
              <a:off x="11447955" y="575188"/>
              <a:ext cx="3357857" cy="812801"/>
            </a:xfrm>
            <a:prstGeom prst="roundRect">
              <a:avLst>
                <a:gd name="adj" fmla="val 23438"/>
              </a:avLst>
            </a:prstGeom>
            <a:noFill/>
            <a:ln w="508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</p:grpSp>
      <p:sp>
        <p:nvSpPr>
          <p:cNvPr id="254" name="“Our culture was very collegial and impact-oriented. Working on big societal challenges attracted people who were very driven, purposeful, and passionate about their work. There was also a strong spirit of collaboration and respect across programs and hi"/>
          <p:cNvSpPr txBox="1"/>
          <p:nvPr/>
        </p:nvSpPr>
        <p:spPr>
          <a:xfrm>
            <a:off x="5266905" y="7376159"/>
            <a:ext cx="13995314" cy="6621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rgbClr val="C5093B"/>
                </a:solidFill>
              </a:defRPr>
            </a:pPr>
            <a:r>
              <a:t>“Our culture was very collegial and impact-oriented. Working on big societal challenges attracted people who were very driven, purposeful, and passionate about their work. There was also a strong spirit of collaboration and respect across programs and hierarchies.”</a:t>
            </a:r>
          </a:p>
        </p:txBody>
      </p:sp>
      <p:grpSp>
        <p:nvGrpSpPr>
          <p:cNvPr id="258" name="Group"/>
          <p:cNvGrpSpPr/>
          <p:nvPr/>
        </p:nvGrpSpPr>
        <p:grpSpPr>
          <a:xfrm>
            <a:off x="5121781" y="3879914"/>
            <a:ext cx="11932461" cy="7317341"/>
            <a:chOff x="0" y="0"/>
            <a:chExt cx="11932460" cy="7317339"/>
          </a:xfrm>
        </p:grpSpPr>
        <p:sp>
          <p:nvSpPr>
            <p:cNvPr id="255" name="Rounded Rectangle"/>
            <p:cNvSpPr/>
            <p:nvPr/>
          </p:nvSpPr>
          <p:spPr>
            <a:xfrm>
              <a:off x="8394190" y="0"/>
              <a:ext cx="3538271" cy="812800"/>
            </a:xfrm>
            <a:prstGeom prst="roundRect">
              <a:avLst>
                <a:gd name="adj" fmla="val 23438"/>
              </a:avLst>
            </a:prstGeom>
            <a:noFill/>
            <a:ln w="508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sp>
          <p:nvSpPr>
            <p:cNvPr id="256" name="Rounded Rectangle"/>
            <p:cNvSpPr/>
            <p:nvPr/>
          </p:nvSpPr>
          <p:spPr>
            <a:xfrm>
              <a:off x="5965372" y="3437099"/>
              <a:ext cx="2513245" cy="807863"/>
            </a:xfrm>
            <a:prstGeom prst="roundRect">
              <a:avLst>
                <a:gd name="adj" fmla="val 23581"/>
              </a:avLst>
            </a:prstGeom>
            <a:noFill/>
            <a:ln w="508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sp>
          <p:nvSpPr>
            <p:cNvPr id="257" name="Rounded Rectangle"/>
            <p:cNvSpPr/>
            <p:nvPr/>
          </p:nvSpPr>
          <p:spPr>
            <a:xfrm>
              <a:off x="0" y="6504539"/>
              <a:ext cx="3744842" cy="812801"/>
            </a:xfrm>
            <a:prstGeom prst="roundRect">
              <a:avLst>
                <a:gd name="adj" fmla="val 23438"/>
              </a:avLst>
            </a:prstGeom>
            <a:noFill/>
            <a:ln w="508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</p:grpSp>
      <p:grpSp>
        <p:nvGrpSpPr>
          <p:cNvPr id="261" name="Group"/>
          <p:cNvGrpSpPr/>
          <p:nvPr/>
        </p:nvGrpSpPr>
        <p:grpSpPr>
          <a:xfrm>
            <a:off x="8393655" y="7314545"/>
            <a:ext cx="10818818" cy="1615369"/>
            <a:chOff x="0" y="0"/>
            <a:chExt cx="10818816" cy="1615368"/>
          </a:xfrm>
        </p:grpSpPr>
        <p:sp>
          <p:nvSpPr>
            <p:cNvPr id="259" name="Rounded Rectangle"/>
            <p:cNvSpPr/>
            <p:nvPr/>
          </p:nvSpPr>
          <p:spPr>
            <a:xfrm>
              <a:off x="6286085" y="0"/>
              <a:ext cx="4532732" cy="812800"/>
            </a:xfrm>
            <a:prstGeom prst="roundRect">
              <a:avLst>
                <a:gd name="adj" fmla="val 23438"/>
              </a:avLst>
            </a:prstGeom>
            <a:noFill/>
            <a:ln w="508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sp>
          <p:nvSpPr>
            <p:cNvPr id="260" name="Rounded Rectangle"/>
            <p:cNvSpPr/>
            <p:nvPr/>
          </p:nvSpPr>
          <p:spPr>
            <a:xfrm>
              <a:off x="0" y="802568"/>
              <a:ext cx="6389455" cy="812801"/>
            </a:xfrm>
            <a:prstGeom prst="roundRect">
              <a:avLst>
                <a:gd name="adj" fmla="val 23438"/>
              </a:avLst>
            </a:prstGeom>
            <a:noFill/>
            <a:ln w="508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8" grpId="2"/>
      <p:bldP build="whole" bldLvl="1" animBg="1" rev="0" advAuto="0" spid="261" grpId="3"/>
      <p:bldP build="whole" bldLvl="1" animBg="1" rev="0" advAuto="0" spid="25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Assumptions of a Topic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Assumptions of a Topic Model</a:t>
            </a:r>
          </a:p>
        </p:txBody>
      </p:sp>
      <p:sp>
        <p:nvSpPr>
          <p:cNvPr id="264" name="Words"/>
          <p:cNvSpPr txBox="1"/>
          <p:nvPr/>
        </p:nvSpPr>
        <p:spPr>
          <a:xfrm>
            <a:off x="2313246" y="2915052"/>
            <a:ext cx="1945800" cy="86143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pPr/>
            <a:r>
              <a:t>Words</a:t>
            </a:r>
          </a:p>
        </p:txBody>
      </p:sp>
      <p:sp>
        <p:nvSpPr>
          <p:cNvPr id="265" name="Topics"/>
          <p:cNvSpPr txBox="1"/>
          <p:nvPr/>
        </p:nvSpPr>
        <p:spPr>
          <a:xfrm>
            <a:off x="11230262" y="2915052"/>
            <a:ext cx="1923476" cy="86143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pPr/>
            <a:r>
              <a:t>Topics</a:t>
            </a:r>
          </a:p>
        </p:txBody>
      </p:sp>
      <p:sp>
        <p:nvSpPr>
          <p:cNvPr id="266" name="Documents"/>
          <p:cNvSpPr txBox="1"/>
          <p:nvPr/>
        </p:nvSpPr>
        <p:spPr>
          <a:xfrm>
            <a:off x="18260818" y="2915052"/>
            <a:ext cx="3278705" cy="86143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pPr/>
            <a:r>
              <a:t>Documents</a:t>
            </a:r>
          </a:p>
        </p:txBody>
      </p:sp>
      <p:sp>
        <p:nvSpPr>
          <p:cNvPr id="267" name="Rounded Rectangle"/>
          <p:cNvSpPr/>
          <p:nvPr/>
        </p:nvSpPr>
        <p:spPr>
          <a:xfrm>
            <a:off x="10476695" y="4253321"/>
            <a:ext cx="3430610" cy="1340183"/>
          </a:xfrm>
          <a:prstGeom prst="roundRect">
            <a:avLst>
              <a:gd name="adj" fmla="val 9835"/>
            </a:avLst>
          </a:prstGeom>
          <a:ln w="50800">
            <a:solidFill>
              <a:schemeClr val="accent1"/>
            </a:solidFill>
            <a:miter/>
          </a:ln>
        </p:spPr>
        <p:txBody>
          <a:bodyPr tIns="91439" bIns="91439" anchor="ctr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68" name="Rounded Rectangle"/>
          <p:cNvSpPr/>
          <p:nvPr/>
        </p:nvSpPr>
        <p:spPr>
          <a:xfrm>
            <a:off x="10476695" y="8181713"/>
            <a:ext cx="3430610" cy="1340182"/>
          </a:xfrm>
          <a:prstGeom prst="roundRect">
            <a:avLst>
              <a:gd name="adj" fmla="val 9835"/>
            </a:avLst>
          </a:prstGeom>
          <a:ln w="50800">
            <a:solidFill>
              <a:schemeClr val="accent1"/>
            </a:solidFill>
            <a:miter/>
          </a:ln>
        </p:spPr>
        <p:txBody>
          <a:bodyPr tIns="91439" bIns="91439" anchor="ctr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69" name="Rounded Rectangle"/>
          <p:cNvSpPr/>
          <p:nvPr/>
        </p:nvSpPr>
        <p:spPr>
          <a:xfrm>
            <a:off x="10476695" y="6217517"/>
            <a:ext cx="3430610" cy="1340182"/>
          </a:xfrm>
          <a:prstGeom prst="roundRect">
            <a:avLst>
              <a:gd name="adj" fmla="val 9835"/>
            </a:avLst>
          </a:prstGeom>
          <a:ln w="50800">
            <a:solidFill>
              <a:schemeClr val="accent1"/>
            </a:solidFill>
            <a:miter/>
          </a:ln>
        </p:spPr>
        <p:txBody>
          <a:bodyPr tIns="91439" bIns="91439" anchor="ctr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70" name="Rounded Rectangle"/>
          <p:cNvSpPr/>
          <p:nvPr/>
        </p:nvSpPr>
        <p:spPr>
          <a:xfrm>
            <a:off x="10476695" y="10145908"/>
            <a:ext cx="3430610" cy="1340183"/>
          </a:xfrm>
          <a:prstGeom prst="roundRect">
            <a:avLst>
              <a:gd name="adj" fmla="val 9835"/>
            </a:avLst>
          </a:prstGeom>
          <a:ln w="50800">
            <a:solidFill>
              <a:schemeClr val="accent1"/>
            </a:solidFill>
            <a:miter/>
          </a:ln>
        </p:spPr>
        <p:txBody>
          <a:bodyPr tIns="91439" bIns="91439" anchor="ctr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71" name="Rounded Rectangle"/>
          <p:cNvSpPr/>
          <p:nvPr/>
        </p:nvSpPr>
        <p:spPr>
          <a:xfrm>
            <a:off x="18184865" y="4253321"/>
            <a:ext cx="3430610" cy="1891753"/>
          </a:xfrm>
          <a:prstGeom prst="roundRect">
            <a:avLst>
              <a:gd name="adj" fmla="val 6967"/>
            </a:avLst>
          </a:prstGeom>
          <a:ln w="50800">
            <a:solidFill>
              <a:schemeClr val="accent1"/>
            </a:solidFill>
            <a:miter/>
          </a:ln>
        </p:spPr>
        <p:txBody>
          <a:bodyPr tIns="91439" bIns="91439" anchor="ctr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72" name="Rounded Rectangle"/>
          <p:cNvSpPr/>
          <p:nvPr/>
        </p:nvSpPr>
        <p:spPr>
          <a:xfrm>
            <a:off x="18184865" y="6919448"/>
            <a:ext cx="3430610" cy="1891752"/>
          </a:xfrm>
          <a:prstGeom prst="roundRect">
            <a:avLst>
              <a:gd name="adj" fmla="val 6967"/>
            </a:avLst>
          </a:prstGeom>
          <a:ln w="50800">
            <a:solidFill>
              <a:schemeClr val="accent1"/>
            </a:solidFill>
            <a:miter/>
          </a:ln>
        </p:spPr>
        <p:txBody>
          <a:bodyPr tIns="91439" bIns="91439" anchor="ctr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73" name="Rounded Rectangle"/>
          <p:cNvSpPr/>
          <p:nvPr/>
        </p:nvSpPr>
        <p:spPr>
          <a:xfrm>
            <a:off x="18184865" y="9585573"/>
            <a:ext cx="3430610" cy="1891753"/>
          </a:xfrm>
          <a:prstGeom prst="roundRect">
            <a:avLst>
              <a:gd name="adj" fmla="val 6967"/>
            </a:avLst>
          </a:prstGeom>
          <a:ln w="50800">
            <a:solidFill>
              <a:schemeClr val="accent1"/>
            </a:solidFill>
            <a:miter/>
          </a:ln>
        </p:spPr>
        <p:txBody>
          <a:bodyPr tIns="91439" bIns="91439" anchor="ctr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74" name="Wibble…"/>
          <p:cNvSpPr txBox="1"/>
          <p:nvPr/>
        </p:nvSpPr>
        <p:spPr>
          <a:xfrm>
            <a:off x="2323075" y="4227921"/>
            <a:ext cx="1926142" cy="721635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algn="r">
              <a:lnSpc>
                <a:spcPct val="130000"/>
              </a:lnSpc>
              <a:defRPr sz="4300">
                <a:solidFill>
                  <a:schemeClr val="accent1"/>
                </a:solidFill>
              </a:defRPr>
            </a:pPr>
            <a:r>
              <a:t>Wibble</a:t>
            </a:r>
          </a:p>
          <a:p>
            <a:pPr algn="r">
              <a:lnSpc>
                <a:spcPct val="130000"/>
              </a:lnSpc>
              <a:defRPr sz="4300">
                <a:solidFill>
                  <a:schemeClr val="accent1"/>
                </a:solidFill>
              </a:defRPr>
            </a:pPr>
            <a:r>
              <a:t>F’tang</a:t>
            </a:r>
          </a:p>
          <a:p>
            <a:pPr algn="r">
              <a:lnSpc>
                <a:spcPct val="130000"/>
              </a:lnSpc>
              <a:defRPr sz="4300">
                <a:solidFill>
                  <a:schemeClr val="accent1"/>
                </a:solidFill>
              </a:defRPr>
            </a:pPr>
            <a:r>
              <a:t>Aark</a:t>
            </a:r>
          </a:p>
          <a:p>
            <a:pPr algn="r">
              <a:lnSpc>
                <a:spcPct val="130000"/>
              </a:lnSpc>
              <a:defRPr sz="4300">
                <a:solidFill>
                  <a:schemeClr val="accent1"/>
                </a:solidFill>
              </a:defRPr>
            </a:pPr>
            <a:r>
              <a:t>Ribbet</a:t>
            </a:r>
          </a:p>
          <a:p>
            <a:pPr algn="r">
              <a:lnSpc>
                <a:spcPct val="130000"/>
              </a:lnSpc>
              <a:defRPr sz="4300">
                <a:solidFill>
                  <a:schemeClr val="accent1"/>
                </a:solidFill>
              </a:defRPr>
            </a:pPr>
            <a:r>
              <a:t>Wiing</a:t>
            </a:r>
          </a:p>
          <a:p>
            <a:pPr algn="r">
              <a:lnSpc>
                <a:spcPct val="130000"/>
              </a:lnSpc>
              <a:defRPr sz="4300">
                <a:solidFill>
                  <a:schemeClr val="accent1"/>
                </a:solidFill>
              </a:defRPr>
            </a:pPr>
            <a:r>
              <a:t>Aggle</a:t>
            </a:r>
          </a:p>
          <a:p>
            <a:pPr algn="r">
              <a:lnSpc>
                <a:spcPct val="130000"/>
              </a:lnSpc>
              <a:defRPr sz="4300">
                <a:solidFill>
                  <a:schemeClr val="accent1"/>
                </a:solidFill>
              </a:defRPr>
            </a:pPr>
            <a:r>
              <a:t>Blang</a:t>
            </a:r>
          </a:p>
          <a:p>
            <a:pPr algn="r">
              <a:lnSpc>
                <a:spcPct val="130000"/>
              </a:lnSpc>
              <a:defRPr sz="4300">
                <a:solidFill>
                  <a:schemeClr val="accent1"/>
                </a:solidFill>
              </a:defRPr>
            </a:pPr>
            <a:r>
              <a:t>Riggon</a:t>
            </a:r>
          </a:p>
          <a:p>
            <a:pPr algn="r">
              <a:lnSpc>
                <a:spcPct val="130000"/>
              </a:lnSpc>
              <a:defRPr sz="4300">
                <a:solidFill>
                  <a:schemeClr val="accent1"/>
                </a:solidFill>
              </a:defRPr>
            </a:pPr>
            <a:r>
              <a:t>Krogg</a:t>
            </a:r>
          </a:p>
        </p:txBody>
      </p:sp>
      <p:sp>
        <p:nvSpPr>
          <p:cNvPr id="275" name="Line"/>
          <p:cNvSpPr/>
          <p:nvPr/>
        </p:nvSpPr>
        <p:spPr>
          <a:xfrm>
            <a:off x="4372428" y="4650014"/>
            <a:ext cx="5955656" cy="1"/>
          </a:xfrm>
          <a:prstGeom prst="line">
            <a:avLst/>
          </a:prstGeom>
          <a:ln w="50800">
            <a:solidFill>
              <a:schemeClr val="accent1"/>
            </a:solidFill>
            <a:prstDash val="sysDot"/>
            <a:miter lim="400000"/>
          </a:ln>
        </p:spPr>
        <p:txBody>
          <a:bodyPr tIns="91439" bIns="91439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76" name="Line"/>
          <p:cNvSpPr/>
          <p:nvPr/>
        </p:nvSpPr>
        <p:spPr>
          <a:xfrm flipV="1">
            <a:off x="4372428" y="4931952"/>
            <a:ext cx="5955656" cy="534491"/>
          </a:xfrm>
          <a:prstGeom prst="line">
            <a:avLst/>
          </a:prstGeom>
          <a:ln w="50800">
            <a:solidFill>
              <a:schemeClr val="accent1"/>
            </a:solidFill>
            <a:prstDash val="sysDot"/>
            <a:miter lim="400000"/>
          </a:ln>
        </p:spPr>
        <p:txBody>
          <a:bodyPr tIns="91439" bIns="91439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77" name="Line"/>
          <p:cNvSpPr/>
          <p:nvPr/>
        </p:nvSpPr>
        <p:spPr>
          <a:xfrm flipV="1">
            <a:off x="4372429" y="5194857"/>
            <a:ext cx="5953876" cy="986313"/>
          </a:xfrm>
          <a:prstGeom prst="line">
            <a:avLst/>
          </a:prstGeom>
          <a:ln w="50800">
            <a:solidFill>
              <a:schemeClr val="accent1"/>
            </a:solidFill>
            <a:prstDash val="sysDot"/>
            <a:miter lim="400000"/>
          </a:ln>
        </p:spPr>
        <p:txBody>
          <a:bodyPr tIns="91439" bIns="91439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78" name="Line"/>
          <p:cNvSpPr/>
          <p:nvPr/>
        </p:nvSpPr>
        <p:spPr>
          <a:xfrm>
            <a:off x="4372428" y="6346371"/>
            <a:ext cx="5955657" cy="228601"/>
          </a:xfrm>
          <a:prstGeom prst="line">
            <a:avLst/>
          </a:prstGeom>
          <a:ln w="50800">
            <a:solidFill>
              <a:schemeClr val="accent1"/>
            </a:solidFill>
            <a:prstDash val="sysDot"/>
            <a:miter lim="400000"/>
          </a:ln>
        </p:spPr>
        <p:txBody>
          <a:bodyPr tIns="91439" bIns="91439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79" name="Line"/>
          <p:cNvSpPr/>
          <p:nvPr/>
        </p:nvSpPr>
        <p:spPr>
          <a:xfrm>
            <a:off x="4374800" y="7052708"/>
            <a:ext cx="5955657" cy="1"/>
          </a:xfrm>
          <a:prstGeom prst="line">
            <a:avLst/>
          </a:prstGeom>
          <a:ln w="50800">
            <a:solidFill>
              <a:schemeClr val="accent1"/>
            </a:solidFill>
            <a:prstDash val="sysDot"/>
            <a:miter lim="400000"/>
          </a:ln>
        </p:spPr>
        <p:txBody>
          <a:bodyPr tIns="91439" bIns="91439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80" name="Line"/>
          <p:cNvSpPr/>
          <p:nvPr/>
        </p:nvSpPr>
        <p:spPr>
          <a:xfrm flipV="1">
            <a:off x="4370548" y="7296863"/>
            <a:ext cx="5955655" cy="534492"/>
          </a:xfrm>
          <a:prstGeom prst="line">
            <a:avLst/>
          </a:prstGeom>
          <a:ln w="50800">
            <a:solidFill>
              <a:schemeClr val="accent1"/>
            </a:solidFill>
            <a:prstDash val="sysDot"/>
            <a:miter lim="400000"/>
          </a:ln>
        </p:spPr>
        <p:txBody>
          <a:bodyPr tIns="91439" bIns="91439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81" name="Line"/>
          <p:cNvSpPr/>
          <p:nvPr/>
        </p:nvSpPr>
        <p:spPr>
          <a:xfrm>
            <a:off x="4368277" y="8664475"/>
            <a:ext cx="5955656" cy="1"/>
          </a:xfrm>
          <a:prstGeom prst="line">
            <a:avLst/>
          </a:prstGeom>
          <a:ln w="50800">
            <a:solidFill>
              <a:schemeClr val="accent1"/>
            </a:solidFill>
            <a:prstDash val="sysDot"/>
            <a:miter lim="400000"/>
          </a:ln>
        </p:spPr>
        <p:txBody>
          <a:bodyPr tIns="91439" bIns="91439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82" name="Line"/>
          <p:cNvSpPr/>
          <p:nvPr/>
        </p:nvSpPr>
        <p:spPr>
          <a:xfrm flipV="1">
            <a:off x="4372530" y="8921887"/>
            <a:ext cx="5955656" cy="534492"/>
          </a:xfrm>
          <a:prstGeom prst="line">
            <a:avLst/>
          </a:prstGeom>
          <a:ln w="50800">
            <a:solidFill>
              <a:schemeClr val="accent1"/>
            </a:solidFill>
            <a:prstDash val="sysDot"/>
            <a:miter lim="400000"/>
          </a:ln>
        </p:spPr>
        <p:txBody>
          <a:bodyPr tIns="91439" bIns="91439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83" name="Line"/>
          <p:cNvSpPr/>
          <p:nvPr/>
        </p:nvSpPr>
        <p:spPr>
          <a:xfrm flipV="1">
            <a:off x="4369167" y="9151010"/>
            <a:ext cx="5953877" cy="986313"/>
          </a:xfrm>
          <a:prstGeom prst="line">
            <a:avLst/>
          </a:prstGeom>
          <a:ln w="50800">
            <a:solidFill>
              <a:schemeClr val="accent1"/>
            </a:solidFill>
            <a:prstDash val="sysDot"/>
            <a:miter lim="400000"/>
          </a:ln>
        </p:spPr>
        <p:txBody>
          <a:bodyPr tIns="91439" bIns="91439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84" name="Line"/>
          <p:cNvSpPr/>
          <p:nvPr/>
        </p:nvSpPr>
        <p:spPr>
          <a:xfrm>
            <a:off x="4368277" y="10317529"/>
            <a:ext cx="5955656" cy="228602"/>
          </a:xfrm>
          <a:prstGeom prst="line">
            <a:avLst/>
          </a:prstGeom>
          <a:ln w="50800">
            <a:solidFill>
              <a:schemeClr val="accent1"/>
            </a:solidFill>
            <a:prstDash val="sysDot"/>
            <a:miter lim="400000"/>
          </a:ln>
        </p:spPr>
        <p:txBody>
          <a:bodyPr tIns="91439" bIns="91439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85" name="Line"/>
          <p:cNvSpPr/>
          <p:nvPr/>
        </p:nvSpPr>
        <p:spPr>
          <a:xfrm>
            <a:off x="4368277" y="11099971"/>
            <a:ext cx="5955656" cy="1"/>
          </a:xfrm>
          <a:prstGeom prst="line">
            <a:avLst/>
          </a:prstGeom>
          <a:ln w="50800">
            <a:solidFill>
              <a:schemeClr val="accent1"/>
            </a:solidFill>
            <a:prstDash val="sysDot"/>
            <a:miter lim="400000"/>
          </a:ln>
        </p:spPr>
        <p:txBody>
          <a:bodyPr tIns="91439" bIns="91439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86" name="Line"/>
          <p:cNvSpPr/>
          <p:nvPr/>
        </p:nvSpPr>
        <p:spPr>
          <a:xfrm>
            <a:off x="14053646" y="4923412"/>
            <a:ext cx="4035679" cy="1"/>
          </a:xfrm>
          <a:prstGeom prst="line">
            <a:avLst/>
          </a:prstGeom>
          <a:ln w="50800">
            <a:solidFill>
              <a:schemeClr val="accent1"/>
            </a:solidFill>
            <a:prstDash val="sysDot"/>
            <a:miter lim="400000"/>
          </a:ln>
        </p:spPr>
        <p:txBody>
          <a:bodyPr tIns="91439" bIns="91439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87" name="Line"/>
          <p:cNvSpPr/>
          <p:nvPr/>
        </p:nvSpPr>
        <p:spPr>
          <a:xfrm flipV="1">
            <a:off x="14053645" y="5464534"/>
            <a:ext cx="4010279" cy="1342666"/>
          </a:xfrm>
          <a:prstGeom prst="line">
            <a:avLst/>
          </a:prstGeom>
          <a:ln w="50800">
            <a:solidFill>
              <a:schemeClr val="accent1"/>
            </a:solidFill>
            <a:prstDash val="sysDot"/>
            <a:miter lim="400000"/>
          </a:ln>
        </p:spPr>
        <p:txBody>
          <a:bodyPr tIns="91439" bIns="91439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88" name="Line"/>
          <p:cNvSpPr/>
          <p:nvPr/>
        </p:nvSpPr>
        <p:spPr>
          <a:xfrm>
            <a:off x="14079046" y="7068503"/>
            <a:ext cx="4022979" cy="3191944"/>
          </a:xfrm>
          <a:prstGeom prst="line">
            <a:avLst/>
          </a:prstGeom>
          <a:ln w="50800">
            <a:solidFill>
              <a:schemeClr val="accent1"/>
            </a:solidFill>
            <a:prstDash val="sysDot"/>
            <a:miter lim="400000"/>
          </a:ln>
        </p:spPr>
        <p:txBody>
          <a:bodyPr tIns="91439" bIns="91439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89" name="Line"/>
          <p:cNvSpPr/>
          <p:nvPr/>
        </p:nvSpPr>
        <p:spPr>
          <a:xfrm flipV="1">
            <a:off x="14047295" y="7931282"/>
            <a:ext cx="4062239" cy="910792"/>
          </a:xfrm>
          <a:prstGeom prst="line">
            <a:avLst/>
          </a:prstGeom>
          <a:ln w="50800">
            <a:solidFill>
              <a:schemeClr val="accent1"/>
            </a:solidFill>
            <a:prstDash val="sysDot"/>
            <a:miter lim="400000"/>
          </a:ln>
        </p:spPr>
        <p:txBody>
          <a:bodyPr tIns="91439" bIns="91439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90" name="Line"/>
          <p:cNvSpPr/>
          <p:nvPr/>
        </p:nvSpPr>
        <p:spPr>
          <a:xfrm flipV="1">
            <a:off x="14059415" y="10606560"/>
            <a:ext cx="4032136" cy="271086"/>
          </a:xfrm>
          <a:prstGeom prst="line">
            <a:avLst/>
          </a:prstGeom>
          <a:ln w="50800">
            <a:solidFill>
              <a:schemeClr val="accent1"/>
            </a:solidFill>
            <a:prstDash val="sysDot"/>
            <a:miter lim="400000"/>
          </a:ln>
        </p:spPr>
        <p:txBody>
          <a:bodyPr tIns="91439" bIns="91439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91" name="Topic A"/>
          <p:cNvSpPr txBox="1"/>
          <p:nvPr/>
        </p:nvSpPr>
        <p:spPr>
          <a:xfrm>
            <a:off x="11213863" y="4529755"/>
            <a:ext cx="1956274" cy="78731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4300">
                <a:solidFill>
                  <a:schemeClr val="accent1"/>
                </a:solidFill>
              </a:defRPr>
            </a:lvl1pPr>
          </a:lstStyle>
          <a:p>
            <a:pPr/>
            <a:r>
              <a:t>Topic A</a:t>
            </a:r>
          </a:p>
        </p:txBody>
      </p:sp>
      <p:sp>
        <p:nvSpPr>
          <p:cNvPr id="292" name="Topic B"/>
          <p:cNvSpPr txBox="1"/>
          <p:nvPr/>
        </p:nvSpPr>
        <p:spPr>
          <a:xfrm>
            <a:off x="11198797" y="6484250"/>
            <a:ext cx="1986405" cy="78731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4300">
                <a:solidFill>
                  <a:schemeClr val="accent1"/>
                </a:solidFill>
              </a:defRPr>
            </a:lvl1pPr>
          </a:lstStyle>
          <a:p>
            <a:pPr/>
            <a:r>
              <a:t>Topic B</a:t>
            </a:r>
          </a:p>
        </p:txBody>
      </p:sp>
      <p:sp>
        <p:nvSpPr>
          <p:cNvPr id="293" name="Topic C"/>
          <p:cNvSpPr txBox="1"/>
          <p:nvPr/>
        </p:nvSpPr>
        <p:spPr>
          <a:xfrm>
            <a:off x="11213863" y="8458146"/>
            <a:ext cx="2016537" cy="78731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4300">
                <a:solidFill>
                  <a:schemeClr val="accent1"/>
                </a:solidFill>
              </a:defRPr>
            </a:lvl1pPr>
          </a:lstStyle>
          <a:p>
            <a:pPr/>
            <a:r>
              <a:t>Topic C</a:t>
            </a:r>
          </a:p>
        </p:txBody>
      </p:sp>
      <p:sp>
        <p:nvSpPr>
          <p:cNvPr id="294" name="Topic D"/>
          <p:cNvSpPr txBox="1"/>
          <p:nvPr/>
        </p:nvSpPr>
        <p:spPr>
          <a:xfrm>
            <a:off x="11213863" y="10422342"/>
            <a:ext cx="2016537" cy="78731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4300">
                <a:solidFill>
                  <a:schemeClr val="accent1"/>
                </a:solidFill>
              </a:defRPr>
            </a:lvl1pPr>
          </a:lstStyle>
          <a:p>
            <a:pPr/>
            <a:r>
              <a:t>Topic D</a:t>
            </a:r>
          </a:p>
        </p:txBody>
      </p:sp>
      <p:sp>
        <p:nvSpPr>
          <p:cNvPr id="295" name="Text 1"/>
          <p:cNvSpPr txBox="1"/>
          <p:nvPr/>
        </p:nvSpPr>
        <p:spPr>
          <a:xfrm>
            <a:off x="19073891" y="4805540"/>
            <a:ext cx="1652559" cy="78731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4300">
                <a:solidFill>
                  <a:schemeClr val="accent1"/>
                </a:solidFill>
              </a:defRPr>
            </a:lvl1pPr>
          </a:lstStyle>
          <a:p>
            <a:pPr/>
            <a:r>
              <a:t>Text 1</a:t>
            </a:r>
          </a:p>
        </p:txBody>
      </p:sp>
      <p:sp>
        <p:nvSpPr>
          <p:cNvPr id="296" name="Text 2"/>
          <p:cNvSpPr txBox="1"/>
          <p:nvPr/>
        </p:nvSpPr>
        <p:spPr>
          <a:xfrm>
            <a:off x="19073891" y="7471666"/>
            <a:ext cx="1652559" cy="78731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4300">
                <a:solidFill>
                  <a:schemeClr val="accent1"/>
                </a:solidFill>
              </a:defRPr>
            </a:lvl1pPr>
          </a:lstStyle>
          <a:p>
            <a:pPr/>
            <a:r>
              <a:t>Text 2</a:t>
            </a:r>
          </a:p>
        </p:txBody>
      </p:sp>
      <p:sp>
        <p:nvSpPr>
          <p:cNvPr id="297" name="Text 3"/>
          <p:cNvSpPr txBox="1"/>
          <p:nvPr/>
        </p:nvSpPr>
        <p:spPr>
          <a:xfrm>
            <a:off x="19073891" y="10137792"/>
            <a:ext cx="1652559" cy="78731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4300">
                <a:solidFill>
                  <a:schemeClr val="accent1"/>
                </a:solidFill>
              </a:defRPr>
            </a:lvl1pPr>
          </a:lstStyle>
          <a:p>
            <a:pPr/>
            <a:r>
              <a:t>Text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opic Model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Topic Modelling</a:t>
            </a:r>
          </a:p>
        </p:txBody>
      </p:sp>
      <p:sp>
        <p:nvSpPr>
          <p:cNvPr id="300" name="We have to tell it how many topics (themes) to look for…"/>
          <p:cNvSpPr txBox="1"/>
          <p:nvPr>
            <p:ph type="body" idx="1"/>
          </p:nvPr>
        </p:nvSpPr>
        <p:spPr>
          <a:xfrm>
            <a:off x="1676400" y="3667871"/>
            <a:ext cx="21031200" cy="8014775"/>
          </a:xfrm>
          <a:prstGeom prst="rect">
            <a:avLst/>
          </a:prstGeom>
        </p:spPr>
        <p:txBody>
          <a:bodyPr/>
          <a:lstStyle/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We have to tell it how many topics (themes) to look for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It doesn't tell us what those topics are about</a:t>
            </a:r>
          </a:p>
          <a:p>
            <a:pPr lvl="2" marL="1270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We have to try to figure that out from the words associated with the topic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As a way of extracting the key themes from large volumes of text it can be quite impressive</a:t>
            </a:r>
          </a:p>
        </p:txBody>
      </p:sp>
      <p:sp>
        <p:nvSpPr>
          <p:cNvPr id="301" name="Important limitations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Important limitations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Measuring Culture Across Organiz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Measuring Culture Across Organizations</a:t>
            </a:r>
          </a:p>
        </p:txBody>
      </p:sp>
      <p:pic>
        <p:nvPicPr>
          <p:cNvPr id="30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0" t="0" r="0" b="397"/>
          <a:stretch>
            <a:fillRect/>
          </a:stretch>
        </p:blipFill>
        <p:spPr>
          <a:xfrm>
            <a:off x="2847035" y="2589269"/>
            <a:ext cx="18689930" cy="95559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opic Model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Topic Modelling</a:t>
            </a:r>
          </a:p>
        </p:txBody>
      </p:sp>
      <p:sp>
        <p:nvSpPr>
          <p:cNvPr id="307" name="Idea is that you can take whatever open text you have…"/>
          <p:cNvSpPr txBox="1"/>
          <p:nvPr>
            <p:ph type="body" idx="1"/>
          </p:nvPr>
        </p:nvSpPr>
        <p:spPr>
          <a:xfrm>
            <a:off x="1676400" y="3667871"/>
            <a:ext cx="21031200" cy="8014775"/>
          </a:xfrm>
          <a:prstGeom prst="rect">
            <a:avLst/>
          </a:prstGeom>
        </p:spPr>
        <p:txBody>
          <a:bodyPr/>
          <a:lstStyle/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Idea is that you can take whatever open text you have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Pulse surveys — employee responses to open ended questions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Use this technique to distill it into the key themes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Can then look at how these themes emerge over time or distribute across departments</a:t>
            </a:r>
          </a:p>
        </p:txBody>
      </p:sp>
      <p:sp>
        <p:nvSpPr>
          <p:cNvPr id="308" name="Application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Application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AI and Attrition</a:t>
            </a:r>
          </a:p>
        </p:txBody>
      </p:sp>
      <p:sp>
        <p:nvSpPr>
          <p:cNvPr id="311" name="Text Placeholder 5"/>
          <p:cNvSpPr/>
          <p:nvPr>
            <p:ph type="body" idx="21"/>
          </p:nvPr>
        </p:nvSpPr>
        <p:spPr>
          <a:xfrm>
            <a:off x="1151343" y="10852057"/>
            <a:ext cx="22287777" cy="1014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Matthew Bidwell, Associate Professor of Management</a:t>
            </a:r>
          </a:p>
        </p:txBody>
      </p:sp>
      <p:sp>
        <p:nvSpPr>
          <p:cNvPr id="312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AI Applications in People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Attrition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Attrition Overview</a:t>
            </a:r>
          </a:p>
        </p:txBody>
      </p:sp>
      <p:sp>
        <p:nvSpPr>
          <p:cNvPr id="315" name="Personal circumstances and where they are in their career…"/>
          <p:cNvSpPr txBox="1"/>
          <p:nvPr>
            <p:ph type="body" idx="1"/>
          </p:nvPr>
        </p:nvSpPr>
        <p:spPr>
          <a:xfrm>
            <a:off x="1676400" y="4355750"/>
            <a:ext cx="21031200" cy="7326896"/>
          </a:xfrm>
          <a:prstGeom prst="rect">
            <a:avLst/>
          </a:prstGeom>
        </p:spPr>
        <p:txBody>
          <a:bodyPr/>
          <a:lstStyle/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Personal circumstances and where they are in their career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Current job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Some roles have high attrition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Signals of engagement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Whether things are going well at work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How withdrawn are they?</a:t>
            </a:r>
          </a:p>
        </p:txBody>
      </p:sp>
      <p:sp>
        <p:nvSpPr>
          <p:cNvPr id="316" name="In trying to figure out which of our employees might leave, what information would we look at?"/>
          <p:cNvSpPr txBox="1"/>
          <p:nvPr/>
        </p:nvSpPr>
        <p:spPr>
          <a:xfrm>
            <a:off x="1676400" y="2559573"/>
            <a:ext cx="21031200" cy="176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In trying to figure out which of our employees might leave, what information would we look at?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Use machine learning to combine these characteristics in a systematic way…"/>
          <p:cNvSpPr txBox="1"/>
          <p:nvPr>
            <p:ph type="body" idx="1"/>
          </p:nvPr>
        </p:nvSpPr>
        <p:spPr>
          <a:xfrm>
            <a:off x="1676400" y="2651477"/>
            <a:ext cx="21031200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Use machine learning to combine these characteristics in a systematic way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Using past data on which people stayed or left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Idea is to understand how each of these characteristics might feed in to a prediction model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Advantages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Accuracy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Doesn’t get distracted — keeps monitoring when we have moved on</a:t>
            </a:r>
          </a:p>
        </p:txBody>
      </p:sp>
      <p:sp>
        <p:nvSpPr>
          <p:cNvPr id="319" name="Building ML Models of Attri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Building ML Models of Attrition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Building ML Attrition Models</a:t>
            </a:r>
          </a:p>
        </p:txBody>
      </p:sp>
      <p:sp>
        <p:nvSpPr>
          <p:cNvPr id="322" name="Text Placeholder 5"/>
          <p:cNvSpPr/>
          <p:nvPr>
            <p:ph type="body" idx="21"/>
          </p:nvPr>
        </p:nvSpPr>
        <p:spPr>
          <a:xfrm>
            <a:off x="1151343" y="10852057"/>
            <a:ext cx="22287777" cy="1014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Matthew Bidwell, Associate Professor of Management</a:t>
            </a:r>
          </a:p>
        </p:txBody>
      </p:sp>
      <p:sp>
        <p:nvSpPr>
          <p:cNvPr id="323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AI Applications in People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Building ML Models of Attri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Building ML Models of Attrition</a:t>
            </a:r>
          </a:p>
        </p:txBody>
      </p:sp>
      <p:sp>
        <p:nvSpPr>
          <p:cNvPr id="326" name="Demographics, job role…"/>
          <p:cNvSpPr txBox="1"/>
          <p:nvPr>
            <p:ph type="body" idx="1"/>
          </p:nvPr>
        </p:nvSpPr>
        <p:spPr>
          <a:xfrm>
            <a:off x="1676400" y="3667871"/>
            <a:ext cx="21031200" cy="8014775"/>
          </a:xfrm>
          <a:prstGeom prst="rect">
            <a:avLst/>
          </a:prstGeom>
        </p:spPr>
        <p:txBody>
          <a:bodyPr/>
          <a:lstStyle/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Demographics, job role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Transaction level data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Data on specific events that have happened to people that also shape their probability of leaving</a:t>
            </a:r>
          </a:p>
        </p:txBody>
      </p:sp>
      <p:sp>
        <p:nvSpPr>
          <p:cNvPr id="327" name="What are some of the factors that matter?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What are some of the factors that matter?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2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Figure out what kind of data we are going to use…"/>
          <p:cNvSpPr txBox="1"/>
          <p:nvPr>
            <p:ph type="body" idx="1"/>
          </p:nvPr>
        </p:nvSpPr>
        <p:spPr>
          <a:xfrm>
            <a:off x="1676400" y="2651477"/>
            <a:ext cx="21031200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Figure out what kind of data we are going to use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What data can we use to make these predictions?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How would we actually use these algorithms?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Engagement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Attrition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Internal career paths</a:t>
            </a:r>
          </a:p>
        </p:txBody>
      </p:sp>
      <p:sp>
        <p:nvSpPr>
          <p:cNvPr id="219" name="AI Applications in H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 Applications in HR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Receiving a signal that they are not being valued as highly within the organization…"/>
          <p:cNvSpPr txBox="1"/>
          <p:nvPr>
            <p:ph type="body" idx="1"/>
          </p:nvPr>
        </p:nvSpPr>
        <p:spPr>
          <a:xfrm>
            <a:off x="1676400" y="2562577"/>
            <a:ext cx="22359101" cy="8905623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0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Receiving a signal that they are not being valued as highly within the organization</a:t>
            </a:r>
          </a:p>
          <a:p>
            <a:pPr lvl="2" marL="1243263" indent="-481263">
              <a:lnSpc>
                <a:spcPct val="10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Changes in performance evaluations</a:t>
            </a:r>
          </a:p>
          <a:p>
            <a:pPr lvl="2" marL="1243263" indent="-481263">
              <a:lnSpc>
                <a:spcPct val="10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Reduced raises and bonuses</a:t>
            </a:r>
          </a:p>
          <a:p>
            <a:pPr lvl="2" marL="1243263" indent="-481263">
              <a:lnSpc>
                <a:spcPct val="10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Turned down for promotion</a:t>
            </a:r>
          </a:p>
          <a:p>
            <a:pPr lvl="2" marL="1243263" indent="-481263">
              <a:lnSpc>
                <a:spcPct val="10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Rejection from other roles within the company</a:t>
            </a:r>
          </a:p>
          <a:p>
            <a:pPr lvl="2" marL="1243263" indent="-481263">
              <a:lnSpc>
                <a:spcPct val="10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Disruptions in their environment</a:t>
            </a:r>
          </a:p>
          <a:p>
            <a:pPr lvl="3" marL="2005263" indent="-481263">
              <a:lnSpc>
                <a:spcPct val="100000"/>
              </a:lnSpc>
              <a:spcBef>
                <a:spcPts val="700"/>
              </a:spcBef>
              <a:buSzPct val="100000"/>
              <a:buChar char="•"/>
              <a:defRPr sz="4800"/>
            </a:pPr>
            <a:r>
              <a:t>Colleagues are leaving — “turnover contagion”</a:t>
            </a:r>
          </a:p>
          <a:p>
            <a:pPr lvl="3" marL="2005263" indent="-481263">
              <a:lnSpc>
                <a:spcPct val="100000"/>
              </a:lnSpc>
              <a:spcBef>
                <a:spcPts val="700"/>
              </a:spcBef>
              <a:buSzPct val="100000"/>
              <a:buChar char="•"/>
              <a:defRPr sz="4800"/>
            </a:pPr>
            <a:r>
              <a:t>Loss of manager</a:t>
            </a:r>
          </a:p>
          <a:p>
            <a:pPr lvl="3" marL="2005263" indent="-481263">
              <a:lnSpc>
                <a:spcPct val="100000"/>
              </a:lnSpc>
              <a:spcBef>
                <a:spcPts val="700"/>
              </a:spcBef>
              <a:buSzPct val="100000"/>
              <a:buChar char="•"/>
              <a:defRPr sz="4800"/>
            </a:pPr>
            <a:r>
              <a:t>Reorganizations</a:t>
            </a:r>
          </a:p>
        </p:txBody>
      </p:sp>
      <p:sp>
        <p:nvSpPr>
          <p:cNvPr id="330" name="Transaction Level Data — What Changed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Transaction Level Data — What Changed?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2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Building ML Models of Attri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Building ML Models of Attrition</a:t>
            </a:r>
          </a:p>
        </p:txBody>
      </p:sp>
      <p:sp>
        <p:nvSpPr>
          <p:cNvPr id="333" name="Demographics, job role…"/>
          <p:cNvSpPr txBox="1"/>
          <p:nvPr>
            <p:ph type="body" idx="1"/>
          </p:nvPr>
        </p:nvSpPr>
        <p:spPr>
          <a:xfrm>
            <a:off x="1676400" y="3667871"/>
            <a:ext cx="21031200" cy="8014775"/>
          </a:xfrm>
          <a:prstGeom prst="rect">
            <a:avLst/>
          </a:prstGeom>
        </p:spPr>
        <p:txBody>
          <a:bodyPr/>
          <a:lstStyle/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Demographics, job role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Transaction level data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Data on specific events that have happened to people that also shape their probability of leaving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Behavioral data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What are people actually doing day to day?</a:t>
            </a:r>
          </a:p>
        </p:txBody>
      </p:sp>
      <p:sp>
        <p:nvSpPr>
          <p:cNvPr id="334" name="What are some of the factors that matter?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What are some of the factors that matter?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udden declines in performance or productivity…"/>
          <p:cNvSpPr txBox="1"/>
          <p:nvPr>
            <p:ph type="body" idx="1"/>
          </p:nvPr>
        </p:nvSpPr>
        <p:spPr>
          <a:xfrm>
            <a:off x="1676400" y="2651477"/>
            <a:ext cx="21031200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Sudden declines in performance or productivity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Information from how people are interacting with others 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Those who have more contacts are more likely to stay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Those who have fewer contacts are more likely to leave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Also evidence that the quality of those contacts matters</a:t>
            </a:r>
          </a:p>
        </p:txBody>
      </p:sp>
      <p:sp>
        <p:nvSpPr>
          <p:cNvPr id="337" name="Behavioral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Behavioral Data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3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tudy by a group of researchers at Stanford and Berkeley looking at what people said in their emails to each other…"/>
          <p:cNvSpPr txBox="1"/>
          <p:nvPr>
            <p:ph type="body" idx="1"/>
          </p:nvPr>
        </p:nvSpPr>
        <p:spPr>
          <a:xfrm>
            <a:off x="1676400" y="2651477"/>
            <a:ext cx="21031200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Study by a group of researchers at Stanford and Berkeley looking at what people said in their emails to each other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Similar language suggest a stronger relationship and deeper understanding of culture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Divergence in language predicted that a person would leave the organization</a:t>
            </a:r>
          </a:p>
        </p:txBody>
      </p:sp>
      <p:sp>
        <p:nvSpPr>
          <p:cNvPr id="340" name="Quality of Intera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Quality of Interactions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39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ush factors — how people are being “pushed” out of an organization…"/>
          <p:cNvSpPr txBox="1"/>
          <p:nvPr>
            <p:ph type="body" idx="1"/>
          </p:nvPr>
        </p:nvSpPr>
        <p:spPr>
          <a:xfrm>
            <a:off x="1676400" y="2651477"/>
            <a:ext cx="21031200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Push factors — how people are being “pushed” out of an organization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Pull factors matter as well — are people being “pulled” by the prospect of a better job elsewhere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Most people tend to find jobs through their networks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Online networking has made those searches visible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Can track if people are searching for new jobs — if they are, they may be more likely to leave</a:t>
            </a:r>
          </a:p>
        </p:txBody>
      </p:sp>
      <p:sp>
        <p:nvSpPr>
          <p:cNvPr id="343" name="Social Medi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Social Media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The Value of Attrition Models</a:t>
            </a:r>
          </a:p>
        </p:txBody>
      </p:sp>
      <p:sp>
        <p:nvSpPr>
          <p:cNvPr id="346" name="Text Placeholder 5"/>
          <p:cNvSpPr/>
          <p:nvPr>
            <p:ph type="body" idx="21"/>
          </p:nvPr>
        </p:nvSpPr>
        <p:spPr>
          <a:xfrm>
            <a:off x="1151343" y="10852057"/>
            <a:ext cx="22287777" cy="1014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Matthew Bidwell, Associate Professor of Management</a:t>
            </a:r>
          </a:p>
        </p:txBody>
      </p:sp>
      <p:sp>
        <p:nvSpPr>
          <p:cNvPr id="347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AI Applications in People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Why Model Attritio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Model Attrition?</a:t>
            </a:r>
          </a:p>
        </p:txBody>
      </p:sp>
      <p:sp>
        <p:nvSpPr>
          <p:cNvPr id="350" name="Experiences at the beginning of employment influence attrition…"/>
          <p:cNvSpPr txBox="1"/>
          <p:nvPr>
            <p:ph type="body" sz="half" idx="1"/>
          </p:nvPr>
        </p:nvSpPr>
        <p:spPr>
          <a:xfrm>
            <a:off x="1676400" y="3667871"/>
            <a:ext cx="21031200" cy="4429076"/>
          </a:xfrm>
          <a:prstGeom prst="rect">
            <a:avLst/>
          </a:prstGeom>
        </p:spPr>
        <p:txBody>
          <a:bodyPr/>
          <a:lstStyle/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Experiences at the beginning of employment influence attrition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Whether or not a manager scheduled a 1-on-1 meeting with a new employee in their first week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If an employee’s new team sent someone down to collect them from new hire orientation vs. when a new hire was expected to find their own way</a:t>
            </a:r>
          </a:p>
        </p:txBody>
      </p:sp>
      <p:sp>
        <p:nvSpPr>
          <p:cNvPr id="351" name="More insight about the levers that affect turnover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More insight about the levers that affect turnover</a:t>
            </a:r>
          </a:p>
        </p:txBody>
      </p:sp>
      <p:sp>
        <p:nvSpPr>
          <p:cNvPr id="352" name="Allow for early intervention"/>
          <p:cNvSpPr txBox="1"/>
          <p:nvPr/>
        </p:nvSpPr>
        <p:spPr>
          <a:xfrm>
            <a:off x="1676400" y="8460285"/>
            <a:ext cx="21031200" cy="1106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Allow for early intervention</a:t>
            </a:r>
          </a:p>
        </p:txBody>
      </p:sp>
      <p:sp>
        <p:nvSpPr>
          <p:cNvPr id="353" name="If we know more about who is a flight risk, then we know who to focus on…"/>
          <p:cNvSpPr txBox="1"/>
          <p:nvPr/>
        </p:nvSpPr>
        <p:spPr>
          <a:xfrm>
            <a:off x="1676400" y="9568582"/>
            <a:ext cx="21031200" cy="4429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If we know more about who is a flight risk, then we know who to focus on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Many organizations will do a "stay interview”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Proactive interventions based on flight risk models can be effective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2" grpId="2"/>
      <p:bldP build="p" bldLvl="5" animBg="1" rev="0" advAuto="0" spid="353" grpId="3"/>
      <p:bldP build="p" bldLvl="5" animBg="1" rev="0" advAuto="0" spid="350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Why Model Attritio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Model Attrition?</a:t>
            </a:r>
          </a:p>
        </p:txBody>
      </p:sp>
      <p:sp>
        <p:nvSpPr>
          <p:cNvPr id="356" name="We can’t prevent all attrition…"/>
          <p:cNvSpPr txBox="1"/>
          <p:nvPr>
            <p:ph type="body" idx="1"/>
          </p:nvPr>
        </p:nvSpPr>
        <p:spPr>
          <a:xfrm>
            <a:off x="1676400" y="3667871"/>
            <a:ext cx="21031200" cy="8166251"/>
          </a:xfrm>
          <a:prstGeom prst="rect">
            <a:avLst/>
          </a:prstGeom>
        </p:spPr>
        <p:txBody>
          <a:bodyPr/>
          <a:lstStyle/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We can’t prevent all attrition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Not all attrition is regrettable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If we can predict when people are likely to leave, we can plan ahead to minimize disruption 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Manage succession internally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Planning how many people we’re going to need to hire</a:t>
            </a:r>
          </a:p>
        </p:txBody>
      </p:sp>
      <p:sp>
        <p:nvSpPr>
          <p:cNvPr id="357" name="Planning for replacements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Planning for replacements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56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AI and Careers</a:t>
            </a:r>
          </a:p>
        </p:txBody>
      </p:sp>
      <p:sp>
        <p:nvSpPr>
          <p:cNvPr id="360" name="Text Placeholder 5"/>
          <p:cNvSpPr/>
          <p:nvPr>
            <p:ph type="body" idx="21"/>
          </p:nvPr>
        </p:nvSpPr>
        <p:spPr>
          <a:xfrm>
            <a:off x="1151343" y="10852057"/>
            <a:ext cx="22287777" cy="1014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Matthew Bidwell, Associate Professor of Management</a:t>
            </a:r>
          </a:p>
        </p:txBody>
      </p:sp>
      <p:sp>
        <p:nvSpPr>
          <p:cNvPr id="361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AI Applications in People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Why do organizations care about the management of their employees’ careers?…"/>
          <p:cNvSpPr txBox="1"/>
          <p:nvPr>
            <p:ph type="body" idx="1"/>
          </p:nvPr>
        </p:nvSpPr>
        <p:spPr>
          <a:xfrm>
            <a:off x="1676400" y="2651477"/>
            <a:ext cx="21031200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Why do organizations care about the management of their employees’ careers?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Companies care about attrition, and people often leave firms to advance their careers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If we make it easier for people to advance their careers within the organization, they are less likely to leave us</a:t>
            </a:r>
          </a:p>
        </p:txBody>
      </p:sp>
      <p:sp>
        <p:nvSpPr>
          <p:cNvPr id="364" name="Why Manage Career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Manage Careers?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6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AI and Engagement</a:t>
            </a:r>
          </a:p>
        </p:txBody>
      </p:sp>
      <p:sp>
        <p:nvSpPr>
          <p:cNvPr id="222" name="Text Placeholder 5"/>
          <p:cNvSpPr/>
          <p:nvPr>
            <p:ph type="body" idx="21"/>
          </p:nvPr>
        </p:nvSpPr>
        <p:spPr>
          <a:xfrm>
            <a:off x="1151343" y="10852057"/>
            <a:ext cx="22287777" cy="1014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Matthew Bidwell, Associate Professor of Management</a:t>
            </a:r>
          </a:p>
        </p:txBody>
      </p:sp>
      <p:sp>
        <p:nvSpPr>
          <p:cNvPr id="223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AI Applications in People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raditionally, organizations had really well-defined career ladders…"/>
          <p:cNvSpPr txBox="1"/>
          <p:nvPr>
            <p:ph type="body" idx="1"/>
          </p:nvPr>
        </p:nvSpPr>
        <p:spPr>
          <a:xfrm>
            <a:off x="1676400" y="2651477"/>
            <a:ext cx="21928326" cy="10297240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Traditionally, organizations had really well-defined career ladders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 Part of the expected contract for workers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Things started to change over the last 20-30 years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Organization structures changed — from hierarchical bureaucracies to flatter, more fluid organizations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Organizations drew back from paying attention to their employees careers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Starting to see more organizations making attempts to build clearer career paths internally 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Can be quite complicated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Machine learning is an opportunity for organizations in rebuilding these career paths</a:t>
            </a:r>
          </a:p>
        </p:txBody>
      </p:sp>
      <p:sp>
        <p:nvSpPr>
          <p:cNvPr id="367" name="A Bit of His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Bit of History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66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redicting Job Path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Predicting Job Paths</a:t>
            </a:r>
          </a:p>
        </p:txBody>
      </p:sp>
      <p:sp>
        <p:nvSpPr>
          <p:cNvPr id="370" name="Helping people understand what jobs are open to them…"/>
          <p:cNvSpPr txBox="1"/>
          <p:nvPr>
            <p:ph type="body" sz="quarter" idx="1"/>
          </p:nvPr>
        </p:nvSpPr>
        <p:spPr>
          <a:xfrm>
            <a:off x="1676400" y="3667871"/>
            <a:ext cx="21031200" cy="2938453"/>
          </a:xfrm>
          <a:prstGeom prst="rect">
            <a:avLst/>
          </a:prstGeom>
        </p:spPr>
        <p:txBody>
          <a:bodyPr/>
          <a:lstStyle/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Helping people understand what jobs are open to them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Making it easier for recruiters to find existing employees who would be good candidates for those roles</a:t>
            </a:r>
          </a:p>
        </p:txBody>
      </p:sp>
      <p:sp>
        <p:nvSpPr>
          <p:cNvPr id="371" name="Make it easier for people to find jobs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Make it easier for people to find jobs</a:t>
            </a:r>
          </a:p>
        </p:txBody>
      </p:sp>
      <p:sp>
        <p:nvSpPr>
          <p:cNvPr id="372" name="Helping people understand the longer term career paths"/>
          <p:cNvSpPr txBox="1"/>
          <p:nvPr/>
        </p:nvSpPr>
        <p:spPr>
          <a:xfrm>
            <a:off x="1676400" y="7075527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Helping people understand the longer term career paths</a:t>
            </a:r>
          </a:p>
        </p:txBody>
      </p:sp>
      <p:sp>
        <p:nvSpPr>
          <p:cNvPr id="373" name="Helps them direct their search for the next job…"/>
          <p:cNvSpPr txBox="1"/>
          <p:nvPr/>
        </p:nvSpPr>
        <p:spPr>
          <a:xfrm>
            <a:off x="1676400" y="8183825"/>
            <a:ext cx="21031200" cy="4429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Helps them direct their search for the next job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Gives them confidence that they can grow their career within the firm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Guide development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73" grpId="3"/>
      <p:bldP build="whole" bldLvl="1" animBg="1" rev="0" advAuto="0" spid="372" grpId="2"/>
      <p:bldP build="p" bldLvl="5" animBg="1" rev="0" advAuto="0" spid="370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redicting Job Path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Predicting Job Paths</a:t>
            </a:r>
          </a:p>
        </p:txBody>
      </p:sp>
      <p:sp>
        <p:nvSpPr>
          <p:cNvPr id="376" name="Tool that employees could interact with to explain their preferences for their careers…"/>
          <p:cNvSpPr txBox="1"/>
          <p:nvPr>
            <p:ph type="body" idx="1"/>
          </p:nvPr>
        </p:nvSpPr>
        <p:spPr>
          <a:xfrm>
            <a:off x="1676400" y="3667871"/>
            <a:ext cx="21031200" cy="8166251"/>
          </a:xfrm>
          <a:prstGeom prst="rect">
            <a:avLst/>
          </a:prstGeom>
        </p:spPr>
        <p:txBody>
          <a:bodyPr/>
          <a:lstStyle/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Tool that employees could interact with to explain their preferences for their careers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Watson would take their preferences and combine it with data on possible career paths to provide guidance, with the goal of increasing retention and engagement</a:t>
            </a:r>
          </a:p>
        </p:txBody>
      </p:sp>
      <p:sp>
        <p:nvSpPr>
          <p:cNvPr id="377" name="Early example: IBM Watson Career Coach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Early example: IBM Watson Career Coach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76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Approaches for Developing Career Recommend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Approaches for Developing Career Recommendations</a:t>
            </a:r>
          </a:p>
        </p:txBody>
      </p:sp>
      <p:sp>
        <p:nvSpPr>
          <p:cNvPr id="380" name="Works well for common roles…"/>
          <p:cNvSpPr txBox="1"/>
          <p:nvPr>
            <p:ph type="body" sz="quarter" idx="1"/>
          </p:nvPr>
        </p:nvSpPr>
        <p:spPr>
          <a:xfrm>
            <a:off x="1676400" y="3667871"/>
            <a:ext cx="21031200" cy="2938453"/>
          </a:xfrm>
          <a:prstGeom prst="rect">
            <a:avLst/>
          </a:prstGeom>
        </p:spPr>
        <p:txBody>
          <a:bodyPr/>
          <a:lstStyle/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Works well for common roles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In a fast moving environment, just relying on prior roles might not be that effective</a:t>
            </a:r>
          </a:p>
        </p:txBody>
      </p:sp>
      <p:sp>
        <p:nvSpPr>
          <p:cNvPr id="381" name="Analyze the career paths of those who have come before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Analyze the career paths of those who have come before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0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Approaches for Developing Career Recommend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Approaches for Developing Career Recommendations</a:t>
            </a:r>
          </a:p>
        </p:txBody>
      </p:sp>
      <p:sp>
        <p:nvSpPr>
          <p:cNvPr id="384" name="Look for a match between skills and the skill demands of different jobs…"/>
          <p:cNvSpPr txBox="1"/>
          <p:nvPr>
            <p:ph type="body" idx="1"/>
          </p:nvPr>
        </p:nvSpPr>
        <p:spPr>
          <a:xfrm>
            <a:off x="1676400" y="3667871"/>
            <a:ext cx="21031200" cy="8166251"/>
          </a:xfrm>
          <a:prstGeom prst="rect">
            <a:avLst/>
          </a:prstGeom>
        </p:spPr>
        <p:txBody>
          <a:bodyPr/>
          <a:lstStyle/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Look for a match between skills and the skill demands of different jobs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Identifying new career paths that people haven't taken yet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Paths in and out of new jobs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The main barrier to using data on skills is that we often don’t have very good data on skills 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We need to know the skill demands of different jobs and what skills people actually possess</a:t>
            </a:r>
          </a:p>
        </p:txBody>
      </p:sp>
      <p:sp>
        <p:nvSpPr>
          <p:cNvPr id="385" name="Draw career paths based on skills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Draw career paths based on skills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4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Analyzing Skills</a:t>
            </a:r>
          </a:p>
        </p:txBody>
      </p:sp>
      <p:sp>
        <p:nvSpPr>
          <p:cNvPr id="388" name="Text Placeholder 5"/>
          <p:cNvSpPr/>
          <p:nvPr>
            <p:ph type="body" idx="21"/>
          </p:nvPr>
        </p:nvSpPr>
        <p:spPr>
          <a:xfrm>
            <a:off x="1151343" y="10852057"/>
            <a:ext cx="22287777" cy="1014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Matthew Bidwell, Associate Professor of Management</a:t>
            </a:r>
          </a:p>
        </p:txBody>
      </p:sp>
      <p:sp>
        <p:nvSpPr>
          <p:cNvPr id="389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AI Applications in People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How Do We Measure Skill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We Measure Skills?</a:t>
            </a:r>
          </a:p>
        </p:txBody>
      </p:sp>
      <p:sp>
        <p:nvSpPr>
          <p:cNvPr id="392" name="Ask them to create a list of skills they possess…"/>
          <p:cNvSpPr txBox="1"/>
          <p:nvPr>
            <p:ph type="body" sz="half" idx="1"/>
          </p:nvPr>
        </p:nvSpPr>
        <p:spPr>
          <a:xfrm>
            <a:off x="1676400" y="3667871"/>
            <a:ext cx="21031200" cy="5415492"/>
          </a:xfrm>
          <a:prstGeom prst="rect">
            <a:avLst/>
          </a:prstGeom>
        </p:spPr>
        <p:txBody>
          <a:bodyPr/>
          <a:lstStyle/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Ask them to create a list of skills they possess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Ask them to continually update that profile as they continue to learn new things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One of the challenges is getting people to fill out the profiles and keep them up to date</a:t>
            </a:r>
          </a:p>
        </p:txBody>
      </p:sp>
      <p:sp>
        <p:nvSpPr>
          <p:cNvPr id="393" name="Ask the employees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Ask the employees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92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How Do We Measure Skill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We Measure Skills?</a:t>
            </a:r>
          </a:p>
        </p:txBody>
      </p:sp>
      <p:sp>
        <p:nvSpPr>
          <p:cNvPr id="396" name="Create strong incentives for people to report their skills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Create strong incentives for people to report their skills</a:t>
            </a:r>
          </a:p>
        </p:txBody>
      </p:sp>
      <p:sp>
        <p:nvSpPr>
          <p:cNvPr id="397" name="Can we create internal profiles and get people to fill in their skill data?…"/>
          <p:cNvSpPr txBox="1"/>
          <p:nvPr>
            <p:ph type="body" idx="1"/>
          </p:nvPr>
        </p:nvSpPr>
        <p:spPr>
          <a:xfrm>
            <a:off x="1676400" y="3667871"/>
            <a:ext cx="21031200" cy="8166251"/>
          </a:xfrm>
          <a:prstGeom prst="rect">
            <a:avLst/>
          </a:prstGeom>
        </p:spPr>
        <p:txBody>
          <a:bodyPr/>
          <a:lstStyle/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Can we create internal profiles and get people to fill in their skill data?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Often suffer from a chicken and egg problem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97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How Do We Measure Skill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We Measure Skills?</a:t>
            </a:r>
          </a:p>
        </p:txBody>
      </p:sp>
      <p:sp>
        <p:nvSpPr>
          <p:cNvPr id="400" name="Make identifying skills part of the formal performance appraisal process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Make identifying skills part of the formal performance appraisal process</a:t>
            </a:r>
          </a:p>
        </p:txBody>
      </p:sp>
      <p:sp>
        <p:nvSpPr>
          <p:cNvPr id="401" name="Requires getting employees to take the exercise seriously…"/>
          <p:cNvSpPr txBox="1"/>
          <p:nvPr>
            <p:ph type="body" idx="1"/>
          </p:nvPr>
        </p:nvSpPr>
        <p:spPr>
          <a:xfrm>
            <a:off x="1676400" y="3667871"/>
            <a:ext cx="21031200" cy="8166251"/>
          </a:xfrm>
          <a:prstGeom prst="rect">
            <a:avLst/>
          </a:prstGeom>
        </p:spPr>
        <p:txBody>
          <a:bodyPr/>
          <a:lstStyle/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Requires getting employees to take the exercise seriously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May be uses for AI here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Suggest skills that employees might have based on data such as:</a:t>
            </a:r>
          </a:p>
          <a:p>
            <a:pPr lvl="3" marL="2032000" indent="-508000">
              <a:lnSpc>
                <a:spcPct val="110000"/>
              </a:lnSpc>
              <a:spcBef>
                <a:spcPts val="700"/>
              </a:spcBef>
              <a:buSzPct val="100000"/>
              <a:buChar char="•"/>
              <a:defRPr sz="4800"/>
            </a:pPr>
            <a:r>
              <a:t>The projects that they have worked on</a:t>
            </a:r>
          </a:p>
          <a:p>
            <a:pPr lvl="3" marL="2032000" indent="-508000">
              <a:lnSpc>
                <a:spcPct val="110000"/>
              </a:lnSpc>
              <a:spcBef>
                <a:spcPts val="700"/>
              </a:spcBef>
              <a:buSzPct val="100000"/>
              <a:buChar char="•"/>
              <a:defRPr sz="4800"/>
            </a:pPr>
            <a:r>
              <a:t>The job they’re in</a:t>
            </a:r>
          </a:p>
          <a:p>
            <a:pPr lvl="3" marL="2032000" indent="-508000">
              <a:lnSpc>
                <a:spcPct val="110000"/>
              </a:lnSpc>
              <a:spcBef>
                <a:spcPts val="700"/>
              </a:spcBef>
              <a:buSzPct val="100000"/>
              <a:buChar char="•"/>
              <a:defRPr sz="4800"/>
            </a:pPr>
            <a:r>
              <a:t>Even documents that they have written over the year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01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How Do We Measure Skill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We Measure Skills?</a:t>
            </a:r>
          </a:p>
        </p:txBody>
      </p:sp>
      <p:sp>
        <p:nvSpPr>
          <p:cNvPr id="404" name="Infer employees’ skills from the jobs that they held in the past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Infer employees’ skills from the jobs that they held in the past</a:t>
            </a:r>
          </a:p>
        </p:txBody>
      </p:sp>
      <p:sp>
        <p:nvSpPr>
          <p:cNvPr id="405" name="Need to know what skills are associated with each job…"/>
          <p:cNvSpPr txBox="1"/>
          <p:nvPr>
            <p:ph type="body" idx="1"/>
          </p:nvPr>
        </p:nvSpPr>
        <p:spPr>
          <a:xfrm>
            <a:off x="1676400" y="3667871"/>
            <a:ext cx="21031200" cy="8166251"/>
          </a:xfrm>
          <a:prstGeom prst="rect">
            <a:avLst/>
          </a:prstGeom>
        </p:spPr>
        <p:txBody>
          <a:bodyPr/>
          <a:lstStyle/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Need to know what skills are associated with each job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O*Net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Took 900 occupations and coded the skills and abilities that people are expected to have in those occupations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Very simple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Challenge is it assumes that every job within each occupation requires the same skills — they don’t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Common approach for organizations getting a first understanding of skills present in the organization based on the jobs people are doing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0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entiment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Sentiment Analysis</a:t>
            </a:r>
          </a:p>
        </p:txBody>
      </p:sp>
      <p:sp>
        <p:nvSpPr>
          <p:cNvPr id="226" name="Starts with a pre-defined dictionary of words…"/>
          <p:cNvSpPr txBox="1"/>
          <p:nvPr>
            <p:ph type="body" idx="1"/>
          </p:nvPr>
        </p:nvSpPr>
        <p:spPr>
          <a:xfrm>
            <a:off x="1676400" y="3667871"/>
            <a:ext cx="21031200" cy="8014775"/>
          </a:xfrm>
          <a:prstGeom prst="rect">
            <a:avLst/>
          </a:prstGeom>
        </p:spPr>
        <p:txBody>
          <a:bodyPr/>
          <a:lstStyle/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Starts with a pre-defined dictionary of words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Long list of all of the words we associate with positive emotions and another lost list of all of the words we associate with negative emotions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Count the number of words with positive emotions and words with negative emotions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Compare the frequency differences between them</a:t>
            </a:r>
          </a:p>
        </p:txBody>
      </p:sp>
      <p:sp>
        <p:nvSpPr>
          <p:cNvPr id="227" name="Basic principle is looking at emotion in text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Basic principle is looking at emotion in text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6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How Do We Measure Skill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We Measure Skills?</a:t>
            </a:r>
          </a:p>
        </p:txBody>
      </p:sp>
      <p:sp>
        <p:nvSpPr>
          <p:cNvPr id="408" name="Infer employees’ skills from the jobs that they held in the past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Infer employees’ skills from the jobs that they held in the past</a:t>
            </a:r>
          </a:p>
        </p:txBody>
      </p:sp>
      <p:sp>
        <p:nvSpPr>
          <p:cNvPr id="409" name="Job descriptions…"/>
          <p:cNvSpPr txBox="1"/>
          <p:nvPr>
            <p:ph type="body" idx="1"/>
          </p:nvPr>
        </p:nvSpPr>
        <p:spPr>
          <a:xfrm>
            <a:off x="1676400" y="3667871"/>
            <a:ext cx="21031200" cy="8166251"/>
          </a:xfrm>
          <a:prstGeom prst="rect">
            <a:avLst/>
          </a:prstGeom>
        </p:spPr>
        <p:txBody>
          <a:bodyPr/>
          <a:lstStyle/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Job descriptions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Formal job analysis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Job postings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09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Rectangle 2"/>
          <p:cNvSpPr/>
          <p:nvPr/>
        </p:nvSpPr>
        <p:spPr>
          <a:xfrm>
            <a:off x="9448800" y="1828800"/>
            <a:ext cx="5486400" cy="608721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entiment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Sentiment Analysis</a:t>
            </a:r>
          </a:p>
        </p:txBody>
      </p:sp>
      <p:sp>
        <p:nvSpPr>
          <p:cNvPr id="230" name="What if somebody says that they are &quot;not happy&quot;…"/>
          <p:cNvSpPr txBox="1"/>
          <p:nvPr>
            <p:ph type="body" idx="1"/>
          </p:nvPr>
        </p:nvSpPr>
        <p:spPr>
          <a:xfrm>
            <a:off x="1676400" y="3667871"/>
            <a:ext cx="21031200" cy="8014775"/>
          </a:xfrm>
          <a:prstGeom prst="rect">
            <a:avLst/>
          </a:prstGeom>
        </p:spPr>
        <p:txBody>
          <a:bodyPr/>
          <a:lstStyle/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What if somebody says that they are "not happy" 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Contorted example — “Inadequately excited”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Differences in how people express themselves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People might be strategic, particularly if they know we are looking at what they say</a:t>
            </a:r>
          </a:p>
        </p:txBody>
      </p:sp>
      <p:sp>
        <p:nvSpPr>
          <p:cNvPr id="231" name="Obvious problems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Obvious problems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entiment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Sentiment Analysis</a:t>
            </a:r>
          </a:p>
        </p:txBody>
      </p:sp>
      <p:sp>
        <p:nvSpPr>
          <p:cNvPr id="234" name="Decent correlations with human raters…"/>
          <p:cNvSpPr txBox="1"/>
          <p:nvPr>
            <p:ph type="body" idx="1"/>
          </p:nvPr>
        </p:nvSpPr>
        <p:spPr>
          <a:xfrm>
            <a:off x="1676400" y="3667871"/>
            <a:ext cx="21031200" cy="8014775"/>
          </a:xfrm>
          <a:prstGeom prst="rect">
            <a:avLst/>
          </a:prstGeom>
        </p:spPr>
        <p:txBody>
          <a:bodyPr/>
          <a:lstStyle/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Decent correlations with human raters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The accuracy of any one piece, particularly a short piece of text, could be questionable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When you look at large bodies of text, or text written by a variety of different people, generally the accuracy is pretty good</a:t>
            </a:r>
          </a:p>
        </p:txBody>
      </p:sp>
      <p:sp>
        <p:nvSpPr>
          <p:cNvPr id="235" name="Accuracy considerations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Accuracy considerations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radeoff between comprehensiveness and invasiveness…"/>
          <p:cNvSpPr txBox="1"/>
          <p:nvPr>
            <p:ph type="body" idx="1"/>
          </p:nvPr>
        </p:nvSpPr>
        <p:spPr>
          <a:xfrm>
            <a:off x="1676400" y="2651477"/>
            <a:ext cx="21031200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Tradeoff between comprehensiveness and invasiveness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Emails and instant messages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Legal and ethical issues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What people post about the company on social media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If it's on social media, it's public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Can give you a sense of overall morale, and a warning when things are changing, but not to the granularity of emails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Open-ended pulse survey questions— just asking people for a couple of sentences on how they feel, on a more regular basis</a:t>
            </a:r>
          </a:p>
        </p:txBody>
      </p:sp>
      <p:sp>
        <p:nvSpPr>
          <p:cNvPr id="238" name="Where Do We Use Sentiment Analysi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Where Do We Use Sentiment Analysis?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Topic Modeling</a:t>
            </a:r>
          </a:p>
        </p:txBody>
      </p:sp>
      <p:sp>
        <p:nvSpPr>
          <p:cNvPr id="241" name="Text Placeholder 5"/>
          <p:cNvSpPr/>
          <p:nvPr>
            <p:ph type="body" idx="21"/>
          </p:nvPr>
        </p:nvSpPr>
        <p:spPr>
          <a:xfrm>
            <a:off x="1151343" y="10852057"/>
            <a:ext cx="22287777" cy="1014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Matthew Bidwell, Associate Professor of Management</a:t>
            </a:r>
          </a:p>
        </p:txBody>
      </p:sp>
      <p:sp>
        <p:nvSpPr>
          <p:cNvPr id="242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AI Applications in People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opic Model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Topic Modelling</a:t>
            </a:r>
          </a:p>
        </p:txBody>
      </p:sp>
      <p:sp>
        <p:nvSpPr>
          <p:cNvPr id="245" name="Trying to figure out the key themes being talked about in large bodies of text…"/>
          <p:cNvSpPr txBox="1"/>
          <p:nvPr>
            <p:ph type="body" idx="1"/>
          </p:nvPr>
        </p:nvSpPr>
        <p:spPr>
          <a:xfrm>
            <a:off x="1676400" y="3667871"/>
            <a:ext cx="21031200" cy="8014775"/>
          </a:xfrm>
          <a:prstGeom prst="rect">
            <a:avLst/>
          </a:prstGeom>
        </p:spPr>
        <p:txBody>
          <a:bodyPr/>
          <a:lstStyle/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Trying to figure out the key themes being talked about in large bodies of text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Being able to code each of the different pieces of text to tell you which theme is present</a:t>
            </a:r>
          </a:p>
        </p:txBody>
      </p:sp>
      <p:sp>
        <p:nvSpPr>
          <p:cNvPr id="246" name="A technique for extracting meaning from text data through themes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A technique for extracting meaning from text data through themes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5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arton 2016 16:9">
  <a:themeElements>
    <a:clrScheme name="Wharton 2016 16:9">
      <a:dk1>
        <a:srgbClr val="2D2C41"/>
      </a:dk1>
      <a:lt1>
        <a:srgbClr val="FFFFFF"/>
      </a:lt1>
      <a:dk2>
        <a:srgbClr val="A7A7A7"/>
      </a:dk2>
      <a:lt2>
        <a:srgbClr val="535353"/>
      </a:lt2>
      <a:accent1>
        <a:srgbClr val="004785"/>
      </a:accent1>
      <a:accent2>
        <a:srgbClr val="A90533"/>
      </a:accent2>
      <a:accent3>
        <a:srgbClr val="026CB5"/>
      </a:accent3>
      <a:accent4>
        <a:srgbClr val="06AAFC"/>
      </a:accent4>
      <a:accent5>
        <a:srgbClr val="96227D"/>
      </a:accent5>
      <a:accent6>
        <a:srgbClr val="D7BC6A"/>
      </a:accent6>
      <a:hlink>
        <a:srgbClr val="0000FF"/>
      </a:hlink>
      <a:folHlink>
        <a:srgbClr val="FF00FF"/>
      </a:folHlink>
    </a:clrScheme>
    <a:fontScheme name="Wharton 2016 16:9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Wharton 2016 16: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1828800" rtl="0" fontAlgn="auto" latinLnBrk="0" hangingPunct="0">
          <a:lnSpc>
            <a:spcPct val="113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Garamond"/>
            <a:ea typeface="Garamond"/>
            <a:cs typeface="Garamond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2D2C41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arton 2016 16:9">
  <a:themeElements>
    <a:clrScheme name="Wharton 2016 16: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785"/>
      </a:accent1>
      <a:accent2>
        <a:srgbClr val="A90533"/>
      </a:accent2>
      <a:accent3>
        <a:srgbClr val="026CB5"/>
      </a:accent3>
      <a:accent4>
        <a:srgbClr val="06AAFC"/>
      </a:accent4>
      <a:accent5>
        <a:srgbClr val="96227D"/>
      </a:accent5>
      <a:accent6>
        <a:srgbClr val="D7BC6A"/>
      </a:accent6>
      <a:hlink>
        <a:srgbClr val="0000FF"/>
      </a:hlink>
      <a:folHlink>
        <a:srgbClr val="FF00FF"/>
      </a:folHlink>
    </a:clrScheme>
    <a:fontScheme name="Wharton 2016 16:9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Wharton 2016 16: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1828800" rtl="0" fontAlgn="auto" latinLnBrk="0" hangingPunct="0">
          <a:lnSpc>
            <a:spcPct val="113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Garamond"/>
            <a:ea typeface="Garamond"/>
            <a:cs typeface="Garamond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2D2C41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