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D8"/>
          </a:solidFill>
        </a:fill>
      </a:tcStyle>
    </a:wholeTbl>
    <a:band2H>
      <a:tcTxStyle b="def" i="def"/>
      <a:tcStyle>
        <a:tcBdr/>
        <a:fill>
          <a:solidFill>
            <a:srgbClr val="E6E8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E5"/>
          </a:solidFill>
        </a:fill>
      </a:tcStyle>
    </a:wholeTbl>
    <a:band2H>
      <a:tcTxStyle b="def" i="def"/>
      <a:tcStyle>
        <a:tcBdr/>
        <a:fill>
          <a:solidFill>
            <a:srgbClr val="E6EA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E7D3"/>
          </a:solidFill>
        </a:fill>
      </a:tcStyle>
    </a:wholeTbl>
    <a:band2H>
      <a:tcTxStyle b="def" i="def"/>
      <a:tcStyle>
        <a:tcBdr/>
        <a:fill>
          <a:solidFill>
            <a:srgbClr val="F8F3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solidFill>
            <a:srgbClr val="2D2C4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solidFill>
            <a:srgbClr val="2D2C41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1016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E5"/>
          </a:solidFill>
        </a:fill>
      </a:tcStyle>
    </a:wholeTbl>
    <a:band2H>
      <a:tcTxStyle b="def" i="def"/>
      <a:tcStyle>
        <a:tcBdr/>
        <a:fill>
          <a:solidFill>
            <a:srgbClr val="E6EAF2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Calibri"/>
      </a:defRPr>
    </a:lvl1pPr>
    <a:lvl2pPr indent="228600" defTabSz="1828800" latinLnBrk="0">
      <a:defRPr sz="2400">
        <a:latin typeface="+mn-lt"/>
        <a:ea typeface="+mn-ea"/>
        <a:cs typeface="+mn-cs"/>
        <a:sym typeface="Calibri"/>
      </a:defRPr>
    </a:lvl2pPr>
    <a:lvl3pPr indent="457200" defTabSz="1828800" latinLnBrk="0">
      <a:defRPr sz="2400">
        <a:latin typeface="+mn-lt"/>
        <a:ea typeface="+mn-ea"/>
        <a:cs typeface="+mn-cs"/>
        <a:sym typeface="Calibri"/>
      </a:defRPr>
    </a:lvl3pPr>
    <a:lvl4pPr indent="685800" defTabSz="1828800" latinLnBrk="0">
      <a:defRPr sz="2400">
        <a:latin typeface="+mn-lt"/>
        <a:ea typeface="+mn-ea"/>
        <a:cs typeface="+mn-cs"/>
        <a:sym typeface="Calibri"/>
      </a:defRPr>
    </a:lvl4pPr>
    <a:lvl5pPr indent="914400" defTabSz="1828800" latinLnBrk="0">
      <a:defRPr sz="2400">
        <a:latin typeface="+mn-lt"/>
        <a:ea typeface="+mn-ea"/>
        <a:cs typeface="+mn-cs"/>
        <a:sym typeface="Calibri"/>
      </a:defRPr>
    </a:lvl5pPr>
    <a:lvl6pPr indent="1143000" defTabSz="1828800" latinLnBrk="0">
      <a:defRPr sz="2400">
        <a:latin typeface="+mn-lt"/>
        <a:ea typeface="+mn-ea"/>
        <a:cs typeface="+mn-cs"/>
        <a:sym typeface="Calibri"/>
      </a:defRPr>
    </a:lvl6pPr>
    <a:lvl7pPr indent="1371600" defTabSz="1828800" latinLnBrk="0">
      <a:defRPr sz="2400">
        <a:latin typeface="+mn-lt"/>
        <a:ea typeface="+mn-ea"/>
        <a:cs typeface="+mn-cs"/>
        <a:sym typeface="Calibri"/>
      </a:defRPr>
    </a:lvl7pPr>
    <a:lvl8pPr indent="1600200" defTabSz="1828800" latinLnBrk="0">
      <a:defRPr sz="2400">
        <a:latin typeface="+mn-lt"/>
        <a:ea typeface="+mn-ea"/>
        <a:cs typeface="+mn-cs"/>
        <a:sym typeface="Calibri"/>
      </a:defRPr>
    </a:lvl8pPr>
    <a:lvl9pPr indent="1828800" defTabSz="1828800" latinLnBrk="0">
      <a:defRPr sz="2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Freeform 8"/>
          <p:cNvSpPr/>
          <p:nvPr/>
        </p:nvSpPr>
        <p:spPr>
          <a:xfrm flipH="1" rot="16200000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" name="Text Placeholder 13"/>
          <p:cNvSpPr/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8" name="Freeform 7"/>
          <p:cNvSpPr/>
          <p:nvPr/>
        </p:nvSpPr>
        <p:spPr>
          <a:xfrm flipH="1" rot="10800000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13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1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23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 Only: Blu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Freeform 6"/>
          <p:cNvGrpSpPr/>
          <p:nvPr/>
        </p:nvGrpSpPr>
        <p:grpSpPr>
          <a:xfrm>
            <a:off x="0" y="0"/>
            <a:ext cx="24383999" cy="9318283"/>
            <a:chOff x="0" y="0"/>
            <a:chExt cx="24383998" cy="9318282"/>
          </a:xfrm>
        </p:grpSpPr>
        <p:sp>
          <p:nvSpPr>
            <p:cNvPr id="131" name="Shape"/>
            <p:cNvSpPr/>
            <p:nvPr/>
          </p:nvSpPr>
          <p:spPr>
            <a:xfrm flipH="1" rot="5400000">
              <a:off x="7532858" y="-7532859"/>
              <a:ext cx="9318283" cy="2438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8877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132" name="Text"/>
            <p:cNvSpPr txBox="1"/>
            <p:nvPr/>
          </p:nvSpPr>
          <p:spPr>
            <a:xfrm rot="5400000">
              <a:off x="7532858" y="4308479"/>
              <a:ext cx="9318283" cy="70132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134" name="Freeform 4"/>
          <p:cNvSpPr/>
          <p:nvPr/>
        </p:nvSpPr>
        <p:spPr>
          <a:xfrm flipH="1" rot="10800000">
            <a:off x="21237971" y="0"/>
            <a:ext cx="3146029" cy="9419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3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5717" y="8527791"/>
            <a:ext cx="7363370" cy="412377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Freeform 8"/>
          <p:cNvSpPr/>
          <p:nvPr/>
        </p:nvSpPr>
        <p:spPr>
          <a:xfrm flipH="1" rot="16200000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46" name="Text Placeholder 13"/>
          <p:cNvSpPr/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47" name="Freeform 7"/>
          <p:cNvSpPr/>
          <p:nvPr/>
        </p:nvSpPr>
        <p:spPr>
          <a:xfrm flipH="1" rot="10800000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4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7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6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6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9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8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</a:p>
        </p:txBody>
      </p:sp>
      <p:sp>
        <p:nvSpPr>
          <p:cNvPr id="189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</a:p>
        </p:txBody>
      </p:sp>
      <p:sp>
        <p:nvSpPr>
          <p:cNvPr id="201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: Emphasi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Rectangle 5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rgbClr val="003D75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3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1663700" y="8053888"/>
            <a:ext cx="21031200" cy="1071063"/>
          </a:xfrm>
          <a:prstGeom prst="rect">
            <a:avLst/>
          </a:prstGeom>
        </p:spPr>
        <p:txBody>
          <a:bodyPr anchor="b"/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Freeform 9"/>
          <p:cNvSpPr/>
          <p:nvPr/>
        </p:nvSpPr>
        <p:spPr>
          <a:xfrm flipH="1" rot="10800000">
            <a:off x="18755413" y="0"/>
            <a:ext cx="5628597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17579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50" name="Freeform 5"/>
          <p:cNvSpPr/>
          <p:nvPr/>
        </p:nvSpPr>
        <p:spPr>
          <a:xfrm flipH="1" rot="16200000">
            <a:off x="15845359" y="5177351"/>
            <a:ext cx="4275535" cy="1280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679575" y="730250"/>
            <a:ext cx="21031201" cy="26511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1679575" y="3362326"/>
            <a:ext cx="10315576" cy="16478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800">
                <a:solidFill>
                  <a:schemeClr val="accent4"/>
                </a:solidFill>
              </a:defRPr>
            </a:lvl3pPr>
            <a:lvl4pPr>
              <a:defRPr sz="2800">
                <a:solidFill>
                  <a:schemeClr val="accent4"/>
                </a:solidFill>
              </a:defRPr>
            </a:lvl4pPr>
            <a:lvl5pPr>
              <a:defRPr sz="2800">
                <a:solidFill>
                  <a:schemeClr val="accent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ext Placeholder 4"/>
          <p:cNvSpPr/>
          <p:nvPr>
            <p:ph type="body" sz="quarter" idx="21"/>
          </p:nvPr>
        </p:nvSpPr>
        <p:spPr>
          <a:xfrm>
            <a:off x="12344400" y="3362326"/>
            <a:ext cx="10366376" cy="1647825"/>
          </a:xfrm>
          <a:prstGeom prst="rect">
            <a:avLst/>
          </a:prstGeom>
        </p:spPr>
        <p:txBody>
          <a:bodyPr anchor="b"/>
          <a:lstStyle/>
          <a:p>
            <a:pPr>
              <a:defRPr sz="28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69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7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1679575" y="2378940"/>
            <a:ext cx="7864476" cy="173586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3"/>
          <p:cNvSpPr/>
          <p:nvPr>
            <p:ph type="body" sz="quarter" idx="21"/>
          </p:nvPr>
        </p:nvSpPr>
        <p:spPr>
          <a:xfrm>
            <a:off x="1679575" y="4114800"/>
            <a:ext cx="7864475" cy="7623176"/>
          </a:xfrm>
          <a:prstGeom prst="rect">
            <a:avLst/>
          </a:prstGeom>
        </p:spPr>
        <p:txBody>
          <a:bodyPr/>
          <a:lstStyle/>
          <a:p>
            <a:pPr>
              <a:defRPr sz="3200"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90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9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Body Level One…"/>
          <p:cNvSpPr txBox="1"/>
          <p:nvPr>
            <p:ph type="body" idx="1"/>
          </p:nvPr>
        </p:nvSpPr>
        <p:spPr>
          <a:xfrm>
            <a:off x="1676400" y="730250"/>
            <a:ext cx="21031200" cy="87026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ull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01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Picture Placeholder 2"/>
          <p:cNvSpPr/>
          <p:nvPr>
            <p:ph type="pic" idx="21"/>
          </p:nvPr>
        </p:nvSpPr>
        <p:spPr>
          <a:xfrm>
            <a:off x="0" y="40866"/>
            <a:ext cx="24384000" cy="136751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1259682" y="4114800"/>
            <a:ext cx="5898356" cy="7623176"/>
          </a:xfrm>
          <a:prstGeom prst="rect">
            <a:avLst/>
          </a:prstGeom>
          <a:solidFill>
            <a:schemeClr val="accent1">
              <a:alpha val="85000"/>
            </a:schemeClr>
          </a:solidFill>
          <a:ln w="25400"/>
        </p:spPr>
        <p:txBody>
          <a:bodyPr lIns="548640" tIns="548640" rIns="548640" bIns="548640"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800">
                <a:solidFill>
                  <a:srgbClr val="FFFFFF"/>
                </a:solidFill>
              </a:defRPr>
            </a:lvl2pPr>
            <a:lvl3pPr>
              <a:defRPr sz="2800">
                <a:solidFill>
                  <a:srgbClr val="FFFFFF"/>
                </a:solidFill>
              </a:defRPr>
            </a:lvl3pPr>
            <a:lvl4pPr>
              <a:defRPr sz="2800">
                <a:solidFill>
                  <a:srgbClr val="FFFFFF"/>
                </a:solidFill>
              </a:defRPr>
            </a:lvl4pPr>
            <a:lvl5pPr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1676400" y="730250"/>
            <a:ext cx="21031200" cy="96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1676400" y="2620216"/>
            <a:ext cx="21031200" cy="87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28448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33020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37592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42164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Hiring as an Example</a:t>
            </a:r>
          </a:p>
        </p:txBody>
      </p:sp>
      <p:sp>
        <p:nvSpPr>
          <p:cNvPr id="215" name="Text Placeholder 5"/>
          <p:cNvSpPr/>
          <p:nvPr>
            <p:ph type="body" idx="21"/>
          </p:nvPr>
        </p:nvSpPr>
        <p:spPr>
          <a:xfrm>
            <a:off x="1151343" y="10852057"/>
            <a:ext cx="22287777" cy="15444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Peter Cappelli, George W. Taylor Professor of Management and Director of Wharton’s Center for Human Resources</a:t>
            </a:r>
          </a:p>
        </p:txBody>
      </p:sp>
      <p:sp>
        <p:nvSpPr>
          <p:cNvPr id="216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Applications in People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Broader Issues of Privacy and Ethics</a:t>
            </a:r>
          </a:p>
        </p:txBody>
      </p:sp>
      <p:sp>
        <p:nvSpPr>
          <p:cNvPr id="245" name="Text Placeholder 5"/>
          <p:cNvSpPr/>
          <p:nvPr>
            <p:ph type="body" idx="21"/>
          </p:nvPr>
        </p:nvSpPr>
        <p:spPr>
          <a:xfrm>
            <a:off x="1151343" y="10852057"/>
            <a:ext cx="22287777" cy="15444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Peter Cappelli, George W. Taylor Professor of Management and Director of Wharton’s Center for Human Resources</a:t>
            </a:r>
          </a:p>
        </p:txBody>
      </p:sp>
      <p:sp>
        <p:nvSpPr>
          <p:cNvPr id="246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Applications in People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Hiring Example: Do you go with the candidate you know or the one with the higher score on the algorithm?…"/>
          <p:cNvSpPr txBox="1"/>
          <p:nvPr>
            <p:ph type="body" idx="1"/>
          </p:nvPr>
        </p:nvSpPr>
        <p:spPr>
          <a:xfrm>
            <a:off x="1676400" y="2651477"/>
            <a:ext cx="21325153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Hiring Example: Do you go with the candidate you know or the one with the higher score on the algorithm?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When asked, almost everyone picks their own candidate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People want to have a say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Good relationships with supervisors are built around an exchange 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If you turn decisions over to the algorithms, you start to erode the relationship between supervisors and subordinates, potentially weakening the whole system</a:t>
            </a:r>
          </a:p>
        </p:txBody>
      </p:sp>
      <p:sp>
        <p:nvSpPr>
          <p:cNvPr id="249" name="Broader Iss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Broader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Algorithms generate a score based on the entire sample…"/>
          <p:cNvSpPr txBox="1"/>
          <p:nvPr>
            <p:ph type="body" idx="1"/>
          </p:nvPr>
        </p:nvSpPr>
        <p:spPr>
          <a:xfrm>
            <a:off x="1676400" y="2651477"/>
            <a:ext cx="21325153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Algorithms generate a score based on the entire sample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If you break the sample up by some demographic attribute, you might find that the algorithm gives systematically different scores to different groups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Law won’t allow separate models by attribute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 law lags practices by quite a bit</a:t>
            </a:r>
          </a:p>
        </p:txBody>
      </p:sp>
      <p:sp>
        <p:nvSpPr>
          <p:cNvPr id="252" name="Broader Iss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Broader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Flight risk (turnover)…"/>
          <p:cNvSpPr txBox="1"/>
          <p:nvPr/>
        </p:nvSpPr>
        <p:spPr>
          <a:xfrm>
            <a:off x="1676400" y="3665537"/>
            <a:ext cx="21031200" cy="827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Flight risk (turnover)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Best flight risk models use social media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Once you start monitoring social media, employees are likely to find out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Race for “authentic” information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Tattleware/spyware — monitors you while working to make sure you are actually working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About 1/3 of employees cover the camera on their computers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Employees shift to using their cell phones to talk to coworkers to avoid monitoring</a:t>
            </a:r>
          </a:p>
        </p:txBody>
      </p:sp>
      <p:sp>
        <p:nvSpPr>
          <p:cNvPr id="255" name="Broader Iss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Broader Issues</a:t>
            </a:r>
          </a:p>
        </p:txBody>
      </p:sp>
      <p:sp>
        <p:nvSpPr>
          <p:cNvPr id="256" name="Privacy issues — what do we feel okay predicting?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Privacy issues — what do we feel okay predicting?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eneral Data Protection Regulations (GDPR) in the European Union…"/>
          <p:cNvSpPr txBox="1"/>
          <p:nvPr/>
        </p:nvSpPr>
        <p:spPr>
          <a:xfrm>
            <a:off x="1676400" y="3665537"/>
            <a:ext cx="21031200" cy="827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General Data Protection Regulations (GDPR) in the European Union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“Right to be forgotten” – employers should not keep old data about customers or employees</a:t>
            </a:r>
          </a:p>
        </p:txBody>
      </p:sp>
      <p:sp>
        <p:nvSpPr>
          <p:cNvPr id="259" name="Broader Iss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Broader Issues</a:t>
            </a:r>
          </a:p>
        </p:txBody>
      </p:sp>
      <p:sp>
        <p:nvSpPr>
          <p:cNvPr id="260" name="Privacy issues — what do we feel okay predicting?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Privacy issues — what do we feel okay predicting?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Data Limitations</a:t>
            </a:r>
          </a:p>
        </p:txBody>
      </p:sp>
      <p:sp>
        <p:nvSpPr>
          <p:cNvPr id="263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264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Applications in People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How much accuracy we can expect from AI based models…"/>
          <p:cNvSpPr txBox="1"/>
          <p:nvPr/>
        </p:nvSpPr>
        <p:spPr>
          <a:xfrm>
            <a:off x="1676400" y="3665537"/>
            <a:ext cx="21031200" cy="827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How much accuracy we can expect from AI based models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The role of inaccurate data 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The role of unmeasured factors 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How we should think about what these algorithms can do for us and also what they can’t</a:t>
            </a:r>
          </a:p>
        </p:txBody>
      </p:sp>
      <p:sp>
        <p:nvSpPr>
          <p:cNvPr id="267" name="Data Limi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Limitations</a:t>
            </a:r>
          </a:p>
        </p:txBody>
      </p:sp>
      <p:sp>
        <p:nvSpPr>
          <p:cNvPr id="268" name="Technical limitations of AI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Technical limitations of AI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ome accounts convey the impression that if we use the models right, we’ll be able to get almost perfect predictions about how people will behave…"/>
          <p:cNvSpPr txBox="1"/>
          <p:nvPr>
            <p:ph type="body" idx="1"/>
          </p:nvPr>
        </p:nvSpPr>
        <p:spPr>
          <a:xfrm>
            <a:off x="1676400" y="2651477"/>
            <a:ext cx="21325153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Some accounts convey the impression that if we use the models right, we’ll be able to get almost perfect predictions about how people will behave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Misleading ways of representing the data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Analogies to the success of AI in other simpler tasks</a:t>
            </a:r>
          </a:p>
        </p:txBody>
      </p:sp>
      <p:sp>
        <p:nvSpPr>
          <p:cNvPr id="271" name="Expectations for Accur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Expectations for Accuracy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Expectations for Accur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Expectations for Accuracy</a:t>
            </a:r>
          </a:p>
        </p:txBody>
      </p:sp>
      <p:graphicFrame>
        <p:nvGraphicFramePr>
          <p:cNvPr id="274" name="Table"/>
          <p:cNvGraphicFramePr/>
          <p:nvPr/>
        </p:nvGraphicFramePr>
        <p:xfrm>
          <a:off x="5125945" y="2366549"/>
          <a:ext cx="19642667" cy="1016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5715000"/>
                <a:gridCol w="8417109"/>
              </a:tblGrid>
              <a:tr h="158242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</a:rPr>
                        <a:t>Employee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/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J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Expectations for Accur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Expectations for Accuracy</a:t>
            </a:r>
          </a:p>
        </p:txBody>
      </p:sp>
      <p:graphicFrame>
        <p:nvGraphicFramePr>
          <p:cNvPr id="277" name="Table"/>
          <p:cNvGraphicFramePr/>
          <p:nvPr/>
        </p:nvGraphicFramePr>
        <p:xfrm>
          <a:off x="5125945" y="2366549"/>
          <a:ext cx="19642667" cy="1016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5715000"/>
                <a:gridCol w="8417109"/>
              </a:tblGrid>
              <a:tr h="158242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</a:rPr>
                        <a:t>Employee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</a:rPr>
                        <a:t>Estimate of Whether Someone is Going to Leave Next Month</a:t>
                      </a: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J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chemeClr val="accent1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Hiring is currently the most important people management issue, and the one on which the most money is spent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Hiring is currently the most important people management issue, and the one on which the most money is spent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Replacing someone costs about $4,000 on average 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Higher up in an organization, turnover can cost the equivalent of 2 years salary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Staffing industry is $200 billion</a:t>
            </a:r>
          </a:p>
        </p:txBody>
      </p:sp>
      <p:sp>
        <p:nvSpPr>
          <p:cNvPr id="219" name="Hi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Hiring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Expectations for Accur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Expectations for Accuracy</a:t>
            </a:r>
          </a:p>
        </p:txBody>
      </p:sp>
      <p:graphicFrame>
        <p:nvGraphicFramePr>
          <p:cNvPr id="280" name="Table"/>
          <p:cNvGraphicFramePr/>
          <p:nvPr/>
        </p:nvGraphicFramePr>
        <p:xfrm>
          <a:off x="5125945" y="2366549"/>
          <a:ext cx="19642667" cy="1016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5715000"/>
                <a:gridCol w="8417109"/>
              </a:tblGrid>
              <a:tr h="158242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</a:rPr>
                        <a:t>Employee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</a:rPr>
                        <a:t>Estimate of Whether Someone is Going to Leave Next Month</a:t>
                      </a: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J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Not helpful to just apply the average attrition rate to everybody in your organization…"/>
          <p:cNvSpPr txBox="1"/>
          <p:nvPr/>
        </p:nvSpPr>
        <p:spPr>
          <a:xfrm>
            <a:off x="1676400" y="3665537"/>
            <a:ext cx="21031200" cy="827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Not helpful to just apply the average attrition rate to everybody in your organization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What we really want is a model that explains the differences between the people who leave and the people who don’t leave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Can we get a model that will explain 95% of those differences? 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No — if we explained 30% we are probably doing well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Why aren’t these systems more accurate?</a:t>
            </a:r>
          </a:p>
        </p:txBody>
      </p:sp>
      <p:sp>
        <p:nvSpPr>
          <p:cNvPr id="283" name="Expectations for Accur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Expectations for Accuracy</a:t>
            </a:r>
          </a:p>
        </p:txBody>
      </p:sp>
      <p:sp>
        <p:nvSpPr>
          <p:cNvPr id="284" name="Example: Excel attrition model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Example: Excel attrition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Why Aren’t Our Systems More Accurate?</a:t>
            </a:r>
          </a:p>
        </p:txBody>
      </p:sp>
      <p:sp>
        <p:nvSpPr>
          <p:cNvPr id="287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288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Applications in People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Helpful to compare with problems where machine learning does much better…"/>
          <p:cNvSpPr txBox="1"/>
          <p:nvPr>
            <p:ph type="body" idx="1"/>
          </p:nvPr>
        </p:nvSpPr>
        <p:spPr>
          <a:xfrm>
            <a:off x="1676400" y="2651477"/>
            <a:ext cx="21325153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Helpful to compare with problems where machine learning does much better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Speech recognition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Why is this so different to an attrition prediction?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In speech recognition, taking something that has already happened and then classifying it into categories — different than predicting the future 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In a classification task, you generally have all the information necessary</a:t>
            </a:r>
          </a:p>
        </p:txBody>
      </p:sp>
      <p:sp>
        <p:nvSpPr>
          <p:cNvPr id="291" name="Why Aren’t These Systems More Accurat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Aren’t These Systems More Accurate?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What do we need to make a really accurate attrition prediction?…"/>
          <p:cNvSpPr txBox="1"/>
          <p:nvPr>
            <p:ph type="body" idx="1"/>
          </p:nvPr>
        </p:nvSpPr>
        <p:spPr>
          <a:xfrm>
            <a:off x="1676400" y="2651477"/>
            <a:ext cx="21325153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What do we need to make a really accurate attrition prediction?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Demographics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How long they've been in the job 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What the job is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Performance evaluations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Other job applications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Posts on social media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Is that enough to make a fully accurate prediction?</a:t>
            </a:r>
          </a:p>
        </p:txBody>
      </p:sp>
      <p:sp>
        <p:nvSpPr>
          <p:cNvPr id="294" name="Why Predicting Attrition is Har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Predicting Attrition is Harder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Fight with the manager…"/>
          <p:cNvSpPr txBox="1"/>
          <p:nvPr/>
        </p:nvSpPr>
        <p:spPr>
          <a:xfrm>
            <a:off x="1676400" y="3665537"/>
            <a:ext cx="10331044" cy="827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Fight with the manager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Plan to return to school 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Will they be offered a better job?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Leave for reasons of ill-health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Leave to look after a family member?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Relocate to follow a partner or be nearer to family?</a:t>
            </a:r>
          </a:p>
        </p:txBody>
      </p:sp>
      <p:sp>
        <p:nvSpPr>
          <p:cNvPr id="297" name="Why Prediction Attrition is Har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Prediction Attrition is Harder</a:t>
            </a:r>
          </a:p>
        </p:txBody>
      </p:sp>
      <p:sp>
        <p:nvSpPr>
          <p:cNvPr id="298" name="All sorts of other information that might influence whether they stay or leave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All sorts of other information that might influence whether they stay or leave</a:t>
            </a:r>
          </a:p>
        </p:txBody>
      </p:sp>
      <p:sp>
        <p:nvSpPr>
          <p:cNvPr id="299" name="Set up their own company…"/>
          <p:cNvSpPr txBox="1"/>
          <p:nvPr/>
        </p:nvSpPr>
        <p:spPr>
          <a:xfrm>
            <a:off x="12631821" y="3665537"/>
            <a:ext cx="10331044" cy="897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Set up their own company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Join friend’s company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Easily bored and likes change in their lives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Risk averse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Secretly in love with one of their colleagues and unable to consider working anywhere without them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9" grpId="2"/>
      <p:bldP build="p" bldLvl="5" animBg="1" rev="0" advAuto="0" spid="29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Human behavior is complex…"/>
          <p:cNvSpPr txBox="1"/>
          <p:nvPr>
            <p:ph type="body" idx="1"/>
          </p:nvPr>
        </p:nvSpPr>
        <p:spPr>
          <a:xfrm>
            <a:off x="1676400" y="2651477"/>
            <a:ext cx="21325153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Human behavior is complex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So many aspects of personality that might affect decisions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Many things outside the individual that shape behavior and decisions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“Open system”</a:t>
            </a:r>
          </a:p>
        </p:txBody>
      </p:sp>
      <p:sp>
        <p:nvSpPr>
          <p:cNvPr id="302" name="Complexity of Human Deci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 of Human Decisions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Measurement Problems</a:t>
            </a:r>
          </a:p>
        </p:txBody>
      </p:sp>
      <p:sp>
        <p:nvSpPr>
          <p:cNvPr id="305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306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Applications in People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entral problem in applying machine learning to human behavior is that we never have all of the measures that we want…"/>
          <p:cNvSpPr txBox="1"/>
          <p:nvPr>
            <p:ph type="body" idx="1"/>
          </p:nvPr>
        </p:nvSpPr>
        <p:spPr>
          <a:xfrm>
            <a:off x="1676400" y="2651477"/>
            <a:ext cx="21325153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Central problem in applying machine learning to human behavior is that we never have all of the measures that we want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Even the measures we do have can often be inaccurate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Do people really want to tell us how they’re feeling?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Surveys — people may misunderstand the question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Analyzing text — people may be answering slightly different questions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Measurements may only reflect a point in time, not how they are going to feel later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If we only have a rough approximation of what people think in our data, that is going to make it harder for us to make accurate predictions</a:t>
            </a:r>
          </a:p>
        </p:txBody>
      </p:sp>
      <p:sp>
        <p:nvSpPr>
          <p:cNvPr id="309" name="Measurement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Measurement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Always need to remember:…"/>
          <p:cNvSpPr txBox="1"/>
          <p:nvPr>
            <p:ph type="body" idx="1"/>
          </p:nvPr>
        </p:nvSpPr>
        <p:spPr>
          <a:xfrm>
            <a:off x="1676400" y="2651477"/>
            <a:ext cx="21325153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Always need to remember: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Every model is based on incomplete data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Every model is also based on inaccurate data</a:t>
            </a:r>
          </a:p>
        </p:txBody>
      </p:sp>
      <p:sp>
        <p:nvSpPr>
          <p:cNvPr id="312" name="Data Limi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Limitations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Majority who changed jobs weren’t looking to move…"/>
          <p:cNvSpPr txBox="1"/>
          <p:nvPr/>
        </p:nvSpPr>
        <p:spPr>
          <a:xfrm>
            <a:off x="1676400" y="3665537"/>
            <a:ext cx="21031200" cy="827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Majority who changed jobs weren’t looking to move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Short lists are created by applicant tracking software, not people (just automation on key words)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People Scout, a recruitment process outsourcer (RPO), hires 300,000 people per year</a:t>
            </a:r>
          </a:p>
        </p:txBody>
      </p:sp>
      <p:sp>
        <p:nvSpPr>
          <p:cNvPr id="222" name="Hiring Tod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Hiring Today</a:t>
            </a:r>
          </a:p>
        </p:txBody>
      </p:sp>
      <p:sp>
        <p:nvSpPr>
          <p:cNvPr id="223" name="Reality looks much different now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Reality looks much different now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So Why Use Analytics?</a:t>
            </a:r>
          </a:p>
        </p:txBody>
      </p:sp>
      <p:sp>
        <p:nvSpPr>
          <p:cNvPr id="315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316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Applications in People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Screenshot 2021-04-21 at 12.20.31 PM.jpeg" descr="Screenshot 2021-04-21 at 12.20.31 P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1144" y="1900728"/>
            <a:ext cx="18301712" cy="9914544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“We are card counters at the blackjack table, and we’re gonna turn the odds on the casino.”…"/>
          <p:cNvSpPr txBox="1"/>
          <p:nvPr/>
        </p:nvSpPr>
        <p:spPr>
          <a:xfrm>
            <a:off x="3757226" y="9871444"/>
            <a:ext cx="16869548" cy="1821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“We are card counters at the blackjack table, and we’re gonna turn the odds on the casino.”</a:t>
            </a:r>
          </a:p>
          <a:p>
            <a:pPr algn="r"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Moneyball, 2011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ard counting is a way of skewing the odds when playing blackjack…"/>
          <p:cNvSpPr txBox="1"/>
          <p:nvPr>
            <p:ph type="body" idx="1"/>
          </p:nvPr>
        </p:nvSpPr>
        <p:spPr>
          <a:xfrm>
            <a:off x="1676400" y="2651477"/>
            <a:ext cx="21325153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Card counting is a way of skewing the odds when playing blackjack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If you implement effectively, you’re still going to lose plenty of hands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But the point is you will win more frequently than you lose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It's a similar logic when it comes to implementing AI in HR decision-making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The models will not be perfect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The question is not “Is the AI model perfect?”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The question is “Is it better than the alternatives?”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Skew the odds of making the right decision in our favor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If we can do this, we will end up being more successful</a:t>
            </a:r>
          </a:p>
        </p:txBody>
      </p:sp>
      <p:sp>
        <p:nvSpPr>
          <p:cNvPr id="322" name="So Why Bothe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Why Bother?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1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2"/>
          <p:cNvSpPr/>
          <p:nvPr/>
        </p:nvSpPr>
        <p:spPr>
          <a:xfrm>
            <a:off x="9448800" y="1828800"/>
            <a:ext cx="5486400" cy="60872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Interest in passive candidates…"/>
          <p:cNvSpPr txBox="1"/>
          <p:nvPr/>
        </p:nvSpPr>
        <p:spPr>
          <a:xfrm>
            <a:off x="1676400" y="3665537"/>
            <a:ext cx="21031200" cy="827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Interest in passive candidates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Find people who are not applying and try to bring them into our system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Goal seems to be to get more applicants into the “funnel”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About 2% get job offers</a:t>
            </a:r>
          </a:p>
        </p:txBody>
      </p:sp>
      <p:sp>
        <p:nvSpPr>
          <p:cNvPr id="226" name="Hiring Tod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Hiring Today</a:t>
            </a:r>
          </a:p>
        </p:txBody>
      </p:sp>
      <p:sp>
        <p:nvSpPr>
          <p:cNvPr id="227" name="Reality looks much different now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Reality looks much different now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ind the right applicants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Find the right applicants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Picking the right ones to hire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What is a good hire?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Who are our best workers? 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Define what is “good”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Then try to identify everything we know about our best employees 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Get the same information for the not good employees — need variation</a:t>
            </a:r>
          </a:p>
        </p:txBody>
      </p:sp>
      <p:sp>
        <p:nvSpPr>
          <p:cNvPr id="230" name="Better Hi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Better Hiring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plit the data gathered in half…"/>
          <p:cNvSpPr txBox="1"/>
          <p:nvPr>
            <p:ph type="body" idx="1"/>
          </p:nvPr>
        </p:nvSpPr>
        <p:spPr>
          <a:xfrm>
            <a:off x="1676400" y="2651477"/>
            <a:ext cx="21325153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Split the data gathered in half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“Training” data on which the machine learning software is going to learn — it will build a model that predicts the performance score we are using to identify good vs. bad employees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Test it on the other half of the data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Go to applicants and enter their data for all the attributes we used in our model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At the end of the process, we get a score as to how closely they appear to match our best employees</a:t>
            </a:r>
          </a:p>
        </p:txBody>
      </p:sp>
      <p:sp>
        <p:nvSpPr>
          <p:cNvPr id="233" name="Better Hi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Better Hiring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Likely to be much better at predicting…"/>
          <p:cNvSpPr txBox="1"/>
          <p:nvPr>
            <p:ph type="body" idx="1"/>
          </p:nvPr>
        </p:nvSpPr>
        <p:spPr>
          <a:xfrm>
            <a:off x="1676400" y="2651477"/>
            <a:ext cx="21325153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Likely to be much better at predicting 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We need a lot of data — need thousands of applicants to build a machine learning model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Bias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Good news – algorithms treat every candidate the same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Bad news – if there is bias in the training data that built the algorithm, there will be bias in the algorithm itself</a:t>
            </a:r>
          </a:p>
        </p:txBody>
      </p:sp>
      <p:sp>
        <p:nvSpPr>
          <p:cNvPr id="236" name="Advantages and Iss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and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If it is a good algorithm, you don’t need applicant tracking systems…"/>
          <p:cNvSpPr txBox="1"/>
          <p:nvPr>
            <p:ph type="body" idx="1"/>
          </p:nvPr>
        </p:nvSpPr>
        <p:spPr>
          <a:xfrm>
            <a:off x="1676400" y="2651477"/>
            <a:ext cx="21325153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If it is a good algorithm, you don’t need applicant tracking systems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Some people who turn out to have a good fit for a job don’t have the attributes you thought were important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In order to know that the algorithm continues to work, you need to do some hiring randomly</a:t>
            </a:r>
          </a:p>
        </p:txBody>
      </p:sp>
      <p:sp>
        <p:nvSpPr>
          <p:cNvPr id="239" name="Advantages and Iss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and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ome results may not seem intuitive…"/>
          <p:cNvSpPr txBox="1"/>
          <p:nvPr>
            <p:ph type="body" idx="1"/>
          </p:nvPr>
        </p:nvSpPr>
        <p:spPr>
          <a:xfrm>
            <a:off x="1676400" y="2651477"/>
            <a:ext cx="21325153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Some results may not seem intuitive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Communting distance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Facial expressions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Explainability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Can you tell somebody why this works in a way that seems sensible?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Thousands of vendors now — each selling a solution based on machine learning type algorithms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Can they provide evidence that the algorithm works based on real job performance?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If you can’t validate the algorithm with your own data, this could lead to trouble</a:t>
            </a:r>
          </a:p>
        </p:txBody>
      </p:sp>
      <p:sp>
        <p:nvSpPr>
          <p:cNvPr id="242" name="Other Iss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arton 2016 16:9">
  <a:themeElements>
    <a:clrScheme name="Wharton 2016 16:9">
      <a:dk1>
        <a:srgbClr val="2D2C41"/>
      </a:dk1>
      <a:lt1>
        <a:srgbClr val="FFFFFF"/>
      </a:lt1>
      <a:dk2>
        <a:srgbClr val="A7A7A7"/>
      </a:dk2>
      <a:lt2>
        <a:srgbClr val="535353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000FF"/>
      </a:hlink>
      <a:folHlink>
        <a:srgbClr val="FF00FF"/>
      </a:folHlink>
    </a:clrScheme>
    <a:fontScheme name="Wharton 2016 16: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arton 2016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13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D2C4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arton 2016 16:9">
  <a:themeElements>
    <a:clrScheme name="Wharton 2016 16: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000FF"/>
      </a:hlink>
      <a:folHlink>
        <a:srgbClr val="FF00FF"/>
      </a:folHlink>
    </a:clrScheme>
    <a:fontScheme name="Wharton 2016 16: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arton 2016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13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D2C4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