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16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2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hyperlink" Target="https://medium.com/@jstanier/we-must-fix-ais-diversity-problem-6ad5fddc2f8c" TargetMode="External"/><Relationship Id="rId4" Type="http://schemas.openxmlformats.org/officeDocument/2006/relationships/hyperlink" Target="https://gizmodo.com/microsoft-researcher-details-real-world-dangers-of-algo-182112933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ubtitle 2"/>
          <p:cNvSpPr txBox="1"/>
          <p:nvPr>
            <p:ph type="body" sz="quarter" idx="1"/>
          </p:nvPr>
        </p:nvSpPr>
        <p:spPr>
          <a:xfrm>
            <a:off x="1151343" y="9100000"/>
            <a:ext cx="18288001" cy="1014765"/>
          </a:xfrm>
          <a:prstGeom prst="rect">
            <a:avLst/>
          </a:prstGeom>
        </p:spPr>
        <p:txBody>
          <a:bodyPr/>
          <a:lstStyle/>
          <a:p>
            <a:pPr/>
            <a:r>
              <a:t>Risks with AI</a:t>
            </a:r>
          </a:p>
        </p:txBody>
      </p:sp>
      <p:sp>
        <p:nvSpPr>
          <p:cNvPr id="240" name="Text Placeholder 5"/>
          <p:cNvSpPr/>
          <p:nvPr/>
        </p:nvSpPr>
        <p:spPr>
          <a:xfrm>
            <a:off x="1151343" y="10852057"/>
            <a:ext cx="22287777" cy="1544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Kartik Hosanagar, Professor of Operations, Information and Decisions</a:t>
            </a:r>
          </a:p>
        </p:txBody>
      </p:sp>
      <p:sp>
        <p:nvSpPr>
          <p:cNvPr id="241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isks to Fi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Risks to Firms</a:t>
            </a:r>
          </a:p>
        </p:txBody>
      </p:sp>
      <p:pic>
        <p:nvPicPr>
          <p:cNvPr id="301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Group"/>
          <p:cNvGrpSpPr/>
          <p:nvPr/>
        </p:nvGrpSpPr>
        <p:grpSpPr>
          <a:xfrm>
            <a:off x="1535870" y="3982222"/>
            <a:ext cx="6659688" cy="7864710"/>
            <a:chOff x="0" y="0"/>
            <a:chExt cx="6659686" cy="7864708"/>
          </a:xfrm>
        </p:grpSpPr>
        <p:sp>
          <p:nvSpPr>
            <p:cNvPr id="302" name="Perceived to be a biased, prejudiced company…"/>
            <p:cNvSpPr txBox="1"/>
            <p:nvPr/>
          </p:nvSpPr>
          <p:spPr>
            <a:xfrm>
              <a:off x="0" y="1302149"/>
              <a:ext cx="6659687" cy="656256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t">
              <a:noAutofit/>
            </a:bodyPr>
            <a:lstStyle/>
            <a:p>
              <a:pPr marL="508000" indent="-381000" defTabSz="1828433">
                <a:spcBef>
                  <a:spcPts val="30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Perceived to be a biased, prejudiced company</a:t>
              </a:r>
            </a:p>
            <a:p>
              <a:pPr marL="508000" indent="-381000" defTabSz="1828433">
                <a:spcBef>
                  <a:spcPts val="30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Firms may face PR issues and backlash as a result</a:t>
              </a:r>
            </a:p>
          </p:txBody>
        </p:sp>
        <p:sp>
          <p:nvSpPr>
            <p:cNvPr id="303" name="Reputational Risk"/>
            <p:cNvSpPr txBox="1"/>
            <p:nvPr/>
          </p:nvSpPr>
          <p:spPr>
            <a:xfrm>
              <a:off x="0" y="0"/>
              <a:ext cx="5833112" cy="130215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defTabSz="1828433">
                <a:spcBef>
                  <a:spcPts val="1500"/>
                </a:spcBef>
                <a:defRPr b="1"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Reputational Risk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8840875" y="3982222"/>
            <a:ext cx="6827102" cy="7864710"/>
            <a:chOff x="0" y="0"/>
            <a:chExt cx="6827101" cy="7864708"/>
          </a:xfrm>
        </p:grpSpPr>
        <p:sp>
          <p:nvSpPr>
            <p:cNvPr id="305" name="Sued for unfair practices and discrimination against particular groups"/>
            <p:cNvSpPr txBox="1"/>
            <p:nvPr/>
          </p:nvSpPr>
          <p:spPr>
            <a:xfrm>
              <a:off x="0" y="1302149"/>
              <a:ext cx="6827102" cy="656256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t">
              <a:noAutofit/>
            </a:bodyPr>
            <a:lstStyle>
              <a:lvl1pPr marL="508000" indent="-381000" defTabSz="1828433">
                <a:spcBef>
                  <a:spcPts val="15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Sued for unfair practices and discrimination against particular groups</a:t>
              </a:r>
            </a:p>
          </p:txBody>
        </p:sp>
        <p:sp>
          <p:nvSpPr>
            <p:cNvPr id="306" name="Legal Risk"/>
            <p:cNvSpPr txBox="1"/>
            <p:nvPr/>
          </p:nvSpPr>
          <p:spPr>
            <a:xfrm>
              <a:off x="0" y="0"/>
              <a:ext cx="5030305" cy="130215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defTabSz="1828433">
                <a:spcBef>
                  <a:spcPts val="1500"/>
                </a:spcBef>
                <a:defRPr b="1"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Legal Risk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16313295" y="3982222"/>
            <a:ext cx="6827102" cy="7864710"/>
            <a:chOff x="0" y="0"/>
            <a:chExt cx="6827101" cy="7864708"/>
          </a:xfrm>
        </p:grpSpPr>
        <p:sp>
          <p:nvSpPr>
            <p:cNvPr id="308" name="Increased regulation &amp; cost of compliance…"/>
            <p:cNvSpPr txBox="1"/>
            <p:nvPr/>
          </p:nvSpPr>
          <p:spPr>
            <a:xfrm>
              <a:off x="0" y="1302149"/>
              <a:ext cx="6827102" cy="656256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t">
              <a:noAutofit/>
            </a:bodyPr>
            <a:lstStyle/>
            <a:p>
              <a:pPr marL="508000" indent="-381000" defTabSz="1828433">
                <a:spcBef>
                  <a:spcPts val="30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Increased regulation &amp; cost of compliance</a:t>
              </a:r>
            </a:p>
            <a:p>
              <a:pPr marL="508000" indent="-381000" defTabSz="1828433">
                <a:spcBef>
                  <a:spcPts val="3000"/>
                </a:spcBef>
                <a:buSzPct val="100000"/>
                <a:buChar char="•"/>
                <a:defRPr sz="4800">
                  <a:solidFill>
                    <a:schemeClr val="accent1"/>
                  </a:solidFill>
                </a:defRPr>
              </a:pPr>
              <a:r>
                <a:t>Upcoming interest in auditing and data protection (GDPR)</a:t>
              </a:r>
            </a:p>
          </p:txBody>
        </p:sp>
        <p:sp>
          <p:nvSpPr>
            <p:cNvPr id="309" name="Regulatory Risk"/>
            <p:cNvSpPr txBox="1"/>
            <p:nvPr/>
          </p:nvSpPr>
          <p:spPr>
            <a:xfrm>
              <a:off x="0" y="0"/>
              <a:ext cx="5011107" cy="130215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defTabSz="1828433">
                <a:spcBef>
                  <a:spcPts val="1500"/>
                </a:spcBef>
                <a:defRPr b="1" sz="48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Regulatory Risk</a:t>
              </a:r>
            </a:p>
          </p:txBody>
        </p:sp>
      </p:grpSp>
      <p:sp>
        <p:nvSpPr>
          <p:cNvPr id="311" name="Subtitle 4"/>
          <p:cNvSpPr txBox="1"/>
          <p:nvPr/>
        </p:nvSpPr>
        <p:spPr>
          <a:xfrm>
            <a:off x="1625600" y="2514600"/>
            <a:ext cx="21031200" cy="1210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These social risks then create additional risks for companies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2"/>
      <p:bldP build="p" bldLvl="5" animBg="1" rev="0" advAuto="0" spid="311" grpId="1"/>
      <p:bldP build="whole" bldLvl="1" animBg="1" rev="0" advAuto="0" spid="307" grpId="3"/>
      <p:bldP build="whole" bldLvl="1" animBg="1" rev="0" advAuto="0" spid="310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Explainable AI: What is Explainable AI?</a:t>
            </a:r>
          </a:p>
        </p:txBody>
      </p:sp>
      <p:sp>
        <p:nvSpPr>
          <p:cNvPr id="314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Prasanna (Sonny) Tambe, Associate Professor of Operations, Information and Decisions</a:t>
            </a:r>
          </a:p>
        </p:txBody>
      </p:sp>
      <p:sp>
        <p:nvSpPr>
          <p:cNvPr id="315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he use of methods in AI systems where why the algorithm arrived at a particular result can be easily understood by human expert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use of methods in AI systems where why the algorithm arrived at a particular result can be easily understood by human experts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Closely related to interpretability — understanding why a decision was arrived at by an algorithm, even if you can’t necessarily explain that logic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Contrasts with the “black box” approach normally associated with some types of complex machine learning (e.g. deep learning)</a:t>
            </a:r>
          </a:p>
        </p:txBody>
      </p:sp>
      <p:sp>
        <p:nvSpPr>
          <p:cNvPr id="318" name="AI Explain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Explainability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Decisions Based on Business Rules Are Easy to Expl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Decisions Based on Business Rules Are Easy to Explain</a:t>
            </a:r>
          </a:p>
        </p:txBody>
      </p:sp>
      <p:pic>
        <p:nvPicPr>
          <p:cNvPr id="321" name="Google Shape;87;p19" descr="Google Shape;87;p19"/>
          <p:cNvPicPr>
            <a:picLocks noChangeAspect="1"/>
          </p:cNvPicPr>
          <p:nvPr/>
        </p:nvPicPr>
        <p:blipFill>
          <a:blip r:embed="rId2">
            <a:extLst/>
          </a:blip>
          <a:srcRect l="1750" t="1812" r="1005" b="1812"/>
          <a:stretch>
            <a:fillRect/>
          </a:stretch>
        </p:blipFill>
        <p:spPr>
          <a:xfrm>
            <a:off x="4603154" y="2985912"/>
            <a:ext cx="15177613" cy="8725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Decision Tree Models Are Relatively Easy to Interpr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 Models Are Relatively Easy to Interpret</a:t>
            </a:r>
          </a:p>
        </p:txBody>
      </p:sp>
      <p:pic>
        <p:nvPicPr>
          <p:cNvPr id="324" name="Google Shape;94;p20" descr="Google Shape;9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2206" y="3314088"/>
            <a:ext cx="14278114" cy="8862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Deep Learning Models Are Difficult to Interpr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Learning Models Are Difficult to Interpret</a:t>
            </a:r>
          </a:p>
        </p:txBody>
      </p:sp>
      <p:pic>
        <p:nvPicPr>
          <p:cNvPr id="327" name="neural_network_shutterstock_all_is_magic-768x512.jpg" descr="neural_network_shutterstock_all_is_magic-768x5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3205" y="2856230"/>
            <a:ext cx="13477590" cy="8985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Major tradeoff with more complex model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Major tradeoff with more complex models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Able to handle enormous amounts of data and make very accurate predictions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Can be difficult to explain the logic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Explainability is the key to adoption in many contexts</a:t>
            </a:r>
          </a:p>
        </p:txBody>
      </p:sp>
      <p:sp>
        <p:nvSpPr>
          <p:cNvPr id="330" name="AI Explain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Explainability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Big tech companies are currently heavily invested in this issue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Big tech companies are currently heavily invested in this issue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Efforts by the government that are funding programs to develop better explainable AI</a:t>
            </a:r>
          </a:p>
        </p:txBody>
      </p:sp>
      <p:sp>
        <p:nvSpPr>
          <p:cNvPr id="333" name="AI Explain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Explainability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Algorithmic Bias and Fairness</a:t>
            </a:r>
          </a:p>
        </p:txBody>
      </p:sp>
      <p:sp>
        <p:nvSpPr>
          <p:cNvPr id="336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Kevin Werbach, Professor of Legal Studies and Business Ethics</a:t>
            </a:r>
          </a:p>
        </p:txBody>
      </p:sp>
      <p:sp>
        <p:nvSpPr>
          <p:cNvPr id="337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Data can embed human prejudice…"/>
          <p:cNvSpPr txBox="1"/>
          <p:nvPr>
            <p:ph type="body" idx="1"/>
          </p:nvPr>
        </p:nvSpPr>
        <p:spPr>
          <a:xfrm>
            <a:off x="1676400" y="2651477"/>
            <a:ext cx="21031200" cy="9839106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Data can embed human prejudice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women traditionally fail to get promoted and enjoy long careers at a company because of rampant sexism, an AI system will find that being female is associated with poor outcomes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other cases, the data itself can be biased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There may simply be fewer examples of minority populations in the training dataset, resulting in less-accurate models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Sometimes even when classifications such as race and gender aren’t even in the dataset, they influence models through proxies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 zipcode is just an address marker, but it can be strongly correlated with race or socio-economic status, for example</a:t>
            </a:r>
          </a:p>
        </p:txBody>
      </p:sp>
      <p:sp>
        <p:nvSpPr>
          <p:cNvPr id="340" name="Bias and Fair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Bias and Fairness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isks with AI: Overfi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Risks with AI: Overfitting</a:t>
            </a:r>
          </a:p>
        </p:txBody>
      </p:sp>
      <p:pic>
        <p:nvPicPr>
          <p:cNvPr id="244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ubtitle 4"/>
          <p:cNvSpPr txBox="1"/>
          <p:nvPr/>
        </p:nvSpPr>
        <p:spPr>
          <a:xfrm>
            <a:off x="1625600" y="2514600"/>
            <a:ext cx="21031200" cy="1006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Complex AI models such as neural nets can easily overfit (i.e. fit historical data too well but fail in realistic test conditions)</a:t>
            </a:r>
          </a:p>
          <a:p>
            <a:pPr lvl="3" marL="1257300" indent="-571500" defTabSz="914400">
              <a:lnSpc>
                <a:spcPct val="110000"/>
              </a:lnSpc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If we don’t understand what is helping the model perform well, there is a risk that the model will fail upon deployment</a:t>
            </a:r>
          </a:p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Operational Risks</a:t>
            </a:r>
          </a:p>
          <a:p>
            <a:pPr lvl="3" marL="1257300" indent="-571500" defTabSz="914400">
              <a:lnSpc>
                <a:spcPct val="110000"/>
              </a:lnSpc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Direct financial risks (e.g. a trading algorithm)</a:t>
            </a:r>
          </a:p>
          <a:p>
            <a:pPr lvl="3" marL="1257300" indent="-571500" defTabSz="914400">
              <a:lnSpc>
                <a:spcPct val="110000"/>
              </a:lnSpc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Customer perception and reputation (e.g. poor personalization experience)</a:t>
            </a:r>
          </a:p>
          <a:p>
            <a:pPr lvl="2" marL="571500" indent="-571500" defTabSz="914400">
              <a:lnSpc>
                <a:spcPct val="110000"/>
              </a:lnSpc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ML Models need to go through thorough stress-testing (discussed later under audits)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here are now a variety of tools to incorporate fairness criteria into the design of algorithmic systems directly, or to assess whether they produce discriminatory results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There are now a variety of tools to incorporate fairness criteria into the design of algorithmic systems directly, or to assess whether they produce discriminatory results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However, they aren’t foolproof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There isn’t a single definition of fairness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Systems that are more fair might also be less accurate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 some cases, there may not be objective standards of fairness at all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It’s not an accident what data gets collected, how that data is evaluated, or what questions get asked in the design of algorithms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same human factors that lead to marginalized groups being discriminated against in other contexts still apply here</a:t>
            </a:r>
          </a:p>
        </p:txBody>
      </p:sp>
      <p:sp>
        <p:nvSpPr>
          <p:cNvPr id="343" name="Technical Responses to Algorithmic B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Responses to Algorithmic Bias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here are some legal claims that can be brought against biased or unfair algorithms, but their scope is quite limited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There are some legal claims that can be brought against biased or unfair algorithms, but their scope is quite limited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Disparate impact — when a policy or practice that appears to be neutral (doesn’t explicitly treat minority populations different from other populations) still has an effect of different treatment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Only applies to a limited set of protected classes, (e.g. race and gender)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Generally applies only to certain activities specified under the law (e.g. employment and housing)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Requires a defined “policy or practice” affecting a protected class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US Supreme Court has held that statistical disparity alone is not enough</a:t>
            </a:r>
          </a:p>
        </p:txBody>
      </p:sp>
      <p:sp>
        <p:nvSpPr>
          <p:cNvPr id="346" name="Legal Responses of Algorithmic B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Legal Responses of Algorithmic Bias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In Europe, the General Data Protection Regulariont (GDPR) has general anti-bias provision for ”fully-automated processing”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Europe, the General Data Protection Regulariont (GDPR) has general anti-bias provision for ”fully-automated processing”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Limited context and not clear what counts as bias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Proposals for new laws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European Union AI paper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 the US, the Algorithmic Accountability Act</a:t>
            </a:r>
          </a:p>
        </p:txBody>
      </p:sp>
      <p:sp>
        <p:nvSpPr>
          <p:cNvPr id="349" name="Legal Responses of Algorithmic B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Legal Responses of Algorithmic Bias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Deep and diverse data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Deep and diverse data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Think about proxies for illegitimate factors (e.g. zip codes)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Consider the appropriate fairness function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Test and evaluate system performance to assess tradeoffs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 aware of hidden historical biases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Having diverse teams is critically important</a:t>
            </a:r>
          </a:p>
        </p:txBody>
      </p:sp>
      <p:sp>
        <p:nvSpPr>
          <p:cNvPr id="352" name="How Organizations Should Respond to These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Organizations Should Respond to These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Manipulation</a:t>
            </a:r>
          </a:p>
        </p:txBody>
      </p:sp>
      <p:sp>
        <p:nvSpPr>
          <p:cNvPr id="355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Kevin Werbach, Professor of Legal Studies and Business Ethics</a:t>
            </a:r>
          </a:p>
        </p:txBody>
      </p:sp>
      <p:sp>
        <p:nvSpPr>
          <p:cNvPr id="35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Manipulation falls between legitimate persuasion and illegitimate coercion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Manipulation falls between legitimate persuasion and illegitimate coercion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Getting someone to do something that you want by somehow short-circuiting their capacity for rational decision-making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All manipulation isn’t illegal or unethical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Advertising, political campaigning, and fund-raising, for example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AI can manipulate people when it’s not obvious that choices or decisions are being shaped by algorithms</a:t>
            </a:r>
          </a:p>
        </p:txBody>
      </p:sp>
      <p:sp>
        <p:nvSpPr>
          <p:cNvPr id="359" name="Mani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acebook collaborated with academic researchers to measure whether changes in its newsfeed algorithm could generate what psychologists call Emotional Contagion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Facebook collaborated with academic researchers to measure whether changes in its newsfeed algorithm could generate what psychologists call Emotional Contagion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It deliberately fed certain users happier content, and sure enough, they shared happier content with their friends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other research Facebook found it could increase voter participation by tweaking the newsfeed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One of the challenges here is that everything you see on the Facebook newsfeed is the result of algorithms and they are changing all the time</a:t>
            </a:r>
          </a:p>
        </p:txBody>
      </p:sp>
      <p:sp>
        <p:nvSpPr>
          <p:cNvPr id="362" name="Manipulation: Face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Manipulation: Facebook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ome forms of manipulation are legally prohibited, such as false or subliminal advertising, but those are generally defined narrowly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Some forms of manipulation are legally prohibited, such as false or subliminal advertising, but those are generally defined narrowly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major legal concept here is deception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It’s perfectly fine to market a product to customers that you think they want to buy, even when it’s personalized through AI, because users understand that advertising is about selling them things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problem comes when the nature of the relationship isn’t obvious</a:t>
            </a:r>
          </a:p>
        </p:txBody>
      </p:sp>
      <p:sp>
        <p:nvSpPr>
          <p:cNvPr id="365" name="De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Exploitation is a more harmful form of manipulation that involves taking advantage of vulnerabilities to produce voluntary agreements that would not occur in a competitive market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Exploitation is a more harmful form of manipulation that involves taking advantage of vulnerabilities to produce voluntary agreements that would not occur in a competitive market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UK airlines deliberately seating families apart from one another when they purchased cheaper tickets, in order to encourage them to upgrade to higher priced tickets so they could sit together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Leaked Facebook advertising presentation suggested it could identify when teenagers were feeling “worthless,” “insecure,” or “anxious”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This is the point at which responsible AI practitioners need to draw a line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If you wouldn’t consciously design a business practice to exploit vulnerable people, you shouldn’t do it through algorithms</a:t>
            </a:r>
          </a:p>
        </p:txBody>
      </p:sp>
      <p:sp>
        <p:nvSpPr>
          <p:cNvPr id="368" name="Exploi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Exploitation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Using algorithms to subtly undermine competitive markets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Using algorithms to subtly undermine competitive markets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Amazon sells both third party products and its own private-label offerings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Its search engine doesn’t directly prioritize its own products, but it does incorporate signals that use proxies for Amazon’s profitability, which could result in that kind of bias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some cases, algorithms can execute collusive strategies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2018 DOJ action against poster sellers on Amazon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Researchers have shown that machine learning algorithms may self-discover collusive strategies</a:t>
            </a:r>
          </a:p>
        </p:txBody>
      </p:sp>
      <p:sp>
        <p:nvSpPr>
          <p:cNvPr id="371" name="Market Mani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Xiaoice: Darling of Chinese Social Med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Xiaoice: Darling of Chinese Social Media</a:t>
            </a:r>
          </a:p>
        </p:txBody>
      </p:sp>
      <p:pic>
        <p:nvPicPr>
          <p:cNvPr id="248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19-12-05 at 12.13.16 AM.png" descr="Screen Shot 2019-12-05 at 12.13.1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8062" y="2090377"/>
            <a:ext cx="18907876" cy="992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here is no bright line defining manipulation, except perhaps in the market manipulation cases where general principles of antitrust or competition policy can be applied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There is no bright line defining manipulation, except perhaps in the market manipulation cases where general principles of antitrust or competition policy can be applied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question you should ask yourself is whether the objectives of your AI system are creating mutually beneficial relationships with your stakeholders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Are people getting what they would likely choose on their own if they understood the nature of the relationship?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Or are you essentially tricking them?</a:t>
            </a:r>
          </a:p>
        </p:txBody>
      </p:sp>
      <p:sp>
        <p:nvSpPr>
          <p:cNvPr id="374" name="Manipulation Respon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Manipulation Responses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In the context of academic research on human subjects, a standard set of principles were developed in something called the Belmont Report in the 1970s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the context of academic research on human subjects, a standard set of principles were developed in something called the Belmont Report in the 1970s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four main elements are: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Informed consent — meaning users truly understand what they are getting into, unless it’s something that involved no real risk to them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Beneficence — “do not harm”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Justice — non-exploitative, administered fairly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 dedicated review board</a:t>
            </a:r>
          </a:p>
        </p:txBody>
      </p:sp>
      <p:sp>
        <p:nvSpPr>
          <p:cNvPr id="377" name="Manipulation Respon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Manipulation Responses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Many organizations find it helpful to have a dedicated center of excellence or committee to evaluate these and other ethical questions about major AI implementations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Many organizations find it helpful to have a dedicated center of excellence or committee to evaluate these and other ethical questions about major AI implementations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Shouldn’t come at the expense of diffusing responsible AI throughout the organization</a:t>
            </a:r>
          </a:p>
        </p:txBody>
      </p:sp>
      <p:sp>
        <p:nvSpPr>
          <p:cNvPr id="380" name="Manipulation Respon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Manipulation Responses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Data Protection</a:t>
            </a:r>
          </a:p>
        </p:txBody>
      </p:sp>
      <p:sp>
        <p:nvSpPr>
          <p:cNvPr id="383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Kevin Werbach, Professor of Legal Studies and Business Ethics</a:t>
            </a:r>
          </a:p>
        </p:txBody>
      </p:sp>
      <p:sp>
        <p:nvSpPr>
          <p:cNvPr id="384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AI Strategy and 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vernments are increasingly concerned about what the scholar Shoshana Zuboff labeled “surveillance capitalism”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Governments are increasingly concerned about what the scholar Shoshana Zuboff labeled “surveillance capitalism”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business models that see personal data as a resource to be exploited through ever more sophisticated personalization and targeting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Ever since databases were widely applied in business in the 1960s, there have been concerns about how that power might be abused, or violate fundamental rights</a:t>
            </a:r>
          </a:p>
        </p:txBody>
      </p:sp>
      <p:sp>
        <p:nvSpPr>
          <p:cNvPr id="387" name="Data Protection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Protection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Novel Data Protection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Novel Data Protection Issues</a:t>
            </a:r>
          </a:p>
        </p:txBody>
      </p:sp>
      <p:sp>
        <p:nvSpPr>
          <p:cNvPr id="390" name="Big data requires large datasets…"/>
          <p:cNvSpPr txBox="1"/>
          <p:nvPr>
            <p:ph type="body" idx="1"/>
          </p:nvPr>
        </p:nvSpPr>
        <p:spPr>
          <a:xfrm>
            <a:off x="1676400" y="3667871"/>
            <a:ext cx="21031200" cy="905408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Big data requires large datasets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Inferential privacy violations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e.g. Researcher Mikal Kosinski’s algorithm to predict sexual orientation based on Facebook profile photos or likes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Murky area, both legally and ethically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Models often require significant data transfers in order to be updated (e.g. from phones to the cloud)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Federated privacy can be used to moderate this problem</a:t>
            </a:r>
          </a:p>
        </p:txBody>
      </p:sp>
      <p:sp>
        <p:nvSpPr>
          <p:cNvPr id="391" name="Big data and machine learning raise novel data protection issue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Big data and machine learning raise novel data protection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ollection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641684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 startAt="1"/>
              <a:defRPr sz="4800"/>
            </a:pPr>
            <a:r>
              <a:t>Collection</a:t>
            </a:r>
          </a:p>
          <a:p>
            <a:pPr lvl="1" marL="641684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 startAt="1"/>
              <a:defRPr sz="4800"/>
            </a:pPr>
            <a:r>
              <a:t>Aggregation/analysis</a:t>
            </a:r>
          </a:p>
          <a:p>
            <a:pPr lvl="1" marL="641684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 startAt="1"/>
              <a:defRPr sz="4800"/>
            </a:pPr>
            <a:r>
              <a:t>Storage</a:t>
            </a:r>
          </a:p>
          <a:p>
            <a:pPr lvl="1" marL="641684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 startAt="1"/>
              <a:defRPr sz="4800"/>
            </a:pPr>
            <a:r>
              <a:t>Use</a:t>
            </a:r>
          </a:p>
          <a:p>
            <a:pPr lvl="1" marL="641684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 startAt="1"/>
              <a:defRPr sz="4800"/>
            </a:pPr>
            <a:r>
              <a:t>Distribution</a:t>
            </a:r>
          </a:p>
        </p:txBody>
      </p:sp>
      <p:sp>
        <p:nvSpPr>
          <p:cNvPr id="394" name="5 Stages of the Privacy Life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 Stages of the Privacy Lifecycle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roup"/>
          <p:cNvGrpSpPr/>
          <p:nvPr/>
        </p:nvGrpSpPr>
        <p:grpSpPr>
          <a:xfrm>
            <a:off x="1615000" y="7073870"/>
            <a:ext cx="21113895" cy="5335484"/>
            <a:chOff x="0" y="0"/>
            <a:chExt cx="21113894" cy="5335482"/>
          </a:xfrm>
        </p:grpSpPr>
        <p:sp>
          <p:nvSpPr>
            <p:cNvPr id="396" name="Rectangle"/>
            <p:cNvSpPr/>
            <p:nvPr/>
          </p:nvSpPr>
          <p:spPr>
            <a:xfrm>
              <a:off x="10636394" y="1146715"/>
              <a:ext cx="10477501" cy="4188768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397" name="Google Shape;180;p18"/>
            <p:cNvSpPr/>
            <p:nvPr/>
          </p:nvSpPr>
          <p:spPr>
            <a:xfrm>
              <a:off x="10639339" y="0"/>
              <a:ext cx="10471610" cy="106780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98" name="Google Shape;181;p18"/>
            <p:cNvSpPr txBox="1"/>
            <p:nvPr/>
          </p:nvSpPr>
          <p:spPr>
            <a:xfrm>
              <a:off x="10595119" y="194622"/>
              <a:ext cx="6706870" cy="67855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302259" defTabSz="914400"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Europe</a:t>
              </a:r>
            </a:p>
          </p:txBody>
        </p:sp>
        <p:sp>
          <p:nvSpPr>
            <p:cNvPr id="399" name="Google Shape;182;p18"/>
            <p:cNvSpPr/>
            <p:nvPr/>
          </p:nvSpPr>
          <p:spPr>
            <a:xfrm>
              <a:off x="19267675" y="1001"/>
              <a:ext cx="1839930" cy="106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"/>
                  </a:moveTo>
                  <a:lnTo>
                    <a:pt x="5042" y="21"/>
                  </a:lnTo>
                  <a:lnTo>
                    <a:pt x="5042" y="0"/>
                  </a:lnTo>
                  <a:lnTo>
                    <a:pt x="0" y="0"/>
                  </a:lnTo>
                  <a:lnTo>
                    <a:pt x="5042" y="21600"/>
                  </a:lnTo>
                  <a:lnTo>
                    <a:pt x="21600" y="21600"/>
                  </a:lnTo>
                  <a:lnTo>
                    <a:pt x="21600" y="21"/>
                  </a:ln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00" name="Google Shape;183;p18"/>
            <p:cNvSpPr/>
            <p:nvPr/>
          </p:nvSpPr>
          <p:spPr>
            <a:xfrm>
              <a:off x="44220" y="0"/>
              <a:ext cx="10471606" cy="10678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01" name="Google Shape;184;p18"/>
            <p:cNvSpPr txBox="1"/>
            <p:nvPr/>
          </p:nvSpPr>
          <p:spPr>
            <a:xfrm>
              <a:off x="0" y="194622"/>
              <a:ext cx="6706869" cy="67855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307975" defTabSz="914400"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</a:t>
              </a:r>
            </a:p>
          </p:txBody>
        </p:sp>
        <p:sp>
          <p:nvSpPr>
            <p:cNvPr id="402" name="Google Shape;185;p18"/>
            <p:cNvSpPr/>
            <p:nvPr/>
          </p:nvSpPr>
          <p:spPr>
            <a:xfrm>
              <a:off x="8683634" y="0"/>
              <a:ext cx="1839931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"/>
                  </a:moveTo>
                  <a:lnTo>
                    <a:pt x="5042" y="21"/>
                  </a:lnTo>
                  <a:lnTo>
                    <a:pt x="5042" y="0"/>
                  </a:lnTo>
                  <a:lnTo>
                    <a:pt x="0" y="0"/>
                  </a:lnTo>
                  <a:lnTo>
                    <a:pt x="5042" y="21600"/>
                  </a:lnTo>
                  <a:lnTo>
                    <a:pt x="21600" y="21600"/>
                  </a:lnTo>
                  <a:lnTo>
                    <a:pt x="21600" y="21"/>
                  </a:ln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03" name="Rectangle"/>
            <p:cNvSpPr/>
            <p:nvPr/>
          </p:nvSpPr>
          <p:spPr>
            <a:xfrm>
              <a:off x="41273" y="1142463"/>
              <a:ext cx="10477501" cy="419100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405" name="Opt-in"/>
          <p:cNvSpPr txBox="1"/>
          <p:nvPr/>
        </p:nvSpPr>
        <p:spPr>
          <a:xfrm>
            <a:off x="12291499" y="8284085"/>
            <a:ext cx="10477501" cy="9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Opt-in</a:t>
            </a:r>
          </a:p>
        </p:txBody>
      </p:sp>
      <p:sp>
        <p:nvSpPr>
          <p:cNvPr id="406" name="Defined purpose/purpose limitation"/>
          <p:cNvSpPr txBox="1"/>
          <p:nvPr/>
        </p:nvSpPr>
        <p:spPr>
          <a:xfrm>
            <a:off x="12291499" y="8971176"/>
            <a:ext cx="10477501" cy="9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Defined purpose/purpose limitation</a:t>
            </a:r>
          </a:p>
        </p:txBody>
      </p:sp>
      <p:sp>
        <p:nvSpPr>
          <p:cNvPr id="407" name="Regulates brokers"/>
          <p:cNvSpPr txBox="1"/>
          <p:nvPr/>
        </p:nvSpPr>
        <p:spPr>
          <a:xfrm>
            <a:off x="12291499" y="9712955"/>
            <a:ext cx="10477501" cy="9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Regulates brokers</a:t>
            </a:r>
          </a:p>
        </p:txBody>
      </p:sp>
      <p:sp>
        <p:nvSpPr>
          <p:cNvPr id="408" name="Additional rules for fully automated processing"/>
          <p:cNvSpPr txBox="1"/>
          <p:nvPr/>
        </p:nvSpPr>
        <p:spPr>
          <a:xfrm>
            <a:off x="12291499" y="10425091"/>
            <a:ext cx="10397290" cy="1605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Additional rules for fully automated processing</a:t>
            </a:r>
          </a:p>
        </p:txBody>
      </p:sp>
      <p:sp>
        <p:nvSpPr>
          <p:cNvPr id="409" name="Substantive rights"/>
          <p:cNvSpPr txBox="1"/>
          <p:nvPr/>
        </p:nvSpPr>
        <p:spPr>
          <a:xfrm>
            <a:off x="12291499" y="11707152"/>
            <a:ext cx="10477501" cy="868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Substantive rights</a:t>
            </a:r>
          </a:p>
        </p:txBody>
      </p:sp>
      <p:sp>
        <p:nvSpPr>
          <p:cNvPr id="410" name="Opt-out"/>
          <p:cNvSpPr txBox="1"/>
          <p:nvPr/>
        </p:nvSpPr>
        <p:spPr>
          <a:xfrm>
            <a:off x="1656273" y="8284085"/>
            <a:ext cx="9969501" cy="9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Opt-out</a:t>
            </a:r>
          </a:p>
        </p:txBody>
      </p:sp>
      <p:sp>
        <p:nvSpPr>
          <p:cNvPr id="411" name="No requirement to specify purpose"/>
          <p:cNvSpPr txBox="1"/>
          <p:nvPr/>
        </p:nvSpPr>
        <p:spPr>
          <a:xfrm>
            <a:off x="1656273" y="8971176"/>
            <a:ext cx="9969501" cy="9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No requirement to specify purpose</a:t>
            </a:r>
          </a:p>
        </p:txBody>
      </p:sp>
      <p:sp>
        <p:nvSpPr>
          <p:cNvPr id="412" name="Gray area regarding brokers"/>
          <p:cNvSpPr txBox="1"/>
          <p:nvPr/>
        </p:nvSpPr>
        <p:spPr>
          <a:xfrm>
            <a:off x="1656273" y="9712955"/>
            <a:ext cx="9969501" cy="9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697163" indent="-481263">
              <a:spcBef>
                <a:spcPts val="1000"/>
              </a:spcBef>
              <a:buSzPct val="100000"/>
              <a:buChar char="•"/>
              <a:defRPr sz="4000">
                <a:solidFill>
                  <a:schemeClr val="accent1"/>
                </a:solidFill>
              </a:defRPr>
            </a:pPr>
            <a:r>
              <a:t>Gray area regarding brokers</a:t>
            </a:r>
          </a:p>
        </p:txBody>
      </p:sp>
      <p:sp>
        <p:nvSpPr>
          <p:cNvPr id="413" name="US: Market based, user choice (notice and consent), sectoral…"/>
          <p:cNvSpPr txBox="1"/>
          <p:nvPr>
            <p:ph type="body" sz="half" idx="1"/>
          </p:nvPr>
        </p:nvSpPr>
        <p:spPr>
          <a:xfrm>
            <a:off x="1676400" y="2651477"/>
            <a:ext cx="21031200" cy="4177184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US: Market based, user choice (notice and consent), sectoral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Europe: Human-rights based, comprehensive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GDRP applies to both data controllers and processors, for any personally identifying information involving European citizens</a:t>
            </a:r>
          </a:p>
        </p:txBody>
      </p:sp>
      <p:sp>
        <p:nvSpPr>
          <p:cNvPr id="414" name="Data Protection: Legal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Protection: Legal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6"/>
      <p:bldP build="whole" bldLvl="1" animBg="1" rev="0" advAuto="0" spid="404" grpId="2"/>
      <p:bldP build="p" bldLvl="5" animBg="1" rev="0" advAuto="0" spid="413" grpId="1"/>
      <p:bldP build="whole" bldLvl="1" animBg="1" rev="0" advAuto="0" spid="412" grpId="8"/>
      <p:bldP build="whole" bldLvl="1" animBg="1" rev="0" advAuto="0" spid="408" grpId="9"/>
      <p:bldP build="whole" bldLvl="1" animBg="1" rev="0" advAuto="0" spid="409" grpId="10"/>
      <p:bldP build="whole" bldLvl="1" animBg="1" rev="0" advAuto="0" spid="406" grpId="4"/>
      <p:bldP build="whole" bldLvl="1" animBg="1" rev="0" advAuto="0" spid="405" grpId="3"/>
      <p:bldP build="whole" bldLvl="1" animBg="1" rev="0" advAuto="0" spid="407" grpId="7"/>
      <p:bldP build="whole" bldLvl="1" animBg="1" rev="0" advAuto="0" spid="410" grpId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Most other major jurisdictions adopting rules similar to the European approach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Most other major jurisdictions adopting rules similar to the European approach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US is moving in that direction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Movement to require more explicit protections for AI systems when they involve high-risk data collection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Seem to be seeing a race to the top, rather than to the bottom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Especially for multinational companies</a:t>
            </a:r>
          </a:p>
        </p:txBody>
      </p:sp>
      <p:sp>
        <p:nvSpPr>
          <p:cNvPr id="417" name="Data Protection: Legal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Protection: Legal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In building an AI project, it’s crucial to consider data protection at two levels: the technical level and the operational level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building an AI project, it’s crucial to consider data protection at two levels: the technical level and the operational level</a:t>
            </a:r>
          </a:p>
        </p:txBody>
      </p:sp>
      <p:sp>
        <p:nvSpPr>
          <p:cNvPr id="420" name="Data Protection: Respon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Protection: Responses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creen Shot 2019-12-05 at 12.13.28 AM.png" descr="Screen Shot 2019-12-05 at 12.13.2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077" y="2152537"/>
            <a:ext cx="18787710" cy="984906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Xiaoice: Darling of Chinese Social Med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Xiaoice: Darling of Chinese Social Media</a:t>
            </a:r>
          </a:p>
        </p:txBody>
      </p:sp>
      <p:pic>
        <p:nvPicPr>
          <p:cNvPr id="253" name="Picture 16" descr="Picture 16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Data Protection at the Technical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Protection at the Technical Level</a:t>
            </a:r>
          </a:p>
        </p:txBody>
      </p:sp>
      <p:sp>
        <p:nvSpPr>
          <p:cNvPr id="423" name="Federated learning…"/>
          <p:cNvSpPr txBox="1"/>
          <p:nvPr>
            <p:ph type="body" idx="1"/>
          </p:nvPr>
        </p:nvSpPr>
        <p:spPr>
          <a:xfrm>
            <a:off x="1676400" y="3667871"/>
            <a:ext cx="21031200" cy="905408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Federated learning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Differential privacy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Mathematical technique for strategically adding noise to datasets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Statistical queries produce equivalent results, but it’s impossible to determine whether a particular individual is part of the dataset</a:t>
            </a:r>
          </a:p>
          <a:p>
            <a:pPr lvl="2" marL="1270000" indent="-508000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Allows you to tune accuracy/privacy tradeoff precisely</a:t>
            </a:r>
          </a:p>
        </p:txBody>
      </p:sp>
      <p:sp>
        <p:nvSpPr>
          <p:cNvPr id="424" name="There are a variety of techniques to make systems more privacy protective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There are a variety of techniques to make systems more privacy protective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rivacy by design — first introduced by Ann Cavoukian, the privacy commissioner of Ontario, Canada, and now formally incorporated into GDPR…"/>
          <p:cNvSpPr txBox="1"/>
          <p:nvPr>
            <p:ph type="body" idx="1"/>
          </p:nvPr>
        </p:nvSpPr>
        <p:spPr>
          <a:xfrm>
            <a:off x="1676400" y="2651477"/>
            <a:ext cx="21031200" cy="10192228"/>
          </a:xfrm>
          <a:prstGeom prst="rect">
            <a:avLst/>
          </a:prstGeom>
        </p:spPr>
        <p:txBody>
          <a:bodyPr/>
          <a:lstStyle/>
          <a:p>
            <a:pPr lvl="1" marL="476450" indent="-476450" defTabSz="1810511">
              <a:lnSpc>
                <a:spcPct val="110000"/>
              </a:lnSpc>
              <a:spcBef>
                <a:spcPts val="2900"/>
              </a:spcBef>
              <a:buSzPct val="100000"/>
              <a:buChar char="•"/>
              <a:defRPr sz="4752"/>
            </a:pPr>
            <a:r>
              <a:t>Privacy by design — first introduced by Ann Cavoukian, the privacy commissioner of Ontario, Canada, and now formally incorporated into GDPR </a:t>
            </a:r>
          </a:p>
          <a:p>
            <a:pPr lvl="2" marL="1257300" indent="-502919" defTabSz="1810511">
              <a:lnSpc>
                <a:spcPct val="110000"/>
              </a:lnSpc>
              <a:spcBef>
                <a:spcPts val="1400"/>
              </a:spcBef>
              <a:buSzPct val="100000"/>
              <a:buChar char="•"/>
              <a:defRPr sz="4752"/>
            </a:pPr>
            <a:r>
              <a:t>Incorporate privacy considerations into every decision involving personally-identifiable, or potentially personally-identifiable data, at every stage of the process</a:t>
            </a:r>
          </a:p>
          <a:p>
            <a:pPr lvl="2" marL="1257300" indent="-502919" defTabSz="1810511">
              <a:lnSpc>
                <a:spcPct val="110000"/>
              </a:lnSpc>
              <a:spcBef>
                <a:spcPts val="1400"/>
              </a:spcBef>
              <a:buSzPct val="100000"/>
              <a:buChar char="•"/>
              <a:defRPr sz="4752"/>
            </a:pPr>
            <a:r>
              <a:t>If everyone on your team is aware of the risks and thinking about where something could be problematic, you are much more likely to avoid a controversy</a:t>
            </a:r>
          </a:p>
          <a:p>
            <a:pPr lvl="1" marL="476450" indent="-476450" defTabSz="1810511">
              <a:lnSpc>
                <a:spcPct val="110000"/>
              </a:lnSpc>
              <a:spcBef>
                <a:spcPts val="2900"/>
              </a:spcBef>
              <a:buSzPct val="100000"/>
              <a:buChar char="•"/>
              <a:defRPr sz="4752"/>
            </a:pPr>
            <a:r>
              <a:t>Formal mechanisms such as data impact assessments</a:t>
            </a:r>
          </a:p>
          <a:p>
            <a:pPr lvl="1" marL="476450" indent="-476450" defTabSz="1810511">
              <a:lnSpc>
                <a:spcPct val="110000"/>
              </a:lnSpc>
              <a:spcBef>
                <a:spcPts val="2900"/>
              </a:spcBef>
              <a:buSzPct val="100000"/>
              <a:buChar char="•"/>
              <a:defRPr sz="4752"/>
            </a:pPr>
            <a:r>
              <a:t>The most important principle for privacy and data protection is to see them as pervasive considerations</a:t>
            </a:r>
          </a:p>
        </p:txBody>
      </p:sp>
      <p:sp>
        <p:nvSpPr>
          <p:cNvPr id="427" name="Data Protection at the Operational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Protection at the Operational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ay.ai: Xiaoice’s Evil Cous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Tay.ai: Xiaoice’s Evil Cousin</a:t>
            </a:r>
          </a:p>
        </p:txBody>
      </p:sp>
      <p:pic>
        <p:nvPicPr>
          <p:cNvPr id="256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Content Placeholder 7" descr="Content Placeholder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0625" y="2549418"/>
            <a:ext cx="20054749" cy="6886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8866" y="9241987"/>
            <a:ext cx="20264700" cy="3115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lgorithm Bias in Recruiting 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Bias in Recruiting Software</a:t>
            </a:r>
          </a:p>
        </p:txBody>
      </p:sp>
      <p:pic>
        <p:nvPicPr>
          <p:cNvPr id="261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Content Placeholder 2"/>
          <p:cNvSpPr txBox="1"/>
          <p:nvPr/>
        </p:nvSpPr>
        <p:spPr>
          <a:xfrm>
            <a:off x="3341589" y="10581486"/>
            <a:ext cx="17700822" cy="17887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  <a:defRPr sz="4800">
                <a:solidFill>
                  <a:schemeClr val="accent1"/>
                </a:solidFill>
              </a:defRPr>
            </a:pPr>
            <a:r>
              <a:t>Amazon’s machine learning specialists uncovered a big problem: their new recruiting engine </a:t>
            </a:r>
            <a:r>
              <a:rPr b="1"/>
              <a:t>did not like women</a:t>
            </a:r>
          </a:p>
        </p:txBody>
      </p:sp>
      <p:grpSp>
        <p:nvGrpSpPr>
          <p:cNvPr id="265" name="Group 7"/>
          <p:cNvGrpSpPr/>
          <p:nvPr/>
        </p:nvGrpSpPr>
        <p:grpSpPr>
          <a:xfrm>
            <a:off x="12343591" y="3407702"/>
            <a:ext cx="8030945" cy="6023209"/>
            <a:chOff x="0" y="0"/>
            <a:chExt cx="8030943" cy="6023207"/>
          </a:xfrm>
        </p:grpSpPr>
        <p:pic>
          <p:nvPicPr>
            <p:cNvPr id="263" name="Picture 8" descr="Picture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030944" cy="60232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4" name="Oval 9"/>
            <p:cNvSpPr/>
            <p:nvPr/>
          </p:nvSpPr>
          <p:spPr>
            <a:xfrm>
              <a:off x="3442153" y="1997879"/>
              <a:ext cx="750157" cy="669060"/>
            </a:xfrm>
            <a:prstGeom prst="ellipse">
              <a:avLst/>
            </a:prstGeom>
            <a:solidFill>
              <a:srgbClr val="F9E70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pic>
        <p:nvPicPr>
          <p:cNvPr id="26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12594" y="3407702"/>
            <a:ext cx="7011572" cy="6023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lgorithms Incorrectly Predict Recidiv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 Incorrectly Predict Recidivism</a:t>
            </a:r>
          </a:p>
        </p:txBody>
      </p:sp>
      <p:pic>
        <p:nvPicPr>
          <p:cNvPr id="269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4309" y="4836376"/>
            <a:ext cx="12515382" cy="6436949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Content Placeholder 2"/>
          <p:cNvSpPr txBox="1"/>
          <p:nvPr/>
        </p:nvSpPr>
        <p:spPr>
          <a:xfrm>
            <a:off x="5627173" y="2549418"/>
            <a:ext cx="13129654" cy="17336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  <a:defRPr sz="4700">
                <a:solidFill>
                  <a:schemeClr val="accent1"/>
                </a:solidFill>
              </a:defRPr>
            </a:pPr>
            <a:r>
              <a:t>There are </a:t>
            </a:r>
            <a:r>
              <a:rPr b="1"/>
              <a:t>higher false positive and false negative rates</a:t>
            </a:r>
            <a:r>
              <a:t> among African Americans</a:t>
            </a:r>
          </a:p>
        </p:txBody>
      </p:sp>
      <p:sp>
        <p:nvSpPr>
          <p:cNvPr id="272" name="Content Placeholder 2"/>
          <p:cNvSpPr txBox="1"/>
          <p:nvPr/>
        </p:nvSpPr>
        <p:spPr>
          <a:xfrm>
            <a:off x="5428939" y="11331060"/>
            <a:ext cx="13526122" cy="11954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400">
              <a:lnSpc>
                <a:spcPct val="90000"/>
              </a:lnSpc>
              <a:spcBef>
                <a:spcPts val="600"/>
              </a:spcBef>
              <a:defRPr i="1">
                <a:solidFill>
                  <a:schemeClr val="accent1"/>
                </a:solidFill>
              </a:defRPr>
            </a:lvl1pPr>
          </a:lstStyle>
          <a:p>
            <a:pPr/>
            <a:r>
              <a:t>Algorithms racial bias in predicting recidivism rates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Why Might AI-Based Decisions be Unpredictab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Might AI-Based Decisions be Unpredictable?</a:t>
            </a:r>
          </a:p>
        </p:txBody>
      </p:sp>
      <p:pic>
        <p:nvPicPr>
          <p:cNvPr id="275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Content Placeholder 2"/>
          <p:cNvSpPr txBox="1"/>
          <p:nvPr/>
        </p:nvSpPr>
        <p:spPr>
          <a:xfrm>
            <a:off x="4084324" y="9887538"/>
            <a:ext cx="16215352" cy="15549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14400">
              <a:lnSpc>
                <a:spcPct val="81000"/>
              </a:lnSpc>
              <a:spcBef>
                <a:spcPts val="600"/>
              </a:spcBef>
              <a:defRPr sz="4800">
                <a:solidFill>
                  <a:schemeClr val="accent1"/>
                </a:solidFill>
              </a:defRPr>
            </a:pPr>
            <a:r>
              <a:t>Analogous to human behavior, algorithms are driven by </a:t>
            </a:r>
          </a:p>
          <a:p>
            <a:pPr algn="ctr" defTabSz="914400">
              <a:lnSpc>
                <a:spcPct val="81000"/>
              </a:lnSpc>
              <a:spcBef>
                <a:spcPts val="600"/>
              </a:spcBef>
              <a:defRPr b="1" sz="4800">
                <a:solidFill>
                  <a:schemeClr val="accent4"/>
                </a:solidFill>
              </a:defRPr>
            </a:pPr>
            <a:r>
              <a:t>nature and nurture.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3524430" y="3344903"/>
            <a:ext cx="17089333" cy="4978154"/>
            <a:chOff x="0" y="0"/>
            <a:chExt cx="17089331" cy="4978152"/>
          </a:xfrm>
        </p:grpSpPr>
        <p:sp>
          <p:nvSpPr>
            <p:cNvPr id="277" name="Content Placeholder 2"/>
            <p:cNvSpPr txBox="1"/>
            <p:nvPr/>
          </p:nvSpPr>
          <p:spPr>
            <a:xfrm>
              <a:off x="7112102" y="0"/>
              <a:ext cx="3110936" cy="96026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 fontScale="100000" lnSpcReduction="0"/>
            </a:bodyPr>
            <a:lstStyle>
              <a:lvl1pPr algn="ctr" defTabSz="914400">
                <a:spcBef>
                  <a:spcPts val="600"/>
                </a:spcBef>
                <a:defRPr b="1"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78" name="Content Placeholder 2"/>
            <p:cNvSpPr txBox="1"/>
            <p:nvPr/>
          </p:nvSpPr>
          <p:spPr>
            <a:xfrm>
              <a:off x="0" y="95132"/>
              <a:ext cx="5190599" cy="76999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600"/>
                </a:spcBef>
                <a:defRPr b="1"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Algorithm Logic</a:t>
              </a:r>
            </a:p>
          </p:txBody>
        </p:sp>
        <p:sp>
          <p:nvSpPr>
            <p:cNvPr id="279" name="Content Placeholder 2"/>
            <p:cNvSpPr txBox="1"/>
            <p:nvPr/>
          </p:nvSpPr>
          <p:spPr>
            <a:xfrm>
              <a:off x="13290236" y="0"/>
              <a:ext cx="3799096" cy="96026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 fontScale="100000" lnSpcReduction="0"/>
            </a:bodyPr>
            <a:lstStyle>
              <a:lvl1pPr algn="ctr" defTabSz="914400">
                <a:spcBef>
                  <a:spcPts val="600"/>
                </a:spcBef>
                <a:defRPr b="1" sz="48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AI Behavior</a:t>
              </a:r>
            </a:p>
          </p:txBody>
        </p:sp>
        <p:pic>
          <p:nvPicPr>
            <p:cNvPr id="280" name="Picture 14" descr="Picture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27484" y="2048040"/>
              <a:ext cx="2930113" cy="2930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Picture 15" descr="Picture 1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30243" y="2048040"/>
              <a:ext cx="2930113" cy="2930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Picture 17" descr="Picture 1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724728" y="2048040"/>
              <a:ext cx="2930113" cy="2930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Cross 18"/>
            <p:cNvSpPr/>
            <p:nvPr/>
          </p:nvSpPr>
          <p:spPr>
            <a:xfrm>
              <a:off x="5176884" y="3032965"/>
              <a:ext cx="1129082" cy="960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13745" y="0"/>
                  </a:lnTo>
                  <a:lnTo>
                    <a:pt x="13745" y="7637"/>
                  </a:lnTo>
                  <a:lnTo>
                    <a:pt x="21600" y="7637"/>
                  </a:lnTo>
                  <a:lnTo>
                    <a:pt x="21600" y="13963"/>
                  </a:lnTo>
                  <a:lnTo>
                    <a:pt x="13745" y="13963"/>
                  </a:lnTo>
                  <a:lnTo>
                    <a:pt x="13745" y="21600"/>
                  </a:lnTo>
                  <a:lnTo>
                    <a:pt x="7855" y="21600"/>
                  </a:lnTo>
                  <a:lnTo>
                    <a:pt x="7855" y="13963"/>
                  </a:lnTo>
                  <a:lnTo>
                    <a:pt x="0" y="13963"/>
                  </a:lnTo>
                  <a:lnTo>
                    <a:pt x="0" y="7637"/>
                  </a:lnTo>
                  <a:lnTo>
                    <a:pt x="7855" y="7637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EE7A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286" name="Group"/>
            <p:cNvGrpSpPr/>
            <p:nvPr/>
          </p:nvGrpSpPr>
          <p:grpSpPr>
            <a:xfrm>
              <a:off x="11479117" y="3128361"/>
              <a:ext cx="976680" cy="769471"/>
              <a:chOff x="0" y="0"/>
              <a:chExt cx="976679" cy="769470"/>
            </a:xfrm>
          </p:grpSpPr>
          <p:sp>
            <p:nvSpPr>
              <p:cNvPr id="284" name="Rectangle 19"/>
              <p:cNvSpPr/>
              <p:nvPr/>
            </p:nvSpPr>
            <p:spPr>
              <a:xfrm>
                <a:off x="0" y="0"/>
                <a:ext cx="976680" cy="307047"/>
              </a:xfrm>
              <a:prstGeom prst="rect">
                <a:avLst/>
              </a:prstGeom>
              <a:solidFill>
                <a:srgbClr val="EE7A3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44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285" name="Rectangle 20"/>
              <p:cNvSpPr/>
              <p:nvPr/>
            </p:nvSpPr>
            <p:spPr>
              <a:xfrm>
                <a:off x="0" y="462423"/>
                <a:ext cx="976680" cy="307048"/>
              </a:xfrm>
              <a:prstGeom prst="rect">
                <a:avLst/>
              </a:prstGeom>
              <a:solidFill>
                <a:srgbClr val="EE7A3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44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287" name="Content Placeholder 2"/>
            <p:cNvSpPr txBox="1"/>
            <p:nvPr/>
          </p:nvSpPr>
          <p:spPr>
            <a:xfrm>
              <a:off x="6716270" y="753239"/>
              <a:ext cx="3902598" cy="96026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 fontScale="100000" lnSpcReduction="0"/>
            </a:bodyPr>
            <a:lstStyle>
              <a:lvl1pPr algn="ctr" defTabSz="914400">
                <a:spcBef>
                  <a:spcPts val="600"/>
                </a:spcBef>
                <a:defRPr b="1"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Nurture</a:t>
              </a:r>
            </a:p>
          </p:txBody>
        </p:sp>
        <p:sp>
          <p:nvSpPr>
            <p:cNvPr id="288" name="Content Placeholder 2"/>
            <p:cNvSpPr txBox="1"/>
            <p:nvPr/>
          </p:nvSpPr>
          <p:spPr>
            <a:xfrm>
              <a:off x="926193" y="753239"/>
              <a:ext cx="3338213" cy="96026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 fontScale="100000" lnSpcReduction="0"/>
            </a:bodyPr>
            <a:lstStyle>
              <a:lvl1pPr algn="ctr" defTabSz="914400">
                <a:spcBef>
                  <a:spcPts val="600"/>
                </a:spcBef>
                <a:defRPr b="1"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Nature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isks to Soci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Risks to Society</a:t>
            </a:r>
          </a:p>
        </p:txBody>
      </p:sp>
      <p:pic>
        <p:nvPicPr>
          <p:cNvPr id="292" name="Picture 16" descr="Picture 1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219" y="1982805"/>
            <a:ext cx="274321" cy="2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ubtitle 4"/>
          <p:cNvSpPr txBox="1"/>
          <p:nvPr/>
        </p:nvSpPr>
        <p:spPr>
          <a:xfrm>
            <a:off x="1625600" y="2514600"/>
            <a:ext cx="21031200" cy="487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571500" indent="-571500" defTabSz="914400">
              <a:spcBef>
                <a:spcPts val="30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Social risks can result from automated decisions because these decisions may result in disadvantaged minorities continuing to be left behind</a:t>
            </a:r>
          </a:p>
          <a:p>
            <a:pPr lvl="3" marL="1257299" indent="-571499" defTabSz="914400">
              <a:spcBef>
                <a:spcPts val="1500"/>
              </a:spcBef>
              <a:buSzPct val="100000"/>
              <a:buFont typeface="Arial"/>
              <a:buChar char="•"/>
              <a:defRPr sz="4800">
                <a:solidFill>
                  <a:schemeClr val="accent1"/>
                </a:solidFill>
              </a:defRPr>
            </a:pPr>
            <a:r>
              <a:t>The AI Now Institute classifies theses risks into two groups:</a:t>
            </a:r>
          </a:p>
        </p:txBody>
      </p:sp>
      <p:sp>
        <p:nvSpPr>
          <p:cNvPr id="294" name="About situations when a scarce resource has to be allocated to people…"/>
          <p:cNvSpPr txBox="1"/>
          <p:nvPr/>
        </p:nvSpPr>
        <p:spPr>
          <a:xfrm>
            <a:off x="2579916" y="6407580"/>
            <a:ext cx="9676927" cy="65625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/>
          <a:lstStyle/>
          <a:p>
            <a:pPr marL="508000" indent="-381000" defTabSz="1828433"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About situations when a scarce resource has to be allocated to people</a:t>
            </a:r>
          </a:p>
          <a:p>
            <a:pPr marL="508000" indent="-381000" defTabSz="1828433"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E.g.: Unfair loan approval decisions, or job applicant decisions</a:t>
            </a:r>
          </a:p>
        </p:txBody>
      </p:sp>
      <p:sp>
        <p:nvSpPr>
          <p:cNvPr id="295" name="Harms of Allocation"/>
          <p:cNvSpPr txBox="1"/>
          <p:nvPr/>
        </p:nvSpPr>
        <p:spPr>
          <a:xfrm>
            <a:off x="3544879" y="5105431"/>
            <a:ext cx="7747001" cy="130215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/>
          <a:lstStyle>
            <a:lvl1pPr algn="ctr" defTabSz="1828433">
              <a:spcBef>
                <a:spcPts val="15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Harms of Allocation</a:t>
            </a:r>
          </a:p>
        </p:txBody>
      </p:sp>
      <p:sp>
        <p:nvSpPr>
          <p:cNvPr id="296" name="About situations when a system represents a group in an unfavorable way…"/>
          <p:cNvSpPr txBox="1"/>
          <p:nvPr/>
        </p:nvSpPr>
        <p:spPr>
          <a:xfrm>
            <a:off x="12656949" y="6407580"/>
            <a:ext cx="9560381" cy="551547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/>
          <a:lstStyle/>
          <a:p>
            <a:pPr marL="508000" indent="-381000" defTabSz="1828433"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About situations when a system represents a group in an unfavorable way</a:t>
            </a:r>
          </a:p>
          <a:p>
            <a:pPr marL="508000" indent="-381000" defTabSz="1828433"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E.g.: Airport screening system being more likely to false alarm people of color (based on hairstyles)</a:t>
            </a:r>
          </a:p>
        </p:txBody>
      </p:sp>
      <p:sp>
        <p:nvSpPr>
          <p:cNvPr id="297" name="Harms of Representation"/>
          <p:cNvSpPr txBox="1"/>
          <p:nvPr/>
        </p:nvSpPr>
        <p:spPr>
          <a:xfrm>
            <a:off x="13563638" y="5105431"/>
            <a:ext cx="7747001" cy="130215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/>
          <a:lstStyle>
            <a:lvl1pPr algn="ctr" defTabSz="1828433">
              <a:spcBef>
                <a:spcPts val="15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Harms of Representation</a:t>
            </a:r>
          </a:p>
        </p:txBody>
      </p:sp>
      <p:sp>
        <p:nvSpPr>
          <p:cNvPr id="298" name="TextBox 13"/>
          <p:cNvSpPr txBox="1"/>
          <p:nvPr/>
        </p:nvSpPr>
        <p:spPr>
          <a:xfrm>
            <a:off x="1460862" y="12157528"/>
            <a:ext cx="18918420" cy="79266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400">
                <a:solidFill>
                  <a:schemeClr val="accent1"/>
                </a:solidFill>
              </a:defRPr>
            </a:pPr>
            <a:r>
              <a:t>Content/quotes from: </a:t>
            </a:r>
            <a:r>
              <a:rPr u="sng"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https://medium.com/@jstanier/we-must-fix-ais-diversity-problem-6ad5fddc2f8c</a:t>
            </a:r>
          </a:p>
          <a:p>
            <a:pPr defTabSz="914400">
              <a:defRPr sz="2400">
                <a:solidFill>
                  <a:schemeClr val="accent1"/>
                </a:solidFill>
              </a:defRPr>
            </a:pPr>
            <a:r>
              <a:t>Content from: </a:t>
            </a:r>
            <a:r>
              <a:rPr u="sng"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https://gizmodo.com/microsoft-researcher-details-real-world-dangers-of-algo-1821129334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3"/>
      <p:bldP build="p" bldLvl="5" animBg="1" rev="0" advAuto="0" spid="296" grpId="5"/>
      <p:bldP build="p" bldLvl="5" animBg="1" rev="0" advAuto="0" spid="294" grpId="4"/>
      <p:bldP build="whole" bldLvl="1" animBg="1" rev="0" advAuto="0" spid="295" grpId="2"/>
      <p:bldP build="p" bldLvl="5" animBg="1" rev="0" advAuto="0" spid="29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