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D8"/>
          </a:solidFill>
        </a:fill>
      </a:tcStyle>
    </a:wholeTbl>
    <a:band2H>
      <a:tcTxStyle b="def" i="def"/>
      <a:tcStyle>
        <a:tcBdr/>
        <a:fill>
          <a:solidFill>
            <a:srgbClr val="E6E8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E5"/>
          </a:solidFill>
        </a:fill>
      </a:tcStyle>
    </a:wholeTbl>
    <a:band2H>
      <a:tcTxStyle b="def" i="def"/>
      <a:tcStyle>
        <a:tcBdr/>
        <a:fill>
          <a:solidFill>
            <a:srgbClr val="E6EA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E7D3"/>
          </a:solidFill>
        </a:fill>
      </a:tcStyle>
    </a:wholeTbl>
    <a:band2H>
      <a:tcTxStyle b="def" i="def"/>
      <a:tcStyle>
        <a:tcBdr/>
        <a:fill>
          <a:solidFill>
            <a:srgbClr val="F8F3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solidFill>
            <a:srgbClr val="2D2C4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solidFill>
            <a:srgbClr val="2D2C41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1016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E5"/>
          </a:solidFill>
        </a:fill>
      </a:tcStyle>
    </a:wholeTbl>
    <a:band2H>
      <a:tcTxStyle b="def" i="def"/>
      <a:tcStyle>
        <a:tcBdr/>
        <a:fill>
          <a:solidFill>
            <a:srgbClr val="E6EAF2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Calibri"/>
      </a:defRPr>
    </a:lvl1pPr>
    <a:lvl2pPr indent="228600" defTabSz="1828800" latinLnBrk="0">
      <a:defRPr sz="2400">
        <a:latin typeface="+mn-lt"/>
        <a:ea typeface="+mn-ea"/>
        <a:cs typeface="+mn-cs"/>
        <a:sym typeface="Calibri"/>
      </a:defRPr>
    </a:lvl2pPr>
    <a:lvl3pPr indent="457200" defTabSz="1828800" latinLnBrk="0">
      <a:defRPr sz="2400">
        <a:latin typeface="+mn-lt"/>
        <a:ea typeface="+mn-ea"/>
        <a:cs typeface="+mn-cs"/>
        <a:sym typeface="Calibri"/>
      </a:defRPr>
    </a:lvl3pPr>
    <a:lvl4pPr indent="685800" defTabSz="1828800" latinLnBrk="0">
      <a:defRPr sz="2400">
        <a:latin typeface="+mn-lt"/>
        <a:ea typeface="+mn-ea"/>
        <a:cs typeface="+mn-cs"/>
        <a:sym typeface="Calibri"/>
      </a:defRPr>
    </a:lvl4pPr>
    <a:lvl5pPr indent="914400" defTabSz="1828800" latinLnBrk="0">
      <a:defRPr sz="2400">
        <a:latin typeface="+mn-lt"/>
        <a:ea typeface="+mn-ea"/>
        <a:cs typeface="+mn-cs"/>
        <a:sym typeface="Calibri"/>
      </a:defRPr>
    </a:lvl5pPr>
    <a:lvl6pPr indent="1143000" defTabSz="1828800" latinLnBrk="0">
      <a:defRPr sz="2400">
        <a:latin typeface="+mn-lt"/>
        <a:ea typeface="+mn-ea"/>
        <a:cs typeface="+mn-cs"/>
        <a:sym typeface="Calibri"/>
      </a:defRPr>
    </a:lvl6pPr>
    <a:lvl7pPr indent="1371600" defTabSz="1828800" latinLnBrk="0">
      <a:defRPr sz="2400">
        <a:latin typeface="+mn-lt"/>
        <a:ea typeface="+mn-ea"/>
        <a:cs typeface="+mn-cs"/>
        <a:sym typeface="Calibri"/>
      </a:defRPr>
    </a:lvl7pPr>
    <a:lvl8pPr indent="1600200" defTabSz="1828800" latinLnBrk="0">
      <a:defRPr sz="2400">
        <a:latin typeface="+mn-lt"/>
        <a:ea typeface="+mn-ea"/>
        <a:cs typeface="+mn-cs"/>
        <a:sym typeface="Calibri"/>
      </a:defRPr>
    </a:lvl8pPr>
    <a:lvl9pPr indent="1828800" defTabSz="1828800" latinLnBrk="0">
      <a:defRPr sz="2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Freeform 8"/>
          <p:cNvSpPr/>
          <p:nvPr/>
        </p:nvSpPr>
        <p:spPr>
          <a:xfrm flipH="1" rot="16200000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" name="Text Placeholder 13"/>
          <p:cNvSpPr/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8" name="Freeform 7"/>
          <p:cNvSpPr/>
          <p:nvPr/>
        </p:nvSpPr>
        <p:spPr>
          <a:xfrm flipH="1" rot="10800000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13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1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23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 Only: Blu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Freeform 6"/>
          <p:cNvGrpSpPr/>
          <p:nvPr/>
        </p:nvGrpSpPr>
        <p:grpSpPr>
          <a:xfrm>
            <a:off x="0" y="0"/>
            <a:ext cx="24383999" cy="9318283"/>
            <a:chOff x="0" y="0"/>
            <a:chExt cx="24383998" cy="9318282"/>
          </a:xfrm>
        </p:grpSpPr>
        <p:sp>
          <p:nvSpPr>
            <p:cNvPr id="131" name="Shape"/>
            <p:cNvSpPr/>
            <p:nvPr/>
          </p:nvSpPr>
          <p:spPr>
            <a:xfrm flipH="1" rot="5400000">
              <a:off x="7532858" y="-7532859"/>
              <a:ext cx="9318283" cy="2438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8877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132" name="Text"/>
            <p:cNvSpPr txBox="1"/>
            <p:nvPr/>
          </p:nvSpPr>
          <p:spPr>
            <a:xfrm rot="5400000">
              <a:off x="7532858" y="4308479"/>
              <a:ext cx="9318283" cy="70132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134" name="Freeform 4"/>
          <p:cNvSpPr/>
          <p:nvPr/>
        </p:nvSpPr>
        <p:spPr>
          <a:xfrm flipH="1" rot="10800000">
            <a:off x="21237971" y="0"/>
            <a:ext cx="3146029" cy="9419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3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5717" y="8527791"/>
            <a:ext cx="7363370" cy="412377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Freeform 8"/>
          <p:cNvSpPr/>
          <p:nvPr/>
        </p:nvSpPr>
        <p:spPr>
          <a:xfrm flipH="1" rot="16200000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46" name="Text Placeholder 13"/>
          <p:cNvSpPr/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47" name="Freeform 7"/>
          <p:cNvSpPr/>
          <p:nvPr/>
        </p:nvSpPr>
        <p:spPr>
          <a:xfrm flipH="1" rot="10800000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4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7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6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6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9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8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</a:p>
        </p:txBody>
      </p:sp>
      <p:sp>
        <p:nvSpPr>
          <p:cNvPr id="189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</a:p>
        </p:txBody>
      </p:sp>
      <p:sp>
        <p:nvSpPr>
          <p:cNvPr id="201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Text"/>
          <p:cNvSpPr txBox="1"/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3" name="Body Level One…"/>
          <p:cNvSpPr txBox="1"/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Freeform 8"/>
          <p:cNvSpPr/>
          <p:nvPr/>
        </p:nvSpPr>
        <p:spPr>
          <a:xfrm flipH="1" rot="16200000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Text Placeholder 13"/>
          <p:cNvSpPr/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16" name="Freeform 7"/>
          <p:cNvSpPr/>
          <p:nvPr/>
        </p:nvSpPr>
        <p:spPr>
          <a:xfrm flipH="1" rot="10800000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7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</a:p>
        </p:txBody>
      </p:sp>
      <p:sp>
        <p:nvSpPr>
          <p:cNvPr id="226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: Emphasi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Rectangle 5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rgbClr val="003D75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3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1663700" y="8053888"/>
            <a:ext cx="21031200" cy="1071063"/>
          </a:xfrm>
          <a:prstGeom prst="rect">
            <a:avLst/>
          </a:prstGeom>
        </p:spPr>
        <p:txBody>
          <a:bodyPr anchor="b"/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Freeform 9"/>
          <p:cNvSpPr/>
          <p:nvPr/>
        </p:nvSpPr>
        <p:spPr>
          <a:xfrm flipH="1" rot="10800000">
            <a:off x="18755413" y="0"/>
            <a:ext cx="5628597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17579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50" name="Freeform 5"/>
          <p:cNvSpPr/>
          <p:nvPr/>
        </p:nvSpPr>
        <p:spPr>
          <a:xfrm flipH="1" rot="16200000">
            <a:off x="15845359" y="5177351"/>
            <a:ext cx="4275535" cy="1280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679575" y="730250"/>
            <a:ext cx="21031201" cy="26511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1679575" y="3362326"/>
            <a:ext cx="10315576" cy="16478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800">
                <a:solidFill>
                  <a:schemeClr val="accent4"/>
                </a:solidFill>
              </a:defRPr>
            </a:lvl3pPr>
            <a:lvl4pPr>
              <a:defRPr sz="2800">
                <a:solidFill>
                  <a:schemeClr val="accent4"/>
                </a:solidFill>
              </a:defRPr>
            </a:lvl4pPr>
            <a:lvl5pPr>
              <a:defRPr sz="2800">
                <a:solidFill>
                  <a:schemeClr val="accent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ext Placeholder 4"/>
          <p:cNvSpPr/>
          <p:nvPr>
            <p:ph type="body" sz="quarter" idx="21"/>
          </p:nvPr>
        </p:nvSpPr>
        <p:spPr>
          <a:xfrm>
            <a:off x="12344400" y="3362326"/>
            <a:ext cx="10366376" cy="1647825"/>
          </a:xfrm>
          <a:prstGeom prst="rect">
            <a:avLst/>
          </a:prstGeom>
        </p:spPr>
        <p:txBody>
          <a:bodyPr anchor="b"/>
          <a:lstStyle/>
          <a:p>
            <a:pPr>
              <a:defRPr sz="28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69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7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1679575" y="2378940"/>
            <a:ext cx="7864476" cy="173586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3"/>
          <p:cNvSpPr/>
          <p:nvPr>
            <p:ph type="body" sz="quarter" idx="21"/>
          </p:nvPr>
        </p:nvSpPr>
        <p:spPr>
          <a:xfrm>
            <a:off x="1679575" y="4114800"/>
            <a:ext cx="7864475" cy="7623176"/>
          </a:xfrm>
          <a:prstGeom prst="rect">
            <a:avLst/>
          </a:prstGeom>
        </p:spPr>
        <p:txBody>
          <a:bodyPr/>
          <a:lstStyle/>
          <a:p>
            <a:pPr>
              <a:defRPr sz="3200"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90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9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Body Level One…"/>
          <p:cNvSpPr txBox="1"/>
          <p:nvPr>
            <p:ph type="body" idx="1"/>
          </p:nvPr>
        </p:nvSpPr>
        <p:spPr>
          <a:xfrm>
            <a:off x="1676400" y="730250"/>
            <a:ext cx="21031200" cy="87026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ull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01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Picture Placeholder 2"/>
          <p:cNvSpPr/>
          <p:nvPr>
            <p:ph type="pic" idx="21"/>
          </p:nvPr>
        </p:nvSpPr>
        <p:spPr>
          <a:xfrm>
            <a:off x="0" y="40866"/>
            <a:ext cx="24384000" cy="136751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1259682" y="4114800"/>
            <a:ext cx="5898356" cy="7623176"/>
          </a:xfrm>
          <a:prstGeom prst="rect">
            <a:avLst/>
          </a:prstGeom>
          <a:solidFill>
            <a:schemeClr val="accent1">
              <a:alpha val="85000"/>
            </a:schemeClr>
          </a:solidFill>
          <a:ln w="25400"/>
        </p:spPr>
        <p:txBody>
          <a:bodyPr lIns="548640" tIns="548640" rIns="548640" bIns="548640"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800">
                <a:solidFill>
                  <a:srgbClr val="FFFFFF"/>
                </a:solidFill>
              </a:defRPr>
            </a:lvl2pPr>
            <a:lvl3pPr>
              <a:defRPr sz="2800">
                <a:solidFill>
                  <a:srgbClr val="FFFFFF"/>
                </a:solidFill>
              </a:defRPr>
            </a:lvl3pPr>
            <a:lvl4pPr>
              <a:defRPr sz="2800">
                <a:solidFill>
                  <a:srgbClr val="FFFFFF"/>
                </a:solidFill>
              </a:defRPr>
            </a:lvl4pPr>
            <a:lvl5pPr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1676400" y="730250"/>
            <a:ext cx="21031200" cy="96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1676400" y="2620216"/>
            <a:ext cx="21031200" cy="87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transition xmlns:p14="http://schemas.microsoft.com/office/powerpoint/2010/main" spd="med" advClick="1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28448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33020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37592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42164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ubtitle 2"/>
          <p:cNvSpPr txBox="1"/>
          <p:nvPr>
            <p:ph type="body" sz="quarter" idx="1"/>
          </p:nvPr>
        </p:nvSpPr>
        <p:spPr>
          <a:xfrm>
            <a:off x="1151343" y="9100000"/>
            <a:ext cx="18288001" cy="1014765"/>
          </a:xfrm>
          <a:prstGeom prst="rect">
            <a:avLst/>
          </a:prstGeom>
        </p:spPr>
        <p:txBody>
          <a:bodyPr/>
          <a:lstStyle/>
          <a:p>
            <a:pPr/>
            <a:r>
              <a:t>AI Governance</a:t>
            </a:r>
          </a:p>
        </p:txBody>
      </p:sp>
      <p:sp>
        <p:nvSpPr>
          <p:cNvPr id="240" name="Text Placeholder 5"/>
          <p:cNvSpPr/>
          <p:nvPr/>
        </p:nvSpPr>
        <p:spPr>
          <a:xfrm>
            <a:off x="1151343" y="10852057"/>
            <a:ext cx="22287777" cy="1544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Kartik Hosanagar, Professor of Operations, Information and Decisions</a:t>
            </a:r>
          </a:p>
        </p:txBody>
      </p:sp>
      <p:sp>
        <p:nvSpPr>
          <p:cNvPr id="241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Strategy and Governance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hree Lines of Defen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Three Lines of Defense</a:t>
            </a:r>
          </a:p>
        </p:txBody>
      </p:sp>
      <p:pic>
        <p:nvPicPr>
          <p:cNvPr id="295" name="Picture 16" descr="Picture 16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1219" y="1982805"/>
            <a:ext cx="274321" cy="274321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Subtitle 4"/>
          <p:cNvSpPr txBox="1"/>
          <p:nvPr/>
        </p:nvSpPr>
        <p:spPr>
          <a:xfrm>
            <a:off x="1625600" y="2514600"/>
            <a:ext cx="21031200" cy="2043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 marL="571500" indent="-571500" defTabSz="914400">
              <a:lnSpc>
                <a:spcPct val="110000"/>
              </a:lnSpc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Managing risks</a:t>
            </a:r>
          </a:p>
          <a:p>
            <a:pPr lvl="3" marL="1257300" indent="-571500" defTabSz="914400">
              <a:lnSpc>
                <a:spcPct val="110000"/>
              </a:lnSpc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Three lines of defense for data science</a:t>
            </a:r>
          </a:p>
        </p:txBody>
      </p:sp>
      <p:sp>
        <p:nvSpPr>
          <p:cNvPr id="297" name="Control"/>
          <p:cNvSpPr txBox="1"/>
          <p:nvPr/>
        </p:nvSpPr>
        <p:spPr>
          <a:xfrm>
            <a:off x="2623924" y="5384213"/>
            <a:ext cx="5159153" cy="13021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/>
          <a:lstStyle>
            <a:lvl1pPr algn="ctr" defTabSz="1828433">
              <a:spcBef>
                <a:spcPts val="1500"/>
              </a:spcBef>
              <a:defRPr b="1" sz="4800">
                <a:solidFill>
                  <a:schemeClr val="accent1"/>
                </a:solidFill>
              </a:defRPr>
            </a:lvl1pPr>
          </a:lstStyle>
          <a:p>
            <a:pPr/>
            <a:r>
              <a:t>Control</a:t>
            </a:r>
          </a:p>
        </p:txBody>
      </p:sp>
      <p:sp>
        <p:nvSpPr>
          <p:cNvPr id="298" name="Transparency"/>
          <p:cNvSpPr txBox="1"/>
          <p:nvPr/>
        </p:nvSpPr>
        <p:spPr>
          <a:xfrm>
            <a:off x="9612424" y="5384213"/>
            <a:ext cx="5159153" cy="13021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/>
          <a:lstStyle>
            <a:lvl1pPr algn="ctr" defTabSz="1828433">
              <a:spcBef>
                <a:spcPts val="1500"/>
              </a:spcBef>
              <a:defRPr b="1" sz="4800">
                <a:solidFill>
                  <a:schemeClr val="accent4"/>
                </a:solidFill>
              </a:defRPr>
            </a:lvl1pPr>
          </a:lstStyle>
          <a:p>
            <a:pPr/>
            <a:r>
              <a:t>Transparency</a:t>
            </a:r>
          </a:p>
        </p:txBody>
      </p:sp>
      <p:sp>
        <p:nvSpPr>
          <p:cNvPr id="299" name="Audits"/>
          <p:cNvSpPr txBox="1"/>
          <p:nvPr/>
        </p:nvSpPr>
        <p:spPr>
          <a:xfrm>
            <a:off x="16600924" y="5384213"/>
            <a:ext cx="5011108" cy="13021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/>
          <a:lstStyle>
            <a:lvl1pPr algn="ctr" defTabSz="1828433">
              <a:spcBef>
                <a:spcPts val="1500"/>
              </a:spcBef>
              <a:defRPr b="1" sz="4800">
                <a:solidFill>
                  <a:schemeClr val="accent2"/>
                </a:solidFill>
              </a:defRPr>
            </a:lvl1pPr>
          </a:lstStyle>
          <a:p>
            <a:pPr/>
            <a:r>
              <a:t>Audits</a:t>
            </a:r>
          </a:p>
        </p:txBody>
      </p:sp>
      <p:grpSp>
        <p:nvGrpSpPr>
          <p:cNvPr id="302" name="Group"/>
          <p:cNvGrpSpPr/>
          <p:nvPr/>
        </p:nvGrpSpPr>
        <p:grpSpPr>
          <a:xfrm>
            <a:off x="2623924" y="6819820"/>
            <a:ext cx="5159153" cy="3677941"/>
            <a:chOff x="0" y="0"/>
            <a:chExt cx="5159152" cy="3677939"/>
          </a:xfrm>
        </p:grpSpPr>
        <p:sp>
          <p:nvSpPr>
            <p:cNvPr id="300" name="Brain Front"/>
            <p:cNvSpPr/>
            <p:nvPr/>
          </p:nvSpPr>
          <p:spPr>
            <a:xfrm>
              <a:off x="1229499" y="0"/>
              <a:ext cx="2700154" cy="2242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fill="norm" stroke="1" extrusionOk="0">
                  <a:moveTo>
                    <a:pt x="8302" y="9"/>
                  </a:moveTo>
                  <a:cubicBezTo>
                    <a:pt x="6982" y="101"/>
                    <a:pt x="5943" y="867"/>
                    <a:pt x="5256" y="1602"/>
                  </a:cubicBezTo>
                  <a:cubicBezTo>
                    <a:pt x="5021" y="1852"/>
                    <a:pt x="4829" y="2167"/>
                    <a:pt x="4726" y="2528"/>
                  </a:cubicBezTo>
                  <a:cubicBezTo>
                    <a:pt x="4627" y="2877"/>
                    <a:pt x="4605" y="3232"/>
                    <a:pt x="4671" y="3567"/>
                  </a:cubicBezTo>
                  <a:cubicBezTo>
                    <a:pt x="4747" y="3948"/>
                    <a:pt x="4927" y="4283"/>
                    <a:pt x="5162" y="4487"/>
                  </a:cubicBezTo>
                  <a:cubicBezTo>
                    <a:pt x="5228" y="4546"/>
                    <a:pt x="5327" y="4527"/>
                    <a:pt x="5370" y="4448"/>
                  </a:cubicBezTo>
                  <a:cubicBezTo>
                    <a:pt x="5730" y="3830"/>
                    <a:pt x="6309" y="3389"/>
                    <a:pt x="6844" y="3323"/>
                  </a:cubicBezTo>
                  <a:cubicBezTo>
                    <a:pt x="6925" y="3310"/>
                    <a:pt x="7003" y="3371"/>
                    <a:pt x="7024" y="3463"/>
                  </a:cubicBezTo>
                  <a:cubicBezTo>
                    <a:pt x="7052" y="3587"/>
                    <a:pt x="6985" y="3704"/>
                    <a:pt x="6881" y="3711"/>
                  </a:cubicBezTo>
                  <a:cubicBezTo>
                    <a:pt x="6434" y="3770"/>
                    <a:pt x="5949" y="4146"/>
                    <a:pt x="5638" y="4678"/>
                  </a:cubicBezTo>
                  <a:cubicBezTo>
                    <a:pt x="5431" y="5033"/>
                    <a:pt x="5343" y="5387"/>
                    <a:pt x="5392" y="5670"/>
                  </a:cubicBezTo>
                  <a:cubicBezTo>
                    <a:pt x="5409" y="5768"/>
                    <a:pt x="5375" y="5873"/>
                    <a:pt x="5293" y="5912"/>
                  </a:cubicBezTo>
                  <a:cubicBezTo>
                    <a:pt x="5272" y="5919"/>
                    <a:pt x="5256" y="5926"/>
                    <a:pt x="5234" y="5926"/>
                  </a:cubicBezTo>
                  <a:cubicBezTo>
                    <a:pt x="5157" y="5926"/>
                    <a:pt x="5091" y="5866"/>
                    <a:pt x="5075" y="5774"/>
                  </a:cubicBezTo>
                  <a:cubicBezTo>
                    <a:pt x="5037" y="5590"/>
                    <a:pt x="5043" y="5387"/>
                    <a:pt x="5087" y="5177"/>
                  </a:cubicBezTo>
                  <a:cubicBezTo>
                    <a:pt x="5114" y="5046"/>
                    <a:pt x="5071" y="4907"/>
                    <a:pt x="4978" y="4822"/>
                  </a:cubicBezTo>
                  <a:cubicBezTo>
                    <a:pt x="4672" y="4559"/>
                    <a:pt x="4443" y="4139"/>
                    <a:pt x="4350" y="3666"/>
                  </a:cubicBezTo>
                  <a:cubicBezTo>
                    <a:pt x="4323" y="3534"/>
                    <a:pt x="4306" y="3403"/>
                    <a:pt x="4306" y="3272"/>
                  </a:cubicBezTo>
                  <a:cubicBezTo>
                    <a:pt x="4301" y="3101"/>
                    <a:pt x="4175" y="2982"/>
                    <a:pt x="4038" y="3015"/>
                  </a:cubicBezTo>
                  <a:cubicBezTo>
                    <a:pt x="3503" y="3159"/>
                    <a:pt x="2363" y="3724"/>
                    <a:pt x="1332" y="5524"/>
                  </a:cubicBezTo>
                  <a:cubicBezTo>
                    <a:pt x="595" y="6917"/>
                    <a:pt x="279" y="8480"/>
                    <a:pt x="426" y="9302"/>
                  </a:cubicBezTo>
                  <a:cubicBezTo>
                    <a:pt x="443" y="9492"/>
                    <a:pt x="486" y="9670"/>
                    <a:pt x="541" y="9827"/>
                  </a:cubicBezTo>
                  <a:cubicBezTo>
                    <a:pt x="595" y="9978"/>
                    <a:pt x="748" y="10038"/>
                    <a:pt x="868" y="9953"/>
                  </a:cubicBezTo>
                  <a:cubicBezTo>
                    <a:pt x="1179" y="9729"/>
                    <a:pt x="1484" y="9624"/>
                    <a:pt x="1751" y="9585"/>
                  </a:cubicBezTo>
                  <a:cubicBezTo>
                    <a:pt x="2292" y="9500"/>
                    <a:pt x="2756" y="9664"/>
                    <a:pt x="3051" y="9815"/>
                  </a:cubicBezTo>
                  <a:cubicBezTo>
                    <a:pt x="3231" y="9907"/>
                    <a:pt x="3400" y="10019"/>
                    <a:pt x="3542" y="10144"/>
                  </a:cubicBezTo>
                  <a:cubicBezTo>
                    <a:pt x="3635" y="10222"/>
                    <a:pt x="3765" y="10190"/>
                    <a:pt x="3825" y="10072"/>
                  </a:cubicBezTo>
                  <a:cubicBezTo>
                    <a:pt x="3967" y="9789"/>
                    <a:pt x="4148" y="9553"/>
                    <a:pt x="4350" y="9382"/>
                  </a:cubicBezTo>
                  <a:cubicBezTo>
                    <a:pt x="4416" y="9329"/>
                    <a:pt x="4507" y="9328"/>
                    <a:pt x="4562" y="9400"/>
                  </a:cubicBezTo>
                  <a:cubicBezTo>
                    <a:pt x="4638" y="9492"/>
                    <a:pt x="4623" y="9638"/>
                    <a:pt x="4541" y="9704"/>
                  </a:cubicBezTo>
                  <a:cubicBezTo>
                    <a:pt x="4170" y="10006"/>
                    <a:pt x="3885" y="10617"/>
                    <a:pt x="3820" y="11260"/>
                  </a:cubicBezTo>
                  <a:cubicBezTo>
                    <a:pt x="3776" y="11687"/>
                    <a:pt x="3836" y="12056"/>
                    <a:pt x="3989" y="12273"/>
                  </a:cubicBezTo>
                  <a:cubicBezTo>
                    <a:pt x="4043" y="12351"/>
                    <a:pt x="4055" y="12463"/>
                    <a:pt x="4001" y="12542"/>
                  </a:cubicBezTo>
                  <a:cubicBezTo>
                    <a:pt x="3968" y="12588"/>
                    <a:pt x="3924" y="12607"/>
                    <a:pt x="3875" y="12607"/>
                  </a:cubicBezTo>
                  <a:cubicBezTo>
                    <a:pt x="3831" y="12607"/>
                    <a:pt x="3788" y="12588"/>
                    <a:pt x="3755" y="12542"/>
                  </a:cubicBezTo>
                  <a:cubicBezTo>
                    <a:pt x="3531" y="12239"/>
                    <a:pt x="3438" y="11765"/>
                    <a:pt x="3493" y="11207"/>
                  </a:cubicBezTo>
                  <a:cubicBezTo>
                    <a:pt x="3503" y="11102"/>
                    <a:pt x="3520" y="11004"/>
                    <a:pt x="3542" y="10899"/>
                  </a:cubicBezTo>
                  <a:cubicBezTo>
                    <a:pt x="3569" y="10774"/>
                    <a:pt x="3537" y="10635"/>
                    <a:pt x="3455" y="10550"/>
                  </a:cubicBezTo>
                  <a:cubicBezTo>
                    <a:pt x="3122" y="10202"/>
                    <a:pt x="2472" y="9868"/>
                    <a:pt x="1801" y="9973"/>
                  </a:cubicBezTo>
                  <a:cubicBezTo>
                    <a:pt x="1774" y="9980"/>
                    <a:pt x="1746" y="9979"/>
                    <a:pt x="1719" y="9985"/>
                  </a:cubicBezTo>
                  <a:cubicBezTo>
                    <a:pt x="1113" y="10110"/>
                    <a:pt x="606" y="10616"/>
                    <a:pt x="355" y="11299"/>
                  </a:cubicBezTo>
                  <a:cubicBezTo>
                    <a:pt x="126" y="11930"/>
                    <a:pt x="0" y="12621"/>
                    <a:pt x="0" y="13351"/>
                  </a:cubicBezTo>
                  <a:cubicBezTo>
                    <a:pt x="0" y="16287"/>
                    <a:pt x="2063" y="18664"/>
                    <a:pt x="4606" y="18664"/>
                  </a:cubicBezTo>
                  <a:cubicBezTo>
                    <a:pt x="5900" y="18664"/>
                    <a:pt x="7073" y="18046"/>
                    <a:pt x="7908" y="17054"/>
                  </a:cubicBezTo>
                  <a:cubicBezTo>
                    <a:pt x="7957" y="17002"/>
                    <a:pt x="7946" y="16897"/>
                    <a:pt x="7880" y="16851"/>
                  </a:cubicBezTo>
                  <a:cubicBezTo>
                    <a:pt x="7766" y="16772"/>
                    <a:pt x="7661" y="16687"/>
                    <a:pt x="7563" y="16595"/>
                  </a:cubicBezTo>
                  <a:cubicBezTo>
                    <a:pt x="7503" y="16535"/>
                    <a:pt x="7477" y="16425"/>
                    <a:pt x="7521" y="16340"/>
                  </a:cubicBezTo>
                  <a:cubicBezTo>
                    <a:pt x="7575" y="16228"/>
                    <a:pt x="7690" y="16208"/>
                    <a:pt x="7766" y="16280"/>
                  </a:cubicBezTo>
                  <a:cubicBezTo>
                    <a:pt x="7952" y="16471"/>
                    <a:pt x="8651" y="17023"/>
                    <a:pt x="9289" y="17030"/>
                  </a:cubicBezTo>
                  <a:cubicBezTo>
                    <a:pt x="10009" y="17036"/>
                    <a:pt x="10599" y="16305"/>
                    <a:pt x="10599" y="15412"/>
                  </a:cubicBezTo>
                  <a:cubicBezTo>
                    <a:pt x="10599" y="15228"/>
                    <a:pt x="10571" y="15051"/>
                    <a:pt x="10527" y="14886"/>
                  </a:cubicBezTo>
                  <a:cubicBezTo>
                    <a:pt x="10374" y="14453"/>
                    <a:pt x="10080" y="14139"/>
                    <a:pt x="9649" y="13942"/>
                  </a:cubicBezTo>
                  <a:cubicBezTo>
                    <a:pt x="8716" y="13515"/>
                    <a:pt x="7390" y="13783"/>
                    <a:pt x="6615" y="14256"/>
                  </a:cubicBezTo>
                  <a:cubicBezTo>
                    <a:pt x="5846" y="14722"/>
                    <a:pt x="5343" y="15578"/>
                    <a:pt x="5338" y="15584"/>
                  </a:cubicBezTo>
                  <a:lnTo>
                    <a:pt x="5310" y="15630"/>
                  </a:lnTo>
                  <a:cubicBezTo>
                    <a:pt x="5261" y="15715"/>
                    <a:pt x="5152" y="15722"/>
                    <a:pt x="5097" y="15630"/>
                  </a:cubicBezTo>
                  <a:lnTo>
                    <a:pt x="5070" y="15584"/>
                  </a:lnTo>
                  <a:cubicBezTo>
                    <a:pt x="4442" y="14527"/>
                    <a:pt x="2920" y="14106"/>
                    <a:pt x="2046" y="14736"/>
                  </a:cubicBezTo>
                  <a:cubicBezTo>
                    <a:pt x="1970" y="14789"/>
                    <a:pt x="1872" y="14768"/>
                    <a:pt x="1823" y="14683"/>
                  </a:cubicBezTo>
                  <a:cubicBezTo>
                    <a:pt x="1768" y="14591"/>
                    <a:pt x="1791" y="14461"/>
                    <a:pt x="1872" y="14402"/>
                  </a:cubicBezTo>
                  <a:cubicBezTo>
                    <a:pt x="2773" y="13738"/>
                    <a:pt x="4213" y="14026"/>
                    <a:pt x="5043" y="14946"/>
                  </a:cubicBezTo>
                  <a:cubicBezTo>
                    <a:pt x="5136" y="15044"/>
                    <a:pt x="5271" y="15039"/>
                    <a:pt x="5353" y="14934"/>
                  </a:cubicBezTo>
                  <a:cubicBezTo>
                    <a:pt x="5593" y="14618"/>
                    <a:pt x="5981" y="14190"/>
                    <a:pt x="6467" y="13895"/>
                  </a:cubicBezTo>
                  <a:cubicBezTo>
                    <a:pt x="7323" y="13376"/>
                    <a:pt x="8732" y="13093"/>
                    <a:pt x="9763" y="13560"/>
                  </a:cubicBezTo>
                  <a:cubicBezTo>
                    <a:pt x="10052" y="13691"/>
                    <a:pt x="10292" y="13876"/>
                    <a:pt x="10478" y="14106"/>
                  </a:cubicBezTo>
                  <a:cubicBezTo>
                    <a:pt x="10489" y="14067"/>
                    <a:pt x="10506" y="14020"/>
                    <a:pt x="10517" y="13981"/>
                  </a:cubicBezTo>
                  <a:cubicBezTo>
                    <a:pt x="10446" y="12161"/>
                    <a:pt x="9840" y="11095"/>
                    <a:pt x="8634" y="10649"/>
                  </a:cubicBezTo>
                  <a:cubicBezTo>
                    <a:pt x="8547" y="10616"/>
                    <a:pt x="8491" y="10511"/>
                    <a:pt x="8513" y="10412"/>
                  </a:cubicBezTo>
                  <a:cubicBezTo>
                    <a:pt x="8535" y="10301"/>
                    <a:pt x="8628" y="10236"/>
                    <a:pt x="8721" y="10269"/>
                  </a:cubicBezTo>
                  <a:cubicBezTo>
                    <a:pt x="9289" y="10472"/>
                    <a:pt x="9735" y="10806"/>
                    <a:pt x="10074" y="11273"/>
                  </a:cubicBezTo>
                  <a:cubicBezTo>
                    <a:pt x="10139" y="11358"/>
                    <a:pt x="10254" y="11359"/>
                    <a:pt x="10309" y="11260"/>
                  </a:cubicBezTo>
                  <a:cubicBezTo>
                    <a:pt x="10483" y="10971"/>
                    <a:pt x="10599" y="10564"/>
                    <a:pt x="10599" y="10117"/>
                  </a:cubicBezTo>
                  <a:cubicBezTo>
                    <a:pt x="10599" y="9795"/>
                    <a:pt x="10538" y="9500"/>
                    <a:pt x="10440" y="9244"/>
                  </a:cubicBezTo>
                  <a:cubicBezTo>
                    <a:pt x="10435" y="9231"/>
                    <a:pt x="10429" y="9216"/>
                    <a:pt x="10423" y="9203"/>
                  </a:cubicBezTo>
                  <a:cubicBezTo>
                    <a:pt x="10423" y="9203"/>
                    <a:pt x="10423" y="9204"/>
                    <a:pt x="10423" y="9197"/>
                  </a:cubicBezTo>
                  <a:cubicBezTo>
                    <a:pt x="10401" y="9151"/>
                    <a:pt x="10386" y="9105"/>
                    <a:pt x="10358" y="9059"/>
                  </a:cubicBezTo>
                  <a:cubicBezTo>
                    <a:pt x="10336" y="9013"/>
                    <a:pt x="10315" y="8968"/>
                    <a:pt x="10299" y="8916"/>
                  </a:cubicBezTo>
                  <a:cubicBezTo>
                    <a:pt x="10135" y="8627"/>
                    <a:pt x="9867" y="8383"/>
                    <a:pt x="9518" y="8199"/>
                  </a:cubicBezTo>
                  <a:cubicBezTo>
                    <a:pt x="8868" y="7864"/>
                    <a:pt x="8082" y="7825"/>
                    <a:pt x="7558" y="8101"/>
                  </a:cubicBezTo>
                  <a:cubicBezTo>
                    <a:pt x="6952" y="8423"/>
                    <a:pt x="6505" y="9079"/>
                    <a:pt x="6390" y="9815"/>
                  </a:cubicBezTo>
                  <a:cubicBezTo>
                    <a:pt x="6314" y="10295"/>
                    <a:pt x="6352" y="11018"/>
                    <a:pt x="6953" y="11747"/>
                  </a:cubicBezTo>
                  <a:cubicBezTo>
                    <a:pt x="7018" y="11826"/>
                    <a:pt x="7024" y="11964"/>
                    <a:pt x="6953" y="12043"/>
                  </a:cubicBezTo>
                  <a:cubicBezTo>
                    <a:pt x="6920" y="12076"/>
                    <a:pt x="6882" y="12088"/>
                    <a:pt x="6844" y="12088"/>
                  </a:cubicBezTo>
                  <a:cubicBezTo>
                    <a:pt x="6800" y="12088"/>
                    <a:pt x="6762" y="12068"/>
                    <a:pt x="6729" y="12028"/>
                  </a:cubicBezTo>
                  <a:cubicBezTo>
                    <a:pt x="6178" y="11365"/>
                    <a:pt x="5949" y="10558"/>
                    <a:pt x="6074" y="9743"/>
                  </a:cubicBezTo>
                  <a:cubicBezTo>
                    <a:pt x="6102" y="9572"/>
                    <a:pt x="6139" y="9408"/>
                    <a:pt x="6194" y="9250"/>
                  </a:cubicBezTo>
                  <a:cubicBezTo>
                    <a:pt x="6248" y="9093"/>
                    <a:pt x="6238" y="8908"/>
                    <a:pt x="6156" y="8764"/>
                  </a:cubicBezTo>
                  <a:cubicBezTo>
                    <a:pt x="6145" y="8744"/>
                    <a:pt x="6139" y="8738"/>
                    <a:pt x="6139" y="8731"/>
                  </a:cubicBezTo>
                  <a:cubicBezTo>
                    <a:pt x="5932" y="8324"/>
                    <a:pt x="4863" y="6766"/>
                    <a:pt x="2718" y="7056"/>
                  </a:cubicBezTo>
                  <a:cubicBezTo>
                    <a:pt x="2620" y="7069"/>
                    <a:pt x="2527" y="6971"/>
                    <a:pt x="2538" y="6846"/>
                  </a:cubicBezTo>
                  <a:cubicBezTo>
                    <a:pt x="2543" y="6748"/>
                    <a:pt x="2609" y="6674"/>
                    <a:pt x="2691" y="6668"/>
                  </a:cubicBezTo>
                  <a:cubicBezTo>
                    <a:pt x="4650" y="6411"/>
                    <a:pt x="5904" y="7628"/>
                    <a:pt x="6390" y="8429"/>
                  </a:cubicBezTo>
                  <a:cubicBezTo>
                    <a:pt x="6445" y="8521"/>
                    <a:pt x="6560" y="8527"/>
                    <a:pt x="6625" y="8441"/>
                  </a:cubicBezTo>
                  <a:cubicBezTo>
                    <a:pt x="6849" y="8146"/>
                    <a:pt x="7122" y="7904"/>
                    <a:pt x="7439" y="7739"/>
                  </a:cubicBezTo>
                  <a:cubicBezTo>
                    <a:pt x="8039" y="7424"/>
                    <a:pt x="8928" y="7463"/>
                    <a:pt x="9654" y="7838"/>
                  </a:cubicBezTo>
                  <a:cubicBezTo>
                    <a:pt x="9916" y="7969"/>
                    <a:pt x="10134" y="8140"/>
                    <a:pt x="10314" y="8337"/>
                  </a:cubicBezTo>
                  <a:cubicBezTo>
                    <a:pt x="10330" y="8297"/>
                    <a:pt x="10347" y="8251"/>
                    <a:pt x="10363" y="8211"/>
                  </a:cubicBezTo>
                  <a:cubicBezTo>
                    <a:pt x="10511" y="7929"/>
                    <a:pt x="10599" y="7561"/>
                    <a:pt x="10599" y="7160"/>
                  </a:cubicBezTo>
                  <a:cubicBezTo>
                    <a:pt x="10599" y="6714"/>
                    <a:pt x="10489" y="6312"/>
                    <a:pt x="10309" y="6017"/>
                  </a:cubicBezTo>
                  <a:cubicBezTo>
                    <a:pt x="10303" y="6010"/>
                    <a:pt x="10304" y="6005"/>
                    <a:pt x="10299" y="5998"/>
                  </a:cubicBezTo>
                  <a:cubicBezTo>
                    <a:pt x="10206" y="5841"/>
                    <a:pt x="10041" y="5760"/>
                    <a:pt x="9883" y="5820"/>
                  </a:cubicBezTo>
                  <a:cubicBezTo>
                    <a:pt x="9675" y="5898"/>
                    <a:pt x="9462" y="5932"/>
                    <a:pt x="9255" y="5932"/>
                  </a:cubicBezTo>
                  <a:cubicBezTo>
                    <a:pt x="8949" y="5932"/>
                    <a:pt x="8660" y="5861"/>
                    <a:pt x="8436" y="5762"/>
                  </a:cubicBezTo>
                  <a:cubicBezTo>
                    <a:pt x="8360" y="5729"/>
                    <a:pt x="8311" y="5637"/>
                    <a:pt x="8327" y="5538"/>
                  </a:cubicBezTo>
                  <a:cubicBezTo>
                    <a:pt x="8344" y="5413"/>
                    <a:pt x="8453" y="5347"/>
                    <a:pt x="8546" y="5386"/>
                  </a:cubicBezTo>
                  <a:cubicBezTo>
                    <a:pt x="8960" y="5577"/>
                    <a:pt x="9589" y="5624"/>
                    <a:pt x="10053" y="5302"/>
                  </a:cubicBezTo>
                  <a:cubicBezTo>
                    <a:pt x="10086" y="5276"/>
                    <a:pt x="10118" y="5248"/>
                    <a:pt x="10150" y="5222"/>
                  </a:cubicBezTo>
                  <a:cubicBezTo>
                    <a:pt x="10259" y="5124"/>
                    <a:pt x="10347" y="4999"/>
                    <a:pt x="10413" y="4855"/>
                  </a:cubicBezTo>
                  <a:cubicBezTo>
                    <a:pt x="10522" y="4592"/>
                    <a:pt x="10592" y="4270"/>
                    <a:pt x="10592" y="3929"/>
                  </a:cubicBezTo>
                  <a:lnTo>
                    <a:pt x="10592" y="3922"/>
                  </a:lnTo>
                  <a:cubicBezTo>
                    <a:pt x="10592" y="3647"/>
                    <a:pt x="10511" y="3369"/>
                    <a:pt x="10363" y="3159"/>
                  </a:cubicBezTo>
                  <a:cubicBezTo>
                    <a:pt x="9840" y="2397"/>
                    <a:pt x="9190" y="2095"/>
                    <a:pt x="8426" y="2259"/>
                  </a:cubicBezTo>
                  <a:cubicBezTo>
                    <a:pt x="8344" y="2279"/>
                    <a:pt x="8262" y="2232"/>
                    <a:pt x="8235" y="2140"/>
                  </a:cubicBezTo>
                  <a:cubicBezTo>
                    <a:pt x="8197" y="2022"/>
                    <a:pt x="8258" y="1898"/>
                    <a:pt x="8361" y="1871"/>
                  </a:cubicBezTo>
                  <a:cubicBezTo>
                    <a:pt x="9087" y="1714"/>
                    <a:pt x="9736" y="1924"/>
                    <a:pt x="10282" y="2489"/>
                  </a:cubicBezTo>
                  <a:cubicBezTo>
                    <a:pt x="10353" y="2568"/>
                    <a:pt x="10468" y="2523"/>
                    <a:pt x="10490" y="2411"/>
                  </a:cubicBezTo>
                  <a:cubicBezTo>
                    <a:pt x="10506" y="2306"/>
                    <a:pt x="10522" y="2160"/>
                    <a:pt x="10517" y="1970"/>
                  </a:cubicBezTo>
                  <a:cubicBezTo>
                    <a:pt x="10495" y="886"/>
                    <a:pt x="10195" y="118"/>
                    <a:pt x="8885" y="13"/>
                  </a:cubicBezTo>
                  <a:cubicBezTo>
                    <a:pt x="8685" y="-3"/>
                    <a:pt x="8490" y="-4"/>
                    <a:pt x="8302" y="9"/>
                  </a:cubicBezTo>
                  <a:close/>
                  <a:moveTo>
                    <a:pt x="13298" y="9"/>
                  </a:moveTo>
                  <a:cubicBezTo>
                    <a:pt x="13110" y="-4"/>
                    <a:pt x="12915" y="-3"/>
                    <a:pt x="12715" y="13"/>
                  </a:cubicBezTo>
                  <a:cubicBezTo>
                    <a:pt x="11405" y="118"/>
                    <a:pt x="11105" y="886"/>
                    <a:pt x="11083" y="1970"/>
                  </a:cubicBezTo>
                  <a:cubicBezTo>
                    <a:pt x="11078" y="2160"/>
                    <a:pt x="11094" y="2306"/>
                    <a:pt x="11110" y="2411"/>
                  </a:cubicBezTo>
                  <a:cubicBezTo>
                    <a:pt x="11132" y="2523"/>
                    <a:pt x="11247" y="2568"/>
                    <a:pt x="11318" y="2489"/>
                  </a:cubicBezTo>
                  <a:cubicBezTo>
                    <a:pt x="11864" y="1924"/>
                    <a:pt x="12513" y="1714"/>
                    <a:pt x="13239" y="1871"/>
                  </a:cubicBezTo>
                  <a:cubicBezTo>
                    <a:pt x="13342" y="1898"/>
                    <a:pt x="13403" y="2022"/>
                    <a:pt x="13365" y="2140"/>
                  </a:cubicBezTo>
                  <a:cubicBezTo>
                    <a:pt x="13338" y="2232"/>
                    <a:pt x="13256" y="2279"/>
                    <a:pt x="13174" y="2259"/>
                  </a:cubicBezTo>
                  <a:cubicBezTo>
                    <a:pt x="12410" y="2095"/>
                    <a:pt x="11760" y="2397"/>
                    <a:pt x="11237" y="3159"/>
                  </a:cubicBezTo>
                  <a:cubicBezTo>
                    <a:pt x="11089" y="3369"/>
                    <a:pt x="11008" y="3647"/>
                    <a:pt x="11008" y="3922"/>
                  </a:cubicBezTo>
                  <a:lnTo>
                    <a:pt x="11008" y="3929"/>
                  </a:lnTo>
                  <a:cubicBezTo>
                    <a:pt x="11008" y="4270"/>
                    <a:pt x="11078" y="4592"/>
                    <a:pt x="11187" y="4855"/>
                  </a:cubicBezTo>
                  <a:cubicBezTo>
                    <a:pt x="11253" y="4999"/>
                    <a:pt x="11341" y="5124"/>
                    <a:pt x="11450" y="5222"/>
                  </a:cubicBezTo>
                  <a:cubicBezTo>
                    <a:pt x="11482" y="5248"/>
                    <a:pt x="11514" y="5276"/>
                    <a:pt x="11547" y="5302"/>
                  </a:cubicBezTo>
                  <a:cubicBezTo>
                    <a:pt x="12011" y="5624"/>
                    <a:pt x="12640" y="5577"/>
                    <a:pt x="13054" y="5386"/>
                  </a:cubicBezTo>
                  <a:cubicBezTo>
                    <a:pt x="13147" y="5347"/>
                    <a:pt x="13256" y="5413"/>
                    <a:pt x="13273" y="5538"/>
                  </a:cubicBezTo>
                  <a:cubicBezTo>
                    <a:pt x="13289" y="5637"/>
                    <a:pt x="13240" y="5729"/>
                    <a:pt x="13164" y="5762"/>
                  </a:cubicBezTo>
                  <a:cubicBezTo>
                    <a:pt x="12940" y="5861"/>
                    <a:pt x="12651" y="5932"/>
                    <a:pt x="12345" y="5932"/>
                  </a:cubicBezTo>
                  <a:cubicBezTo>
                    <a:pt x="12138" y="5932"/>
                    <a:pt x="11925" y="5898"/>
                    <a:pt x="11717" y="5820"/>
                  </a:cubicBezTo>
                  <a:cubicBezTo>
                    <a:pt x="11559" y="5760"/>
                    <a:pt x="11394" y="5841"/>
                    <a:pt x="11301" y="5998"/>
                  </a:cubicBezTo>
                  <a:cubicBezTo>
                    <a:pt x="11296" y="6005"/>
                    <a:pt x="11297" y="6010"/>
                    <a:pt x="11291" y="6017"/>
                  </a:cubicBezTo>
                  <a:cubicBezTo>
                    <a:pt x="11111" y="6312"/>
                    <a:pt x="11001" y="6714"/>
                    <a:pt x="11001" y="7160"/>
                  </a:cubicBezTo>
                  <a:cubicBezTo>
                    <a:pt x="11001" y="7561"/>
                    <a:pt x="11089" y="7929"/>
                    <a:pt x="11237" y="8211"/>
                  </a:cubicBezTo>
                  <a:cubicBezTo>
                    <a:pt x="11253" y="8251"/>
                    <a:pt x="11270" y="8297"/>
                    <a:pt x="11286" y="8337"/>
                  </a:cubicBezTo>
                  <a:cubicBezTo>
                    <a:pt x="11466" y="8140"/>
                    <a:pt x="11684" y="7969"/>
                    <a:pt x="11946" y="7838"/>
                  </a:cubicBezTo>
                  <a:cubicBezTo>
                    <a:pt x="12672" y="7463"/>
                    <a:pt x="13561" y="7424"/>
                    <a:pt x="14161" y="7739"/>
                  </a:cubicBezTo>
                  <a:cubicBezTo>
                    <a:pt x="14478" y="7904"/>
                    <a:pt x="14751" y="8146"/>
                    <a:pt x="14975" y="8441"/>
                  </a:cubicBezTo>
                  <a:cubicBezTo>
                    <a:pt x="15040" y="8527"/>
                    <a:pt x="15155" y="8521"/>
                    <a:pt x="15210" y="8429"/>
                  </a:cubicBezTo>
                  <a:cubicBezTo>
                    <a:pt x="15696" y="7628"/>
                    <a:pt x="16950" y="6411"/>
                    <a:pt x="18909" y="6668"/>
                  </a:cubicBezTo>
                  <a:cubicBezTo>
                    <a:pt x="18991" y="6674"/>
                    <a:pt x="19057" y="6748"/>
                    <a:pt x="19062" y="6846"/>
                  </a:cubicBezTo>
                  <a:cubicBezTo>
                    <a:pt x="19073" y="6971"/>
                    <a:pt x="18980" y="7069"/>
                    <a:pt x="18882" y="7056"/>
                  </a:cubicBezTo>
                  <a:cubicBezTo>
                    <a:pt x="16737" y="6766"/>
                    <a:pt x="15668" y="8324"/>
                    <a:pt x="15461" y="8731"/>
                  </a:cubicBezTo>
                  <a:cubicBezTo>
                    <a:pt x="15461" y="8738"/>
                    <a:pt x="15455" y="8744"/>
                    <a:pt x="15444" y="8764"/>
                  </a:cubicBezTo>
                  <a:cubicBezTo>
                    <a:pt x="15362" y="8908"/>
                    <a:pt x="15352" y="9093"/>
                    <a:pt x="15406" y="9250"/>
                  </a:cubicBezTo>
                  <a:cubicBezTo>
                    <a:pt x="15461" y="9408"/>
                    <a:pt x="15498" y="9572"/>
                    <a:pt x="15526" y="9743"/>
                  </a:cubicBezTo>
                  <a:cubicBezTo>
                    <a:pt x="15651" y="10558"/>
                    <a:pt x="15422" y="11365"/>
                    <a:pt x="14871" y="12028"/>
                  </a:cubicBezTo>
                  <a:cubicBezTo>
                    <a:pt x="14838" y="12068"/>
                    <a:pt x="14800" y="12088"/>
                    <a:pt x="14756" y="12088"/>
                  </a:cubicBezTo>
                  <a:cubicBezTo>
                    <a:pt x="14718" y="12088"/>
                    <a:pt x="14680" y="12076"/>
                    <a:pt x="14647" y="12043"/>
                  </a:cubicBezTo>
                  <a:cubicBezTo>
                    <a:pt x="14576" y="11964"/>
                    <a:pt x="14582" y="11826"/>
                    <a:pt x="14647" y="11747"/>
                  </a:cubicBezTo>
                  <a:cubicBezTo>
                    <a:pt x="15248" y="11018"/>
                    <a:pt x="15286" y="10295"/>
                    <a:pt x="15210" y="9815"/>
                  </a:cubicBezTo>
                  <a:cubicBezTo>
                    <a:pt x="15095" y="9079"/>
                    <a:pt x="14648" y="8423"/>
                    <a:pt x="14042" y="8101"/>
                  </a:cubicBezTo>
                  <a:cubicBezTo>
                    <a:pt x="13518" y="7825"/>
                    <a:pt x="12732" y="7864"/>
                    <a:pt x="12082" y="8199"/>
                  </a:cubicBezTo>
                  <a:cubicBezTo>
                    <a:pt x="11733" y="8383"/>
                    <a:pt x="11465" y="8627"/>
                    <a:pt x="11301" y="8916"/>
                  </a:cubicBezTo>
                  <a:cubicBezTo>
                    <a:pt x="11285" y="8968"/>
                    <a:pt x="11264" y="9013"/>
                    <a:pt x="11242" y="9059"/>
                  </a:cubicBezTo>
                  <a:cubicBezTo>
                    <a:pt x="11214" y="9105"/>
                    <a:pt x="11199" y="9151"/>
                    <a:pt x="11177" y="9197"/>
                  </a:cubicBezTo>
                  <a:cubicBezTo>
                    <a:pt x="11177" y="9204"/>
                    <a:pt x="11177" y="9203"/>
                    <a:pt x="11177" y="9203"/>
                  </a:cubicBezTo>
                  <a:cubicBezTo>
                    <a:pt x="11171" y="9216"/>
                    <a:pt x="11165" y="9231"/>
                    <a:pt x="11160" y="9244"/>
                  </a:cubicBezTo>
                  <a:cubicBezTo>
                    <a:pt x="11062" y="9500"/>
                    <a:pt x="11001" y="9795"/>
                    <a:pt x="11001" y="10117"/>
                  </a:cubicBezTo>
                  <a:cubicBezTo>
                    <a:pt x="11001" y="10564"/>
                    <a:pt x="11117" y="10971"/>
                    <a:pt x="11291" y="11260"/>
                  </a:cubicBezTo>
                  <a:cubicBezTo>
                    <a:pt x="11346" y="11359"/>
                    <a:pt x="11461" y="11358"/>
                    <a:pt x="11526" y="11273"/>
                  </a:cubicBezTo>
                  <a:cubicBezTo>
                    <a:pt x="11865" y="10806"/>
                    <a:pt x="12311" y="10472"/>
                    <a:pt x="12879" y="10269"/>
                  </a:cubicBezTo>
                  <a:cubicBezTo>
                    <a:pt x="12972" y="10236"/>
                    <a:pt x="13065" y="10301"/>
                    <a:pt x="13087" y="10412"/>
                  </a:cubicBezTo>
                  <a:cubicBezTo>
                    <a:pt x="13109" y="10511"/>
                    <a:pt x="13053" y="10616"/>
                    <a:pt x="12966" y="10649"/>
                  </a:cubicBezTo>
                  <a:cubicBezTo>
                    <a:pt x="11760" y="11095"/>
                    <a:pt x="11154" y="12161"/>
                    <a:pt x="11083" y="13981"/>
                  </a:cubicBezTo>
                  <a:cubicBezTo>
                    <a:pt x="11094" y="14020"/>
                    <a:pt x="11111" y="14067"/>
                    <a:pt x="11122" y="14106"/>
                  </a:cubicBezTo>
                  <a:cubicBezTo>
                    <a:pt x="11308" y="13876"/>
                    <a:pt x="11548" y="13691"/>
                    <a:pt x="11837" y="13560"/>
                  </a:cubicBezTo>
                  <a:cubicBezTo>
                    <a:pt x="12868" y="13093"/>
                    <a:pt x="14277" y="13376"/>
                    <a:pt x="15133" y="13895"/>
                  </a:cubicBezTo>
                  <a:cubicBezTo>
                    <a:pt x="15619" y="14190"/>
                    <a:pt x="16007" y="14618"/>
                    <a:pt x="16247" y="14934"/>
                  </a:cubicBezTo>
                  <a:cubicBezTo>
                    <a:pt x="16329" y="15039"/>
                    <a:pt x="16465" y="15044"/>
                    <a:pt x="16557" y="14946"/>
                  </a:cubicBezTo>
                  <a:cubicBezTo>
                    <a:pt x="17387" y="14026"/>
                    <a:pt x="18827" y="13738"/>
                    <a:pt x="19728" y="14402"/>
                  </a:cubicBezTo>
                  <a:cubicBezTo>
                    <a:pt x="19809" y="14461"/>
                    <a:pt x="19832" y="14591"/>
                    <a:pt x="19777" y="14683"/>
                  </a:cubicBezTo>
                  <a:cubicBezTo>
                    <a:pt x="19728" y="14768"/>
                    <a:pt x="19630" y="14789"/>
                    <a:pt x="19554" y="14736"/>
                  </a:cubicBezTo>
                  <a:cubicBezTo>
                    <a:pt x="18680" y="14106"/>
                    <a:pt x="17158" y="14527"/>
                    <a:pt x="16530" y="15584"/>
                  </a:cubicBezTo>
                  <a:lnTo>
                    <a:pt x="16503" y="15630"/>
                  </a:lnTo>
                  <a:cubicBezTo>
                    <a:pt x="16448" y="15722"/>
                    <a:pt x="16339" y="15715"/>
                    <a:pt x="16290" y="15630"/>
                  </a:cubicBezTo>
                  <a:lnTo>
                    <a:pt x="16262" y="15584"/>
                  </a:lnTo>
                  <a:cubicBezTo>
                    <a:pt x="16257" y="15578"/>
                    <a:pt x="15754" y="14722"/>
                    <a:pt x="14985" y="14256"/>
                  </a:cubicBezTo>
                  <a:cubicBezTo>
                    <a:pt x="14210" y="13783"/>
                    <a:pt x="12884" y="13515"/>
                    <a:pt x="11951" y="13942"/>
                  </a:cubicBezTo>
                  <a:cubicBezTo>
                    <a:pt x="11520" y="14139"/>
                    <a:pt x="11226" y="14453"/>
                    <a:pt x="11073" y="14886"/>
                  </a:cubicBezTo>
                  <a:cubicBezTo>
                    <a:pt x="11029" y="15051"/>
                    <a:pt x="11001" y="15228"/>
                    <a:pt x="11001" y="15412"/>
                  </a:cubicBezTo>
                  <a:cubicBezTo>
                    <a:pt x="11001" y="16305"/>
                    <a:pt x="11591" y="17036"/>
                    <a:pt x="12311" y="17030"/>
                  </a:cubicBezTo>
                  <a:cubicBezTo>
                    <a:pt x="12949" y="17023"/>
                    <a:pt x="13648" y="16471"/>
                    <a:pt x="13834" y="16280"/>
                  </a:cubicBezTo>
                  <a:cubicBezTo>
                    <a:pt x="13910" y="16208"/>
                    <a:pt x="14025" y="16228"/>
                    <a:pt x="14079" y="16340"/>
                  </a:cubicBezTo>
                  <a:cubicBezTo>
                    <a:pt x="14123" y="16425"/>
                    <a:pt x="14097" y="16535"/>
                    <a:pt x="14037" y="16595"/>
                  </a:cubicBezTo>
                  <a:cubicBezTo>
                    <a:pt x="13939" y="16686"/>
                    <a:pt x="13834" y="16772"/>
                    <a:pt x="13720" y="16851"/>
                  </a:cubicBezTo>
                  <a:cubicBezTo>
                    <a:pt x="13654" y="16897"/>
                    <a:pt x="13643" y="17002"/>
                    <a:pt x="13692" y="17054"/>
                  </a:cubicBezTo>
                  <a:cubicBezTo>
                    <a:pt x="14527" y="18046"/>
                    <a:pt x="15701" y="18664"/>
                    <a:pt x="16994" y="18664"/>
                  </a:cubicBezTo>
                  <a:cubicBezTo>
                    <a:pt x="19537" y="18664"/>
                    <a:pt x="21600" y="16287"/>
                    <a:pt x="21600" y="13351"/>
                  </a:cubicBezTo>
                  <a:cubicBezTo>
                    <a:pt x="21600" y="12621"/>
                    <a:pt x="21474" y="11930"/>
                    <a:pt x="21245" y="11299"/>
                  </a:cubicBezTo>
                  <a:cubicBezTo>
                    <a:pt x="20994" y="10616"/>
                    <a:pt x="20487" y="10110"/>
                    <a:pt x="19881" y="9985"/>
                  </a:cubicBezTo>
                  <a:cubicBezTo>
                    <a:pt x="19854" y="9979"/>
                    <a:pt x="19826" y="9980"/>
                    <a:pt x="19799" y="9973"/>
                  </a:cubicBezTo>
                  <a:cubicBezTo>
                    <a:pt x="19128" y="9868"/>
                    <a:pt x="18478" y="10202"/>
                    <a:pt x="18145" y="10550"/>
                  </a:cubicBezTo>
                  <a:cubicBezTo>
                    <a:pt x="18063" y="10635"/>
                    <a:pt x="18031" y="10774"/>
                    <a:pt x="18058" y="10899"/>
                  </a:cubicBezTo>
                  <a:cubicBezTo>
                    <a:pt x="18080" y="11004"/>
                    <a:pt x="18097" y="11102"/>
                    <a:pt x="18107" y="11207"/>
                  </a:cubicBezTo>
                  <a:cubicBezTo>
                    <a:pt x="18162" y="11765"/>
                    <a:pt x="18069" y="12239"/>
                    <a:pt x="17845" y="12542"/>
                  </a:cubicBezTo>
                  <a:cubicBezTo>
                    <a:pt x="17812" y="12588"/>
                    <a:pt x="17769" y="12607"/>
                    <a:pt x="17725" y="12607"/>
                  </a:cubicBezTo>
                  <a:cubicBezTo>
                    <a:pt x="17676" y="12607"/>
                    <a:pt x="17632" y="12588"/>
                    <a:pt x="17599" y="12542"/>
                  </a:cubicBezTo>
                  <a:cubicBezTo>
                    <a:pt x="17545" y="12463"/>
                    <a:pt x="17557" y="12351"/>
                    <a:pt x="17611" y="12273"/>
                  </a:cubicBezTo>
                  <a:cubicBezTo>
                    <a:pt x="17764" y="12056"/>
                    <a:pt x="17824" y="11687"/>
                    <a:pt x="17780" y="11260"/>
                  </a:cubicBezTo>
                  <a:cubicBezTo>
                    <a:pt x="17715" y="10617"/>
                    <a:pt x="17430" y="10006"/>
                    <a:pt x="17059" y="9704"/>
                  </a:cubicBezTo>
                  <a:cubicBezTo>
                    <a:pt x="16977" y="9638"/>
                    <a:pt x="16962" y="9492"/>
                    <a:pt x="17038" y="9400"/>
                  </a:cubicBezTo>
                  <a:cubicBezTo>
                    <a:pt x="17093" y="9328"/>
                    <a:pt x="17184" y="9329"/>
                    <a:pt x="17250" y="9382"/>
                  </a:cubicBezTo>
                  <a:cubicBezTo>
                    <a:pt x="17452" y="9553"/>
                    <a:pt x="17633" y="9789"/>
                    <a:pt x="17775" y="10072"/>
                  </a:cubicBezTo>
                  <a:cubicBezTo>
                    <a:pt x="17835" y="10190"/>
                    <a:pt x="17965" y="10222"/>
                    <a:pt x="18058" y="10144"/>
                  </a:cubicBezTo>
                  <a:cubicBezTo>
                    <a:pt x="18200" y="10019"/>
                    <a:pt x="18369" y="9907"/>
                    <a:pt x="18549" y="9815"/>
                  </a:cubicBezTo>
                  <a:cubicBezTo>
                    <a:pt x="18844" y="9664"/>
                    <a:pt x="19308" y="9500"/>
                    <a:pt x="19849" y="9585"/>
                  </a:cubicBezTo>
                  <a:cubicBezTo>
                    <a:pt x="20116" y="9624"/>
                    <a:pt x="20421" y="9729"/>
                    <a:pt x="20732" y="9953"/>
                  </a:cubicBezTo>
                  <a:cubicBezTo>
                    <a:pt x="20852" y="10038"/>
                    <a:pt x="21005" y="9978"/>
                    <a:pt x="21059" y="9827"/>
                  </a:cubicBezTo>
                  <a:cubicBezTo>
                    <a:pt x="21114" y="9670"/>
                    <a:pt x="21157" y="9492"/>
                    <a:pt x="21174" y="9302"/>
                  </a:cubicBezTo>
                  <a:cubicBezTo>
                    <a:pt x="21321" y="8480"/>
                    <a:pt x="21005" y="6917"/>
                    <a:pt x="20268" y="5524"/>
                  </a:cubicBezTo>
                  <a:cubicBezTo>
                    <a:pt x="19237" y="3724"/>
                    <a:pt x="18097" y="3160"/>
                    <a:pt x="17562" y="3015"/>
                  </a:cubicBezTo>
                  <a:cubicBezTo>
                    <a:pt x="17425" y="2982"/>
                    <a:pt x="17299" y="3101"/>
                    <a:pt x="17294" y="3272"/>
                  </a:cubicBezTo>
                  <a:cubicBezTo>
                    <a:pt x="17294" y="3403"/>
                    <a:pt x="17277" y="3534"/>
                    <a:pt x="17250" y="3666"/>
                  </a:cubicBezTo>
                  <a:cubicBezTo>
                    <a:pt x="17157" y="4139"/>
                    <a:pt x="16928" y="4559"/>
                    <a:pt x="16622" y="4822"/>
                  </a:cubicBezTo>
                  <a:cubicBezTo>
                    <a:pt x="16529" y="4907"/>
                    <a:pt x="16486" y="5046"/>
                    <a:pt x="16513" y="5177"/>
                  </a:cubicBezTo>
                  <a:cubicBezTo>
                    <a:pt x="16557" y="5387"/>
                    <a:pt x="16563" y="5590"/>
                    <a:pt x="16525" y="5774"/>
                  </a:cubicBezTo>
                  <a:cubicBezTo>
                    <a:pt x="16509" y="5866"/>
                    <a:pt x="16443" y="5926"/>
                    <a:pt x="16366" y="5926"/>
                  </a:cubicBezTo>
                  <a:cubicBezTo>
                    <a:pt x="16344" y="5926"/>
                    <a:pt x="16328" y="5919"/>
                    <a:pt x="16307" y="5912"/>
                  </a:cubicBezTo>
                  <a:cubicBezTo>
                    <a:pt x="16225" y="5873"/>
                    <a:pt x="16191" y="5768"/>
                    <a:pt x="16208" y="5670"/>
                  </a:cubicBezTo>
                  <a:cubicBezTo>
                    <a:pt x="16257" y="5387"/>
                    <a:pt x="16169" y="5033"/>
                    <a:pt x="15962" y="4678"/>
                  </a:cubicBezTo>
                  <a:cubicBezTo>
                    <a:pt x="15651" y="4146"/>
                    <a:pt x="15166" y="3770"/>
                    <a:pt x="14719" y="3711"/>
                  </a:cubicBezTo>
                  <a:cubicBezTo>
                    <a:pt x="14615" y="3704"/>
                    <a:pt x="14548" y="3587"/>
                    <a:pt x="14576" y="3463"/>
                  </a:cubicBezTo>
                  <a:cubicBezTo>
                    <a:pt x="14597" y="3371"/>
                    <a:pt x="14675" y="3310"/>
                    <a:pt x="14756" y="3323"/>
                  </a:cubicBezTo>
                  <a:cubicBezTo>
                    <a:pt x="15291" y="3389"/>
                    <a:pt x="15870" y="3830"/>
                    <a:pt x="16230" y="4448"/>
                  </a:cubicBezTo>
                  <a:cubicBezTo>
                    <a:pt x="16274" y="4527"/>
                    <a:pt x="16372" y="4546"/>
                    <a:pt x="16438" y="4487"/>
                  </a:cubicBezTo>
                  <a:cubicBezTo>
                    <a:pt x="16673" y="4283"/>
                    <a:pt x="16853" y="3948"/>
                    <a:pt x="16929" y="3567"/>
                  </a:cubicBezTo>
                  <a:cubicBezTo>
                    <a:pt x="16995" y="3232"/>
                    <a:pt x="16973" y="2877"/>
                    <a:pt x="16874" y="2528"/>
                  </a:cubicBezTo>
                  <a:cubicBezTo>
                    <a:pt x="16771" y="2167"/>
                    <a:pt x="16579" y="1852"/>
                    <a:pt x="16344" y="1602"/>
                  </a:cubicBezTo>
                  <a:cubicBezTo>
                    <a:pt x="15657" y="867"/>
                    <a:pt x="14618" y="101"/>
                    <a:pt x="13298" y="9"/>
                  </a:cubicBezTo>
                  <a:close/>
                  <a:moveTo>
                    <a:pt x="10805" y="16504"/>
                  </a:moveTo>
                  <a:cubicBezTo>
                    <a:pt x="10505" y="17122"/>
                    <a:pt x="9959" y="17535"/>
                    <a:pt x="9337" y="17535"/>
                  </a:cubicBezTo>
                  <a:cubicBezTo>
                    <a:pt x="9119" y="17535"/>
                    <a:pt x="8901" y="17481"/>
                    <a:pt x="8704" y="17383"/>
                  </a:cubicBezTo>
                  <a:cubicBezTo>
                    <a:pt x="8524" y="17298"/>
                    <a:pt x="8317" y="17338"/>
                    <a:pt x="8181" y="17496"/>
                  </a:cubicBezTo>
                  <a:cubicBezTo>
                    <a:pt x="7247" y="18560"/>
                    <a:pt x="5976" y="19177"/>
                    <a:pt x="4656" y="19177"/>
                  </a:cubicBezTo>
                  <a:cubicBezTo>
                    <a:pt x="4355" y="19177"/>
                    <a:pt x="4060" y="19144"/>
                    <a:pt x="3771" y="19085"/>
                  </a:cubicBezTo>
                  <a:cubicBezTo>
                    <a:pt x="4518" y="20590"/>
                    <a:pt x="5883" y="21596"/>
                    <a:pt x="7444" y="21596"/>
                  </a:cubicBezTo>
                  <a:cubicBezTo>
                    <a:pt x="8644" y="21596"/>
                    <a:pt x="9693" y="20997"/>
                    <a:pt x="10467" y="20031"/>
                  </a:cubicBezTo>
                  <a:cubicBezTo>
                    <a:pt x="10560" y="19913"/>
                    <a:pt x="10685" y="19855"/>
                    <a:pt x="10810" y="19855"/>
                  </a:cubicBezTo>
                  <a:cubicBezTo>
                    <a:pt x="10936" y="19855"/>
                    <a:pt x="11062" y="19913"/>
                    <a:pt x="11155" y="20031"/>
                  </a:cubicBezTo>
                  <a:cubicBezTo>
                    <a:pt x="11930" y="20997"/>
                    <a:pt x="12978" y="21596"/>
                    <a:pt x="14178" y="21596"/>
                  </a:cubicBezTo>
                  <a:cubicBezTo>
                    <a:pt x="15739" y="21596"/>
                    <a:pt x="17102" y="20590"/>
                    <a:pt x="17850" y="19085"/>
                  </a:cubicBezTo>
                  <a:cubicBezTo>
                    <a:pt x="17566" y="19144"/>
                    <a:pt x="17272" y="19177"/>
                    <a:pt x="16967" y="19177"/>
                  </a:cubicBezTo>
                  <a:cubicBezTo>
                    <a:pt x="15630" y="19177"/>
                    <a:pt x="14357" y="18560"/>
                    <a:pt x="13430" y="17496"/>
                  </a:cubicBezTo>
                  <a:cubicBezTo>
                    <a:pt x="13288" y="17332"/>
                    <a:pt x="13086" y="17291"/>
                    <a:pt x="12906" y="17383"/>
                  </a:cubicBezTo>
                  <a:cubicBezTo>
                    <a:pt x="12704" y="17481"/>
                    <a:pt x="12492" y="17535"/>
                    <a:pt x="12273" y="17535"/>
                  </a:cubicBezTo>
                  <a:cubicBezTo>
                    <a:pt x="11651" y="17535"/>
                    <a:pt x="11105" y="17122"/>
                    <a:pt x="10805" y="1650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/>
            </a:p>
          </p:txBody>
        </p:sp>
        <p:sp>
          <p:nvSpPr>
            <p:cNvPr id="301" name="Model Developer"/>
            <p:cNvSpPr txBox="1"/>
            <p:nvPr/>
          </p:nvSpPr>
          <p:spPr>
            <a:xfrm>
              <a:off x="0" y="2375789"/>
              <a:ext cx="5159153" cy="130215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79" tIns="182879" rIns="182879" bIns="182879" numCol="1" anchor="ctr">
              <a:noAutofit/>
            </a:bodyPr>
            <a:lstStyle>
              <a:lvl1pPr algn="ctr" defTabSz="1828433">
                <a:spcBef>
                  <a:spcPts val="1500"/>
                </a:spcBef>
                <a:defRPr sz="48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Model Developer</a:t>
              </a:r>
            </a:p>
          </p:txBody>
        </p:sp>
      </p:grpSp>
      <p:grpSp>
        <p:nvGrpSpPr>
          <p:cNvPr id="305" name="Group"/>
          <p:cNvGrpSpPr/>
          <p:nvPr/>
        </p:nvGrpSpPr>
        <p:grpSpPr>
          <a:xfrm>
            <a:off x="9612423" y="6819820"/>
            <a:ext cx="5159153" cy="3677941"/>
            <a:chOff x="0" y="0"/>
            <a:chExt cx="5159152" cy="3677939"/>
          </a:xfrm>
        </p:grpSpPr>
        <p:sp>
          <p:nvSpPr>
            <p:cNvPr id="303" name="Brain Front"/>
            <p:cNvSpPr/>
            <p:nvPr/>
          </p:nvSpPr>
          <p:spPr>
            <a:xfrm>
              <a:off x="1280300" y="0"/>
              <a:ext cx="2700154" cy="2242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fill="norm" stroke="1" extrusionOk="0">
                  <a:moveTo>
                    <a:pt x="8302" y="9"/>
                  </a:moveTo>
                  <a:cubicBezTo>
                    <a:pt x="6982" y="101"/>
                    <a:pt x="5943" y="867"/>
                    <a:pt x="5256" y="1602"/>
                  </a:cubicBezTo>
                  <a:cubicBezTo>
                    <a:pt x="5021" y="1852"/>
                    <a:pt x="4829" y="2167"/>
                    <a:pt x="4726" y="2528"/>
                  </a:cubicBezTo>
                  <a:cubicBezTo>
                    <a:pt x="4627" y="2877"/>
                    <a:pt x="4605" y="3232"/>
                    <a:pt x="4671" y="3567"/>
                  </a:cubicBezTo>
                  <a:cubicBezTo>
                    <a:pt x="4747" y="3948"/>
                    <a:pt x="4927" y="4283"/>
                    <a:pt x="5162" y="4487"/>
                  </a:cubicBezTo>
                  <a:cubicBezTo>
                    <a:pt x="5228" y="4546"/>
                    <a:pt x="5327" y="4527"/>
                    <a:pt x="5370" y="4448"/>
                  </a:cubicBezTo>
                  <a:cubicBezTo>
                    <a:pt x="5730" y="3830"/>
                    <a:pt x="6309" y="3389"/>
                    <a:pt x="6844" y="3323"/>
                  </a:cubicBezTo>
                  <a:cubicBezTo>
                    <a:pt x="6925" y="3310"/>
                    <a:pt x="7003" y="3371"/>
                    <a:pt x="7024" y="3463"/>
                  </a:cubicBezTo>
                  <a:cubicBezTo>
                    <a:pt x="7052" y="3587"/>
                    <a:pt x="6985" y="3704"/>
                    <a:pt x="6881" y="3711"/>
                  </a:cubicBezTo>
                  <a:cubicBezTo>
                    <a:pt x="6434" y="3770"/>
                    <a:pt x="5949" y="4146"/>
                    <a:pt x="5638" y="4678"/>
                  </a:cubicBezTo>
                  <a:cubicBezTo>
                    <a:pt x="5431" y="5033"/>
                    <a:pt x="5343" y="5387"/>
                    <a:pt x="5392" y="5670"/>
                  </a:cubicBezTo>
                  <a:cubicBezTo>
                    <a:pt x="5409" y="5768"/>
                    <a:pt x="5375" y="5873"/>
                    <a:pt x="5293" y="5912"/>
                  </a:cubicBezTo>
                  <a:cubicBezTo>
                    <a:pt x="5272" y="5919"/>
                    <a:pt x="5256" y="5926"/>
                    <a:pt x="5234" y="5926"/>
                  </a:cubicBezTo>
                  <a:cubicBezTo>
                    <a:pt x="5157" y="5926"/>
                    <a:pt x="5091" y="5866"/>
                    <a:pt x="5075" y="5774"/>
                  </a:cubicBezTo>
                  <a:cubicBezTo>
                    <a:pt x="5037" y="5590"/>
                    <a:pt x="5043" y="5387"/>
                    <a:pt x="5087" y="5177"/>
                  </a:cubicBezTo>
                  <a:cubicBezTo>
                    <a:pt x="5114" y="5046"/>
                    <a:pt x="5071" y="4907"/>
                    <a:pt x="4978" y="4822"/>
                  </a:cubicBezTo>
                  <a:cubicBezTo>
                    <a:pt x="4672" y="4559"/>
                    <a:pt x="4443" y="4139"/>
                    <a:pt x="4350" y="3666"/>
                  </a:cubicBezTo>
                  <a:cubicBezTo>
                    <a:pt x="4323" y="3534"/>
                    <a:pt x="4306" y="3403"/>
                    <a:pt x="4306" y="3272"/>
                  </a:cubicBezTo>
                  <a:cubicBezTo>
                    <a:pt x="4301" y="3101"/>
                    <a:pt x="4175" y="2982"/>
                    <a:pt x="4038" y="3015"/>
                  </a:cubicBezTo>
                  <a:cubicBezTo>
                    <a:pt x="3503" y="3159"/>
                    <a:pt x="2363" y="3724"/>
                    <a:pt x="1332" y="5524"/>
                  </a:cubicBezTo>
                  <a:cubicBezTo>
                    <a:pt x="595" y="6917"/>
                    <a:pt x="279" y="8480"/>
                    <a:pt x="426" y="9302"/>
                  </a:cubicBezTo>
                  <a:cubicBezTo>
                    <a:pt x="443" y="9492"/>
                    <a:pt x="486" y="9670"/>
                    <a:pt x="541" y="9827"/>
                  </a:cubicBezTo>
                  <a:cubicBezTo>
                    <a:pt x="595" y="9978"/>
                    <a:pt x="748" y="10038"/>
                    <a:pt x="868" y="9953"/>
                  </a:cubicBezTo>
                  <a:cubicBezTo>
                    <a:pt x="1179" y="9729"/>
                    <a:pt x="1484" y="9624"/>
                    <a:pt x="1751" y="9585"/>
                  </a:cubicBezTo>
                  <a:cubicBezTo>
                    <a:pt x="2292" y="9500"/>
                    <a:pt x="2756" y="9664"/>
                    <a:pt x="3051" y="9815"/>
                  </a:cubicBezTo>
                  <a:cubicBezTo>
                    <a:pt x="3231" y="9907"/>
                    <a:pt x="3400" y="10019"/>
                    <a:pt x="3542" y="10144"/>
                  </a:cubicBezTo>
                  <a:cubicBezTo>
                    <a:pt x="3635" y="10222"/>
                    <a:pt x="3765" y="10190"/>
                    <a:pt x="3825" y="10072"/>
                  </a:cubicBezTo>
                  <a:cubicBezTo>
                    <a:pt x="3967" y="9789"/>
                    <a:pt x="4148" y="9553"/>
                    <a:pt x="4350" y="9382"/>
                  </a:cubicBezTo>
                  <a:cubicBezTo>
                    <a:pt x="4416" y="9329"/>
                    <a:pt x="4507" y="9328"/>
                    <a:pt x="4562" y="9400"/>
                  </a:cubicBezTo>
                  <a:cubicBezTo>
                    <a:pt x="4638" y="9492"/>
                    <a:pt x="4623" y="9638"/>
                    <a:pt x="4541" y="9704"/>
                  </a:cubicBezTo>
                  <a:cubicBezTo>
                    <a:pt x="4170" y="10006"/>
                    <a:pt x="3885" y="10617"/>
                    <a:pt x="3820" y="11260"/>
                  </a:cubicBezTo>
                  <a:cubicBezTo>
                    <a:pt x="3776" y="11687"/>
                    <a:pt x="3836" y="12056"/>
                    <a:pt x="3989" y="12273"/>
                  </a:cubicBezTo>
                  <a:cubicBezTo>
                    <a:pt x="4043" y="12351"/>
                    <a:pt x="4055" y="12463"/>
                    <a:pt x="4001" y="12542"/>
                  </a:cubicBezTo>
                  <a:cubicBezTo>
                    <a:pt x="3968" y="12588"/>
                    <a:pt x="3924" y="12607"/>
                    <a:pt x="3875" y="12607"/>
                  </a:cubicBezTo>
                  <a:cubicBezTo>
                    <a:pt x="3831" y="12607"/>
                    <a:pt x="3788" y="12588"/>
                    <a:pt x="3755" y="12542"/>
                  </a:cubicBezTo>
                  <a:cubicBezTo>
                    <a:pt x="3531" y="12239"/>
                    <a:pt x="3438" y="11765"/>
                    <a:pt x="3493" y="11207"/>
                  </a:cubicBezTo>
                  <a:cubicBezTo>
                    <a:pt x="3503" y="11102"/>
                    <a:pt x="3520" y="11004"/>
                    <a:pt x="3542" y="10899"/>
                  </a:cubicBezTo>
                  <a:cubicBezTo>
                    <a:pt x="3569" y="10774"/>
                    <a:pt x="3537" y="10635"/>
                    <a:pt x="3455" y="10550"/>
                  </a:cubicBezTo>
                  <a:cubicBezTo>
                    <a:pt x="3122" y="10202"/>
                    <a:pt x="2472" y="9868"/>
                    <a:pt x="1801" y="9973"/>
                  </a:cubicBezTo>
                  <a:cubicBezTo>
                    <a:pt x="1774" y="9980"/>
                    <a:pt x="1746" y="9979"/>
                    <a:pt x="1719" y="9985"/>
                  </a:cubicBezTo>
                  <a:cubicBezTo>
                    <a:pt x="1113" y="10110"/>
                    <a:pt x="606" y="10616"/>
                    <a:pt x="355" y="11299"/>
                  </a:cubicBezTo>
                  <a:cubicBezTo>
                    <a:pt x="126" y="11930"/>
                    <a:pt x="0" y="12621"/>
                    <a:pt x="0" y="13351"/>
                  </a:cubicBezTo>
                  <a:cubicBezTo>
                    <a:pt x="0" y="16287"/>
                    <a:pt x="2063" y="18664"/>
                    <a:pt x="4606" y="18664"/>
                  </a:cubicBezTo>
                  <a:cubicBezTo>
                    <a:pt x="5900" y="18664"/>
                    <a:pt x="7073" y="18046"/>
                    <a:pt x="7908" y="17054"/>
                  </a:cubicBezTo>
                  <a:cubicBezTo>
                    <a:pt x="7957" y="17002"/>
                    <a:pt x="7946" y="16897"/>
                    <a:pt x="7880" y="16851"/>
                  </a:cubicBezTo>
                  <a:cubicBezTo>
                    <a:pt x="7766" y="16772"/>
                    <a:pt x="7661" y="16687"/>
                    <a:pt x="7563" y="16595"/>
                  </a:cubicBezTo>
                  <a:cubicBezTo>
                    <a:pt x="7503" y="16535"/>
                    <a:pt x="7477" y="16425"/>
                    <a:pt x="7521" y="16340"/>
                  </a:cubicBezTo>
                  <a:cubicBezTo>
                    <a:pt x="7575" y="16228"/>
                    <a:pt x="7690" y="16208"/>
                    <a:pt x="7766" y="16280"/>
                  </a:cubicBezTo>
                  <a:cubicBezTo>
                    <a:pt x="7952" y="16471"/>
                    <a:pt x="8651" y="17023"/>
                    <a:pt x="9289" y="17030"/>
                  </a:cubicBezTo>
                  <a:cubicBezTo>
                    <a:pt x="10009" y="17036"/>
                    <a:pt x="10599" y="16305"/>
                    <a:pt x="10599" y="15412"/>
                  </a:cubicBezTo>
                  <a:cubicBezTo>
                    <a:pt x="10599" y="15228"/>
                    <a:pt x="10571" y="15051"/>
                    <a:pt x="10527" y="14886"/>
                  </a:cubicBezTo>
                  <a:cubicBezTo>
                    <a:pt x="10374" y="14453"/>
                    <a:pt x="10080" y="14139"/>
                    <a:pt x="9649" y="13942"/>
                  </a:cubicBezTo>
                  <a:cubicBezTo>
                    <a:pt x="8716" y="13515"/>
                    <a:pt x="7390" y="13783"/>
                    <a:pt x="6615" y="14256"/>
                  </a:cubicBezTo>
                  <a:cubicBezTo>
                    <a:pt x="5846" y="14722"/>
                    <a:pt x="5343" y="15578"/>
                    <a:pt x="5338" y="15584"/>
                  </a:cubicBezTo>
                  <a:lnTo>
                    <a:pt x="5310" y="15630"/>
                  </a:lnTo>
                  <a:cubicBezTo>
                    <a:pt x="5261" y="15715"/>
                    <a:pt x="5152" y="15722"/>
                    <a:pt x="5097" y="15630"/>
                  </a:cubicBezTo>
                  <a:lnTo>
                    <a:pt x="5070" y="15584"/>
                  </a:lnTo>
                  <a:cubicBezTo>
                    <a:pt x="4442" y="14527"/>
                    <a:pt x="2920" y="14106"/>
                    <a:pt x="2046" y="14736"/>
                  </a:cubicBezTo>
                  <a:cubicBezTo>
                    <a:pt x="1970" y="14789"/>
                    <a:pt x="1872" y="14768"/>
                    <a:pt x="1823" y="14683"/>
                  </a:cubicBezTo>
                  <a:cubicBezTo>
                    <a:pt x="1768" y="14591"/>
                    <a:pt x="1791" y="14461"/>
                    <a:pt x="1872" y="14402"/>
                  </a:cubicBezTo>
                  <a:cubicBezTo>
                    <a:pt x="2773" y="13738"/>
                    <a:pt x="4213" y="14026"/>
                    <a:pt x="5043" y="14946"/>
                  </a:cubicBezTo>
                  <a:cubicBezTo>
                    <a:pt x="5136" y="15044"/>
                    <a:pt x="5271" y="15039"/>
                    <a:pt x="5353" y="14934"/>
                  </a:cubicBezTo>
                  <a:cubicBezTo>
                    <a:pt x="5593" y="14618"/>
                    <a:pt x="5981" y="14190"/>
                    <a:pt x="6467" y="13895"/>
                  </a:cubicBezTo>
                  <a:cubicBezTo>
                    <a:pt x="7323" y="13376"/>
                    <a:pt x="8732" y="13093"/>
                    <a:pt x="9763" y="13560"/>
                  </a:cubicBezTo>
                  <a:cubicBezTo>
                    <a:pt x="10052" y="13691"/>
                    <a:pt x="10292" y="13876"/>
                    <a:pt x="10478" y="14106"/>
                  </a:cubicBezTo>
                  <a:cubicBezTo>
                    <a:pt x="10489" y="14067"/>
                    <a:pt x="10506" y="14020"/>
                    <a:pt x="10517" y="13981"/>
                  </a:cubicBezTo>
                  <a:cubicBezTo>
                    <a:pt x="10446" y="12161"/>
                    <a:pt x="9840" y="11095"/>
                    <a:pt x="8634" y="10649"/>
                  </a:cubicBezTo>
                  <a:cubicBezTo>
                    <a:pt x="8547" y="10616"/>
                    <a:pt x="8491" y="10511"/>
                    <a:pt x="8513" y="10412"/>
                  </a:cubicBezTo>
                  <a:cubicBezTo>
                    <a:pt x="8535" y="10301"/>
                    <a:pt x="8628" y="10236"/>
                    <a:pt x="8721" y="10269"/>
                  </a:cubicBezTo>
                  <a:cubicBezTo>
                    <a:pt x="9289" y="10472"/>
                    <a:pt x="9735" y="10806"/>
                    <a:pt x="10074" y="11273"/>
                  </a:cubicBezTo>
                  <a:cubicBezTo>
                    <a:pt x="10139" y="11358"/>
                    <a:pt x="10254" y="11359"/>
                    <a:pt x="10309" y="11260"/>
                  </a:cubicBezTo>
                  <a:cubicBezTo>
                    <a:pt x="10483" y="10971"/>
                    <a:pt x="10599" y="10564"/>
                    <a:pt x="10599" y="10117"/>
                  </a:cubicBezTo>
                  <a:cubicBezTo>
                    <a:pt x="10599" y="9795"/>
                    <a:pt x="10538" y="9500"/>
                    <a:pt x="10440" y="9244"/>
                  </a:cubicBezTo>
                  <a:cubicBezTo>
                    <a:pt x="10435" y="9231"/>
                    <a:pt x="10429" y="9216"/>
                    <a:pt x="10423" y="9203"/>
                  </a:cubicBezTo>
                  <a:cubicBezTo>
                    <a:pt x="10423" y="9203"/>
                    <a:pt x="10423" y="9204"/>
                    <a:pt x="10423" y="9197"/>
                  </a:cubicBezTo>
                  <a:cubicBezTo>
                    <a:pt x="10401" y="9151"/>
                    <a:pt x="10386" y="9105"/>
                    <a:pt x="10358" y="9059"/>
                  </a:cubicBezTo>
                  <a:cubicBezTo>
                    <a:pt x="10336" y="9013"/>
                    <a:pt x="10315" y="8968"/>
                    <a:pt x="10299" y="8916"/>
                  </a:cubicBezTo>
                  <a:cubicBezTo>
                    <a:pt x="10135" y="8627"/>
                    <a:pt x="9867" y="8383"/>
                    <a:pt x="9518" y="8199"/>
                  </a:cubicBezTo>
                  <a:cubicBezTo>
                    <a:pt x="8868" y="7864"/>
                    <a:pt x="8082" y="7825"/>
                    <a:pt x="7558" y="8101"/>
                  </a:cubicBezTo>
                  <a:cubicBezTo>
                    <a:pt x="6952" y="8423"/>
                    <a:pt x="6505" y="9079"/>
                    <a:pt x="6390" y="9815"/>
                  </a:cubicBezTo>
                  <a:cubicBezTo>
                    <a:pt x="6314" y="10295"/>
                    <a:pt x="6352" y="11018"/>
                    <a:pt x="6953" y="11747"/>
                  </a:cubicBezTo>
                  <a:cubicBezTo>
                    <a:pt x="7018" y="11826"/>
                    <a:pt x="7024" y="11964"/>
                    <a:pt x="6953" y="12043"/>
                  </a:cubicBezTo>
                  <a:cubicBezTo>
                    <a:pt x="6920" y="12076"/>
                    <a:pt x="6882" y="12088"/>
                    <a:pt x="6844" y="12088"/>
                  </a:cubicBezTo>
                  <a:cubicBezTo>
                    <a:pt x="6800" y="12088"/>
                    <a:pt x="6762" y="12068"/>
                    <a:pt x="6729" y="12028"/>
                  </a:cubicBezTo>
                  <a:cubicBezTo>
                    <a:pt x="6178" y="11365"/>
                    <a:pt x="5949" y="10558"/>
                    <a:pt x="6074" y="9743"/>
                  </a:cubicBezTo>
                  <a:cubicBezTo>
                    <a:pt x="6102" y="9572"/>
                    <a:pt x="6139" y="9408"/>
                    <a:pt x="6194" y="9250"/>
                  </a:cubicBezTo>
                  <a:cubicBezTo>
                    <a:pt x="6248" y="9093"/>
                    <a:pt x="6238" y="8908"/>
                    <a:pt x="6156" y="8764"/>
                  </a:cubicBezTo>
                  <a:cubicBezTo>
                    <a:pt x="6145" y="8744"/>
                    <a:pt x="6139" y="8738"/>
                    <a:pt x="6139" y="8731"/>
                  </a:cubicBezTo>
                  <a:cubicBezTo>
                    <a:pt x="5932" y="8324"/>
                    <a:pt x="4863" y="6766"/>
                    <a:pt x="2718" y="7056"/>
                  </a:cubicBezTo>
                  <a:cubicBezTo>
                    <a:pt x="2620" y="7069"/>
                    <a:pt x="2527" y="6971"/>
                    <a:pt x="2538" y="6846"/>
                  </a:cubicBezTo>
                  <a:cubicBezTo>
                    <a:pt x="2543" y="6748"/>
                    <a:pt x="2609" y="6674"/>
                    <a:pt x="2691" y="6668"/>
                  </a:cubicBezTo>
                  <a:cubicBezTo>
                    <a:pt x="4650" y="6411"/>
                    <a:pt x="5904" y="7628"/>
                    <a:pt x="6390" y="8429"/>
                  </a:cubicBezTo>
                  <a:cubicBezTo>
                    <a:pt x="6445" y="8521"/>
                    <a:pt x="6560" y="8527"/>
                    <a:pt x="6625" y="8441"/>
                  </a:cubicBezTo>
                  <a:cubicBezTo>
                    <a:pt x="6849" y="8146"/>
                    <a:pt x="7122" y="7904"/>
                    <a:pt x="7439" y="7739"/>
                  </a:cubicBezTo>
                  <a:cubicBezTo>
                    <a:pt x="8039" y="7424"/>
                    <a:pt x="8928" y="7463"/>
                    <a:pt x="9654" y="7838"/>
                  </a:cubicBezTo>
                  <a:cubicBezTo>
                    <a:pt x="9916" y="7969"/>
                    <a:pt x="10134" y="8140"/>
                    <a:pt x="10314" y="8337"/>
                  </a:cubicBezTo>
                  <a:cubicBezTo>
                    <a:pt x="10330" y="8297"/>
                    <a:pt x="10347" y="8251"/>
                    <a:pt x="10363" y="8211"/>
                  </a:cubicBezTo>
                  <a:cubicBezTo>
                    <a:pt x="10511" y="7929"/>
                    <a:pt x="10599" y="7561"/>
                    <a:pt x="10599" y="7160"/>
                  </a:cubicBezTo>
                  <a:cubicBezTo>
                    <a:pt x="10599" y="6714"/>
                    <a:pt x="10489" y="6312"/>
                    <a:pt x="10309" y="6017"/>
                  </a:cubicBezTo>
                  <a:cubicBezTo>
                    <a:pt x="10303" y="6010"/>
                    <a:pt x="10304" y="6005"/>
                    <a:pt x="10299" y="5998"/>
                  </a:cubicBezTo>
                  <a:cubicBezTo>
                    <a:pt x="10206" y="5841"/>
                    <a:pt x="10041" y="5760"/>
                    <a:pt x="9883" y="5820"/>
                  </a:cubicBezTo>
                  <a:cubicBezTo>
                    <a:pt x="9675" y="5898"/>
                    <a:pt x="9462" y="5932"/>
                    <a:pt x="9255" y="5932"/>
                  </a:cubicBezTo>
                  <a:cubicBezTo>
                    <a:pt x="8949" y="5932"/>
                    <a:pt x="8660" y="5861"/>
                    <a:pt x="8436" y="5762"/>
                  </a:cubicBezTo>
                  <a:cubicBezTo>
                    <a:pt x="8360" y="5729"/>
                    <a:pt x="8311" y="5637"/>
                    <a:pt x="8327" y="5538"/>
                  </a:cubicBezTo>
                  <a:cubicBezTo>
                    <a:pt x="8344" y="5413"/>
                    <a:pt x="8453" y="5347"/>
                    <a:pt x="8546" y="5386"/>
                  </a:cubicBezTo>
                  <a:cubicBezTo>
                    <a:pt x="8960" y="5577"/>
                    <a:pt x="9589" y="5624"/>
                    <a:pt x="10053" y="5302"/>
                  </a:cubicBezTo>
                  <a:cubicBezTo>
                    <a:pt x="10086" y="5276"/>
                    <a:pt x="10118" y="5248"/>
                    <a:pt x="10150" y="5222"/>
                  </a:cubicBezTo>
                  <a:cubicBezTo>
                    <a:pt x="10259" y="5124"/>
                    <a:pt x="10347" y="4999"/>
                    <a:pt x="10413" y="4855"/>
                  </a:cubicBezTo>
                  <a:cubicBezTo>
                    <a:pt x="10522" y="4592"/>
                    <a:pt x="10592" y="4270"/>
                    <a:pt x="10592" y="3929"/>
                  </a:cubicBezTo>
                  <a:lnTo>
                    <a:pt x="10592" y="3922"/>
                  </a:lnTo>
                  <a:cubicBezTo>
                    <a:pt x="10592" y="3647"/>
                    <a:pt x="10511" y="3369"/>
                    <a:pt x="10363" y="3159"/>
                  </a:cubicBezTo>
                  <a:cubicBezTo>
                    <a:pt x="9840" y="2397"/>
                    <a:pt x="9190" y="2095"/>
                    <a:pt x="8426" y="2259"/>
                  </a:cubicBezTo>
                  <a:cubicBezTo>
                    <a:pt x="8344" y="2279"/>
                    <a:pt x="8262" y="2232"/>
                    <a:pt x="8235" y="2140"/>
                  </a:cubicBezTo>
                  <a:cubicBezTo>
                    <a:pt x="8197" y="2022"/>
                    <a:pt x="8258" y="1898"/>
                    <a:pt x="8361" y="1871"/>
                  </a:cubicBezTo>
                  <a:cubicBezTo>
                    <a:pt x="9087" y="1714"/>
                    <a:pt x="9736" y="1924"/>
                    <a:pt x="10282" y="2489"/>
                  </a:cubicBezTo>
                  <a:cubicBezTo>
                    <a:pt x="10353" y="2568"/>
                    <a:pt x="10468" y="2523"/>
                    <a:pt x="10490" y="2411"/>
                  </a:cubicBezTo>
                  <a:cubicBezTo>
                    <a:pt x="10506" y="2306"/>
                    <a:pt x="10522" y="2160"/>
                    <a:pt x="10517" y="1970"/>
                  </a:cubicBezTo>
                  <a:cubicBezTo>
                    <a:pt x="10495" y="886"/>
                    <a:pt x="10195" y="118"/>
                    <a:pt x="8885" y="13"/>
                  </a:cubicBezTo>
                  <a:cubicBezTo>
                    <a:pt x="8685" y="-3"/>
                    <a:pt x="8490" y="-4"/>
                    <a:pt x="8302" y="9"/>
                  </a:cubicBezTo>
                  <a:close/>
                  <a:moveTo>
                    <a:pt x="13298" y="9"/>
                  </a:moveTo>
                  <a:cubicBezTo>
                    <a:pt x="13110" y="-4"/>
                    <a:pt x="12915" y="-3"/>
                    <a:pt x="12715" y="13"/>
                  </a:cubicBezTo>
                  <a:cubicBezTo>
                    <a:pt x="11405" y="118"/>
                    <a:pt x="11105" y="886"/>
                    <a:pt x="11083" y="1970"/>
                  </a:cubicBezTo>
                  <a:cubicBezTo>
                    <a:pt x="11078" y="2160"/>
                    <a:pt x="11094" y="2306"/>
                    <a:pt x="11110" y="2411"/>
                  </a:cubicBezTo>
                  <a:cubicBezTo>
                    <a:pt x="11132" y="2523"/>
                    <a:pt x="11247" y="2568"/>
                    <a:pt x="11318" y="2489"/>
                  </a:cubicBezTo>
                  <a:cubicBezTo>
                    <a:pt x="11864" y="1924"/>
                    <a:pt x="12513" y="1714"/>
                    <a:pt x="13239" y="1871"/>
                  </a:cubicBezTo>
                  <a:cubicBezTo>
                    <a:pt x="13342" y="1898"/>
                    <a:pt x="13403" y="2022"/>
                    <a:pt x="13365" y="2140"/>
                  </a:cubicBezTo>
                  <a:cubicBezTo>
                    <a:pt x="13338" y="2232"/>
                    <a:pt x="13256" y="2279"/>
                    <a:pt x="13174" y="2259"/>
                  </a:cubicBezTo>
                  <a:cubicBezTo>
                    <a:pt x="12410" y="2095"/>
                    <a:pt x="11760" y="2397"/>
                    <a:pt x="11237" y="3159"/>
                  </a:cubicBezTo>
                  <a:cubicBezTo>
                    <a:pt x="11089" y="3369"/>
                    <a:pt x="11008" y="3647"/>
                    <a:pt x="11008" y="3922"/>
                  </a:cubicBezTo>
                  <a:lnTo>
                    <a:pt x="11008" y="3929"/>
                  </a:lnTo>
                  <a:cubicBezTo>
                    <a:pt x="11008" y="4270"/>
                    <a:pt x="11078" y="4592"/>
                    <a:pt x="11187" y="4855"/>
                  </a:cubicBezTo>
                  <a:cubicBezTo>
                    <a:pt x="11253" y="4999"/>
                    <a:pt x="11341" y="5124"/>
                    <a:pt x="11450" y="5222"/>
                  </a:cubicBezTo>
                  <a:cubicBezTo>
                    <a:pt x="11482" y="5248"/>
                    <a:pt x="11514" y="5276"/>
                    <a:pt x="11547" y="5302"/>
                  </a:cubicBezTo>
                  <a:cubicBezTo>
                    <a:pt x="12011" y="5624"/>
                    <a:pt x="12640" y="5577"/>
                    <a:pt x="13054" y="5386"/>
                  </a:cubicBezTo>
                  <a:cubicBezTo>
                    <a:pt x="13147" y="5347"/>
                    <a:pt x="13256" y="5413"/>
                    <a:pt x="13273" y="5538"/>
                  </a:cubicBezTo>
                  <a:cubicBezTo>
                    <a:pt x="13289" y="5637"/>
                    <a:pt x="13240" y="5729"/>
                    <a:pt x="13164" y="5762"/>
                  </a:cubicBezTo>
                  <a:cubicBezTo>
                    <a:pt x="12940" y="5861"/>
                    <a:pt x="12651" y="5932"/>
                    <a:pt x="12345" y="5932"/>
                  </a:cubicBezTo>
                  <a:cubicBezTo>
                    <a:pt x="12138" y="5932"/>
                    <a:pt x="11925" y="5898"/>
                    <a:pt x="11717" y="5820"/>
                  </a:cubicBezTo>
                  <a:cubicBezTo>
                    <a:pt x="11559" y="5760"/>
                    <a:pt x="11394" y="5841"/>
                    <a:pt x="11301" y="5998"/>
                  </a:cubicBezTo>
                  <a:cubicBezTo>
                    <a:pt x="11296" y="6005"/>
                    <a:pt x="11297" y="6010"/>
                    <a:pt x="11291" y="6017"/>
                  </a:cubicBezTo>
                  <a:cubicBezTo>
                    <a:pt x="11111" y="6312"/>
                    <a:pt x="11001" y="6714"/>
                    <a:pt x="11001" y="7160"/>
                  </a:cubicBezTo>
                  <a:cubicBezTo>
                    <a:pt x="11001" y="7561"/>
                    <a:pt x="11089" y="7929"/>
                    <a:pt x="11237" y="8211"/>
                  </a:cubicBezTo>
                  <a:cubicBezTo>
                    <a:pt x="11253" y="8251"/>
                    <a:pt x="11270" y="8297"/>
                    <a:pt x="11286" y="8337"/>
                  </a:cubicBezTo>
                  <a:cubicBezTo>
                    <a:pt x="11466" y="8140"/>
                    <a:pt x="11684" y="7969"/>
                    <a:pt x="11946" y="7838"/>
                  </a:cubicBezTo>
                  <a:cubicBezTo>
                    <a:pt x="12672" y="7463"/>
                    <a:pt x="13561" y="7424"/>
                    <a:pt x="14161" y="7739"/>
                  </a:cubicBezTo>
                  <a:cubicBezTo>
                    <a:pt x="14478" y="7904"/>
                    <a:pt x="14751" y="8146"/>
                    <a:pt x="14975" y="8441"/>
                  </a:cubicBezTo>
                  <a:cubicBezTo>
                    <a:pt x="15040" y="8527"/>
                    <a:pt x="15155" y="8521"/>
                    <a:pt x="15210" y="8429"/>
                  </a:cubicBezTo>
                  <a:cubicBezTo>
                    <a:pt x="15696" y="7628"/>
                    <a:pt x="16950" y="6411"/>
                    <a:pt x="18909" y="6668"/>
                  </a:cubicBezTo>
                  <a:cubicBezTo>
                    <a:pt x="18991" y="6674"/>
                    <a:pt x="19057" y="6748"/>
                    <a:pt x="19062" y="6846"/>
                  </a:cubicBezTo>
                  <a:cubicBezTo>
                    <a:pt x="19073" y="6971"/>
                    <a:pt x="18980" y="7069"/>
                    <a:pt x="18882" y="7056"/>
                  </a:cubicBezTo>
                  <a:cubicBezTo>
                    <a:pt x="16737" y="6766"/>
                    <a:pt x="15668" y="8324"/>
                    <a:pt x="15461" y="8731"/>
                  </a:cubicBezTo>
                  <a:cubicBezTo>
                    <a:pt x="15461" y="8738"/>
                    <a:pt x="15455" y="8744"/>
                    <a:pt x="15444" y="8764"/>
                  </a:cubicBezTo>
                  <a:cubicBezTo>
                    <a:pt x="15362" y="8908"/>
                    <a:pt x="15352" y="9093"/>
                    <a:pt x="15406" y="9250"/>
                  </a:cubicBezTo>
                  <a:cubicBezTo>
                    <a:pt x="15461" y="9408"/>
                    <a:pt x="15498" y="9572"/>
                    <a:pt x="15526" y="9743"/>
                  </a:cubicBezTo>
                  <a:cubicBezTo>
                    <a:pt x="15651" y="10558"/>
                    <a:pt x="15422" y="11365"/>
                    <a:pt x="14871" y="12028"/>
                  </a:cubicBezTo>
                  <a:cubicBezTo>
                    <a:pt x="14838" y="12068"/>
                    <a:pt x="14800" y="12088"/>
                    <a:pt x="14756" y="12088"/>
                  </a:cubicBezTo>
                  <a:cubicBezTo>
                    <a:pt x="14718" y="12088"/>
                    <a:pt x="14680" y="12076"/>
                    <a:pt x="14647" y="12043"/>
                  </a:cubicBezTo>
                  <a:cubicBezTo>
                    <a:pt x="14576" y="11964"/>
                    <a:pt x="14582" y="11826"/>
                    <a:pt x="14647" y="11747"/>
                  </a:cubicBezTo>
                  <a:cubicBezTo>
                    <a:pt x="15248" y="11018"/>
                    <a:pt x="15286" y="10295"/>
                    <a:pt x="15210" y="9815"/>
                  </a:cubicBezTo>
                  <a:cubicBezTo>
                    <a:pt x="15095" y="9079"/>
                    <a:pt x="14648" y="8423"/>
                    <a:pt x="14042" y="8101"/>
                  </a:cubicBezTo>
                  <a:cubicBezTo>
                    <a:pt x="13518" y="7825"/>
                    <a:pt x="12732" y="7864"/>
                    <a:pt x="12082" y="8199"/>
                  </a:cubicBezTo>
                  <a:cubicBezTo>
                    <a:pt x="11733" y="8383"/>
                    <a:pt x="11465" y="8627"/>
                    <a:pt x="11301" y="8916"/>
                  </a:cubicBezTo>
                  <a:cubicBezTo>
                    <a:pt x="11285" y="8968"/>
                    <a:pt x="11264" y="9013"/>
                    <a:pt x="11242" y="9059"/>
                  </a:cubicBezTo>
                  <a:cubicBezTo>
                    <a:pt x="11214" y="9105"/>
                    <a:pt x="11199" y="9151"/>
                    <a:pt x="11177" y="9197"/>
                  </a:cubicBezTo>
                  <a:cubicBezTo>
                    <a:pt x="11177" y="9204"/>
                    <a:pt x="11177" y="9203"/>
                    <a:pt x="11177" y="9203"/>
                  </a:cubicBezTo>
                  <a:cubicBezTo>
                    <a:pt x="11171" y="9216"/>
                    <a:pt x="11165" y="9231"/>
                    <a:pt x="11160" y="9244"/>
                  </a:cubicBezTo>
                  <a:cubicBezTo>
                    <a:pt x="11062" y="9500"/>
                    <a:pt x="11001" y="9795"/>
                    <a:pt x="11001" y="10117"/>
                  </a:cubicBezTo>
                  <a:cubicBezTo>
                    <a:pt x="11001" y="10564"/>
                    <a:pt x="11117" y="10971"/>
                    <a:pt x="11291" y="11260"/>
                  </a:cubicBezTo>
                  <a:cubicBezTo>
                    <a:pt x="11346" y="11359"/>
                    <a:pt x="11461" y="11358"/>
                    <a:pt x="11526" y="11273"/>
                  </a:cubicBezTo>
                  <a:cubicBezTo>
                    <a:pt x="11865" y="10806"/>
                    <a:pt x="12311" y="10472"/>
                    <a:pt x="12879" y="10269"/>
                  </a:cubicBezTo>
                  <a:cubicBezTo>
                    <a:pt x="12972" y="10236"/>
                    <a:pt x="13065" y="10301"/>
                    <a:pt x="13087" y="10412"/>
                  </a:cubicBezTo>
                  <a:cubicBezTo>
                    <a:pt x="13109" y="10511"/>
                    <a:pt x="13053" y="10616"/>
                    <a:pt x="12966" y="10649"/>
                  </a:cubicBezTo>
                  <a:cubicBezTo>
                    <a:pt x="11760" y="11095"/>
                    <a:pt x="11154" y="12161"/>
                    <a:pt x="11083" y="13981"/>
                  </a:cubicBezTo>
                  <a:cubicBezTo>
                    <a:pt x="11094" y="14020"/>
                    <a:pt x="11111" y="14067"/>
                    <a:pt x="11122" y="14106"/>
                  </a:cubicBezTo>
                  <a:cubicBezTo>
                    <a:pt x="11308" y="13876"/>
                    <a:pt x="11548" y="13691"/>
                    <a:pt x="11837" y="13560"/>
                  </a:cubicBezTo>
                  <a:cubicBezTo>
                    <a:pt x="12868" y="13093"/>
                    <a:pt x="14277" y="13376"/>
                    <a:pt x="15133" y="13895"/>
                  </a:cubicBezTo>
                  <a:cubicBezTo>
                    <a:pt x="15619" y="14190"/>
                    <a:pt x="16007" y="14618"/>
                    <a:pt x="16247" y="14934"/>
                  </a:cubicBezTo>
                  <a:cubicBezTo>
                    <a:pt x="16329" y="15039"/>
                    <a:pt x="16465" y="15044"/>
                    <a:pt x="16557" y="14946"/>
                  </a:cubicBezTo>
                  <a:cubicBezTo>
                    <a:pt x="17387" y="14026"/>
                    <a:pt x="18827" y="13738"/>
                    <a:pt x="19728" y="14402"/>
                  </a:cubicBezTo>
                  <a:cubicBezTo>
                    <a:pt x="19809" y="14461"/>
                    <a:pt x="19832" y="14591"/>
                    <a:pt x="19777" y="14683"/>
                  </a:cubicBezTo>
                  <a:cubicBezTo>
                    <a:pt x="19728" y="14768"/>
                    <a:pt x="19630" y="14789"/>
                    <a:pt x="19554" y="14736"/>
                  </a:cubicBezTo>
                  <a:cubicBezTo>
                    <a:pt x="18680" y="14106"/>
                    <a:pt x="17158" y="14527"/>
                    <a:pt x="16530" y="15584"/>
                  </a:cubicBezTo>
                  <a:lnTo>
                    <a:pt x="16503" y="15630"/>
                  </a:lnTo>
                  <a:cubicBezTo>
                    <a:pt x="16448" y="15722"/>
                    <a:pt x="16339" y="15715"/>
                    <a:pt x="16290" y="15630"/>
                  </a:cubicBezTo>
                  <a:lnTo>
                    <a:pt x="16262" y="15584"/>
                  </a:lnTo>
                  <a:cubicBezTo>
                    <a:pt x="16257" y="15578"/>
                    <a:pt x="15754" y="14722"/>
                    <a:pt x="14985" y="14256"/>
                  </a:cubicBezTo>
                  <a:cubicBezTo>
                    <a:pt x="14210" y="13783"/>
                    <a:pt x="12884" y="13515"/>
                    <a:pt x="11951" y="13942"/>
                  </a:cubicBezTo>
                  <a:cubicBezTo>
                    <a:pt x="11520" y="14139"/>
                    <a:pt x="11226" y="14453"/>
                    <a:pt x="11073" y="14886"/>
                  </a:cubicBezTo>
                  <a:cubicBezTo>
                    <a:pt x="11029" y="15051"/>
                    <a:pt x="11001" y="15228"/>
                    <a:pt x="11001" y="15412"/>
                  </a:cubicBezTo>
                  <a:cubicBezTo>
                    <a:pt x="11001" y="16305"/>
                    <a:pt x="11591" y="17036"/>
                    <a:pt x="12311" y="17030"/>
                  </a:cubicBezTo>
                  <a:cubicBezTo>
                    <a:pt x="12949" y="17023"/>
                    <a:pt x="13648" y="16471"/>
                    <a:pt x="13834" y="16280"/>
                  </a:cubicBezTo>
                  <a:cubicBezTo>
                    <a:pt x="13910" y="16208"/>
                    <a:pt x="14025" y="16228"/>
                    <a:pt x="14079" y="16340"/>
                  </a:cubicBezTo>
                  <a:cubicBezTo>
                    <a:pt x="14123" y="16425"/>
                    <a:pt x="14097" y="16535"/>
                    <a:pt x="14037" y="16595"/>
                  </a:cubicBezTo>
                  <a:cubicBezTo>
                    <a:pt x="13939" y="16686"/>
                    <a:pt x="13834" y="16772"/>
                    <a:pt x="13720" y="16851"/>
                  </a:cubicBezTo>
                  <a:cubicBezTo>
                    <a:pt x="13654" y="16897"/>
                    <a:pt x="13643" y="17002"/>
                    <a:pt x="13692" y="17054"/>
                  </a:cubicBezTo>
                  <a:cubicBezTo>
                    <a:pt x="14527" y="18046"/>
                    <a:pt x="15701" y="18664"/>
                    <a:pt x="16994" y="18664"/>
                  </a:cubicBezTo>
                  <a:cubicBezTo>
                    <a:pt x="19537" y="18664"/>
                    <a:pt x="21600" y="16287"/>
                    <a:pt x="21600" y="13351"/>
                  </a:cubicBezTo>
                  <a:cubicBezTo>
                    <a:pt x="21600" y="12621"/>
                    <a:pt x="21474" y="11930"/>
                    <a:pt x="21245" y="11299"/>
                  </a:cubicBezTo>
                  <a:cubicBezTo>
                    <a:pt x="20994" y="10616"/>
                    <a:pt x="20487" y="10110"/>
                    <a:pt x="19881" y="9985"/>
                  </a:cubicBezTo>
                  <a:cubicBezTo>
                    <a:pt x="19854" y="9979"/>
                    <a:pt x="19826" y="9980"/>
                    <a:pt x="19799" y="9973"/>
                  </a:cubicBezTo>
                  <a:cubicBezTo>
                    <a:pt x="19128" y="9868"/>
                    <a:pt x="18478" y="10202"/>
                    <a:pt x="18145" y="10550"/>
                  </a:cubicBezTo>
                  <a:cubicBezTo>
                    <a:pt x="18063" y="10635"/>
                    <a:pt x="18031" y="10774"/>
                    <a:pt x="18058" y="10899"/>
                  </a:cubicBezTo>
                  <a:cubicBezTo>
                    <a:pt x="18080" y="11004"/>
                    <a:pt x="18097" y="11102"/>
                    <a:pt x="18107" y="11207"/>
                  </a:cubicBezTo>
                  <a:cubicBezTo>
                    <a:pt x="18162" y="11765"/>
                    <a:pt x="18069" y="12239"/>
                    <a:pt x="17845" y="12542"/>
                  </a:cubicBezTo>
                  <a:cubicBezTo>
                    <a:pt x="17812" y="12588"/>
                    <a:pt x="17769" y="12607"/>
                    <a:pt x="17725" y="12607"/>
                  </a:cubicBezTo>
                  <a:cubicBezTo>
                    <a:pt x="17676" y="12607"/>
                    <a:pt x="17632" y="12588"/>
                    <a:pt x="17599" y="12542"/>
                  </a:cubicBezTo>
                  <a:cubicBezTo>
                    <a:pt x="17545" y="12463"/>
                    <a:pt x="17557" y="12351"/>
                    <a:pt x="17611" y="12273"/>
                  </a:cubicBezTo>
                  <a:cubicBezTo>
                    <a:pt x="17764" y="12056"/>
                    <a:pt x="17824" y="11687"/>
                    <a:pt x="17780" y="11260"/>
                  </a:cubicBezTo>
                  <a:cubicBezTo>
                    <a:pt x="17715" y="10617"/>
                    <a:pt x="17430" y="10006"/>
                    <a:pt x="17059" y="9704"/>
                  </a:cubicBezTo>
                  <a:cubicBezTo>
                    <a:pt x="16977" y="9638"/>
                    <a:pt x="16962" y="9492"/>
                    <a:pt x="17038" y="9400"/>
                  </a:cubicBezTo>
                  <a:cubicBezTo>
                    <a:pt x="17093" y="9328"/>
                    <a:pt x="17184" y="9329"/>
                    <a:pt x="17250" y="9382"/>
                  </a:cubicBezTo>
                  <a:cubicBezTo>
                    <a:pt x="17452" y="9553"/>
                    <a:pt x="17633" y="9789"/>
                    <a:pt x="17775" y="10072"/>
                  </a:cubicBezTo>
                  <a:cubicBezTo>
                    <a:pt x="17835" y="10190"/>
                    <a:pt x="17965" y="10222"/>
                    <a:pt x="18058" y="10144"/>
                  </a:cubicBezTo>
                  <a:cubicBezTo>
                    <a:pt x="18200" y="10019"/>
                    <a:pt x="18369" y="9907"/>
                    <a:pt x="18549" y="9815"/>
                  </a:cubicBezTo>
                  <a:cubicBezTo>
                    <a:pt x="18844" y="9664"/>
                    <a:pt x="19308" y="9500"/>
                    <a:pt x="19849" y="9585"/>
                  </a:cubicBezTo>
                  <a:cubicBezTo>
                    <a:pt x="20116" y="9624"/>
                    <a:pt x="20421" y="9729"/>
                    <a:pt x="20732" y="9953"/>
                  </a:cubicBezTo>
                  <a:cubicBezTo>
                    <a:pt x="20852" y="10038"/>
                    <a:pt x="21005" y="9978"/>
                    <a:pt x="21059" y="9827"/>
                  </a:cubicBezTo>
                  <a:cubicBezTo>
                    <a:pt x="21114" y="9670"/>
                    <a:pt x="21157" y="9492"/>
                    <a:pt x="21174" y="9302"/>
                  </a:cubicBezTo>
                  <a:cubicBezTo>
                    <a:pt x="21321" y="8480"/>
                    <a:pt x="21005" y="6917"/>
                    <a:pt x="20268" y="5524"/>
                  </a:cubicBezTo>
                  <a:cubicBezTo>
                    <a:pt x="19237" y="3724"/>
                    <a:pt x="18097" y="3160"/>
                    <a:pt x="17562" y="3015"/>
                  </a:cubicBezTo>
                  <a:cubicBezTo>
                    <a:pt x="17425" y="2982"/>
                    <a:pt x="17299" y="3101"/>
                    <a:pt x="17294" y="3272"/>
                  </a:cubicBezTo>
                  <a:cubicBezTo>
                    <a:pt x="17294" y="3403"/>
                    <a:pt x="17277" y="3534"/>
                    <a:pt x="17250" y="3666"/>
                  </a:cubicBezTo>
                  <a:cubicBezTo>
                    <a:pt x="17157" y="4139"/>
                    <a:pt x="16928" y="4559"/>
                    <a:pt x="16622" y="4822"/>
                  </a:cubicBezTo>
                  <a:cubicBezTo>
                    <a:pt x="16529" y="4907"/>
                    <a:pt x="16486" y="5046"/>
                    <a:pt x="16513" y="5177"/>
                  </a:cubicBezTo>
                  <a:cubicBezTo>
                    <a:pt x="16557" y="5387"/>
                    <a:pt x="16563" y="5590"/>
                    <a:pt x="16525" y="5774"/>
                  </a:cubicBezTo>
                  <a:cubicBezTo>
                    <a:pt x="16509" y="5866"/>
                    <a:pt x="16443" y="5926"/>
                    <a:pt x="16366" y="5926"/>
                  </a:cubicBezTo>
                  <a:cubicBezTo>
                    <a:pt x="16344" y="5926"/>
                    <a:pt x="16328" y="5919"/>
                    <a:pt x="16307" y="5912"/>
                  </a:cubicBezTo>
                  <a:cubicBezTo>
                    <a:pt x="16225" y="5873"/>
                    <a:pt x="16191" y="5768"/>
                    <a:pt x="16208" y="5670"/>
                  </a:cubicBezTo>
                  <a:cubicBezTo>
                    <a:pt x="16257" y="5387"/>
                    <a:pt x="16169" y="5033"/>
                    <a:pt x="15962" y="4678"/>
                  </a:cubicBezTo>
                  <a:cubicBezTo>
                    <a:pt x="15651" y="4146"/>
                    <a:pt x="15166" y="3770"/>
                    <a:pt x="14719" y="3711"/>
                  </a:cubicBezTo>
                  <a:cubicBezTo>
                    <a:pt x="14615" y="3704"/>
                    <a:pt x="14548" y="3587"/>
                    <a:pt x="14576" y="3463"/>
                  </a:cubicBezTo>
                  <a:cubicBezTo>
                    <a:pt x="14597" y="3371"/>
                    <a:pt x="14675" y="3310"/>
                    <a:pt x="14756" y="3323"/>
                  </a:cubicBezTo>
                  <a:cubicBezTo>
                    <a:pt x="15291" y="3389"/>
                    <a:pt x="15870" y="3830"/>
                    <a:pt x="16230" y="4448"/>
                  </a:cubicBezTo>
                  <a:cubicBezTo>
                    <a:pt x="16274" y="4527"/>
                    <a:pt x="16372" y="4546"/>
                    <a:pt x="16438" y="4487"/>
                  </a:cubicBezTo>
                  <a:cubicBezTo>
                    <a:pt x="16673" y="4283"/>
                    <a:pt x="16853" y="3948"/>
                    <a:pt x="16929" y="3567"/>
                  </a:cubicBezTo>
                  <a:cubicBezTo>
                    <a:pt x="16995" y="3232"/>
                    <a:pt x="16973" y="2877"/>
                    <a:pt x="16874" y="2528"/>
                  </a:cubicBezTo>
                  <a:cubicBezTo>
                    <a:pt x="16771" y="2167"/>
                    <a:pt x="16579" y="1852"/>
                    <a:pt x="16344" y="1602"/>
                  </a:cubicBezTo>
                  <a:cubicBezTo>
                    <a:pt x="15657" y="867"/>
                    <a:pt x="14618" y="101"/>
                    <a:pt x="13298" y="9"/>
                  </a:cubicBezTo>
                  <a:close/>
                  <a:moveTo>
                    <a:pt x="10805" y="16504"/>
                  </a:moveTo>
                  <a:cubicBezTo>
                    <a:pt x="10505" y="17122"/>
                    <a:pt x="9959" y="17535"/>
                    <a:pt x="9337" y="17535"/>
                  </a:cubicBezTo>
                  <a:cubicBezTo>
                    <a:pt x="9119" y="17535"/>
                    <a:pt x="8901" y="17481"/>
                    <a:pt x="8704" y="17383"/>
                  </a:cubicBezTo>
                  <a:cubicBezTo>
                    <a:pt x="8524" y="17298"/>
                    <a:pt x="8317" y="17338"/>
                    <a:pt x="8181" y="17496"/>
                  </a:cubicBezTo>
                  <a:cubicBezTo>
                    <a:pt x="7247" y="18560"/>
                    <a:pt x="5976" y="19177"/>
                    <a:pt x="4656" y="19177"/>
                  </a:cubicBezTo>
                  <a:cubicBezTo>
                    <a:pt x="4355" y="19177"/>
                    <a:pt x="4060" y="19144"/>
                    <a:pt x="3771" y="19085"/>
                  </a:cubicBezTo>
                  <a:cubicBezTo>
                    <a:pt x="4518" y="20590"/>
                    <a:pt x="5883" y="21596"/>
                    <a:pt x="7444" y="21596"/>
                  </a:cubicBezTo>
                  <a:cubicBezTo>
                    <a:pt x="8644" y="21596"/>
                    <a:pt x="9693" y="20997"/>
                    <a:pt x="10467" y="20031"/>
                  </a:cubicBezTo>
                  <a:cubicBezTo>
                    <a:pt x="10560" y="19913"/>
                    <a:pt x="10685" y="19855"/>
                    <a:pt x="10810" y="19855"/>
                  </a:cubicBezTo>
                  <a:cubicBezTo>
                    <a:pt x="10936" y="19855"/>
                    <a:pt x="11062" y="19913"/>
                    <a:pt x="11155" y="20031"/>
                  </a:cubicBezTo>
                  <a:cubicBezTo>
                    <a:pt x="11930" y="20997"/>
                    <a:pt x="12978" y="21596"/>
                    <a:pt x="14178" y="21596"/>
                  </a:cubicBezTo>
                  <a:cubicBezTo>
                    <a:pt x="15739" y="21596"/>
                    <a:pt x="17102" y="20590"/>
                    <a:pt x="17850" y="19085"/>
                  </a:cubicBezTo>
                  <a:cubicBezTo>
                    <a:pt x="17566" y="19144"/>
                    <a:pt x="17272" y="19177"/>
                    <a:pt x="16967" y="19177"/>
                  </a:cubicBezTo>
                  <a:cubicBezTo>
                    <a:pt x="15630" y="19177"/>
                    <a:pt x="14357" y="18560"/>
                    <a:pt x="13430" y="17496"/>
                  </a:cubicBezTo>
                  <a:cubicBezTo>
                    <a:pt x="13288" y="17332"/>
                    <a:pt x="13086" y="17291"/>
                    <a:pt x="12906" y="17383"/>
                  </a:cubicBezTo>
                  <a:cubicBezTo>
                    <a:pt x="12704" y="17481"/>
                    <a:pt x="12492" y="17535"/>
                    <a:pt x="12273" y="17535"/>
                  </a:cubicBezTo>
                  <a:cubicBezTo>
                    <a:pt x="11651" y="17535"/>
                    <a:pt x="11105" y="17122"/>
                    <a:pt x="10805" y="16504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/>
            </a:p>
          </p:txBody>
        </p:sp>
        <p:sp>
          <p:nvSpPr>
            <p:cNvPr id="304" name="Data Science QA"/>
            <p:cNvSpPr txBox="1"/>
            <p:nvPr/>
          </p:nvSpPr>
          <p:spPr>
            <a:xfrm>
              <a:off x="0" y="2375789"/>
              <a:ext cx="5159153" cy="130215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79" tIns="182879" rIns="182879" bIns="182879" numCol="1" anchor="ctr">
              <a:noAutofit/>
            </a:bodyPr>
            <a:lstStyle>
              <a:lvl1pPr algn="ctr" defTabSz="1828433">
                <a:spcBef>
                  <a:spcPts val="1500"/>
                </a:spcBef>
                <a:defRPr sz="48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Data Science QA</a:t>
              </a:r>
            </a:p>
          </p:txBody>
        </p:sp>
      </p:grpSp>
      <p:grpSp>
        <p:nvGrpSpPr>
          <p:cNvPr id="308" name="Group"/>
          <p:cNvGrpSpPr/>
          <p:nvPr/>
        </p:nvGrpSpPr>
        <p:grpSpPr>
          <a:xfrm>
            <a:off x="15491193" y="6819820"/>
            <a:ext cx="7165607" cy="4980302"/>
            <a:chOff x="0" y="0"/>
            <a:chExt cx="7165606" cy="4980301"/>
          </a:xfrm>
        </p:grpSpPr>
        <p:sp>
          <p:nvSpPr>
            <p:cNvPr id="306" name="Brain Front"/>
            <p:cNvSpPr/>
            <p:nvPr/>
          </p:nvSpPr>
          <p:spPr>
            <a:xfrm>
              <a:off x="2232726" y="0"/>
              <a:ext cx="2700154" cy="2242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fill="norm" stroke="1" extrusionOk="0">
                  <a:moveTo>
                    <a:pt x="8302" y="9"/>
                  </a:moveTo>
                  <a:cubicBezTo>
                    <a:pt x="6982" y="101"/>
                    <a:pt x="5943" y="867"/>
                    <a:pt x="5256" y="1602"/>
                  </a:cubicBezTo>
                  <a:cubicBezTo>
                    <a:pt x="5021" y="1852"/>
                    <a:pt x="4829" y="2167"/>
                    <a:pt x="4726" y="2528"/>
                  </a:cubicBezTo>
                  <a:cubicBezTo>
                    <a:pt x="4627" y="2877"/>
                    <a:pt x="4605" y="3232"/>
                    <a:pt x="4671" y="3567"/>
                  </a:cubicBezTo>
                  <a:cubicBezTo>
                    <a:pt x="4747" y="3948"/>
                    <a:pt x="4927" y="4283"/>
                    <a:pt x="5162" y="4487"/>
                  </a:cubicBezTo>
                  <a:cubicBezTo>
                    <a:pt x="5228" y="4546"/>
                    <a:pt x="5327" y="4527"/>
                    <a:pt x="5370" y="4448"/>
                  </a:cubicBezTo>
                  <a:cubicBezTo>
                    <a:pt x="5730" y="3830"/>
                    <a:pt x="6309" y="3389"/>
                    <a:pt x="6844" y="3323"/>
                  </a:cubicBezTo>
                  <a:cubicBezTo>
                    <a:pt x="6925" y="3310"/>
                    <a:pt x="7003" y="3371"/>
                    <a:pt x="7024" y="3463"/>
                  </a:cubicBezTo>
                  <a:cubicBezTo>
                    <a:pt x="7052" y="3587"/>
                    <a:pt x="6985" y="3704"/>
                    <a:pt x="6881" y="3711"/>
                  </a:cubicBezTo>
                  <a:cubicBezTo>
                    <a:pt x="6434" y="3770"/>
                    <a:pt x="5949" y="4146"/>
                    <a:pt x="5638" y="4678"/>
                  </a:cubicBezTo>
                  <a:cubicBezTo>
                    <a:pt x="5431" y="5033"/>
                    <a:pt x="5343" y="5387"/>
                    <a:pt x="5392" y="5670"/>
                  </a:cubicBezTo>
                  <a:cubicBezTo>
                    <a:pt x="5409" y="5768"/>
                    <a:pt x="5375" y="5873"/>
                    <a:pt x="5293" y="5912"/>
                  </a:cubicBezTo>
                  <a:cubicBezTo>
                    <a:pt x="5272" y="5919"/>
                    <a:pt x="5256" y="5926"/>
                    <a:pt x="5234" y="5926"/>
                  </a:cubicBezTo>
                  <a:cubicBezTo>
                    <a:pt x="5157" y="5926"/>
                    <a:pt x="5091" y="5866"/>
                    <a:pt x="5075" y="5774"/>
                  </a:cubicBezTo>
                  <a:cubicBezTo>
                    <a:pt x="5037" y="5590"/>
                    <a:pt x="5043" y="5387"/>
                    <a:pt x="5087" y="5177"/>
                  </a:cubicBezTo>
                  <a:cubicBezTo>
                    <a:pt x="5114" y="5046"/>
                    <a:pt x="5071" y="4907"/>
                    <a:pt x="4978" y="4822"/>
                  </a:cubicBezTo>
                  <a:cubicBezTo>
                    <a:pt x="4672" y="4559"/>
                    <a:pt x="4443" y="4139"/>
                    <a:pt x="4350" y="3666"/>
                  </a:cubicBezTo>
                  <a:cubicBezTo>
                    <a:pt x="4323" y="3534"/>
                    <a:pt x="4306" y="3403"/>
                    <a:pt x="4306" y="3272"/>
                  </a:cubicBezTo>
                  <a:cubicBezTo>
                    <a:pt x="4301" y="3101"/>
                    <a:pt x="4175" y="2982"/>
                    <a:pt x="4038" y="3015"/>
                  </a:cubicBezTo>
                  <a:cubicBezTo>
                    <a:pt x="3503" y="3159"/>
                    <a:pt x="2363" y="3724"/>
                    <a:pt x="1332" y="5524"/>
                  </a:cubicBezTo>
                  <a:cubicBezTo>
                    <a:pt x="595" y="6917"/>
                    <a:pt x="279" y="8480"/>
                    <a:pt x="426" y="9302"/>
                  </a:cubicBezTo>
                  <a:cubicBezTo>
                    <a:pt x="443" y="9492"/>
                    <a:pt x="486" y="9670"/>
                    <a:pt x="541" y="9827"/>
                  </a:cubicBezTo>
                  <a:cubicBezTo>
                    <a:pt x="595" y="9978"/>
                    <a:pt x="748" y="10038"/>
                    <a:pt x="868" y="9953"/>
                  </a:cubicBezTo>
                  <a:cubicBezTo>
                    <a:pt x="1179" y="9729"/>
                    <a:pt x="1484" y="9624"/>
                    <a:pt x="1751" y="9585"/>
                  </a:cubicBezTo>
                  <a:cubicBezTo>
                    <a:pt x="2292" y="9500"/>
                    <a:pt x="2756" y="9664"/>
                    <a:pt x="3051" y="9815"/>
                  </a:cubicBezTo>
                  <a:cubicBezTo>
                    <a:pt x="3231" y="9907"/>
                    <a:pt x="3400" y="10019"/>
                    <a:pt x="3542" y="10144"/>
                  </a:cubicBezTo>
                  <a:cubicBezTo>
                    <a:pt x="3635" y="10222"/>
                    <a:pt x="3765" y="10190"/>
                    <a:pt x="3825" y="10072"/>
                  </a:cubicBezTo>
                  <a:cubicBezTo>
                    <a:pt x="3967" y="9789"/>
                    <a:pt x="4148" y="9553"/>
                    <a:pt x="4350" y="9382"/>
                  </a:cubicBezTo>
                  <a:cubicBezTo>
                    <a:pt x="4416" y="9329"/>
                    <a:pt x="4507" y="9328"/>
                    <a:pt x="4562" y="9400"/>
                  </a:cubicBezTo>
                  <a:cubicBezTo>
                    <a:pt x="4638" y="9492"/>
                    <a:pt x="4623" y="9638"/>
                    <a:pt x="4541" y="9704"/>
                  </a:cubicBezTo>
                  <a:cubicBezTo>
                    <a:pt x="4170" y="10006"/>
                    <a:pt x="3885" y="10617"/>
                    <a:pt x="3820" y="11260"/>
                  </a:cubicBezTo>
                  <a:cubicBezTo>
                    <a:pt x="3776" y="11687"/>
                    <a:pt x="3836" y="12056"/>
                    <a:pt x="3989" y="12273"/>
                  </a:cubicBezTo>
                  <a:cubicBezTo>
                    <a:pt x="4043" y="12351"/>
                    <a:pt x="4055" y="12463"/>
                    <a:pt x="4001" y="12542"/>
                  </a:cubicBezTo>
                  <a:cubicBezTo>
                    <a:pt x="3968" y="12588"/>
                    <a:pt x="3924" y="12607"/>
                    <a:pt x="3875" y="12607"/>
                  </a:cubicBezTo>
                  <a:cubicBezTo>
                    <a:pt x="3831" y="12607"/>
                    <a:pt x="3788" y="12588"/>
                    <a:pt x="3755" y="12542"/>
                  </a:cubicBezTo>
                  <a:cubicBezTo>
                    <a:pt x="3531" y="12239"/>
                    <a:pt x="3438" y="11765"/>
                    <a:pt x="3493" y="11207"/>
                  </a:cubicBezTo>
                  <a:cubicBezTo>
                    <a:pt x="3503" y="11102"/>
                    <a:pt x="3520" y="11004"/>
                    <a:pt x="3542" y="10899"/>
                  </a:cubicBezTo>
                  <a:cubicBezTo>
                    <a:pt x="3569" y="10774"/>
                    <a:pt x="3537" y="10635"/>
                    <a:pt x="3455" y="10550"/>
                  </a:cubicBezTo>
                  <a:cubicBezTo>
                    <a:pt x="3122" y="10202"/>
                    <a:pt x="2472" y="9868"/>
                    <a:pt x="1801" y="9973"/>
                  </a:cubicBezTo>
                  <a:cubicBezTo>
                    <a:pt x="1774" y="9980"/>
                    <a:pt x="1746" y="9979"/>
                    <a:pt x="1719" y="9985"/>
                  </a:cubicBezTo>
                  <a:cubicBezTo>
                    <a:pt x="1113" y="10110"/>
                    <a:pt x="606" y="10616"/>
                    <a:pt x="355" y="11299"/>
                  </a:cubicBezTo>
                  <a:cubicBezTo>
                    <a:pt x="126" y="11930"/>
                    <a:pt x="0" y="12621"/>
                    <a:pt x="0" y="13351"/>
                  </a:cubicBezTo>
                  <a:cubicBezTo>
                    <a:pt x="0" y="16287"/>
                    <a:pt x="2063" y="18664"/>
                    <a:pt x="4606" y="18664"/>
                  </a:cubicBezTo>
                  <a:cubicBezTo>
                    <a:pt x="5900" y="18664"/>
                    <a:pt x="7073" y="18046"/>
                    <a:pt x="7908" y="17054"/>
                  </a:cubicBezTo>
                  <a:cubicBezTo>
                    <a:pt x="7957" y="17002"/>
                    <a:pt x="7946" y="16897"/>
                    <a:pt x="7880" y="16851"/>
                  </a:cubicBezTo>
                  <a:cubicBezTo>
                    <a:pt x="7766" y="16772"/>
                    <a:pt x="7661" y="16687"/>
                    <a:pt x="7563" y="16595"/>
                  </a:cubicBezTo>
                  <a:cubicBezTo>
                    <a:pt x="7503" y="16535"/>
                    <a:pt x="7477" y="16425"/>
                    <a:pt x="7521" y="16340"/>
                  </a:cubicBezTo>
                  <a:cubicBezTo>
                    <a:pt x="7575" y="16228"/>
                    <a:pt x="7690" y="16208"/>
                    <a:pt x="7766" y="16280"/>
                  </a:cubicBezTo>
                  <a:cubicBezTo>
                    <a:pt x="7952" y="16471"/>
                    <a:pt x="8651" y="17023"/>
                    <a:pt x="9289" y="17030"/>
                  </a:cubicBezTo>
                  <a:cubicBezTo>
                    <a:pt x="10009" y="17036"/>
                    <a:pt x="10599" y="16305"/>
                    <a:pt x="10599" y="15412"/>
                  </a:cubicBezTo>
                  <a:cubicBezTo>
                    <a:pt x="10599" y="15228"/>
                    <a:pt x="10571" y="15051"/>
                    <a:pt x="10527" y="14886"/>
                  </a:cubicBezTo>
                  <a:cubicBezTo>
                    <a:pt x="10374" y="14453"/>
                    <a:pt x="10080" y="14139"/>
                    <a:pt x="9649" y="13942"/>
                  </a:cubicBezTo>
                  <a:cubicBezTo>
                    <a:pt x="8716" y="13515"/>
                    <a:pt x="7390" y="13783"/>
                    <a:pt x="6615" y="14256"/>
                  </a:cubicBezTo>
                  <a:cubicBezTo>
                    <a:pt x="5846" y="14722"/>
                    <a:pt x="5343" y="15578"/>
                    <a:pt x="5338" y="15584"/>
                  </a:cubicBezTo>
                  <a:lnTo>
                    <a:pt x="5310" y="15630"/>
                  </a:lnTo>
                  <a:cubicBezTo>
                    <a:pt x="5261" y="15715"/>
                    <a:pt x="5152" y="15722"/>
                    <a:pt x="5097" y="15630"/>
                  </a:cubicBezTo>
                  <a:lnTo>
                    <a:pt x="5070" y="15584"/>
                  </a:lnTo>
                  <a:cubicBezTo>
                    <a:pt x="4442" y="14527"/>
                    <a:pt x="2920" y="14106"/>
                    <a:pt x="2046" y="14736"/>
                  </a:cubicBezTo>
                  <a:cubicBezTo>
                    <a:pt x="1970" y="14789"/>
                    <a:pt x="1872" y="14768"/>
                    <a:pt x="1823" y="14683"/>
                  </a:cubicBezTo>
                  <a:cubicBezTo>
                    <a:pt x="1768" y="14591"/>
                    <a:pt x="1791" y="14461"/>
                    <a:pt x="1872" y="14402"/>
                  </a:cubicBezTo>
                  <a:cubicBezTo>
                    <a:pt x="2773" y="13738"/>
                    <a:pt x="4213" y="14026"/>
                    <a:pt x="5043" y="14946"/>
                  </a:cubicBezTo>
                  <a:cubicBezTo>
                    <a:pt x="5136" y="15044"/>
                    <a:pt x="5271" y="15039"/>
                    <a:pt x="5353" y="14934"/>
                  </a:cubicBezTo>
                  <a:cubicBezTo>
                    <a:pt x="5593" y="14618"/>
                    <a:pt x="5981" y="14190"/>
                    <a:pt x="6467" y="13895"/>
                  </a:cubicBezTo>
                  <a:cubicBezTo>
                    <a:pt x="7323" y="13376"/>
                    <a:pt x="8732" y="13093"/>
                    <a:pt x="9763" y="13560"/>
                  </a:cubicBezTo>
                  <a:cubicBezTo>
                    <a:pt x="10052" y="13691"/>
                    <a:pt x="10292" y="13876"/>
                    <a:pt x="10478" y="14106"/>
                  </a:cubicBezTo>
                  <a:cubicBezTo>
                    <a:pt x="10489" y="14067"/>
                    <a:pt x="10506" y="14020"/>
                    <a:pt x="10517" y="13981"/>
                  </a:cubicBezTo>
                  <a:cubicBezTo>
                    <a:pt x="10446" y="12161"/>
                    <a:pt x="9840" y="11095"/>
                    <a:pt x="8634" y="10649"/>
                  </a:cubicBezTo>
                  <a:cubicBezTo>
                    <a:pt x="8547" y="10616"/>
                    <a:pt x="8491" y="10511"/>
                    <a:pt x="8513" y="10412"/>
                  </a:cubicBezTo>
                  <a:cubicBezTo>
                    <a:pt x="8535" y="10301"/>
                    <a:pt x="8628" y="10236"/>
                    <a:pt x="8721" y="10269"/>
                  </a:cubicBezTo>
                  <a:cubicBezTo>
                    <a:pt x="9289" y="10472"/>
                    <a:pt x="9735" y="10806"/>
                    <a:pt x="10074" y="11273"/>
                  </a:cubicBezTo>
                  <a:cubicBezTo>
                    <a:pt x="10139" y="11358"/>
                    <a:pt x="10254" y="11359"/>
                    <a:pt x="10309" y="11260"/>
                  </a:cubicBezTo>
                  <a:cubicBezTo>
                    <a:pt x="10483" y="10971"/>
                    <a:pt x="10599" y="10564"/>
                    <a:pt x="10599" y="10117"/>
                  </a:cubicBezTo>
                  <a:cubicBezTo>
                    <a:pt x="10599" y="9795"/>
                    <a:pt x="10538" y="9500"/>
                    <a:pt x="10440" y="9244"/>
                  </a:cubicBezTo>
                  <a:cubicBezTo>
                    <a:pt x="10435" y="9231"/>
                    <a:pt x="10429" y="9216"/>
                    <a:pt x="10423" y="9203"/>
                  </a:cubicBezTo>
                  <a:cubicBezTo>
                    <a:pt x="10423" y="9203"/>
                    <a:pt x="10423" y="9204"/>
                    <a:pt x="10423" y="9197"/>
                  </a:cubicBezTo>
                  <a:cubicBezTo>
                    <a:pt x="10401" y="9151"/>
                    <a:pt x="10386" y="9105"/>
                    <a:pt x="10358" y="9059"/>
                  </a:cubicBezTo>
                  <a:cubicBezTo>
                    <a:pt x="10336" y="9013"/>
                    <a:pt x="10315" y="8968"/>
                    <a:pt x="10299" y="8916"/>
                  </a:cubicBezTo>
                  <a:cubicBezTo>
                    <a:pt x="10135" y="8627"/>
                    <a:pt x="9867" y="8383"/>
                    <a:pt x="9518" y="8199"/>
                  </a:cubicBezTo>
                  <a:cubicBezTo>
                    <a:pt x="8868" y="7864"/>
                    <a:pt x="8082" y="7825"/>
                    <a:pt x="7558" y="8101"/>
                  </a:cubicBezTo>
                  <a:cubicBezTo>
                    <a:pt x="6952" y="8423"/>
                    <a:pt x="6505" y="9079"/>
                    <a:pt x="6390" y="9815"/>
                  </a:cubicBezTo>
                  <a:cubicBezTo>
                    <a:pt x="6314" y="10295"/>
                    <a:pt x="6352" y="11018"/>
                    <a:pt x="6953" y="11747"/>
                  </a:cubicBezTo>
                  <a:cubicBezTo>
                    <a:pt x="7018" y="11826"/>
                    <a:pt x="7024" y="11964"/>
                    <a:pt x="6953" y="12043"/>
                  </a:cubicBezTo>
                  <a:cubicBezTo>
                    <a:pt x="6920" y="12076"/>
                    <a:pt x="6882" y="12088"/>
                    <a:pt x="6844" y="12088"/>
                  </a:cubicBezTo>
                  <a:cubicBezTo>
                    <a:pt x="6800" y="12088"/>
                    <a:pt x="6762" y="12068"/>
                    <a:pt x="6729" y="12028"/>
                  </a:cubicBezTo>
                  <a:cubicBezTo>
                    <a:pt x="6178" y="11365"/>
                    <a:pt x="5949" y="10558"/>
                    <a:pt x="6074" y="9743"/>
                  </a:cubicBezTo>
                  <a:cubicBezTo>
                    <a:pt x="6102" y="9572"/>
                    <a:pt x="6139" y="9408"/>
                    <a:pt x="6194" y="9250"/>
                  </a:cubicBezTo>
                  <a:cubicBezTo>
                    <a:pt x="6248" y="9093"/>
                    <a:pt x="6238" y="8908"/>
                    <a:pt x="6156" y="8764"/>
                  </a:cubicBezTo>
                  <a:cubicBezTo>
                    <a:pt x="6145" y="8744"/>
                    <a:pt x="6139" y="8738"/>
                    <a:pt x="6139" y="8731"/>
                  </a:cubicBezTo>
                  <a:cubicBezTo>
                    <a:pt x="5932" y="8324"/>
                    <a:pt x="4863" y="6766"/>
                    <a:pt x="2718" y="7056"/>
                  </a:cubicBezTo>
                  <a:cubicBezTo>
                    <a:pt x="2620" y="7069"/>
                    <a:pt x="2527" y="6971"/>
                    <a:pt x="2538" y="6846"/>
                  </a:cubicBezTo>
                  <a:cubicBezTo>
                    <a:pt x="2543" y="6748"/>
                    <a:pt x="2609" y="6674"/>
                    <a:pt x="2691" y="6668"/>
                  </a:cubicBezTo>
                  <a:cubicBezTo>
                    <a:pt x="4650" y="6411"/>
                    <a:pt x="5904" y="7628"/>
                    <a:pt x="6390" y="8429"/>
                  </a:cubicBezTo>
                  <a:cubicBezTo>
                    <a:pt x="6445" y="8521"/>
                    <a:pt x="6560" y="8527"/>
                    <a:pt x="6625" y="8441"/>
                  </a:cubicBezTo>
                  <a:cubicBezTo>
                    <a:pt x="6849" y="8146"/>
                    <a:pt x="7122" y="7904"/>
                    <a:pt x="7439" y="7739"/>
                  </a:cubicBezTo>
                  <a:cubicBezTo>
                    <a:pt x="8039" y="7424"/>
                    <a:pt x="8928" y="7463"/>
                    <a:pt x="9654" y="7838"/>
                  </a:cubicBezTo>
                  <a:cubicBezTo>
                    <a:pt x="9916" y="7969"/>
                    <a:pt x="10134" y="8140"/>
                    <a:pt x="10314" y="8337"/>
                  </a:cubicBezTo>
                  <a:cubicBezTo>
                    <a:pt x="10330" y="8297"/>
                    <a:pt x="10347" y="8251"/>
                    <a:pt x="10363" y="8211"/>
                  </a:cubicBezTo>
                  <a:cubicBezTo>
                    <a:pt x="10511" y="7929"/>
                    <a:pt x="10599" y="7561"/>
                    <a:pt x="10599" y="7160"/>
                  </a:cubicBezTo>
                  <a:cubicBezTo>
                    <a:pt x="10599" y="6714"/>
                    <a:pt x="10489" y="6312"/>
                    <a:pt x="10309" y="6017"/>
                  </a:cubicBezTo>
                  <a:cubicBezTo>
                    <a:pt x="10303" y="6010"/>
                    <a:pt x="10304" y="6005"/>
                    <a:pt x="10299" y="5998"/>
                  </a:cubicBezTo>
                  <a:cubicBezTo>
                    <a:pt x="10206" y="5841"/>
                    <a:pt x="10041" y="5760"/>
                    <a:pt x="9883" y="5820"/>
                  </a:cubicBezTo>
                  <a:cubicBezTo>
                    <a:pt x="9675" y="5898"/>
                    <a:pt x="9462" y="5932"/>
                    <a:pt x="9255" y="5932"/>
                  </a:cubicBezTo>
                  <a:cubicBezTo>
                    <a:pt x="8949" y="5932"/>
                    <a:pt x="8660" y="5861"/>
                    <a:pt x="8436" y="5762"/>
                  </a:cubicBezTo>
                  <a:cubicBezTo>
                    <a:pt x="8360" y="5729"/>
                    <a:pt x="8311" y="5637"/>
                    <a:pt x="8327" y="5538"/>
                  </a:cubicBezTo>
                  <a:cubicBezTo>
                    <a:pt x="8344" y="5413"/>
                    <a:pt x="8453" y="5347"/>
                    <a:pt x="8546" y="5386"/>
                  </a:cubicBezTo>
                  <a:cubicBezTo>
                    <a:pt x="8960" y="5577"/>
                    <a:pt x="9589" y="5624"/>
                    <a:pt x="10053" y="5302"/>
                  </a:cubicBezTo>
                  <a:cubicBezTo>
                    <a:pt x="10086" y="5276"/>
                    <a:pt x="10118" y="5248"/>
                    <a:pt x="10150" y="5222"/>
                  </a:cubicBezTo>
                  <a:cubicBezTo>
                    <a:pt x="10259" y="5124"/>
                    <a:pt x="10347" y="4999"/>
                    <a:pt x="10413" y="4855"/>
                  </a:cubicBezTo>
                  <a:cubicBezTo>
                    <a:pt x="10522" y="4592"/>
                    <a:pt x="10592" y="4270"/>
                    <a:pt x="10592" y="3929"/>
                  </a:cubicBezTo>
                  <a:lnTo>
                    <a:pt x="10592" y="3922"/>
                  </a:lnTo>
                  <a:cubicBezTo>
                    <a:pt x="10592" y="3647"/>
                    <a:pt x="10511" y="3369"/>
                    <a:pt x="10363" y="3159"/>
                  </a:cubicBezTo>
                  <a:cubicBezTo>
                    <a:pt x="9840" y="2397"/>
                    <a:pt x="9190" y="2095"/>
                    <a:pt x="8426" y="2259"/>
                  </a:cubicBezTo>
                  <a:cubicBezTo>
                    <a:pt x="8344" y="2279"/>
                    <a:pt x="8262" y="2232"/>
                    <a:pt x="8235" y="2140"/>
                  </a:cubicBezTo>
                  <a:cubicBezTo>
                    <a:pt x="8197" y="2022"/>
                    <a:pt x="8258" y="1898"/>
                    <a:pt x="8361" y="1871"/>
                  </a:cubicBezTo>
                  <a:cubicBezTo>
                    <a:pt x="9087" y="1714"/>
                    <a:pt x="9736" y="1924"/>
                    <a:pt x="10282" y="2489"/>
                  </a:cubicBezTo>
                  <a:cubicBezTo>
                    <a:pt x="10353" y="2568"/>
                    <a:pt x="10468" y="2523"/>
                    <a:pt x="10490" y="2411"/>
                  </a:cubicBezTo>
                  <a:cubicBezTo>
                    <a:pt x="10506" y="2306"/>
                    <a:pt x="10522" y="2160"/>
                    <a:pt x="10517" y="1970"/>
                  </a:cubicBezTo>
                  <a:cubicBezTo>
                    <a:pt x="10495" y="886"/>
                    <a:pt x="10195" y="118"/>
                    <a:pt x="8885" y="13"/>
                  </a:cubicBezTo>
                  <a:cubicBezTo>
                    <a:pt x="8685" y="-3"/>
                    <a:pt x="8490" y="-4"/>
                    <a:pt x="8302" y="9"/>
                  </a:cubicBezTo>
                  <a:close/>
                  <a:moveTo>
                    <a:pt x="13298" y="9"/>
                  </a:moveTo>
                  <a:cubicBezTo>
                    <a:pt x="13110" y="-4"/>
                    <a:pt x="12915" y="-3"/>
                    <a:pt x="12715" y="13"/>
                  </a:cubicBezTo>
                  <a:cubicBezTo>
                    <a:pt x="11405" y="118"/>
                    <a:pt x="11105" y="886"/>
                    <a:pt x="11083" y="1970"/>
                  </a:cubicBezTo>
                  <a:cubicBezTo>
                    <a:pt x="11078" y="2160"/>
                    <a:pt x="11094" y="2306"/>
                    <a:pt x="11110" y="2411"/>
                  </a:cubicBezTo>
                  <a:cubicBezTo>
                    <a:pt x="11132" y="2523"/>
                    <a:pt x="11247" y="2568"/>
                    <a:pt x="11318" y="2489"/>
                  </a:cubicBezTo>
                  <a:cubicBezTo>
                    <a:pt x="11864" y="1924"/>
                    <a:pt x="12513" y="1714"/>
                    <a:pt x="13239" y="1871"/>
                  </a:cubicBezTo>
                  <a:cubicBezTo>
                    <a:pt x="13342" y="1898"/>
                    <a:pt x="13403" y="2022"/>
                    <a:pt x="13365" y="2140"/>
                  </a:cubicBezTo>
                  <a:cubicBezTo>
                    <a:pt x="13338" y="2232"/>
                    <a:pt x="13256" y="2279"/>
                    <a:pt x="13174" y="2259"/>
                  </a:cubicBezTo>
                  <a:cubicBezTo>
                    <a:pt x="12410" y="2095"/>
                    <a:pt x="11760" y="2397"/>
                    <a:pt x="11237" y="3159"/>
                  </a:cubicBezTo>
                  <a:cubicBezTo>
                    <a:pt x="11089" y="3369"/>
                    <a:pt x="11008" y="3647"/>
                    <a:pt x="11008" y="3922"/>
                  </a:cubicBezTo>
                  <a:lnTo>
                    <a:pt x="11008" y="3929"/>
                  </a:lnTo>
                  <a:cubicBezTo>
                    <a:pt x="11008" y="4270"/>
                    <a:pt x="11078" y="4592"/>
                    <a:pt x="11187" y="4855"/>
                  </a:cubicBezTo>
                  <a:cubicBezTo>
                    <a:pt x="11253" y="4999"/>
                    <a:pt x="11341" y="5124"/>
                    <a:pt x="11450" y="5222"/>
                  </a:cubicBezTo>
                  <a:cubicBezTo>
                    <a:pt x="11482" y="5248"/>
                    <a:pt x="11514" y="5276"/>
                    <a:pt x="11547" y="5302"/>
                  </a:cubicBezTo>
                  <a:cubicBezTo>
                    <a:pt x="12011" y="5624"/>
                    <a:pt x="12640" y="5577"/>
                    <a:pt x="13054" y="5386"/>
                  </a:cubicBezTo>
                  <a:cubicBezTo>
                    <a:pt x="13147" y="5347"/>
                    <a:pt x="13256" y="5413"/>
                    <a:pt x="13273" y="5538"/>
                  </a:cubicBezTo>
                  <a:cubicBezTo>
                    <a:pt x="13289" y="5637"/>
                    <a:pt x="13240" y="5729"/>
                    <a:pt x="13164" y="5762"/>
                  </a:cubicBezTo>
                  <a:cubicBezTo>
                    <a:pt x="12940" y="5861"/>
                    <a:pt x="12651" y="5932"/>
                    <a:pt x="12345" y="5932"/>
                  </a:cubicBezTo>
                  <a:cubicBezTo>
                    <a:pt x="12138" y="5932"/>
                    <a:pt x="11925" y="5898"/>
                    <a:pt x="11717" y="5820"/>
                  </a:cubicBezTo>
                  <a:cubicBezTo>
                    <a:pt x="11559" y="5760"/>
                    <a:pt x="11394" y="5841"/>
                    <a:pt x="11301" y="5998"/>
                  </a:cubicBezTo>
                  <a:cubicBezTo>
                    <a:pt x="11296" y="6005"/>
                    <a:pt x="11297" y="6010"/>
                    <a:pt x="11291" y="6017"/>
                  </a:cubicBezTo>
                  <a:cubicBezTo>
                    <a:pt x="11111" y="6312"/>
                    <a:pt x="11001" y="6714"/>
                    <a:pt x="11001" y="7160"/>
                  </a:cubicBezTo>
                  <a:cubicBezTo>
                    <a:pt x="11001" y="7561"/>
                    <a:pt x="11089" y="7929"/>
                    <a:pt x="11237" y="8211"/>
                  </a:cubicBezTo>
                  <a:cubicBezTo>
                    <a:pt x="11253" y="8251"/>
                    <a:pt x="11270" y="8297"/>
                    <a:pt x="11286" y="8337"/>
                  </a:cubicBezTo>
                  <a:cubicBezTo>
                    <a:pt x="11466" y="8140"/>
                    <a:pt x="11684" y="7969"/>
                    <a:pt x="11946" y="7838"/>
                  </a:cubicBezTo>
                  <a:cubicBezTo>
                    <a:pt x="12672" y="7463"/>
                    <a:pt x="13561" y="7424"/>
                    <a:pt x="14161" y="7739"/>
                  </a:cubicBezTo>
                  <a:cubicBezTo>
                    <a:pt x="14478" y="7904"/>
                    <a:pt x="14751" y="8146"/>
                    <a:pt x="14975" y="8441"/>
                  </a:cubicBezTo>
                  <a:cubicBezTo>
                    <a:pt x="15040" y="8527"/>
                    <a:pt x="15155" y="8521"/>
                    <a:pt x="15210" y="8429"/>
                  </a:cubicBezTo>
                  <a:cubicBezTo>
                    <a:pt x="15696" y="7628"/>
                    <a:pt x="16950" y="6411"/>
                    <a:pt x="18909" y="6668"/>
                  </a:cubicBezTo>
                  <a:cubicBezTo>
                    <a:pt x="18991" y="6674"/>
                    <a:pt x="19057" y="6748"/>
                    <a:pt x="19062" y="6846"/>
                  </a:cubicBezTo>
                  <a:cubicBezTo>
                    <a:pt x="19073" y="6971"/>
                    <a:pt x="18980" y="7069"/>
                    <a:pt x="18882" y="7056"/>
                  </a:cubicBezTo>
                  <a:cubicBezTo>
                    <a:pt x="16737" y="6766"/>
                    <a:pt x="15668" y="8324"/>
                    <a:pt x="15461" y="8731"/>
                  </a:cubicBezTo>
                  <a:cubicBezTo>
                    <a:pt x="15461" y="8738"/>
                    <a:pt x="15455" y="8744"/>
                    <a:pt x="15444" y="8764"/>
                  </a:cubicBezTo>
                  <a:cubicBezTo>
                    <a:pt x="15362" y="8908"/>
                    <a:pt x="15352" y="9093"/>
                    <a:pt x="15406" y="9250"/>
                  </a:cubicBezTo>
                  <a:cubicBezTo>
                    <a:pt x="15461" y="9408"/>
                    <a:pt x="15498" y="9572"/>
                    <a:pt x="15526" y="9743"/>
                  </a:cubicBezTo>
                  <a:cubicBezTo>
                    <a:pt x="15651" y="10558"/>
                    <a:pt x="15422" y="11365"/>
                    <a:pt x="14871" y="12028"/>
                  </a:cubicBezTo>
                  <a:cubicBezTo>
                    <a:pt x="14838" y="12068"/>
                    <a:pt x="14800" y="12088"/>
                    <a:pt x="14756" y="12088"/>
                  </a:cubicBezTo>
                  <a:cubicBezTo>
                    <a:pt x="14718" y="12088"/>
                    <a:pt x="14680" y="12076"/>
                    <a:pt x="14647" y="12043"/>
                  </a:cubicBezTo>
                  <a:cubicBezTo>
                    <a:pt x="14576" y="11964"/>
                    <a:pt x="14582" y="11826"/>
                    <a:pt x="14647" y="11747"/>
                  </a:cubicBezTo>
                  <a:cubicBezTo>
                    <a:pt x="15248" y="11018"/>
                    <a:pt x="15286" y="10295"/>
                    <a:pt x="15210" y="9815"/>
                  </a:cubicBezTo>
                  <a:cubicBezTo>
                    <a:pt x="15095" y="9079"/>
                    <a:pt x="14648" y="8423"/>
                    <a:pt x="14042" y="8101"/>
                  </a:cubicBezTo>
                  <a:cubicBezTo>
                    <a:pt x="13518" y="7825"/>
                    <a:pt x="12732" y="7864"/>
                    <a:pt x="12082" y="8199"/>
                  </a:cubicBezTo>
                  <a:cubicBezTo>
                    <a:pt x="11733" y="8383"/>
                    <a:pt x="11465" y="8627"/>
                    <a:pt x="11301" y="8916"/>
                  </a:cubicBezTo>
                  <a:cubicBezTo>
                    <a:pt x="11285" y="8968"/>
                    <a:pt x="11264" y="9013"/>
                    <a:pt x="11242" y="9059"/>
                  </a:cubicBezTo>
                  <a:cubicBezTo>
                    <a:pt x="11214" y="9105"/>
                    <a:pt x="11199" y="9151"/>
                    <a:pt x="11177" y="9197"/>
                  </a:cubicBezTo>
                  <a:cubicBezTo>
                    <a:pt x="11177" y="9204"/>
                    <a:pt x="11177" y="9203"/>
                    <a:pt x="11177" y="9203"/>
                  </a:cubicBezTo>
                  <a:cubicBezTo>
                    <a:pt x="11171" y="9216"/>
                    <a:pt x="11165" y="9231"/>
                    <a:pt x="11160" y="9244"/>
                  </a:cubicBezTo>
                  <a:cubicBezTo>
                    <a:pt x="11062" y="9500"/>
                    <a:pt x="11001" y="9795"/>
                    <a:pt x="11001" y="10117"/>
                  </a:cubicBezTo>
                  <a:cubicBezTo>
                    <a:pt x="11001" y="10564"/>
                    <a:pt x="11117" y="10971"/>
                    <a:pt x="11291" y="11260"/>
                  </a:cubicBezTo>
                  <a:cubicBezTo>
                    <a:pt x="11346" y="11359"/>
                    <a:pt x="11461" y="11358"/>
                    <a:pt x="11526" y="11273"/>
                  </a:cubicBezTo>
                  <a:cubicBezTo>
                    <a:pt x="11865" y="10806"/>
                    <a:pt x="12311" y="10472"/>
                    <a:pt x="12879" y="10269"/>
                  </a:cubicBezTo>
                  <a:cubicBezTo>
                    <a:pt x="12972" y="10236"/>
                    <a:pt x="13065" y="10301"/>
                    <a:pt x="13087" y="10412"/>
                  </a:cubicBezTo>
                  <a:cubicBezTo>
                    <a:pt x="13109" y="10511"/>
                    <a:pt x="13053" y="10616"/>
                    <a:pt x="12966" y="10649"/>
                  </a:cubicBezTo>
                  <a:cubicBezTo>
                    <a:pt x="11760" y="11095"/>
                    <a:pt x="11154" y="12161"/>
                    <a:pt x="11083" y="13981"/>
                  </a:cubicBezTo>
                  <a:cubicBezTo>
                    <a:pt x="11094" y="14020"/>
                    <a:pt x="11111" y="14067"/>
                    <a:pt x="11122" y="14106"/>
                  </a:cubicBezTo>
                  <a:cubicBezTo>
                    <a:pt x="11308" y="13876"/>
                    <a:pt x="11548" y="13691"/>
                    <a:pt x="11837" y="13560"/>
                  </a:cubicBezTo>
                  <a:cubicBezTo>
                    <a:pt x="12868" y="13093"/>
                    <a:pt x="14277" y="13376"/>
                    <a:pt x="15133" y="13895"/>
                  </a:cubicBezTo>
                  <a:cubicBezTo>
                    <a:pt x="15619" y="14190"/>
                    <a:pt x="16007" y="14618"/>
                    <a:pt x="16247" y="14934"/>
                  </a:cubicBezTo>
                  <a:cubicBezTo>
                    <a:pt x="16329" y="15039"/>
                    <a:pt x="16465" y="15044"/>
                    <a:pt x="16557" y="14946"/>
                  </a:cubicBezTo>
                  <a:cubicBezTo>
                    <a:pt x="17387" y="14026"/>
                    <a:pt x="18827" y="13738"/>
                    <a:pt x="19728" y="14402"/>
                  </a:cubicBezTo>
                  <a:cubicBezTo>
                    <a:pt x="19809" y="14461"/>
                    <a:pt x="19832" y="14591"/>
                    <a:pt x="19777" y="14683"/>
                  </a:cubicBezTo>
                  <a:cubicBezTo>
                    <a:pt x="19728" y="14768"/>
                    <a:pt x="19630" y="14789"/>
                    <a:pt x="19554" y="14736"/>
                  </a:cubicBezTo>
                  <a:cubicBezTo>
                    <a:pt x="18680" y="14106"/>
                    <a:pt x="17158" y="14527"/>
                    <a:pt x="16530" y="15584"/>
                  </a:cubicBezTo>
                  <a:lnTo>
                    <a:pt x="16503" y="15630"/>
                  </a:lnTo>
                  <a:cubicBezTo>
                    <a:pt x="16448" y="15722"/>
                    <a:pt x="16339" y="15715"/>
                    <a:pt x="16290" y="15630"/>
                  </a:cubicBezTo>
                  <a:lnTo>
                    <a:pt x="16262" y="15584"/>
                  </a:lnTo>
                  <a:cubicBezTo>
                    <a:pt x="16257" y="15578"/>
                    <a:pt x="15754" y="14722"/>
                    <a:pt x="14985" y="14256"/>
                  </a:cubicBezTo>
                  <a:cubicBezTo>
                    <a:pt x="14210" y="13783"/>
                    <a:pt x="12884" y="13515"/>
                    <a:pt x="11951" y="13942"/>
                  </a:cubicBezTo>
                  <a:cubicBezTo>
                    <a:pt x="11520" y="14139"/>
                    <a:pt x="11226" y="14453"/>
                    <a:pt x="11073" y="14886"/>
                  </a:cubicBezTo>
                  <a:cubicBezTo>
                    <a:pt x="11029" y="15051"/>
                    <a:pt x="11001" y="15228"/>
                    <a:pt x="11001" y="15412"/>
                  </a:cubicBezTo>
                  <a:cubicBezTo>
                    <a:pt x="11001" y="16305"/>
                    <a:pt x="11591" y="17036"/>
                    <a:pt x="12311" y="17030"/>
                  </a:cubicBezTo>
                  <a:cubicBezTo>
                    <a:pt x="12949" y="17023"/>
                    <a:pt x="13648" y="16471"/>
                    <a:pt x="13834" y="16280"/>
                  </a:cubicBezTo>
                  <a:cubicBezTo>
                    <a:pt x="13910" y="16208"/>
                    <a:pt x="14025" y="16228"/>
                    <a:pt x="14079" y="16340"/>
                  </a:cubicBezTo>
                  <a:cubicBezTo>
                    <a:pt x="14123" y="16425"/>
                    <a:pt x="14097" y="16535"/>
                    <a:pt x="14037" y="16595"/>
                  </a:cubicBezTo>
                  <a:cubicBezTo>
                    <a:pt x="13939" y="16686"/>
                    <a:pt x="13834" y="16772"/>
                    <a:pt x="13720" y="16851"/>
                  </a:cubicBezTo>
                  <a:cubicBezTo>
                    <a:pt x="13654" y="16897"/>
                    <a:pt x="13643" y="17002"/>
                    <a:pt x="13692" y="17054"/>
                  </a:cubicBezTo>
                  <a:cubicBezTo>
                    <a:pt x="14527" y="18046"/>
                    <a:pt x="15701" y="18664"/>
                    <a:pt x="16994" y="18664"/>
                  </a:cubicBezTo>
                  <a:cubicBezTo>
                    <a:pt x="19537" y="18664"/>
                    <a:pt x="21600" y="16287"/>
                    <a:pt x="21600" y="13351"/>
                  </a:cubicBezTo>
                  <a:cubicBezTo>
                    <a:pt x="21600" y="12621"/>
                    <a:pt x="21474" y="11930"/>
                    <a:pt x="21245" y="11299"/>
                  </a:cubicBezTo>
                  <a:cubicBezTo>
                    <a:pt x="20994" y="10616"/>
                    <a:pt x="20487" y="10110"/>
                    <a:pt x="19881" y="9985"/>
                  </a:cubicBezTo>
                  <a:cubicBezTo>
                    <a:pt x="19854" y="9979"/>
                    <a:pt x="19826" y="9980"/>
                    <a:pt x="19799" y="9973"/>
                  </a:cubicBezTo>
                  <a:cubicBezTo>
                    <a:pt x="19128" y="9868"/>
                    <a:pt x="18478" y="10202"/>
                    <a:pt x="18145" y="10550"/>
                  </a:cubicBezTo>
                  <a:cubicBezTo>
                    <a:pt x="18063" y="10635"/>
                    <a:pt x="18031" y="10774"/>
                    <a:pt x="18058" y="10899"/>
                  </a:cubicBezTo>
                  <a:cubicBezTo>
                    <a:pt x="18080" y="11004"/>
                    <a:pt x="18097" y="11102"/>
                    <a:pt x="18107" y="11207"/>
                  </a:cubicBezTo>
                  <a:cubicBezTo>
                    <a:pt x="18162" y="11765"/>
                    <a:pt x="18069" y="12239"/>
                    <a:pt x="17845" y="12542"/>
                  </a:cubicBezTo>
                  <a:cubicBezTo>
                    <a:pt x="17812" y="12588"/>
                    <a:pt x="17769" y="12607"/>
                    <a:pt x="17725" y="12607"/>
                  </a:cubicBezTo>
                  <a:cubicBezTo>
                    <a:pt x="17676" y="12607"/>
                    <a:pt x="17632" y="12588"/>
                    <a:pt x="17599" y="12542"/>
                  </a:cubicBezTo>
                  <a:cubicBezTo>
                    <a:pt x="17545" y="12463"/>
                    <a:pt x="17557" y="12351"/>
                    <a:pt x="17611" y="12273"/>
                  </a:cubicBezTo>
                  <a:cubicBezTo>
                    <a:pt x="17764" y="12056"/>
                    <a:pt x="17824" y="11687"/>
                    <a:pt x="17780" y="11260"/>
                  </a:cubicBezTo>
                  <a:cubicBezTo>
                    <a:pt x="17715" y="10617"/>
                    <a:pt x="17430" y="10006"/>
                    <a:pt x="17059" y="9704"/>
                  </a:cubicBezTo>
                  <a:cubicBezTo>
                    <a:pt x="16977" y="9638"/>
                    <a:pt x="16962" y="9492"/>
                    <a:pt x="17038" y="9400"/>
                  </a:cubicBezTo>
                  <a:cubicBezTo>
                    <a:pt x="17093" y="9328"/>
                    <a:pt x="17184" y="9329"/>
                    <a:pt x="17250" y="9382"/>
                  </a:cubicBezTo>
                  <a:cubicBezTo>
                    <a:pt x="17452" y="9553"/>
                    <a:pt x="17633" y="9789"/>
                    <a:pt x="17775" y="10072"/>
                  </a:cubicBezTo>
                  <a:cubicBezTo>
                    <a:pt x="17835" y="10190"/>
                    <a:pt x="17965" y="10222"/>
                    <a:pt x="18058" y="10144"/>
                  </a:cubicBezTo>
                  <a:cubicBezTo>
                    <a:pt x="18200" y="10019"/>
                    <a:pt x="18369" y="9907"/>
                    <a:pt x="18549" y="9815"/>
                  </a:cubicBezTo>
                  <a:cubicBezTo>
                    <a:pt x="18844" y="9664"/>
                    <a:pt x="19308" y="9500"/>
                    <a:pt x="19849" y="9585"/>
                  </a:cubicBezTo>
                  <a:cubicBezTo>
                    <a:pt x="20116" y="9624"/>
                    <a:pt x="20421" y="9729"/>
                    <a:pt x="20732" y="9953"/>
                  </a:cubicBezTo>
                  <a:cubicBezTo>
                    <a:pt x="20852" y="10038"/>
                    <a:pt x="21005" y="9978"/>
                    <a:pt x="21059" y="9827"/>
                  </a:cubicBezTo>
                  <a:cubicBezTo>
                    <a:pt x="21114" y="9670"/>
                    <a:pt x="21157" y="9492"/>
                    <a:pt x="21174" y="9302"/>
                  </a:cubicBezTo>
                  <a:cubicBezTo>
                    <a:pt x="21321" y="8480"/>
                    <a:pt x="21005" y="6917"/>
                    <a:pt x="20268" y="5524"/>
                  </a:cubicBezTo>
                  <a:cubicBezTo>
                    <a:pt x="19237" y="3724"/>
                    <a:pt x="18097" y="3160"/>
                    <a:pt x="17562" y="3015"/>
                  </a:cubicBezTo>
                  <a:cubicBezTo>
                    <a:pt x="17425" y="2982"/>
                    <a:pt x="17299" y="3101"/>
                    <a:pt x="17294" y="3272"/>
                  </a:cubicBezTo>
                  <a:cubicBezTo>
                    <a:pt x="17294" y="3403"/>
                    <a:pt x="17277" y="3534"/>
                    <a:pt x="17250" y="3666"/>
                  </a:cubicBezTo>
                  <a:cubicBezTo>
                    <a:pt x="17157" y="4139"/>
                    <a:pt x="16928" y="4559"/>
                    <a:pt x="16622" y="4822"/>
                  </a:cubicBezTo>
                  <a:cubicBezTo>
                    <a:pt x="16529" y="4907"/>
                    <a:pt x="16486" y="5046"/>
                    <a:pt x="16513" y="5177"/>
                  </a:cubicBezTo>
                  <a:cubicBezTo>
                    <a:pt x="16557" y="5387"/>
                    <a:pt x="16563" y="5590"/>
                    <a:pt x="16525" y="5774"/>
                  </a:cubicBezTo>
                  <a:cubicBezTo>
                    <a:pt x="16509" y="5866"/>
                    <a:pt x="16443" y="5926"/>
                    <a:pt x="16366" y="5926"/>
                  </a:cubicBezTo>
                  <a:cubicBezTo>
                    <a:pt x="16344" y="5926"/>
                    <a:pt x="16328" y="5919"/>
                    <a:pt x="16307" y="5912"/>
                  </a:cubicBezTo>
                  <a:cubicBezTo>
                    <a:pt x="16225" y="5873"/>
                    <a:pt x="16191" y="5768"/>
                    <a:pt x="16208" y="5670"/>
                  </a:cubicBezTo>
                  <a:cubicBezTo>
                    <a:pt x="16257" y="5387"/>
                    <a:pt x="16169" y="5033"/>
                    <a:pt x="15962" y="4678"/>
                  </a:cubicBezTo>
                  <a:cubicBezTo>
                    <a:pt x="15651" y="4146"/>
                    <a:pt x="15166" y="3770"/>
                    <a:pt x="14719" y="3711"/>
                  </a:cubicBezTo>
                  <a:cubicBezTo>
                    <a:pt x="14615" y="3704"/>
                    <a:pt x="14548" y="3587"/>
                    <a:pt x="14576" y="3463"/>
                  </a:cubicBezTo>
                  <a:cubicBezTo>
                    <a:pt x="14597" y="3371"/>
                    <a:pt x="14675" y="3310"/>
                    <a:pt x="14756" y="3323"/>
                  </a:cubicBezTo>
                  <a:cubicBezTo>
                    <a:pt x="15291" y="3389"/>
                    <a:pt x="15870" y="3830"/>
                    <a:pt x="16230" y="4448"/>
                  </a:cubicBezTo>
                  <a:cubicBezTo>
                    <a:pt x="16274" y="4527"/>
                    <a:pt x="16372" y="4546"/>
                    <a:pt x="16438" y="4487"/>
                  </a:cubicBezTo>
                  <a:cubicBezTo>
                    <a:pt x="16673" y="4283"/>
                    <a:pt x="16853" y="3948"/>
                    <a:pt x="16929" y="3567"/>
                  </a:cubicBezTo>
                  <a:cubicBezTo>
                    <a:pt x="16995" y="3232"/>
                    <a:pt x="16973" y="2877"/>
                    <a:pt x="16874" y="2528"/>
                  </a:cubicBezTo>
                  <a:cubicBezTo>
                    <a:pt x="16771" y="2167"/>
                    <a:pt x="16579" y="1852"/>
                    <a:pt x="16344" y="1602"/>
                  </a:cubicBezTo>
                  <a:cubicBezTo>
                    <a:pt x="15657" y="867"/>
                    <a:pt x="14618" y="101"/>
                    <a:pt x="13298" y="9"/>
                  </a:cubicBezTo>
                  <a:close/>
                  <a:moveTo>
                    <a:pt x="10805" y="16504"/>
                  </a:moveTo>
                  <a:cubicBezTo>
                    <a:pt x="10505" y="17122"/>
                    <a:pt x="9959" y="17535"/>
                    <a:pt x="9337" y="17535"/>
                  </a:cubicBezTo>
                  <a:cubicBezTo>
                    <a:pt x="9119" y="17535"/>
                    <a:pt x="8901" y="17481"/>
                    <a:pt x="8704" y="17383"/>
                  </a:cubicBezTo>
                  <a:cubicBezTo>
                    <a:pt x="8524" y="17298"/>
                    <a:pt x="8317" y="17338"/>
                    <a:pt x="8181" y="17496"/>
                  </a:cubicBezTo>
                  <a:cubicBezTo>
                    <a:pt x="7247" y="18560"/>
                    <a:pt x="5976" y="19177"/>
                    <a:pt x="4656" y="19177"/>
                  </a:cubicBezTo>
                  <a:cubicBezTo>
                    <a:pt x="4355" y="19177"/>
                    <a:pt x="4060" y="19144"/>
                    <a:pt x="3771" y="19085"/>
                  </a:cubicBezTo>
                  <a:cubicBezTo>
                    <a:pt x="4518" y="20590"/>
                    <a:pt x="5883" y="21596"/>
                    <a:pt x="7444" y="21596"/>
                  </a:cubicBezTo>
                  <a:cubicBezTo>
                    <a:pt x="8644" y="21596"/>
                    <a:pt x="9693" y="20997"/>
                    <a:pt x="10467" y="20031"/>
                  </a:cubicBezTo>
                  <a:cubicBezTo>
                    <a:pt x="10560" y="19913"/>
                    <a:pt x="10685" y="19855"/>
                    <a:pt x="10810" y="19855"/>
                  </a:cubicBezTo>
                  <a:cubicBezTo>
                    <a:pt x="10936" y="19855"/>
                    <a:pt x="11062" y="19913"/>
                    <a:pt x="11155" y="20031"/>
                  </a:cubicBezTo>
                  <a:cubicBezTo>
                    <a:pt x="11930" y="20997"/>
                    <a:pt x="12978" y="21596"/>
                    <a:pt x="14178" y="21596"/>
                  </a:cubicBezTo>
                  <a:cubicBezTo>
                    <a:pt x="15739" y="21596"/>
                    <a:pt x="17102" y="20590"/>
                    <a:pt x="17850" y="19085"/>
                  </a:cubicBezTo>
                  <a:cubicBezTo>
                    <a:pt x="17566" y="19144"/>
                    <a:pt x="17272" y="19177"/>
                    <a:pt x="16967" y="19177"/>
                  </a:cubicBezTo>
                  <a:cubicBezTo>
                    <a:pt x="15630" y="19177"/>
                    <a:pt x="14357" y="18560"/>
                    <a:pt x="13430" y="17496"/>
                  </a:cubicBezTo>
                  <a:cubicBezTo>
                    <a:pt x="13288" y="17332"/>
                    <a:pt x="13086" y="17291"/>
                    <a:pt x="12906" y="17383"/>
                  </a:cubicBezTo>
                  <a:cubicBezTo>
                    <a:pt x="12704" y="17481"/>
                    <a:pt x="12492" y="17535"/>
                    <a:pt x="12273" y="17535"/>
                  </a:cubicBezTo>
                  <a:cubicBezTo>
                    <a:pt x="11651" y="17535"/>
                    <a:pt x="11105" y="17122"/>
                    <a:pt x="10805" y="1650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/>
            </a:p>
          </p:txBody>
        </p:sp>
        <p:sp>
          <p:nvSpPr>
            <p:cNvPr id="307" name="Data Science Auditor…"/>
            <p:cNvSpPr txBox="1"/>
            <p:nvPr/>
          </p:nvSpPr>
          <p:spPr>
            <a:xfrm>
              <a:off x="0" y="1995863"/>
              <a:ext cx="7165607" cy="298443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79" tIns="182879" rIns="182879" bIns="182879" numCol="1" anchor="ctr">
              <a:noAutofit/>
            </a:bodyPr>
            <a:lstStyle/>
            <a:p>
              <a:pPr algn="ctr" defTabSz="1828433">
                <a:spcBef>
                  <a:spcPts val="1500"/>
                </a:spcBef>
                <a:defRPr sz="4800">
                  <a:solidFill>
                    <a:schemeClr val="accent1"/>
                  </a:solidFill>
                </a:defRPr>
              </a:pPr>
              <a:r>
                <a:t>Data Science Auditor</a:t>
              </a:r>
            </a:p>
            <a:p>
              <a:pPr algn="ctr" defTabSz="1828433">
                <a:spcBef>
                  <a:spcPts val="1500"/>
                </a:spcBef>
                <a:defRPr sz="4800">
                  <a:solidFill>
                    <a:schemeClr val="accent1"/>
                  </a:solidFill>
                </a:defRPr>
              </a:pPr>
              <a:r>
                <a:t>(for high-stakes models)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9" grpId="3"/>
      <p:bldP build="whole" bldLvl="1" animBg="1" rev="0" advAuto="0" spid="308" grpId="6"/>
      <p:bldP build="whole" bldLvl="1" animBg="1" rev="0" advAuto="0" spid="298" grpId="2"/>
      <p:bldP build="whole" bldLvl="1" animBg="1" rev="0" advAuto="0" spid="297" grpId="1"/>
      <p:bldP build="whole" bldLvl="1" animBg="1" rev="0" advAuto="0" spid="305" grpId="5"/>
      <p:bldP build="whole" bldLvl="1" animBg="1" rev="0" advAuto="0" spid="302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AI Ethics Principles</a:t>
            </a:r>
          </a:p>
        </p:txBody>
      </p:sp>
      <p:sp>
        <p:nvSpPr>
          <p:cNvPr id="311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Kevin Werbach, Professor of Legal Studies and Business Ethics</a:t>
            </a:r>
          </a:p>
        </p:txBody>
      </p:sp>
      <p:sp>
        <p:nvSpPr>
          <p:cNvPr id="312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Strategy and Governance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onsider what high-level principles should guide your AI initiatives…"/>
          <p:cNvSpPr txBox="1"/>
          <p:nvPr>
            <p:ph type="body" idx="1"/>
          </p:nvPr>
        </p:nvSpPr>
        <p:spPr>
          <a:xfrm>
            <a:off x="1676400" y="2651477"/>
            <a:ext cx="21031200" cy="1019222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Consider what high-level principles should guide your AI initiatives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Setting them out explicitly makes it easier to evaluate decisions against a standard, and it can highlight concerns to worry about before problems occur 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It’s also chance to consider what values are most important to your particular organization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Based on your history, your culture, your industry, your geographic location, or some other factors, you might be particularly concerned about certain principles </a:t>
            </a:r>
          </a:p>
        </p:txBody>
      </p:sp>
      <p:sp>
        <p:nvSpPr>
          <p:cNvPr id="315" name="AI Ethics Princi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 Ethics Principles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rivacy…"/>
          <p:cNvSpPr txBox="1"/>
          <p:nvPr>
            <p:ph type="body" sz="half" idx="1"/>
          </p:nvPr>
        </p:nvSpPr>
        <p:spPr>
          <a:xfrm>
            <a:off x="1676400" y="6290633"/>
            <a:ext cx="10499048" cy="6591172"/>
          </a:xfrm>
          <a:prstGeom prst="rect">
            <a:avLst/>
          </a:prstGeom>
        </p:spPr>
        <p:txBody>
          <a:bodyPr/>
          <a:lstStyle/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Privacy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Accountability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Safety and security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Transparency and explainability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Fairness and non-discrimination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Human control</a:t>
            </a:r>
          </a:p>
        </p:txBody>
      </p:sp>
      <p:sp>
        <p:nvSpPr>
          <p:cNvPr id="318" name="AI Ethics: 2020 Harvard Re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 Ethics: 2020 Harvard Report</a:t>
            </a:r>
          </a:p>
        </p:txBody>
      </p:sp>
      <p:sp>
        <p:nvSpPr>
          <p:cNvPr id="319" name="Evaluated 36 major AI ethics frameworks, coming from big companies like Microsoft, Telefonica, and Tencent; standards bodies; industry coalitions; and governments around the world…"/>
          <p:cNvSpPr txBox="1"/>
          <p:nvPr/>
        </p:nvSpPr>
        <p:spPr>
          <a:xfrm>
            <a:off x="1676400" y="2654300"/>
            <a:ext cx="21148424" cy="3605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Evaluated 36 major AI ethics frameworks, coming from big companies like Microsoft, Telefonica, and Tencent; standards bodies; industry coalitions; and governments around the world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Eight common categories:</a:t>
            </a:r>
          </a:p>
        </p:txBody>
      </p:sp>
      <p:sp>
        <p:nvSpPr>
          <p:cNvPr id="320" name="Professional responsibility (infusing ethical and legal concerns throughout the process and the organization…"/>
          <p:cNvSpPr txBox="1"/>
          <p:nvPr/>
        </p:nvSpPr>
        <p:spPr>
          <a:xfrm>
            <a:off x="11749505" y="6290633"/>
            <a:ext cx="11311995" cy="6591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Professional responsibility (infusing ethical and legal concerns throughout the process and the organization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Promotion of human values (asking whether your actions are ultimately in service of human flourishing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9" grpId="1"/>
      <p:bldP build="p" bldLvl="5" animBg="1" rev="0" advAuto="0" spid="317" grpId="2"/>
      <p:bldP build="p" bldLvl="5" animBg="1" rev="0" advAuto="0" spid="320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AI Ethics Princi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 Ethics Principles</a:t>
            </a:r>
          </a:p>
        </p:txBody>
      </p:sp>
      <p:sp>
        <p:nvSpPr>
          <p:cNvPr id="323" name="An important finding of the Harvard report was that principles seem to be converging…"/>
          <p:cNvSpPr txBox="1"/>
          <p:nvPr/>
        </p:nvSpPr>
        <p:spPr>
          <a:xfrm>
            <a:off x="1676400" y="2654300"/>
            <a:ext cx="21148424" cy="905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An important finding of the Harvard report was that principles seem to be converging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Companies and governments are considering existing frameworks and not trying to reinvent the wheel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That doesn’t mean there will ever be a uniform set of principles for everyone — organizations, communities, and cultures differ 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It does mean the list of possible starting points for your own AI ethics principles is fairly short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How to Make These Principles Be More Than Just Slog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Make These Principles Be More Than Just Slogans</a:t>
            </a:r>
          </a:p>
        </p:txBody>
      </p:sp>
      <p:sp>
        <p:nvSpPr>
          <p:cNvPr id="326" name="Consider how your AI ethics principles connect with your larger organizational values…"/>
          <p:cNvSpPr txBox="1"/>
          <p:nvPr/>
        </p:nvSpPr>
        <p:spPr>
          <a:xfrm>
            <a:off x="1676400" y="2654300"/>
            <a:ext cx="21148424" cy="905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57200" indent="-457200" defTabSz="1737360">
              <a:lnSpc>
                <a:spcPct val="110000"/>
              </a:lnSpc>
              <a:spcBef>
                <a:spcPts val="2800"/>
              </a:spcBef>
              <a:buSzPct val="100000"/>
              <a:buChar char="•"/>
              <a:defRPr sz="4560">
                <a:solidFill>
                  <a:schemeClr val="accent1"/>
                </a:solidFill>
              </a:defRPr>
            </a:pPr>
            <a:r>
              <a:t>Consider how your AI ethics principles connect with your larger organizational values</a:t>
            </a:r>
          </a:p>
          <a:p>
            <a:pPr lvl="2" marL="1206500" indent="-482600" defTabSz="1737360">
              <a:lnSpc>
                <a:spcPct val="110000"/>
              </a:lnSpc>
              <a:spcBef>
                <a:spcPts val="1400"/>
              </a:spcBef>
              <a:buSzPct val="100000"/>
              <a:buChar char="•"/>
              <a:defRPr sz="4560">
                <a:solidFill>
                  <a:schemeClr val="accent1"/>
                </a:solidFill>
              </a:defRPr>
            </a:pPr>
            <a:r>
              <a:t>If you define yourself as a customer-centric company, are you truly customer-centric in your AI initiatives? </a:t>
            </a:r>
          </a:p>
          <a:p>
            <a:pPr lvl="2" marL="1206500" indent="-482600" defTabSz="1737360">
              <a:lnSpc>
                <a:spcPct val="110000"/>
              </a:lnSpc>
              <a:spcBef>
                <a:spcPts val="1400"/>
              </a:spcBef>
              <a:buSzPct val="100000"/>
              <a:buChar char="•"/>
              <a:defRPr sz="4560">
                <a:solidFill>
                  <a:schemeClr val="accent1"/>
                </a:solidFill>
              </a:defRPr>
            </a:pPr>
            <a:r>
              <a:t>If you’ve made a public commitment to racial justice, can you identify how it manifests itself in your business applications of AI and other forms of data analytics? </a:t>
            </a:r>
          </a:p>
          <a:p>
            <a:pPr lvl="1" marL="457200" indent="-457200" defTabSz="1737360">
              <a:lnSpc>
                <a:spcPct val="110000"/>
              </a:lnSpc>
              <a:spcBef>
                <a:spcPts val="2800"/>
              </a:spcBef>
              <a:buSzPct val="100000"/>
              <a:buChar char="•"/>
              <a:defRPr sz="4560">
                <a:solidFill>
                  <a:schemeClr val="accent1"/>
                </a:solidFill>
              </a:defRPr>
            </a:pPr>
            <a:r>
              <a:t>Make sure you have both concentrated expertise on the legal and ethical considerations around AI and a culture in which everyone considers themselves responsible for asking ethical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Explainable AI: Examples of When Explainability is Important</a:t>
            </a:r>
          </a:p>
        </p:txBody>
      </p:sp>
      <p:sp>
        <p:nvSpPr>
          <p:cNvPr id="329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Prasanna (Sonny) Tambe, Associate Professor of Operations, Information and Decisions</a:t>
            </a:r>
          </a:p>
        </p:txBody>
      </p:sp>
      <p:sp>
        <p:nvSpPr>
          <p:cNvPr id="330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Strategy and Governance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Equal Employment Opportunity Commission guidelines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Equal Employment Opportunity Commission guidelines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Certain HR practices that govern how HR decisions are made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HR legal framework requires being able to very clearly document how a decisions is made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When using an algorithm in HR, it is critical that you understand how the algorithm arrived at a decision</a:t>
            </a:r>
          </a:p>
        </p:txBody>
      </p:sp>
      <p:sp>
        <p:nvSpPr>
          <p:cNvPr id="333" name="Explainability and H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Explainability and HR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If something goes wrong, it’s important for the company to be able to go back and understand exactly what went wrong"/>
          <p:cNvSpPr txBox="1"/>
          <p:nvPr>
            <p:ph type="body" sz="quarter" idx="1"/>
          </p:nvPr>
        </p:nvSpPr>
        <p:spPr>
          <a:xfrm>
            <a:off x="1676400" y="10826769"/>
            <a:ext cx="21031200" cy="2025595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If something goes wrong, it’s important for the company to be able to go back and understand exactly what went wrong</a:t>
            </a:r>
          </a:p>
        </p:txBody>
      </p:sp>
      <p:sp>
        <p:nvSpPr>
          <p:cNvPr id="336" name="Explainability and Autonomous Vehicle Sys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Explainability and Autonomous Vehicle Systems</a:t>
            </a:r>
          </a:p>
        </p:txBody>
      </p:sp>
      <p:pic>
        <p:nvPicPr>
          <p:cNvPr id="337" name="Google Shape;184;p36" descr="Google Shape;184;p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8338" y="2266823"/>
            <a:ext cx="14767324" cy="798363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2 AV Companies Have Become Leaders in the Ar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AV Companies Have Become Leaders in the Area</a:t>
            </a:r>
          </a:p>
        </p:txBody>
      </p:sp>
      <p:pic>
        <p:nvPicPr>
          <p:cNvPr id="340" name="Google Shape;189;p37" descr="Google Shape;189;p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9141" y="2693850"/>
            <a:ext cx="12665718" cy="10096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User Contr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Control</a:t>
            </a:r>
          </a:p>
        </p:txBody>
      </p:sp>
      <p:pic>
        <p:nvPicPr>
          <p:cNvPr id="244" name="Picture 16" descr="Picture 16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1219" y="1982805"/>
            <a:ext cx="274321" cy="27432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ubtitle 4"/>
          <p:cNvSpPr txBox="1"/>
          <p:nvPr/>
        </p:nvSpPr>
        <p:spPr>
          <a:xfrm>
            <a:off x="1625600" y="2514600"/>
            <a:ext cx="21132800" cy="10014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 marL="542925" indent="-542925" defTabSz="868680">
              <a:spcBef>
                <a:spcPts val="2800"/>
              </a:spcBef>
              <a:buSzPct val="100000"/>
              <a:buFont typeface="Arial"/>
              <a:buChar char="•"/>
              <a:defRPr sz="4560">
                <a:solidFill>
                  <a:schemeClr val="accent1"/>
                </a:solidFill>
              </a:defRPr>
            </a:pPr>
            <a:r>
              <a:t>Giving users some control over the decisions algorithms make for or about them</a:t>
            </a:r>
          </a:p>
          <a:p>
            <a:pPr lvl="3" marL="1194434" indent="-542924" defTabSz="868680">
              <a:spcBef>
                <a:spcPts val="1400"/>
              </a:spcBef>
              <a:buSzPct val="100000"/>
              <a:buFont typeface="Arial"/>
              <a:buChar char="•"/>
              <a:defRPr sz="4560">
                <a:solidFill>
                  <a:schemeClr val="accent1"/>
                </a:solidFill>
              </a:defRPr>
            </a:pPr>
            <a:r>
              <a:t>E.g., Facebook newsfeed now allows users to flag posts in their newsfeed as being false or offensive</a:t>
            </a:r>
          </a:p>
          <a:p>
            <a:pPr lvl="3" marL="1194434" indent="-542924" defTabSz="868680">
              <a:spcBef>
                <a:spcPts val="1400"/>
              </a:spcBef>
              <a:buSzPct val="100000"/>
              <a:buFont typeface="Arial"/>
              <a:buChar char="•"/>
              <a:defRPr sz="4560">
                <a:solidFill>
                  <a:schemeClr val="accent1"/>
                </a:solidFill>
              </a:defRPr>
            </a:pPr>
            <a:r>
              <a:t>System has helped detect many problematic posts</a:t>
            </a:r>
          </a:p>
          <a:p>
            <a:pPr lvl="2" marL="542925" indent="-542925" defTabSz="868680">
              <a:spcBef>
                <a:spcPts val="2800"/>
              </a:spcBef>
              <a:buSzPct val="100000"/>
              <a:buFont typeface="Arial"/>
              <a:buChar char="•"/>
              <a:defRPr sz="4560">
                <a:solidFill>
                  <a:schemeClr val="accent1"/>
                </a:solidFill>
              </a:defRPr>
            </a:pPr>
            <a:r>
              <a:t>In 2015, Facebook released mixed-style newsfeed controls </a:t>
            </a:r>
          </a:p>
          <a:p>
            <a:pPr lvl="3" marL="1194434" indent="-542924" defTabSz="868680">
              <a:spcBef>
                <a:spcPts val="1400"/>
              </a:spcBef>
              <a:buSzPct val="100000"/>
              <a:buFont typeface="Arial"/>
              <a:buChar char="•"/>
              <a:defRPr sz="4560">
                <a:solidFill>
                  <a:schemeClr val="accent1"/>
                </a:solidFill>
              </a:defRPr>
            </a:pPr>
            <a:r>
              <a:t>Allowed users to decide whether they wanted more/less of particular news (relationship statuses, profile changes, specific friends, etc.)</a:t>
            </a:r>
          </a:p>
          <a:p>
            <a:pPr lvl="3" marL="1194434" indent="-542924" defTabSz="868680">
              <a:spcBef>
                <a:spcPts val="1400"/>
              </a:spcBef>
              <a:buSzPct val="100000"/>
              <a:buFont typeface="Arial"/>
              <a:buChar char="•"/>
              <a:defRPr sz="4560">
                <a:solidFill>
                  <a:schemeClr val="accent1"/>
                </a:solidFill>
              </a:defRPr>
            </a:pPr>
            <a:r>
              <a:t>User satisfaction did increase (people liked having control)</a:t>
            </a:r>
          </a:p>
          <a:p>
            <a:pPr lvl="3" marL="1194434" indent="-542924" defTabSz="868680">
              <a:spcBef>
                <a:spcPts val="1400"/>
              </a:spcBef>
              <a:buSzPct val="100000"/>
              <a:buFont typeface="Arial"/>
              <a:buChar char="•"/>
              <a:defRPr sz="4560">
                <a:solidFill>
                  <a:schemeClr val="accent1"/>
                </a:solidFill>
              </a:defRPr>
            </a:pPr>
            <a:r>
              <a:t>But engagement went down (the algorithm knew what would engage users better than the users themselves)</a:t>
            </a:r>
          </a:p>
          <a:p>
            <a:pPr lvl="2" marL="542925" indent="-542925" defTabSz="868680">
              <a:spcBef>
                <a:spcPts val="2800"/>
              </a:spcBef>
              <a:buSzPct val="100000"/>
              <a:buFont typeface="Arial"/>
              <a:buChar char="•"/>
              <a:defRPr sz="4560">
                <a:solidFill>
                  <a:schemeClr val="accent1"/>
                </a:solidFill>
              </a:defRPr>
            </a:pPr>
            <a:r>
              <a:t>Demonstrates that there is a role for providing user control, but it needs to be balanced with ensuring the algorithm performs well</a:t>
            </a:r>
          </a:p>
        </p:txBody>
      </p:sp>
      <p:sp>
        <p:nvSpPr>
          <p:cNvPr id="246" name="Content/quotes from: “A Human’s Guide to Machine Intelligence” by Kartik Hosanagar"/>
          <p:cNvSpPr txBox="1"/>
          <p:nvPr/>
        </p:nvSpPr>
        <p:spPr>
          <a:xfrm>
            <a:off x="1535534" y="12528825"/>
            <a:ext cx="15407854" cy="710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lnSpc>
                <a:spcPct val="110000"/>
              </a:lnSpc>
              <a:spcBef>
                <a:spcPts val="400"/>
              </a:spcBef>
              <a:defRPr sz="2700">
                <a:solidFill>
                  <a:schemeClr val="accent1"/>
                </a:solidFill>
              </a:defRPr>
            </a:pPr>
            <a:r>
              <a:t>Content/quotes from: “A Human’s Guide to Machine Intelligence” by Kartik Hosanagar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Explainability and Data Priv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Explainability and Data Privacy</a:t>
            </a:r>
          </a:p>
        </p:txBody>
      </p:sp>
      <p:sp>
        <p:nvSpPr>
          <p:cNvPr id="343" name="General Data Protection Regulation (GDPR)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General Data Protection Regulation (GDPR)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When an algorithmic decision is made, the logic must be explainable to whomever the decision pertains to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Explainability and Customer Ser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Explainability and Customer Service</a:t>
            </a:r>
          </a:p>
        </p:txBody>
      </p:sp>
      <p:sp>
        <p:nvSpPr>
          <p:cNvPr id="346" name="Explaining outcomes in financial lending, healthcare, loan processing, or other contexts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Explaining outcomes in financial lending, healthcare, loan processing, or other contexts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Explainable AI: Tradeoffs Between Interpretability and Performance</a:t>
            </a:r>
          </a:p>
        </p:txBody>
      </p:sp>
      <p:sp>
        <p:nvSpPr>
          <p:cNvPr id="349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Prasanna (Sonny) Tambe, Associate Professor of Operations, Information and Decisions</a:t>
            </a:r>
          </a:p>
        </p:txBody>
      </p:sp>
      <p:sp>
        <p:nvSpPr>
          <p:cNvPr id="350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Strategy and Governance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he Performance Penalty of Explain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Performance Penalty of Explainability</a:t>
            </a:r>
          </a:p>
        </p:txBody>
      </p:sp>
      <p:pic>
        <p:nvPicPr>
          <p:cNvPr id="353" name="Google Shape;140;p28" descr="Google Shape;140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1699" y="2639703"/>
            <a:ext cx="13380602" cy="9418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Explainability Tradeof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Explainability Tradeoffs</a:t>
            </a:r>
          </a:p>
        </p:txBody>
      </p:sp>
      <p:sp>
        <p:nvSpPr>
          <p:cNvPr id="356" name="When is explainability more important than accuracy?"/>
          <p:cNvSpPr txBox="1"/>
          <p:nvPr>
            <p:ph type="body" sz="quarter" idx="1"/>
          </p:nvPr>
        </p:nvSpPr>
        <p:spPr>
          <a:xfrm>
            <a:off x="1676400" y="2651477"/>
            <a:ext cx="21031200" cy="1630672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When is explainability more important than accuracy?</a:t>
            </a:r>
          </a:p>
        </p:txBody>
      </p:sp>
      <p:pic>
        <p:nvPicPr>
          <p:cNvPr id="357" name="Google Shape;150;p30" descr="Google Shape;150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4063" y="4184183"/>
            <a:ext cx="10815873" cy="8535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Explainable AI: Approaches to Explainable AI</a:t>
            </a:r>
          </a:p>
        </p:txBody>
      </p:sp>
      <p:sp>
        <p:nvSpPr>
          <p:cNvPr id="360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Prasanna (Sonny) Tambe, Associate Professor of Operations, Information and Decisions</a:t>
            </a:r>
          </a:p>
        </p:txBody>
      </p:sp>
      <p:sp>
        <p:nvSpPr>
          <p:cNvPr id="361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Strategy and Governance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Approaches to Explainable A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Approaches to Explainable AI</a:t>
            </a:r>
          </a:p>
        </p:txBody>
      </p:sp>
      <p:sp>
        <p:nvSpPr>
          <p:cNvPr id="364" name="SHAP (Shapley Additive Explanations)…"/>
          <p:cNvSpPr txBox="1"/>
          <p:nvPr>
            <p:ph type="body" sz="half" idx="1"/>
          </p:nvPr>
        </p:nvSpPr>
        <p:spPr>
          <a:xfrm>
            <a:off x="1676400" y="2651477"/>
            <a:ext cx="21031200" cy="3742013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SHAP (Shapley Additive Explanations)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Identify the importance of each feature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Goal of SHAP is to explain the prediction of an instance x by computing the contribution of each feature to the prediction</a:t>
            </a:r>
          </a:p>
        </p:txBody>
      </p:sp>
      <p:pic>
        <p:nvPicPr>
          <p:cNvPr id="365" name="Google Shape;221;p43" descr="Google Shape;221;p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6937" y="6554369"/>
            <a:ext cx="9370127" cy="5846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5" grpId="2"/>
      <p:bldP build="p" bldLvl="5" animBg="1" rev="0" advAuto="0" spid="36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Approaches to Explainable A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Approaches to Explainable AI</a:t>
            </a:r>
          </a:p>
        </p:txBody>
      </p:sp>
      <p:sp>
        <p:nvSpPr>
          <p:cNvPr id="368" name="LIME (Local Interpretable Model-Agnostic Explanations)…"/>
          <p:cNvSpPr txBox="1"/>
          <p:nvPr>
            <p:ph type="body" sz="quarter" idx="1"/>
          </p:nvPr>
        </p:nvSpPr>
        <p:spPr>
          <a:xfrm>
            <a:off x="1676400" y="2651477"/>
            <a:ext cx="21031200" cy="294192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LIME (Local Interpretable Model-Agnostic Explanations)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Generate a simpler linear approximation to a more complex boundary for the total data space you are dealing with</a:t>
            </a:r>
          </a:p>
        </p:txBody>
      </p:sp>
      <p:pic>
        <p:nvPicPr>
          <p:cNvPr id="369" name="Google Shape;227;p44" descr="Google Shape;227;p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6990" y="5674462"/>
            <a:ext cx="10930020" cy="6799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8" grpId="1"/>
      <p:bldP build="whole" bldLvl="1" animBg="1" rev="0" advAuto="0" spid="369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Approaches to Explainable A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Approaches to Explainable AI</a:t>
            </a:r>
          </a:p>
        </p:txBody>
      </p:sp>
      <p:sp>
        <p:nvSpPr>
          <p:cNvPr id="372" name="Surrogate decision trees…"/>
          <p:cNvSpPr txBox="1"/>
          <p:nvPr>
            <p:ph type="body" sz="quarter" idx="1"/>
          </p:nvPr>
        </p:nvSpPr>
        <p:spPr>
          <a:xfrm>
            <a:off x="1676400" y="2651477"/>
            <a:ext cx="21031200" cy="294192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Surrogate decision trees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Generate a decision tree, which is easier to understand, that approximates a more complex model (e.g. deep learning neural nets)</a:t>
            </a:r>
          </a:p>
        </p:txBody>
      </p:sp>
      <p:pic>
        <p:nvPicPr>
          <p:cNvPr id="373" name="Google Shape;240;p46" descr="Google Shape;240;p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818" y="6453836"/>
            <a:ext cx="11936364" cy="5692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2" grpId="1"/>
      <p:bldP build="whole" bldLvl="1" animBg="1" rev="0" advAuto="0" spid="373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Approaches to Explainable A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Approaches to Explainable AI</a:t>
            </a:r>
          </a:p>
        </p:txBody>
      </p:sp>
      <p:sp>
        <p:nvSpPr>
          <p:cNvPr id="376" name="Variational autoencoders"/>
          <p:cNvSpPr txBox="1"/>
          <p:nvPr>
            <p:ph type="body" sz="quarter" idx="1"/>
          </p:nvPr>
        </p:nvSpPr>
        <p:spPr>
          <a:xfrm>
            <a:off x="1676400" y="2651477"/>
            <a:ext cx="21031200" cy="769471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Variational autoencoders</a:t>
            </a:r>
          </a:p>
        </p:txBody>
      </p:sp>
      <p:pic>
        <p:nvPicPr>
          <p:cNvPr id="377" name="Google Shape;247;p47" descr="Google Shape;247;p4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9048" y="3973602"/>
            <a:ext cx="11305904" cy="8480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User Control - Experi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Control - Experiment</a:t>
            </a:r>
          </a:p>
        </p:txBody>
      </p:sp>
      <p:pic>
        <p:nvPicPr>
          <p:cNvPr id="249" name="Picture 16" descr="Picture 16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1219" y="1982805"/>
            <a:ext cx="274321" cy="274321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ubtitle 4"/>
          <p:cNvSpPr txBox="1"/>
          <p:nvPr/>
        </p:nvSpPr>
        <p:spPr>
          <a:xfrm>
            <a:off x="1625600" y="2514600"/>
            <a:ext cx="21031200" cy="9190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 marL="571500" indent="-571500" defTabSz="914400">
              <a:lnSpc>
                <a:spcPct val="110000"/>
              </a:lnSpc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Users were asked to predict the score that high school students would receive in standardized tests based on information they had about these high school students</a:t>
            </a:r>
          </a:p>
          <a:p>
            <a:pPr lvl="2" marL="571500" indent="-571500" defTabSz="914400">
              <a:lnSpc>
                <a:spcPct val="110000"/>
              </a:lnSpc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Users were allowed to consult algorithms</a:t>
            </a:r>
          </a:p>
          <a:p>
            <a:pPr lvl="2" marL="571500" indent="-571500" defTabSz="914400">
              <a:lnSpc>
                <a:spcPct val="110000"/>
              </a:lnSpc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Users were divided into 4 groups</a:t>
            </a:r>
          </a:p>
          <a:p>
            <a:pPr lvl="3" marL="1333500" indent="-571500" defTabSz="914400">
              <a:lnSpc>
                <a:spcPct val="110000"/>
              </a:lnSpc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Group 1 — no control over the algorithm</a:t>
            </a:r>
          </a:p>
          <a:p>
            <a:pPr lvl="3" marL="1333500" indent="-571500" defTabSz="914400">
              <a:lnSpc>
                <a:spcPct val="110000"/>
              </a:lnSpc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Groups 2 and 3 — very limited control over the algorithm</a:t>
            </a:r>
          </a:p>
          <a:p>
            <a:pPr lvl="3" marL="1333500" indent="-571500" defTabSz="914400">
              <a:lnSpc>
                <a:spcPct val="110000"/>
              </a:lnSpc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Group 4 — complete control over the algorithm</a:t>
            </a:r>
          </a:p>
        </p:txBody>
      </p:sp>
      <p:sp>
        <p:nvSpPr>
          <p:cNvPr id="251" name="Content/quotes from: “A Human’s Guide to Machine Intelligence” by Kartik Hosanagar"/>
          <p:cNvSpPr txBox="1"/>
          <p:nvPr/>
        </p:nvSpPr>
        <p:spPr>
          <a:xfrm>
            <a:off x="1535534" y="12528825"/>
            <a:ext cx="15407854" cy="710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lnSpc>
                <a:spcPct val="110000"/>
              </a:lnSpc>
              <a:spcBef>
                <a:spcPts val="400"/>
              </a:spcBef>
              <a:defRPr sz="2700">
                <a:solidFill>
                  <a:schemeClr val="accent1"/>
                </a:solidFill>
              </a:defRPr>
            </a:pPr>
            <a:r>
              <a:t>Content/quotes from: “A Human’s Guide to Machine Intelligence” by Kartik Hosanagar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0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Approaches to Explainable A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Approaches to Explainable AI</a:t>
            </a:r>
          </a:p>
        </p:txBody>
      </p:sp>
      <p:sp>
        <p:nvSpPr>
          <p:cNvPr id="380" name="Many companies working on integrating explainable AI (XAI) methods into their offerings…"/>
          <p:cNvSpPr txBox="1"/>
          <p:nvPr>
            <p:ph type="body" idx="1"/>
          </p:nvPr>
        </p:nvSpPr>
        <p:spPr>
          <a:xfrm>
            <a:off x="1676400" y="2651477"/>
            <a:ext cx="21031200" cy="7140364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Many companies working on integrating explainable AI (XAI) methods into their offerings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Microsoft InterpretML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IBM Explainable AI 360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Explainability and the Law</a:t>
            </a:r>
          </a:p>
        </p:txBody>
      </p:sp>
      <p:sp>
        <p:nvSpPr>
          <p:cNvPr id="383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Kevin Werbach, Professor of Legal Studies and Business Ethics</a:t>
            </a:r>
          </a:p>
        </p:txBody>
      </p:sp>
      <p:sp>
        <p:nvSpPr>
          <p:cNvPr id="384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Strategy and Governance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ransparency in Responsible A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Transparency in Responsible AI</a:t>
            </a:r>
          </a:p>
        </p:txBody>
      </p:sp>
      <p:sp>
        <p:nvSpPr>
          <p:cNvPr id="387" name="There are a number of existing and proposed legal frameworks that would mandate some form of explainability, at least in certain circumstances…"/>
          <p:cNvSpPr txBox="1"/>
          <p:nvPr/>
        </p:nvSpPr>
        <p:spPr>
          <a:xfrm>
            <a:off x="1676400" y="2654300"/>
            <a:ext cx="21148424" cy="905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There are a number of existing and proposed legal frameworks that would mandate some form of explainability, at least in certain circumstances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If the AI system is a back box, there’s no way to evaluate whether, for example, it’s basing decisions on illegitimate factors, such as someone’s race or sexual orientation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More generally, it’s hard to assess what went wrong, or even if something did go wrong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Explainability and the La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Explainability and the Law</a:t>
            </a:r>
          </a:p>
        </p:txBody>
      </p:sp>
      <p:sp>
        <p:nvSpPr>
          <p:cNvPr id="390" name="The most prominent existing model for legal explainability of AI is credit reporting…"/>
          <p:cNvSpPr txBox="1"/>
          <p:nvPr/>
        </p:nvSpPr>
        <p:spPr>
          <a:xfrm>
            <a:off x="1676400" y="2654300"/>
            <a:ext cx="21148424" cy="905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The most prominent existing model for legal explainability of AI is credit reporting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Credit bureaus, which developed in the 1960s, were one of the first major wide-scale application of data analytics in the economy 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The power of credit reports meant an inaccurate report, or one used in a discriminatory way, could be devastating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Without regulation, there was no way for consumers to evaluate how credit reports fed into decisions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Explainability and the La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Explainability and the Law</a:t>
            </a:r>
          </a:p>
        </p:txBody>
      </p:sp>
      <p:sp>
        <p:nvSpPr>
          <p:cNvPr id="393" name="Two laws from the 1970s in the US – the Equal Credit Opportunity Act (ECOA) and the Fair Credit Reporting Act (FCRA) – imposed standards for legal explanability of credit reports…"/>
          <p:cNvSpPr txBox="1"/>
          <p:nvPr/>
        </p:nvSpPr>
        <p:spPr>
          <a:xfrm>
            <a:off x="1676400" y="2654300"/>
            <a:ext cx="21148424" cy="905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Two laws from the 1970s in the US – the Equal Credit Opportunity Act (ECOA) and the Fair Credit Reporting Act (FCRA) – imposed standards for legal explanability of credit reports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Businesses had to give an adverse action notice when they denied someone credit, giving the “principle reasons” for the decision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Gave consumers information to contest the decision if appropriate, without placing an unreasonable burden on companies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Explainability and the La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Explainability and the Law</a:t>
            </a:r>
          </a:p>
        </p:txBody>
      </p:sp>
      <p:sp>
        <p:nvSpPr>
          <p:cNvPr id="396" name="In some cases, governments mandate specific formats for disclosure…"/>
          <p:cNvSpPr txBox="1"/>
          <p:nvPr/>
        </p:nvSpPr>
        <p:spPr>
          <a:xfrm>
            <a:off x="1676400" y="2654300"/>
            <a:ext cx="21148424" cy="9848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In some cases, governments mandate specific formats for disclosure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Credit card offers in the US must include a so-called Schumer Box which states interest rates and other terms in a standard, easy to understand way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Technology firms are experimenting with similar kinds of disclosures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Google’s Model Cards and Microsoft’s Data Sheets for Datasets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These help identify the source data and techniques involved in building the model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Some kind of standardized reporting, at least to regulators, seems likely in the future for major AI systems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6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Explainability and the La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Explainability and the Law</a:t>
            </a:r>
          </a:p>
        </p:txBody>
      </p:sp>
      <p:sp>
        <p:nvSpPr>
          <p:cNvPr id="399" name="The GDPR includes a “Right to explanation” in limited cases for fully automated processing…"/>
          <p:cNvSpPr txBox="1"/>
          <p:nvPr/>
        </p:nvSpPr>
        <p:spPr>
          <a:xfrm>
            <a:off x="1676400" y="2654300"/>
            <a:ext cx="21148424" cy="9848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The GDPR includes a “Right to explanation” in limited cases for fully automated processing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In the US, at least one federal appeals court case involving teachers in Houston who were fired because of a black-box assessment algorithm based on their students’ test scores, found that the absence of explanation was a violation of Constitutional Due process rights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In any case where legal liability needs to be assigned, such as accidents involving autonomous vehicles, investigators are able to get access to data to understand exactly what happened and why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9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Explainability and the La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Explainability and the Law</a:t>
            </a:r>
          </a:p>
        </p:txBody>
      </p:sp>
      <p:sp>
        <p:nvSpPr>
          <p:cNvPr id="402" name="The Algorithmic Accountability Act, as well as the EU’s AI white paper, both propose a requirement for formal impact statements before high-risk AI systems are deployed…"/>
          <p:cNvSpPr txBox="1"/>
          <p:nvPr/>
        </p:nvSpPr>
        <p:spPr>
          <a:xfrm>
            <a:off x="1676400" y="2654300"/>
            <a:ext cx="21699146" cy="1050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The Algorithmic Accountability Act, as well as the EU’s AI white paper, both propose a requirement for formal impact statements before high-risk AI systems are deployed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High-risk means systems with a significant possibility of causing illegal discrimination, injury, or major financial consequences if something goes wrong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An algorithmic impact statement would force companies or government agencies to explicitly identify how the systems are working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Such impact statement may or may not have to be disclosed publicly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Either way, companies will be required to show regulators that they took the required steps and addressed possible harms their assessments turned up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02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Explainability and the La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Explainability and the Law</a:t>
            </a:r>
          </a:p>
        </p:txBody>
      </p:sp>
      <p:sp>
        <p:nvSpPr>
          <p:cNvPr id="405" name="These potential legal explainability requirements will drive researchers and vendors to develop better techniques and tools for explainable AI…"/>
          <p:cNvSpPr txBox="1"/>
          <p:nvPr/>
        </p:nvSpPr>
        <p:spPr>
          <a:xfrm>
            <a:off x="1676400" y="2654300"/>
            <a:ext cx="21148424" cy="9848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These potential legal explainability requirements will drive researchers and vendors to develop better techniques and tools for explainable AI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Being able to understand better how AI systems make decisions will benefit everyone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05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ctangle 2"/>
          <p:cNvSpPr/>
          <p:nvPr/>
        </p:nvSpPr>
        <p:spPr>
          <a:xfrm>
            <a:off x="9448800" y="1828800"/>
            <a:ext cx="5486400" cy="60872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User Control - Experi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Control - Experiment</a:t>
            </a:r>
          </a:p>
        </p:txBody>
      </p:sp>
      <p:pic>
        <p:nvPicPr>
          <p:cNvPr id="254" name="Picture 16" descr="Picture 16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1219" y="1982805"/>
            <a:ext cx="274321" cy="27432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ubtitle 4"/>
          <p:cNvSpPr txBox="1"/>
          <p:nvPr/>
        </p:nvSpPr>
        <p:spPr>
          <a:xfrm>
            <a:off x="1625600" y="2514600"/>
            <a:ext cx="12856905" cy="9508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 marL="571500" indent="-571500" defTabSz="914400">
              <a:lnSpc>
                <a:spcPct val="110000"/>
              </a:lnSpc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Users with no control had low trust — they were less willing to use the algorithm</a:t>
            </a:r>
          </a:p>
          <a:p>
            <a:pPr lvl="2" marL="571500" indent="-571500" defTabSz="914400">
              <a:lnSpc>
                <a:spcPct val="110000"/>
              </a:lnSpc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Users with even a little bit of control had very high trust — they were willing to use the algorithm much more</a:t>
            </a:r>
          </a:p>
          <a:p>
            <a:pPr lvl="2" marL="571500" indent="-571500" defTabSz="914400">
              <a:lnSpc>
                <a:spcPct val="110000"/>
              </a:lnSpc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The amount of control didn’t matter — whether users had little control or a lot of control the trust levels continued to be high and similar</a:t>
            </a:r>
          </a:p>
        </p:txBody>
      </p:sp>
      <p:pic>
        <p:nvPicPr>
          <p:cNvPr id="256" name="Screen Shot 2019-12-05 at 12.24.32 AM.png" descr="Screen Shot 2019-12-05 at 12.24.32 AM.png"/>
          <p:cNvPicPr>
            <a:picLocks noChangeAspect="1"/>
          </p:cNvPicPr>
          <p:nvPr/>
        </p:nvPicPr>
        <p:blipFill>
          <a:blip r:embed="rId3">
            <a:extLst/>
          </a:blip>
          <a:srcRect l="0" t="0" r="60010" b="0"/>
          <a:stretch>
            <a:fillRect/>
          </a:stretch>
        </p:blipFill>
        <p:spPr>
          <a:xfrm>
            <a:off x="16082565" y="727868"/>
            <a:ext cx="4902896" cy="6130208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Content/quotes from: “A Human’s Guide to Machine Intelligence” by Kartik Hosanagar"/>
          <p:cNvSpPr txBox="1"/>
          <p:nvPr/>
        </p:nvSpPr>
        <p:spPr>
          <a:xfrm>
            <a:off x="1535534" y="12528825"/>
            <a:ext cx="15407854" cy="710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lnSpc>
                <a:spcPct val="110000"/>
              </a:lnSpc>
              <a:spcBef>
                <a:spcPts val="400"/>
              </a:spcBef>
              <a:defRPr sz="2700">
                <a:solidFill>
                  <a:schemeClr val="accent1"/>
                </a:solidFill>
              </a:defRPr>
            </a:pPr>
            <a:r>
              <a:t>Content/quotes from: “A Human’s Guide to Machine Intelligence” by Kartik Hosanagar</a:t>
            </a:r>
          </a:p>
        </p:txBody>
      </p:sp>
      <p:pic>
        <p:nvPicPr>
          <p:cNvPr id="258" name="Screen Shot 2019-12-05 at 12.24.32 AM.png" descr="Screen Shot 2019-12-05 at 12.24.32 AM.png"/>
          <p:cNvPicPr>
            <a:picLocks noChangeAspect="1"/>
          </p:cNvPicPr>
          <p:nvPr/>
        </p:nvPicPr>
        <p:blipFill>
          <a:blip r:embed="rId3">
            <a:extLst/>
          </a:blip>
          <a:srcRect l="39540" t="2905" r="0" b="0"/>
          <a:stretch>
            <a:fillRect/>
          </a:stretch>
        </p:blipFill>
        <p:spPr>
          <a:xfrm>
            <a:off x="14360525" y="5826400"/>
            <a:ext cx="8347169" cy="6702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ransparency for End Us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Transparency for End Users</a:t>
            </a:r>
          </a:p>
        </p:txBody>
      </p:sp>
      <p:pic>
        <p:nvPicPr>
          <p:cNvPr id="261" name="Picture 16" descr="Picture 16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1219" y="1982805"/>
            <a:ext cx="274321" cy="27432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ubtitle 4"/>
          <p:cNvSpPr txBox="1"/>
          <p:nvPr/>
        </p:nvSpPr>
        <p:spPr>
          <a:xfrm>
            <a:off x="1625600" y="2514600"/>
            <a:ext cx="21031200" cy="992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 marL="571500" indent="-571500" defTabSz="914400"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Users can also be uncomfortable with decisions made by algorithms if they feel they don’t understand those decisions</a:t>
            </a:r>
          </a:p>
          <a:p>
            <a:pPr lvl="2" marL="571500" indent="-571500" defTabSz="914400"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Solutions to this sometimes focus on technical transparency</a:t>
            </a:r>
          </a:p>
          <a:p>
            <a:pPr lvl="3" marL="1257300" indent="-571500" defTabSz="914400">
              <a:spcBef>
                <a:spcPts val="15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Technical transparency = revealing source code</a:t>
            </a:r>
          </a:p>
          <a:p>
            <a:pPr lvl="3" marL="1257300" indent="-571500" defTabSz="914400">
              <a:spcBef>
                <a:spcPts val="15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Examples: 2015 CFTC ruling on 2010 flash crash, 2017 NYC proposed bill on automated decisions</a:t>
            </a:r>
          </a:p>
          <a:p>
            <a:pPr lvl="3" marL="1257300" indent="-571500" defTabSz="914400">
              <a:spcBef>
                <a:spcPts val="15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Problems with technical transparency: Doesn’t protect intellectual property, creates vulnerability to adversarial attacks, doesn’t always explain decisions (in cases of deep learning, random forests, etc.)</a:t>
            </a:r>
          </a:p>
          <a:p>
            <a:pPr lvl="3" marL="1257300" indent="-571500" defTabSz="914400">
              <a:spcBef>
                <a:spcPts val="15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Moreover, technical transparency may not even be necessary or helpful in improving user trust</a:t>
            </a:r>
          </a:p>
        </p:txBody>
      </p:sp>
      <p:sp>
        <p:nvSpPr>
          <p:cNvPr id="263" name="Content/quotes from: “A Human’s Guide to Machine Intelligence” by Kartik Hosanagar"/>
          <p:cNvSpPr txBox="1"/>
          <p:nvPr/>
        </p:nvSpPr>
        <p:spPr>
          <a:xfrm>
            <a:off x="1535534" y="12528825"/>
            <a:ext cx="15407854" cy="710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lnSpc>
                <a:spcPct val="110000"/>
              </a:lnSpc>
              <a:spcBef>
                <a:spcPts val="400"/>
              </a:spcBef>
              <a:defRPr sz="2700">
                <a:solidFill>
                  <a:schemeClr val="accent1"/>
                </a:solidFill>
              </a:defRPr>
            </a:pPr>
            <a:r>
              <a:t>Content/quotes from: “A Human’s Guide to Machine Intelligence” by Kartik Hosanagar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ransparency for End Us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Transparency for End Users</a:t>
            </a:r>
          </a:p>
        </p:txBody>
      </p:sp>
      <p:pic>
        <p:nvPicPr>
          <p:cNvPr id="266" name="Picture 16" descr="Picture 16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1219" y="1982805"/>
            <a:ext cx="274321" cy="274321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ubtitle 4"/>
          <p:cNvSpPr txBox="1"/>
          <p:nvPr/>
        </p:nvSpPr>
        <p:spPr>
          <a:xfrm>
            <a:off x="1625600" y="2514600"/>
            <a:ext cx="14582189" cy="619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 marL="571500" indent="-571500" defTabSz="914400"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In a study on grading by Rene Kizilcec, students who were provided a limited amount of transparency had the greatest trust in their grades</a:t>
            </a:r>
          </a:p>
          <a:p>
            <a:pPr lvl="2" marL="571500" indent="-571500" defTabSz="914400"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Those who were given more extensive explanations of how the algorithm functioned had trust levels similar to those with no explanation at all</a:t>
            </a:r>
          </a:p>
        </p:txBody>
      </p:sp>
      <p:sp>
        <p:nvSpPr>
          <p:cNvPr id="268" name="Content/quotes from: “A Human’s Guide to Machine Intelligence” by Kartik Hosanagar"/>
          <p:cNvSpPr txBox="1"/>
          <p:nvPr/>
        </p:nvSpPr>
        <p:spPr>
          <a:xfrm>
            <a:off x="1535534" y="12528825"/>
            <a:ext cx="15407854" cy="710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lnSpc>
                <a:spcPct val="110000"/>
              </a:lnSpc>
              <a:spcBef>
                <a:spcPts val="400"/>
              </a:spcBef>
              <a:defRPr sz="2700">
                <a:solidFill>
                  <a:schemeClr val="accent1"/>
                </a:solidFill>
              </a:defRPr>
            </a:pPr>
            <a:r>
              <a:t>Content/quotes from: “A Human’s Guide to Machine Intelligence” by Kartik Hosanagar</a:t>
            </a:r>
          </a:p>
        </p:txBody>
      </p:sp>
      <p:sp>
        <p:nvSpPr>
          <p:cNvPr id="269" name="Subtitle 4"/>
          <p:cNvSpPr txBox="1"/>
          <p:nvPr/>
        </p:nvSpPr>
        <p:spPr>
          <a:xfrm>
            <a:off x="1625600" y="7667476"/>
            <a:ext cx="14822522" cy="440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 indent="0" defTabSz="914400">
              <a:spcBef>
                <a:spcPts val="1500"/>
              </a:spcBef>
              <a:defRPr sz="4800">
                <a:solidFill>
                  <a:schemeClr val="accent4"/>
                </a:solidFill>
              </a:defRPr>
            </a:pPr>
            <a:r>
              <a:t>“Calibrated transparency” is a better approach</a:t>
            </a:r>
          </a:p>
          <a:p>
            <a:pPr lvl="2" marL="571499" indent="-571499" defTabSz="914400">
              <a:spcBef>
                <a:spcPts val="15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Was an algorithm used to make a decision?</a:t>
            </a:r>
          </a:p>
          <a:p>
            <a:pPr lvl="2" marL="571499" indent="-571499" defTabSz="914400">
              <a:spcBef>
                <a:spcPts val="15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What kinds of data are used?</a:t>
            </a:r>
          </a:p>
          <a:p>
            <a:pPr lvl="2" marL="571499" indent="-571499" defTabSz="914400">
              <a:spcBef>
                <a:spcPts val="15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What variables are considered?</a:t>
            </a:r>
          </a:p>
          <a:p>
            <a:pPr lvl="2" marL="571499" indent="-571499" defTabSz="914400">
              <a:spcBef>
                <a:spcPts val="15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Global and local interpretability</a:t>
            </a:r>
          </a:p>
        </p:txBody>
      </p:sp>
      <p:pic>
        <p:nvPicPr>
          <p:cNvPr id="270" name="Screen Shot 2019-12-05 at 12.31.08 AM.png" descr="Screen Shot 2019-12-05 at 12.31.0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43387" y="2260846"/>
            <a:ext cx="6372293" cy="4597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9" grpId="3"/>
      <p:bldP build="p" bldLvl="5" animBg="1" rev="0" advAuto="0" spid="267" grpId="1"/>
      <p:bldP build="whole" bldLvl="1" animBg="1" rev="0" advAuto="0" spid="270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ransparency for Managers and Data Scient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Transparency for Managers and Data Scientist</a:t>
            </a:r>
          </a:p>
        </p:txBody>
      </p:sp>
      <p:pic>
        <p:nvPicPr>
          <p:cNvPr id="273" name="Picture 16" descr="Picture 16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1219" y="1982805"/>
            <a:ext cx="274321" cy="274321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ubtitle 4"/>
          <p:cNvSpPr txBox="1"/>
          <p:nvPr/>
        </p:nvSpPr>
        <p:spPr>
          <a:xfrm>
            <a:off x="1625600" y="2514600"/>
            <a:ext cx="21031200" cy="10492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 marL="571500" indent="-571500" defTabSz="914400"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Many of the best performing ML models are often highly opaque (e.g. Neural Network making loan approval decisions)</a:t>
            </a:r>
          </a:p>
          <a:p>
            <a:pPr lvl="2" marL="571500" indent="-571500" defTabSz="914400"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Recent interest in Interpretable ML (also known as Explainable AI)</a:t>
            </a:r>
          </a:p>
          <a:p>
            <a:pPr lvl="3" marL="1257300" indent="-571500" defTabSz="914400">
              <a:spcBef>
                <a:spcPts val="15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Global interpretability: Can we explain at a high level what are the most important variables driving a model’s predictions (e.g. income, credit history, etc)?</a:t>
            </a:r>
          </a:p>
          <a:p>
            <a:pPr lvl="3" marL="1257300" indent="-571500" defTabSz="914400">
              <a:spcBef>
                <a:spcPts val="15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Local interpretability: Can we explain the most important variables driving a particular prediction or decision (why Kartik’s loan application was not approved)?</a:t>
            </a:r>
          </a:p>
          <a:p>
            <a:pPr lvl="2" marL="571500" indent="-571500" defTabSz="914400"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Many open source tools and third-party vendors are starting to offer model interpretability solutions</a:t>
            </a:r>
          </a:p>
          <a:p>
            <a:pPr lvl="3" marL="1257300" indent="-571500" defTabSz="914400">
              <a:spcBef>
                <a:spcPts val="15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Can be valuable for debugging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Auditing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Auditing Algorithms</a:t>
            </a:r>
          </a:p>
        </p:txBody>
      </p:sp>
      <p:pic>
        <p:nvPicPr>
          <p:cNvPr id="277" name="Picture 16" descr="Picture 16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1219" y="1982805"/>
            <a:ext cx="274321" cy="274321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Subtitle 4"/>
          <p:cNvSpPr txBox="1"/>
          <p:nvPr/>
        </p:nvSpPr>
        <p:spPr>
          <a:xfrm>
            <a:off x="1625600" y="2514600"/>
            <a:ext cx="21031200" cy="1008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 marL="554355" indent="-554355" defTabSz="886968">
              <a:spcBef>
                <a:spcPts val="2900"/>
              </a:spcBef>
              <a:buSzPct val="100000"/>
              <a:buFont typeface="Arial"/>
              <a:buChar char="•"/>
              <a:defRPr sz="4656">
                <a:solidFill>
                  <a:schemeClr val="accent1"/>
                </a:solidFill>
              </a:defRPr>
            </a:pPr>
            <a:r>
              <a:t>Due to the risks automated decisions bring, ML should be designated as a distinct model type, with its own governance frameworks</a:t>
            </a:r>
          </a:p>
          <a:p>
            <a:pPr lvl="2" marL="554355" indent="-554355" defTabSz="886968">
              <a:spcBef>
                <a:spcPts val="2900"/>
              </a:spcBef>
              <a:buSzPct val="100000"/>
              <a:buFont typeface="Arial"/>
              <a:buChar char="•"/>
              <a:defRPr sz="4656">
                <a:solidFill>
                  <a:schemeClr val="accent1"/>
                </a:solidFill>
              </a:defRPr>
            </a:pPr>
            <a:r>
              <a:t>The Algorithmic Accountability Act could be one such framework</a:t>
            </a:r>
          </a:p>
          <a:p>
            <a:pPr lvl="3" marL="1219581" indent="-554355" defTabSz="886968">
              <a:spcBef>
                <a:spcPts val="1400"/>
              </a:spcBef>
              <a:buSzPct val="100000"/>
              <a:buFont typeface="Arial"/>
              <a:buChar char="•"/>
              <a:defRPr sz="4656">
                <a:solidFill>
                  <a:schemeClr val="accent1"/>
                </a:solidFill>
              </a:defRPr>
            </a:pPr>
            <a:r>
              <a:t>If passed, it would require large companies to formally evaluate their “high-risk automated decision systems” for accuracy and fairness</a:t>
            </a:r>
          </a:p>
          <a:p>
            <a:pPr lvl="3" marL="1219581" indent="-554355" defTabSz="886968">
              <a:spcBef>
                <a:spcPts val="1400"/>
              </a:spcBef>
              <a:buSzPct val="100000"/>
              <a:buFont typeface="Arial"/>
              <a:buChar char="•"/>
              <a:defRPr sz="4656">
                <a:solidFill>
                  <a:schemeClr val="accent1"/>
                </a:solidFill>
              </a:defRPr>
            </a:pPr>
            <a:r>
              <a:t>But forward-thinking companies should not wait for regulation</a:t>
            </a:r>
          </a:p>
          <a:p>
            <a:pPr lvl="2" marL="554355" indent="-554355" defTabSz="886968">
              <a:spcBef>
                <a:spcPts val="2900"/>
              </a:spcBef>
              <a:buSzPct val="100000"/>
              <a:buFont typeface="Arial"/>
              <a:buChar char="•"/>
              <a:defRPr sz="4656">
                <a:solidFill>
                  <a:schemeClr val="accent1"/>
                </a:solidFill>
              </a:defRPr>
            </a:pPr>
            <a:r>
              <a:t>What would an audit look like?</a:t>
            </a:r>
          </a:p>
          <a:p>
            <a:pPr lvl="3" marL="1219581" indent="-554355" defTabSz="886968">
              <a:spcBef>
                <a:spcPts val="1400"/>
              </a:spcBef>
              <a:buSzPct val="100000"/>
              <a:buFont typeface="Arial"/>
              <a:buChar char="•"/>
              <a:defRPr sz="4656">
                <a:solidFill>
                  <a:schemeClr val="accent1"/>
                </a:solidFill>
              </a:defRPr>
            </a:pPr>
            <a:r>
              <a:t>An audit process would begin with the creation of an inventory of all machine learning models being employed at a company as well as:</a:t>
            </a:r>
          </a:p>
          <a:p>
            <a:pPr lvl="4" marL="2032635" indent="-554355" defTabSz="886968">
              <a:spcBef>
                <a:spcPts val="1400"/>
              </a:spcBef>
              <a:buSzPct val="100000"/>
              <a:buFont typeface="Arial"/>
              <a:buChar char="•"/>
              <a:defRPr sz="4656">
                <a:solidFill>
                  <a:schemeClr val="accent1"/>
                </a:solidFill>
              </a:defRPr>
            </a:pPr>
            <a:r>
              <a:t>The specific uses of these models</a:t>
            </a:r>
          </a:p>
          <a:p>
            <a:pPr lvl="4" marL="2032635" indent="-554355" defTabSz="886968">
              <a:spcBef>
                <a:spcPts val="1400"/>
              </a:spcBef>
              <a:buSzPct val="100000"/>
              <a:buFont typeface="Arial"/>
              <a:buChar char="•"/>
              <a:defRPr sz="4656">
                <a:solidFill>
                  <a:schemeClr val="accent1"/>
                </a:solidFill>
              </a:defRPr>
            </a:pPr>
            <a:r>
              <a:t>The names of the developers &amp; business owners of models</a:t>
            </a:r>
          </a:p>
          <a:p>
            <a:pPr lvl="4" marL="2032635" indent="-554355" defTabSz="886968">
              <a:spcBef>
                <a:spcPts val="1400"/>
              </a:spcBef>
              <a:buSzPct val="100000"/>
              <a:buFont typeface="Arial"/>
              <a:buChar char="•"/>
              <a:defRPr sz="4656">
                <a:solidFill>
                  <a:schemeClr val="accent1"/>
                </a:solidFill>
              </a:defRPr>
            </a:pPr>
            <a:r>
              <a:t>Risk ratings: the social/financial risks if the model fails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Auditing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Auditing Algorithms</a:t>
            </a:r>
          </a:p>
        </p:txBody>
      </p:sp>
      <p:pic>
        <p:nvPicPr>
          <p:cNvPr id="281" name="Picture 16" descr="Picture 16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1219" y="1982805"/>
            <a:ext cx="274321" cy="274321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Subtitle 4"/>
          <p:cNvSpPr txBox="1"/>
          <p:nvPr/>
        </p:nvSpPr>
        <p:spPr>
          <a:xfrm>
            <a:off x="1625600" y="2514600"/>
            <a:ext cx="21031200" cy="1451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 marL="571500" indent="-571500" defTabSz="914400">
              <a:lnSpc>
                <a:spcPct val="110000"/>
              </a:lnSpc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For high-risk models, the audit should look at the following three areas:</a:t>
            </a:r>
          </a:p>
        </p:txBody>
      </p:sp>
      <p:sp>
        <p:nvSpPr>
          <p:cNvPr id="283" name="Subtitle 4"/>
          <p:cNvSpPr txBox="1"/>
          <p:nvPr/>
        </p:nvSpPr>
        <p:spPr>
          <a:xfrm>
            <a:off x="1625600" y="10225578"/>
            <a:ext cx="21031200" cy="2640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 marL="571500" indent="-571500" defTabSz="914400">
              <a:lnSpc>
                <a:spcPct val="110000"/>
              </a:lnSpc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Machine learning models involve a variety of complex issues, such as bias, interpretability, and the fact that they are constantly retraining as they receive more data</a:t>
            </a:r>
          </a:p>
        </p:txBody>
      </p:sp>
      <p:grpSp>
        <p:nvGrpSpPr>
          <p:cNvPr id="286" name="Group"/>
          <p:cNvGrpSpPr/>
          <p:nvPr/>
        </p:nvGrpSpPr>
        <p:grpSpPr>
          <a:xfrm>
            <a:off x="2259227" y="3571844"/>
            <a:ext cx="5159153" cy="5442924"/>
            <a:chOff x="0" y="0"/>
            <a:chExt cx="5159152" cy="5442922"/>
          </a:xfrm>
        </p:grpSpPr>
        <p:sp>
          <p:nvSpPr>
            <p:cNvPr id="284" name="Data quality…"/>
            <p:cNvSpPr txBox="1"/>
            <p:nvPr/>
          </p:nvSpPr>
          <p:spPr>
            <a:xfrm>
              <a:off x="137788" y="1120014"/>
              <a:ext cx="4883576" cy="432290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79" tIns="182879" rIns="182879" bIns="182879" numCol="1" anchor="t">
              <a:noAutofit/>
            </a:bodyPr>
            <a:lstStyle/>
            <a:p>
              <a:pPr marL="508000" indent="-381000" defTabSz="1828433">
                <a:spcBef>
                  <a:spcPts val="1500"/>
                </a:spcBef>
                <a:buSzPct val="100000"/>
                <a:buChar char="•"/>
                <a:defRPr sz="4800">
                  <a:solidFill>
                    <a:schemeClr val="accent1"/>
                  </a:solidFill>
                </a:defRPr>
              </a:pPr>
              <a:r>
                <a:t>Data quality</a:t>
              </a:r>
            </a:p>
            <a:p>
              <a:pPr marL="508000" indent="-381000" defTabSz="1828433">
                <a:spcBef>
                  <a:spcPts val="1500"/>
                </a:spcBef>
                <a:buSzPct val="100000"/>
                <a:buChar char="•"/>
                <a:defRPr sz="4800">
                  <a:solidFill>
                    <a:schemeClr val="accent1"/>
                  </a:solidFill>
                </a:defRPr>
              </a:pPr>
              <a:r>
                <a:t>Bias in training data</a:t>
              </a:r>
            </a:p>
          </p:txBody>
        </p:sp>
        <p:sp>
          <p:nvSpPr>
            <p:cNvPr id="285" name="Inputs"/>
            <p:cNvSpPr txBox="1"/>
            <p:nvPr/>
          </p:nvSpPr>
          <p:spPr>
            <a:xfrm>
              <a:off x="0" y="0"/>
              <a:ext cx="5159153" cy="130215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79" tIns="182879" rIns="182879" bIns="182879" numCol="1" anchor="ctr">
              <a:noAutofit/>
            </a:bodyPr>
            <a:lstStyle>
              <a:lvl1pPr algn="ctr" defTabSz="1828433">
                <a:spcBef>
                  <a:spcPts val="1500"/>
                </a:spcBef>
                <a:defRPr b="1" sz="48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Inputs</a:t>
              </a: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8917668" y="3571844"/>
            <a:ext cx="6548664" cy="6653734"/>
            <a:chOff x="0" y="0"/>
            <a:chExt cx="6548663" cy="6653733"/>
          </a:xfrm>
        </p:grpSpPr>
        <p:sp>
          <p:nvSpPr>
            <p:cNvPr id="287" name="Alternative models…"/>
            <p:cNvSpPr txBox="1"/>
            <p:nvPr/>
          </p:nvSpPr>
          <p:spPr>
            <a:xfrm>
              <a:off x="0" y="1122753"/>
              <a:ext cx="6548664" cy="5530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79" tIns="182879" rIns="182879" bIns="182879" numCol="1" anchor="t">
              <a:noAutofit/>
            </a:bodyPr>
            <a:lstStyle/>
            <a:p>
              <a:pPr marL="508000" indent="-381000" defTabSz="1828433">
                <a:spcBef>
                  <a:spcPts val="1500"/>
                </a:spcBef>
                <a:buSzPct val="100000"/>
                <a:buChar char="•"/>
                <a:defRPr sz="4800">
                  <a:solidFill>
                    <a:schemeClr val="accent1"/>
                  </a:solidFill>
                </a:defRPr>
              </a:pPr>
              <a:r>
                <a:t>Alternative models</a:t>
              </a:r>
            </a:p>
            <a:p>
              <a:pPr marL="508000" indent="-381000" defTabSz="1828433">
                <a:spcBef>
                  <a:spcPts val="1500"/>
                </a:spcBef>
                <a:buSzPct val="100000"/>
                <a:buChar char="•"/>
                <a:defRPr sz="4800">
                  <a:solidFill>
                    <a:schemeClr val="accent1"/>
                  </a:solidFill>
                </a:defRPr>
              </a:pPr>
              <a:r>
                <a:t>Statistical tests for model fit, overfitting</a:t>
              </a:r>
            </a:p>
            <a:p>
              <a:pPr marL="508000" indent="-381000" defTabSz="1828433">
                <a:spcBef>
                  <a:spcPts val="1500"/>
                </a:spcBef>
                <a:buSzPct val="100000"/>
                <a:buChar char="•"/>
                <a:defRPr sz="4800">
                  <a:solidFill>
                    <a:schemeClr val="accent1"/>
                  </a:solidFill>
                </a:defRPr>
              </a:pPr>
              <a:r>
                <a:t>Model transparency</a:t>
              </a:r>
            </a:p>
            <a:p>
              <a:pPr marL="508000" indent="-381000" defTabSz="1828433">
                <a:spcBef>
                  <a:spcPts val="1500"/>
                </a:spcBef>
                <a:buSzPct val="100000"/>
                <a:buChar char="•"/>
                <a:defRPr sz="4800">
                  <a:solidFill>
                    <a:schemeClr val="accent1"/>
                  </a:solidFill>
                </a:defRPr>
              </a:pPr>
              <a:r>
                <a:t>Stress test against simulated data</a:t>
              </a:r>
            </a:p>
          </p:txBody>
        </p:sp>
        <p:sp>
          <p:nvSpPr>
            <p:cNvPr id="288" name="Model"/>
            <p:cNvSpPr txBox="1"/>
            <p:nvPr/>
          </p:nvSpPr>
          <p:spPr>
            <a:xfrm>
              <a:off x="380739" y="0"/>
              <a:ext cx="5787185" cy="130215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79" tIns="182879" rIns="182879" bIns="182879" numCol="1" anchor="ctr">
              <a:noAutofit/>
            </a:bodyPr>
            <a:lstStyle>
              <a:lvl1pPr algn="ctr" defTabSz="1828433">
                <a:spcBef>
                  <a:spcPts val="1500"/>
                </a:spcBef>
                <a:defRPr b="1" sz="4800">
                  <a:solidFill>
                    <a:schemeClr val="accent4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16569667" y="3571844"/>
            <a:ext cx="6087133" cy="5713058"/>
            <a:chOff x="0" y="0"/>
            <a:chExt cx="6087132" cy="5713056"/>
          </a:xfrm>
        </p:grpSpPr>
        <p:sp>
          <p:nvSpPr>
            <p:cNvPr id="290" name="Decisions with explanations…"/>
            <p:cNvSpPr txBox="1"/>
            <p:nvPr/>
          </p:nvSpPr>
          <p:spPr>
            <a:xfrm>
              <a:off x="0" y="1122753"/>
              <a:ext cx="6087133" cy="459030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79" tIns="182879" rIns="182879" bIns="182879" numCol="1" anchor="t">
              <a:noAutofit/>
            </a:bodyPr>
            <a:lstStyle/>
            <a:p>
              <a:pPr marL="508000" indent="-381000" defTabSz="1828433">
                <a:spcBef>
                  <a:spcPts val="3000"/>
                </a:spcBef>
                <a:buSzPct val="100000"/>
                <a:buChar char="•"/>
                <a:defRPr sz="4800">
                  <a:solidFill>
                    <a:schemeClr val="accent1"/>
                  </a:solidFill>
                </a:defRPr>
              </a:pPr>
              <a:r>
                <a:t>Decisions with explanations</a:t>
              </a:r>
            </a:p>
            <a:p>
              <a:pPr marL="508000" indent="-381000" defTabSz="1828433">
                <a:spcBef>
                  <a:spcPts val="3000"/>
                </a:spcBef>
                <a:buSzPct val="100000"/>
                <a:buChar char="•"/>
                <a:defRPr sz="4800">
                  <a:solidFill>
                    <a:schemeClr val="accent1"/>
                  </a:solidFill>
                </a:defRPr>
              </a:pPr>
              <a:r>
                <a:t>Outliers: range of inputs and outputs</a:t>
              </a:r>
            </a:p>
          </p:txBody>
        </p:sp>
        <p:sp>
          <p:nvSpPr>
            <p:cNvPr id="291" name="Outputs"/>
            <p:cNvSpPr txBox="1"/>
            <p:nvPr/>
          </p:nvSpPr>
          <p:spPr>
            <a:xfrm>
              <a:off x="538012" y="0"/>
              <a:ext cx="5011108" cy="130215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79" tIns="182879" rIns="182879" bIns="182879" numCol="1" anchor="ctr">
              <a:noAutofit/>
            </a:bodyPr>
            <a:lstStyle>
              <a:lvl1pPr algn="ctr" defTabSz="1828433">
                <a:spcBef>
                  <a:spcPts val="1500"/>
                </a:spcBef>
                <a:defRPr b="1" sz="4800">
                  <a:solidFill>
                    <a:schemeClr val="accent2"/>
                  </a:solidFill>
                </a:defRPr>
              </a:lvl1pPr>
            </a:lstStyle>
            <a:p>
              <a:pPr/>
              <a:r>
                <a:t>Outputs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9" grpId="2"/>
      <p:bldP build="whole" bldLvl="1" animBg="1" rev="0" advAuto="0" spid="286" grpId="1"/>
      <p:bldP build="p" bldLvl="5" animBg="1" rev="0" advAuto="0" spid="283" grpId="4"/>
      <p:bldP build="whole" bldLvl="1" animBg="1" rev="0" advAuto="0" spid="292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arton 2016 16:9">
  <a:themeElements>
    <a:clrScheme name="Wharton 2016 16:9">
      <a:dk1>
        <a:srgbClr val="2D2C41"/>
      </a:dk1>
      <a:lt1>
        <a:srgbClr val="FFFFFF"/>
      </a:lt1>
      <a:dk2>
        <a:srgbClr val="A7A7A7"/>
      </a:dk2>
      <a:lt2>
        <a:srgbClr val="535353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000FF"/>
      </a:hlink>
      <a:folHlink>
        <a:srgbClr val="FF00FF"/>
      </a:folHlink>
    </a:clrScheme>
    <a:fontScheme name="Wharton 2016 16: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arton 2016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13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D2C4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arton 2016 16:9">
  <a:themeElements>
    <a:clrScheme name="Wharton 2016 16: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000FF"/>
      </a:hlink>
      <a:folHlink>
        <a:srgbClr val="FF00FF"/>
      </a:folHlink>
    </a:clrScheme>
    <a:fontScheme name="Wharton 2016 16: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arton 2016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13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D2C4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