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851309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561"/>
              </a:lnSpc>
              <a:buNone/>
            </a:pPr>
            <a:r>
              <a:rPr lang="en-US" sz="5249" b="1" spc="-157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01776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Finans dünyasına hoş geldiniz! Kazancınızı artırmak ve birikiminizi yönetmek için size yardımcı olacak en iyi yöntemlere göz atalım.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49784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819" y="4986099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299686" y="4983956"/>
            <a:ext cx="201370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Serkan Polat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203013"/>
            <a:ext cx="656189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Direnç ve Destek Çizgileri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40423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9086" y="3445907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4805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Direnç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049911"/>
            <a:ext cx="2647950" cy="28432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Hisse senedi fiyatlarının belirli bir aralığı aşamamasıdır ve genellikle fiyatın düştüğü noktada yatırımcıların hisse senedini satmaya karar vererek yükselişi engellediği yerlerdir.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630228" y="340423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782270" y="3445907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6352342" y="34805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Destek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6352342" y="4049911"/>
            <a:ext cx="2647950" cy="3198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Belirli bir hisse senedi fiyatının düşmemesi için var olan aralıklardır ve genellikle fiyatın yükseldiği noktada yatırımcıların hisse senedini satın alarak düşüşün önüne geçtiği yerlerdir.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222462" y="3404235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370695" y="3445907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9944576" y="34805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Neden Önemli?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9944576" y="4049911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Direnç ve destek çizgileri tatmin edici bir kâr elde etmek için kullanılabilecek birçok ufkun kapısını açabilir.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222058"/>
          </a:xfrm>
          <a:prstGeom prst="rect">
            <a:avLst/>
          </a:prstGeom>
        </p:spPr>
      </p:pic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149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MACD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MACD Gradient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Artan MACD çizgisi, alıcılı fiyat hareketlerini işaret ederken, azalan MACD eğimi, satıcılı fiyat hareketlerini işaret eder.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Seviye Etkisi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 seviyesi, hareketli ortalamanın kesim noktasını işaret ederken, pozitif değerler fiyat hareketinin momentumunun yönünü gösterir.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Uyuşmazlık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MACD uyuşmazlığı genellikle fiyat grafiğinde düşüş trendindeyken ortaya çıkar ve fiyatın trendini yukarı doğru değiştirebileceği anlamına gelir.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5433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LSTM Yaklaşımı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493050"/>
            <a:ext cx="44410" cy="438209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894350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66664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6321" y="2708315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715220"/>
            <a:ext cx="326576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Uzun Kısa Vadeli Bellekler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28457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LSTM modeli, girdilerinin tutarlılığını sağlamak için veri içindeki uzun vadeli bağımlılıkları öğrenir.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005203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777496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7271" y="3819168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82607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Zaman Serileri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395430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LSTM, doğal olarak, sunulan verilerin zaman serileri olarak kullanılabilmesi avantajına sahip.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96423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968716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3461" y="5010388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1729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Katmanlar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86651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LSTM'nin birçok gizli katmanı var, dolayısıyla veri setlerindeki doğrusal olmayan sorunlar kolayca ele alınabilir.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497812"/>
            <a:ext cx="61318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Kazanç Beklentisi (EPS)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636526"/>
            <a:ext cx="5166122" cy="2095143"/>
          </a:xfrm>
          <a:prstGeom prst="roundRect">
            <a:avLst>
              <a:gd name="adj" fmla="val 2619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Tanımı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4435673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EPS, hisse başına kazancın kısaltmasıdır. Bir şirketin net gelirinin, içindeki hisse senedi sayısına bölünmesiyle belirlenir.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636526"/>
            <a:ext cx="5166122" cy="2095143"/>
          </a:xfrm>
          <a:prstGeom prst="roundRect">
            <a:avLst>
              <a:gd name="adj" fmla="val 2619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38663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Neden Önemli?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4435673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EPS, bir yatırımcının hisse başına ne kadar kazanç elde edebileceğini ölçer ve hisse senetlerinin fiyatını etkiler.</a:t>
            </a:r>
            <a:endParaRPr lang="en-US" sz="1750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1491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Temel Analiz</a:t>
            </a:r>
            <a:endParaRPr lang="en-US" sz="4374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Mali Tablolar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Bilanço tabloları, kar ve zarar tabloları, nakit akış tablolarını değerlendirerek bir şirketin sağlığı hakkında bilgi edinebilirsiniz.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Finansal Oranlar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Finansal oranlar (ör. Kârlılık, borçluluk, etkinlik), bir şirketin performansını ölçmek için kullanılır.</a:t>
            </a:r>
            <a:endParaRPr lang="en-US" sz="175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8128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Ekonomik Göstergeler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Ekonomik göstergeler, piyasa koşullarını ve makroekonomik trendleri analiz etmek için kullanılır.</a:t>
            </a:r>
            <a:endParaRPr lang="en-US" sz="1750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668542"/>
            <a:ext cx="73100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Makroekonomik Göstergeler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91834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TÜFE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393394" y="3584734"/>
            <a:ext cx="2800945" cy="15992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Tüketici fiyatları endeksi (TÜFE), bir ülkedeki tüketici fiyatlarındaki değişimleri ölçer.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5272802"/>
            <a:ext cx="2800945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Enflasyonun bir göstergesi olarak kullanılır.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743932" y="291834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GSYİH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6099334" y="3584734"/>
            <a:ext cx="2800945" cy="1999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Gayrısafi yurtiçi hasıla (GSYİH), bir ülkedeki mal ve hizmetlerin üretimiyle elde edilen toplam gelirin bir ölçüsüdür.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6099334" y="5672614"/>
            <a:ext cx="2800945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Ekonomik büyümenin bir göstergesi olarak kullanılır.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449872" y="2918341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İşsizlik Oranı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9805273" y="3584734"/>
            <a:ext cx="2800945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İşsizlik oranı, bir ülkedeki işgücündeki işsiz kişilerin oranını ölçer.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05273" y="4872990"/>
            <a:ext cx="2800945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Ekonomik iyileşmenin bir göstergesi olarak kullanılır.</a:t>
            </a:r>
            <a:endParaRPr lang="en-US" sz="1750" dirty="0"/>
          </a:p>
        </p:txBody>
      </p:sp>
      <p:pic>
        <p:nvPicPr>
          <p:cNvPr id="1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10799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68"/>
              </a:lnSpc>
              <a:buNone/>
            </a:pPr>
            <a:r>
              <a:rPr lang="en-US" sz="4374" b="1" spc="-1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Brokerlar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246709"/>
            <a:ext cx="44410" cy="4874895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2648010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42030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6321" y="2461974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468880"/>
            <a:ext cx="247828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Aracılık Fonksiyonu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03823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Aracı kurumlar, yatırımcıların mümkün olan en iyi koşullarda ticaret yapmalarına yardımcı olur.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758863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3531156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7271" y="3572828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57973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r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Mali Hizmetler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149090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Online aracılar, ticaret yapmak için gereken her türlü mali hizmeti sağlarlar - sermaye yatırımı, borsa yatırımı, marj ticareti vb.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087600"/>
            <a:ext cx="777597" cy="44410"/>
          </a:xfrm>
          <a:prstGeom prst="rect">
            <a:avLst/>
          </a:prstGeom>
          <a:solidFill>
            <a:srgbClr val="140099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4859893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110080"/>
          </a:solidFill>
          <a:ln w="7620">
            <a:solidFill>
              <a:srgbClr val="14009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3461" y="4901565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281"/>
              </a:lnSpc>
              <a:buNone/>
            </a:pPr>
            <a:r>
              <a:rPr lang="en-US" sz="2624" b="1" spc="-79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90847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34"/>
              </a:lnSpc>
              <a:buNone/>
            </a:pPr>
            <a:r>
              <a:rPr lang="en-US" sz="2187" b="1" spc="-66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Destek ve Eğitim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477828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99"/>
              </a:lnSpc>
              <a:buNone/>
            </a:pPr>
            <a:r>
              <a:rPr lang="en-US" sz="1750" spc="-35" kern="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Birçok aracı kurum, acemi yatırımcılara maddi destek sağlamanın yanı sıra ticaret yapma tekniklerini öğrenmek için kaynaklar sunar.</a:t>
            </a:r>
            <a:endParaRPr lang="en-US" sz="1750" dirty="0"/>
          </a:p>
        </p:txBody>
      </p:sp>
      <p:pic>
        <p:nvPicPr>
          <p:cNvPr id="2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2023-08-09T09:19:05Z</dcterms:created>
  <dcterms:modified xsi:type="dcterms:W3CDTF">2023-08-09T09:19:05Z</dcterms:modified>
</cp:coreProperties>
</file>