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83" r:id="rId2"/>
    <p:sldId id="257" r:id="rId3"/>
    <p:sldId id="263" r:id="rId4"/>
    <p:sldId id="267" r:id="rId5"/>
    <p:sldId id="28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7"/>
    <p:restoredTop sz="62851"/>
  </p:normalViewPr>
  <p:slideViewPr>
    <p:cSldViewPr snapToGrid="0" snapToObjects="1">
      <p:cViewPr varScale="1">
        <p:scale>
          <a:sx n="75" d="100"/>
          <a:sy n="75" d="100"/>
        </p:scale>
        <p:origin x="2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Yazılım</a:t>
            </a:r>
            <a:r>
              <a:rPr lang="en-US" baseline="0" dirty="0"/>
              <a:t> </a:t>
            </a:r>
            <a:r>
              <a:rPr lang="en-US" baseline="0" dirty="0" err="1"/>
              <a:t>evrelerinde</a:t>
            </a:r>
            <a:r>
              <a:rPr lang="en-US" baseline="0" dirty="0"/>
              <a:t> </a:t>
            </a:r>
            <a:r>
              <a:rPr lang="en-US" baseline="0" dirty="0" err="1"/>
              <a:t>hatayı</a:t>
            </a:r>
            <a:r>
              <a:rPr lang="en-US" baseline="0" dirty="0"/>
              <a:t> </a:t>
            </a:r>
            <a:r>
              <a:rPr lang="en-US" baseline="0" dirty="0" err="1"/>
              <a:t>çözme</a:t>
            </a:r>
            <a:r>
              <a:rPr lang="en-US" baseline="0" dirty="0"/>
              <a:t> </a:t>
            </a:r>
            <a:r>
              <a:rPr lang="en-US" baseline="0" dirty="0" err="1"/>
              <a:t>maliyeti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Zaman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Gereksinim/Mimari</c:v>
                </c:pt>
                <c:pt idx="1">
                  <c:v>Kodlama</c:v>
                </c:pt>
                <c:pt idx="2">
                  <c:v>Kod Testi</c:v>
                </c:pt>
                <c:pt idx="3">
                  <c:v>Kabul Testi</c:v>
                </c:pt>
                <c:pt idx="4">
                  <c:v>Canlı Ortam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A-AA46-950A-801D00C30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8542559"/>
        <c:axId val="1054103023"/>
      </c:barChart>
      <c:catAx>
        <c:axId val="105854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103023"/>
        <c:crosses val="autoZero"/>
        <c:auto val="1"/>
        <c:lblAlgn val="ctr"/>
        <c:lblOffset val="100"/>
        <c:noMultiLvlLbl val="0"/>
      </c:catAx>
      <c:valAx>
        <c:axId val="105410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54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2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0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</a:pPr>
            <a:endParaRPr lang="en-GB" sz="1100"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38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5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</a:rPr>
              <a:t>Yazılım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Gereksinim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Analizi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GB" dirty="0" err="1"/>
              <a:t>Yazılım</a:t>
            </a:r>
            <a:r>
              <a:rPr lang="en-GB" dirty="0"/>
              <a:t> </a:t>
            </a:r>
            <a:r>
              <a:rPr lang="en-GB" dirty="0" err="1"/>
              <a:t>Gereksinim</a:t>
            </a:r>
            <a:r>
              <a:rPr lang="en-GB" dirty="0"/>
              <a:t> </a:t>
            </a:r>
            <a:r>
              <a:rPr lang="en-GB" dirty="0" err="1"/>
              <a:t>Analizi</a:t>
            </a:r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67850" y="2871988"/>
            <a:ext cx="8249100" cy="26015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İşlevsel</a:t>
            </a:r>
            <a:r>
              <a:rPr lang="en-GB" sz="2200" dirty="0"/>
              <a:t> (Functional) and </a:t>
            </a:r>
            <a:r>
              <a:rPr lang="en-GB" sz="2200" dirty="0" err="1"/>
              <a:t>işlevsel</a:t>
            </a:r>
            <a:r>
              <a:rPr lang="en-GB" sz="2200" dirty="0"/>
              <a:t> </a:t>
            </a:r>
            <a:r>
              <a:rPr lang="en-GB" sz="2200" dirty="0" err="1"/>
              <a:t>olmayan</a:t>
            </a:r>
            <a:r>
              <a:rPr lang="en-GB" sz="2200" dirty="0"/>
              <a:t> </a:t>
            </a:r>
            <a:r>
              <a:rPr lang="en-GB" sz="2200" dirty="0" err="1"/>
              <a:t>gereksinimleri</a:t>
            </a:r>
            <a:r>
              <a:rPr lang="en-GB" sz="2200" dirty="0"/>
              <a:t> </a:t>
            </a:r>
            <a:r>
              <a:rPr lang="en-GB" sz="2200" dirty="0" err="1"/>
              <a:t>içerir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adımları</a:t>
            </a: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Genellikle</a:t>
            </a:r>
            <a:r>
              <a:rPr lang="en-GB" sz="2200" dirty="0"/>
              <a:t> </a:t>
            </a:r>
            <a:r>
              <a:rPr lang="en-GB" sz="2200" b="1" dirty="0" err="1"/>
              <a:t>Iş</a:t>
            </a:r>
            <a:r>
              <a:rPr lang="en-GB" sz="2200" b="1" dirty="0"/>
              <a:t> </a:t>
            </a:r>
            <a:r>
              <a:rPr lang="en-GB" sz="2200" b="1" dirty="0" err="1"/>
              <a:t>Analistleri</a:t>
            </a:r>
            <a:r>
              <a:rPr lang="en-GB" sz="2200" b="1" dirty="0"/>
              <a:t> </a:t>
            </a:r>
            <a:r>
              <a:rPr lang="en-GB" sz="2200" dirty="0" err="1"/>
              <a:t>ya</a:t>
            </a:r>
            <a:r>
              <a:rPr lang="en-GB" sz="2200" dirty="0"/>
              <a:t> da </a:t>
            </a:r>
            <a:r>
              <a:rPr lang="en-GB" sz="2200" b="1" dirty="0"/>
              <a:t>Product Owner </a:t>
            </a:r>
            <a:r>
              <a:rPr lang="en-GB" sz="2200" dirty="0" err="1"/>
              <a:t>tarafından</a:t>
            </a:r>
            <a:r>
              <a:rPr lang="en-GB" sz="2200" dirty="0"/>
              <a:t> </a:t>
            </a:r>
            <a:r>
              <a:rPr lang="en-GB" sz="2200" dirty="0" err="1"/>
              <a:t>oluşturulur</a:t>
            </a:r>
            <a:r>
              <a:rPr lang="en-GB" sz="2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9" y="1783344"/>
            <a:ext cx="9634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gereksinimleri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geliştirilmesi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istenen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üründen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nelerin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beklendiğinin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net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açık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edilmesidir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gereksinimleri</a:t>
            </a:r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21;p15">
            <a:extLst>
              <a:ext uri="{FF2B5EF4-FFF2-40B4-BE49-F238E27FC236}">
                <a16:creationId xmlns:a16="http://schemas.microsoft.com/office/drawing/2014/main" id="{CEF8FA3E-3BE1-F84D-B8FD-59AA64E38A5B}"/>
              </a:ext>
            </a:extLst>
          </p:cNvPr>
          <p:cNvSpPr/>
          <p:nvPr/>
        </p:nvSpPr>
        <p:spPr>
          <a:xfrm>
            <a:off x="0" y="457200"/>
            <a:ext cx="4069724" cy="484800"/>
          </a:xfrm>
          <a:prstGeom prst="rect">
            <a:avLst/>
          </a:prstGeom>
          <a:solidFill>
            <a:srgbClr val="56ADF2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Analizi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nedir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Yazılım</a:t>
            </a:r>
            <a:r>
              <a:rPr lang="en-GB" dirty="0"/>
              <a:t> </a:t>
            </a:r>
            <a:r>
              <a:rPr lang="en-GB" dirty="0" err="1"/>
              <a:t>Gereksinim</a:t>
            </a:r>
            <a:r>
              <a:rPr lang="en-GB" dirty="0"/>
              <a:t> </a:t>
            </a:r>
            <a:r>
              <a:rPr lang="en-GB" dirty="0" err="1"/>
              <a:t>Analizi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67850" y="2871988"/>
            <a:ext cx="8249100" cy="26530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hesapları</a:t>
            </a:r>
            <a:r>
              <a:rPr lang="en-GB" sz="2200" dirty="0"/>
              <a:t> </a:t>
            </a:r>
            <a:r>
              <a:rPr lang="en-GB" sz="2200" dirty="0" err="1"/>
              <a:t>arasında</a:t>
            </a:r>
            <a:r>
              <a:rPr lang="en-GB" sz="2200" dirty="0"/>
              <a:t> para </a:t>
            </a:r>
            <a:r>
              <a:rPr lang="en-GB" sz="2200" dirty="0" err="1"/>
              <a:t>transferi</a:t>
            </a:r>
            <a:r>
              <a:rPr lang="en-GB" sz="2200" dirty="0"/>
              <a:t> </a:t>
            </a:r>
            <a:r>
              <a:rPr lang="en-GB" sz="2200" dirty="0" err="1"/>
              <a:t>gerçekleştirebilir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farklı</a:t>
            </a:r>
            <a:r>
              <a:rPr lang="en-GB" sz="2200" dirty="0"/>
              <a:t> </a:t>
            </a:r>
            <a:r>
              <a:rPr lang="en-GB" sz="2200" dirty="0" err="1"/>
              <a:t>hesaplara</a:t>
            </a:r>
            <a:r>
              <a:rPr lang="en-GB" sz="2200" dirty="0"/>
              <a:t> para </a:t>
            </a:r>
            <a:r>
              <a:rPr lang="en-GB" sz="2200" dirty="0" err="1"/>
              <a:t>transferi</a:t>
            </a:r>
            <a:r>
              <a:rPr lang="en-GB" sz="2200" dirty="0"/>
              <a:t> </a:t>
            </a:r>
            <a:r>
              <a:rPr lang="en-GB" sz="2200" dirty="0" err="1"/>
              <a:t>gerçekleştirebilir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Kullanıcını</a:t>
            </a:r>
            <a:r>
              <a:rPr lang="en-GB" sz="2200" dirty="0"/>
              <a:t> </a:t>
            </a:r>
            <a:r>
              <a:rPr lang="en-GB" sz="2200" dirty="0" err="1"/>
              <a:t>hesabına</a:t>
            </a:r>
            <a:r>
              <a:rPr lang="en-GB" sz="2200" dirty="0"/>
              <a:t> </a:t>
            </a:r>
            <a:r>
              <a:rPr lang="en-GB" sz="2200" dirty="0" err="1"/>
              <a:t>farklı</a:t>
            </a:r>
            <a:r>
              <a:rPr lang="en-GB" sz="2200" dirty="0"/>
              <a:t> </a:t>
            </a:r>
            <a:r>
              <a:rPr lang="en-GB" sz="2200" dirty="0" err="1"/>
              <a:t>kullanıcılar</a:t>
            </a:r>
            <a:r>
              <a:rPr lang="en-GB" sz="2200" dirty="0"/>
              <a:t> transfer </a:t>
            </a:r>
            <a:r>
              <a:rPr lang="en-GB" sz="2200" dirty="0" err="1"/>
              <a:t>gerçekleştirebilir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Kullanıcı</a:t>
            </a:r>
            <a:r>
              <a:rPr lang="en-GB" sz="2200" dirty="0"/>
              <a:t> </a:t>
            </a:r>
            <a:r>
              <a:rPr lang="en-GB" sz="2200" dirty="0" err="1"/>
              <a:t>önceki</a:t>
            </a:r>
            <a:r>
              <a:rPr lang="en-GB" sz="2200" dirty="0"/>
              <a:t> </a:t>
            </a:r>
            <a:r>
              <a:rPr lang="en-GB" sz="2200" dirty="0" err="1"/>
              <a:t>transferler</a:t>
            </a:r>
            <a:r>
              <a:rPr lang="en-GB" sz="2200" dirty="0"/>
              <a:t> </a:t>
            </a:r>
            <a:r>
              <a:rPr lang="en-GB" sz="2200" dirty="0" err="1"/>
              <a:t>içerisinde</a:t>
            </a:r>
            <a:r>
              <a:rPr lang="en-GB" sz="2200" dirty="0"/>
              <a:t> </a:t>
            </a:r>
            <a:r>
              <a:rPr lang="en-GB" sz="2200" dirty="0" err="1"/>
              <a:t>arama</a:t>
            </a:r>
            <a:r>
              <a:rPr lang="en-GB" sz="2200" dirty="0"/>
              <a:t> </a:t>
            </a:r>
            <a:r>
              <a:rPr lang="en-GB" sz="2200" dirty="0" err="1"/>
              <a:t>yapabilir</a:t>
            </a:r>
            <a:r>
              <a:rPr lang="en-GB" sz="2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9" y="1783344"/>
            <a:ext cx="3206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gereksinimi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Yazılım</a:t>
            </a:r>
            <a:r>
              <a:rPr lang="en-GB" dirty="0"/>
              <a:t> </a:t>
            </a:r>
            <a:r>
              <a:rPr lang="en-GB" dirty="0" err="1"/>
              <a:t>Gereksinim</a:t>
            </a:r>
            <a:r>
              <a:rPr lang="en-GB" dirty="0"/>
              <a:t> </a:t>
            </a:r>
            <a:r>
              <a:rPr lang="en-GB" dirty="0" err="1"/>
              <a:t>Analizi</a:t>
            </a:r>
            <a:endParaRPr lang="en-GB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67850" y="2871988"/>
            <a:ext cx="8249100" cy="26530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Yazılım</a:t>
            </a:r>
            <a:r>
              <a:rPr lang="en-GB" sz="2200" dirty="0"/>
              <a:t> </a:t>
            </a:r>
            <a:r>
              <a:rPr lang="en-GB" sz="2200" dirty="0" err="1"/>
              <a:t>gereksinimleri</a:t>
            </a:r>
            <a:r>
              <a:rPr lang="en-GB" sz="2200" dirty="0"/>
              <a:t> </a:t>
            </a:r>
            <a:r>
              <a:rPr lang="en-GB" sz="2200" dirty="0" err="1"/>
              <a:t>okumak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test </a:t>
            </a:r>
            <a:r>
              <a:rPr lang="en-GB" sz="2200" dirty="0" err="1"/>
              <a:t>etmek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İş</a:t>
            </a:r>
            <a:r>
              <a:rPr lang="en-GB" sz="2200" dirty="0"/>
              <a:t> </a:t>
            </a:r>
            <a:r>
              <a:rPr lang="en-GB" sz="2200" dirty="0" err="1"/>
              <a:t>analistlerine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Product </a:t>
            </a:r>
            <a:r>
              <a:rPr lang="en-GB" sz="2200" dirty="0" err="1"/>
              <a:t>ownerlara</a:t>
            </a:r>
            <a:r>
              <a:rPr lang="en-GB" sz="2200" dirty="0"/>
              <a:t> </a:t>
            </a:r>
            <a:r>
              <a:rPr lang="en-GB" sz="2200" dirty="0" err="1"/>
              <a:t>yardımcı</a:t>
            </a:r>
            <a:r>
              <a:rPr lang="en-GB" sz="2200" dirty="0"/>
              <a:t> </a:t>
            </a:r>
            <a:r>
              <a:rPr lang="en-GB" sz="2200" dirty="0" err="1"/>
              <a:t>olmak</a:t>
            </a:r>
            <a:r>
              <a:rPr lang="en-GB" sz="2200" dirty="0"/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200" dirty="0" err="1"/>
              <a:t>Çıkabilecek</a:t>
            </a:r>
            <a:r>
              <a:rPr lang="en-GB" sz="2200" dirty="0"/>
              <a:t> </a:t>
            </a:r>
            <a:r>
              <a:rPr lang="en-GB" sz="2200" dirty="0" err="1"/>
              <a:t>hataları</a:t>
            </a:r>
            <a:r>
              <a:rPr lang="en-GB" sz="2200" dirty="0"/>
              <a:t> </a:t>
            </a:r>
            <a:r>
              <a:rPr lang="en-GB" sz="2200" dirty="0" err="1"/>
              <a:t>analiz</a:t>
            </a:r>
            <a:r>
              <a:rPr lang="en-GB" sz="2200" dirty="0"/>
              <a:t> </a:t>
            </a:r>
            <a:r>
              <a:rPr lang="en-GB" sz="2200" dirty="0" err="1"/>
              <a:t>evresinde</a:t>
            </a:r>
            <a:r>
              <a:rPr lang="en-GB" sz="2200" dirty="0"/>
              <a:t> </a:t>
            </a:r>
            <a:r>
              <a:rPr lang="en-GB" sz="2200" dirty="0" err="1"/>
              <a:t>yakalamak</a:t>
            </a:r>
            <a:r>
              <a:rPr lang="en-GB" sz="2200" dirty="0"/>
              <a:t>.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</a:pP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1366-AA59-5447-8E7A-CC2151E48195}"/>
              </a:ext>
            </a:extLst>
          </p:cNvPr>
          <p:cNvSpPr txBox="1"/>
          <p:nvPr/>
        </p:nvSpPr>
        <p:spPr>
          <a:xfrm>
            <a:off x="1219349" y="1783344"/>
            <a:ext cx="8089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Yazılım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uzmanı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analizi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süresince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görevlerimiz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453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0;p15">
            <a:extLst>
              <a:ext uri="{FF2B5EF4-FFF2-40B4-BE49-F238E27FC236}">
                <a16:creationId xmlns:a16="http://schemas.microsoft.com/office/drawing/2014/main" id="{1FFFC0C3-77C3-104F-B0A1-A5F9939F0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err="1"/>
              <a:t>Yazılım</a:t>
            </a:r>
            <a:r>
              <a:rPr lang="en-GB" dirty="0"/>
              <a:t> </a:t>
            </a:r>
            <a:r>
              <a:rPr lang="en-GB" dirty="0" err="1"/>
              <a:t>Gereksinim</a:t>
            </a:r>
            <a:r>
              <a:rPr lang="en-GB" dirty="0"/>
              <a:t> </a:t>
            </a:r>
            <a:r>
              <a:rPr lang="en-GB" dirty="0" err="1"/>
              <a:t>Analizi</a:t>
            </a:r>
            <a:endParaRPr lang="en-GB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23F860-734C-7A4D-84D4-FA07D7388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8398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07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HLast" id="{24302128-0C49-904F-82DC-D5536A544D92}" vid="{660824C7-F6F9-6340-AF09-9941BA277F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</TotalTime>
  <Words>128</Words>
  <Application>Microsoft Macintosh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 Software Development Life Cycle</dc:title>
  <cp:lastModifiedBy>Ozan İlhan</cp:lastModifiedBy>
  <cp:revision>18</cp:revision>
  <dcterms:modified xsi:type="dcterms:W3CDTF">2020-07-11T19:41:09Z</dcterms:modified>
</cp:coreProperties>
</file>