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10"/>
  </p:notesMasterIdLst>
  <p:sldIdLst>
    <p:sldId id="288" r:id="rId2"/>
    <p:sldId id="275" r:id="rId3"/>
    <p:sldId id="276" r:id="rId4"/>
    <p:sldId id="283" r:id="rId5"/>
    <p:sldId id="284" r:id="rId6"/>
    <p:sldId id="285" r:id="rId7"/>
    <p:sldId id="286" r:id="rId8"/>
    <p:sldId id="287" r:id="rId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39"/>
    <p:restoredTop sz="69932"/>
  </p:normalViewPr>
  <p:slideViewPr>
    <p:cSldViewPr snapToGrid="0" snapToObjects="1">
      <p:cViewPr varScale="1">
        <p:scale>
          <a:sx n="87" d="100"/>
          <a:sy n="87" d="100"/>
        </p:scale>
        <p:origin x="254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3B84A28-FB94-104C-BF0F-DD7641F408DD}" type="doc">
      <dgm:prSet loTypeId="urn:microsoft.com/office/officeart/2005/8/layout/chevron1" loCatId="" qsTypeId="urn:microsoft.com/office/officeart/2005/8/quickstyle/simple3" qsCatId="simple" csTypeId="urn:microsoft.com/office/officeart/2005/8/colors/accent1_5" csCatId="accent1" phldr="1"/>
      <dgm:spPr/>
    </dgm:pt>
    <dgm:pt modelId="{F92515DE-2382-614C-AA65-C356E21FFD84}">
      <dgm:prSet phldrT="[Text]"/>
      <dgm:spPr/>
      <dgm:t>
        <a:bodyPr/>
        <a:lstStyle/>
        <a:p>
          <a:r>
            <a:rPr lang="en-US" dirty="0" err="1"/>
            <a:t>Geliştirme</a:t>
          </a:r>
          <a:endParaRPr lang="en-US" dirty="0"/>
        </a:p>
      </dgm:t>
    </dgm:pt>
    <dgm:pt modelId="{266AF1FE-D6A1-2341-84C7-FA394C7D7EBC}" type="parTrans" cxnId="{6F0C945E-8BFE-6345-996A-C4546C33FCEA}">
      <dgm:prSet/>
      <dgm:spPr/>
      <dgm:t>
        <a:bodyPr/>
        <a:lstStyle/>
        <a:p>
          <a:endParaRPr lang="en-US"/>
        </a:p>
      </dgm:t>
    </dgm:pt>
    <dgm:pt modelId="{AD98CF0C-BB9E-3940-AB9C-196B1009EE97}" type="sibTrans" cxnId="{6F0C945E-8BFE-6345-996A-C4546C33FCEA}">
      <dgm:prSet/>
      <dgm:spPr/>
      <dgm:t>
        <a:bodyPr/>
        <a:lstStyle/>
        <a:p>
          <a:endParaRPr lang="en-US"/>
        </a:p>
      </dgm:t>
    </dgm:pt>
    <dgm:pt modelId="{6F94DC45-1D54-F84F-8B67-92B1E8CE777C}">
      <dgm:prSet phldrT="[Text]"/>
      <dgm:spPr/>
      <dgm:t>
        <a:bodyPr/>
        <a:lstStyle/>
        <a:p>
          <a:r>
            <a:rPr lang="en-US" dirty="0"/>
            <a:t>Test</a:t>
          </a:r>
        </a:p>
      </dgm:t>
    </dgm:pt>
    <dgm:pt modelId="{B72720F6-2627-8F4C-8820-294C5FCD8F80}" type="parTrans" cxnId="{9D1BDF69-37C4-B947-84F5-8241F294DBFF}">
      <dgm:prSet/>
      <dgm:spPr/>
      <dgm:t>
        <a:bodyPr/>
        <a:lstStyle/>
        <a:p>
          <a:endParaRPr lang="en-US"/>
        </a:p>
      </dgm:t>
    </dgm:pt>
    <dgm:pt modelId="{FB297D16-4077-7D49-A08B-7110E36A87E0}" type="sibTrans" cxnId="{9D1BDF69-37C4-B947-84F5-8241F294DBFF}">
      <dgm:prSet/>
      <dgm:spPr/>
      <dgm:t>
        <a:bodyPr/>
        <a:lstStyle/>
        <a:p>
          <a:endParaRPr lang="en-US"/>
        </a:p>
      </dgm:t>
    </dgm:pt>
    <dgm:pt modelId="{B1C35E23-5CAF-6346-8644-1520ED8F78DA}">
      <dgm:prSet phldrT="[Text]"/>
      <dgm:spPr/>
      <dgm:t>
        <a:bodyPr/>
        <a:lstStyle/>
        <a:p>
          <a:r>
            <a:rPr lang="en-US" dirty="0"/>
            <a:t>Pre-prod (</a:t>
          </a:r>
          <a:r>
            <a:rPr lang="en-US" dirty="0" err="1"/>
            <a:t>Canlı</a:t>
          </a:r>
          <a:r>
            <a:rPr lang="en-US" dirty="0"/>
            <a:t> </a:t>
          </a:r>
          <a:r>
            <a:rPr lang="en-US" dirty="0" err="1"/>
            <a:t>Öncesi</a:t>
          </a:r>
          <a:r>
            <a:rPr lang="en-US" dirty="0"/>
            <a:t>)</a:t>
          </a:r>
        </a:p>
      </dgm:t>
    </dgm:pt>
    <dgm:pt modelId="{BFBDFE53-680E-1144-800A-2D174D085F4E}" type="parTrans" cxnId="{B560586E-375D-004E-92A6-4B735CF49890}">
      <dgm:prSet/>
      <dgm:spPr/>
      <dgm:t>
        <a:bodyPr/>
        <a:lstStyle/>
        <a:p>
          <a:endParaRPr lang="en-US"/>
        </a:p>
      </dgm:t>
    </dgm:pt>
    <dgm:pt modelId="{FE1FE28C-6A67-234C-9E13-F00E1CB55B8E}" type="sibTrans" cxnId="{B560586E-375D-004E-92A6-4B735CF49890}">
      <dgm:prSet/>
      <dgm:spPr/>
      <dgm:t>
        <a:bodyPr/>
        <a:lstStyle/>
        <a:p>
          <a:endParaRPr lang="en-US"/>
        </a:p>
      </dgm:t>
    </dgm:pt>
    <dgm:pt modelId="{4926705B-6099-DF49-AEA0-3F3057C9ECBA}">
      <dgm:prSet/>
      <dgm:spPr/>
      <dgm:t>
        <a:bodyPr/>
        <a:lstStyle/>
        <a:p>
          <a:r>
            <a:rPr lang="en-US" dirty="0" err="1"/>
            <a:t>Canlı</a:t>
          </a:r>
          <a:endParaRPr lang="en-US" dirty="0"/>
        </a:p>
      </dgm:t>
    </dgm:pt>
    <dgm:pt modelId="{9F883166-911E-5649-ADBA-E96DBF124073}" type="parTrans" cxnId="{97905015-1FA3-8148-9988-4D714A63D142}">
      <dgm:prSet/>
      <dgm:spPr/>
      <dgm:t>
        <a:bodyPr/>
        <a:lstStyle/>
        <a:p>
          <a:endParaRPr lang="en-US"/>
        </a:p>
      </dgm:t>
    </dgm:pt>
    <dgm:pt modelId="{B10DFAF2-C213-B945-A6EF-2745BC9ED121}" type="sibTrans" cxnId="{97905015-1FA3-8148-9988-4D714A63D142}">
      <dgm:prSet/>
      <dgm:spPr/>
      <dgm:t>
        <a:bodyPr/>
        <a:lstStyle/>
        <a:p>
          <a:endParaRPr lang="en-US"/>
        </a:p>
      </dgm:t>
    </dgm:pt>
    <dgm:pt modelId="{455142A1-02F7-3843-979C-0D44A2CC004D}" type="pres">
      <dgm:prSet presAssocID="{13B84A28-FB94-104C-BF0F-DD7641F408DD}" presName="Name0" presStyleCnt="0">
        <dgm:presLayoutVars>
          <dgm:dir/>
          <dgm:animLvl val="lvl"/>
          <dgm:resizeHandles val="exact"/>
        </dgm:presLayoutVars>
      </dgm:prSet>
      <dgm:spPr/>
    </dgm:pt>
    <dgm:pt modelId="{9DCCC902-BA0A-D844-8CF9-97727A719440}" type="pres">
      <dgm:prSet presAssocID="{F92515DE-2382-614C-AA65-C356E21FFD84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8DC259C5-9B74-9F4C-BA2F-D3FCF437AF03}" type="pres">
      <dgm:prSet presAssocID="{AD98CF0C-BB9E-3940-AB9C-196B1009EE97}" presName="parTxOnlySpace" presStyleCnt="0"/>
      <dgm:spPr/>
    </dgm:pt>
    <dgm:pt modelId="{AAE9A280-4FFD-9940-81E1-53395625A116}" type="pres">
      <dgm:prSet presAssocID="{6F94DC45-1D54-F84F-8B67-92B1E8CE777C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D4660FCC-E6BF-7146-9B26-A2852E8ADDE6}" type="pres">
      <dgm:prSet presAssocID="{FB297D16-4077-7D49-A08B-7110E36A87E0}" presName="parTxOnlySpace" presStyleCnt="0"/>
      <dgm:spPr/>
    </dgm:pt>
    <dgm:pt modelId="{65CEE4DB-64A8-1440-BC3D-C1682EB04AFF}" type="pres">
      <dgm:prSet presAssocID="{B1C35E23-5CAF-6346-8644-1520ED8F78DA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0236A553-E65C-EB4B-AA48-9153996B79BC}" type="pres">
      <dgm:prSet presAssocID="{FE1FE28C-6A67-234C-9E13-F00E1CB55B8E}" presName="parTxOnlySpace" presStyleCnt="0"/>
      <dgm:spPr/>
    </dgm:pt>
    <dgm:pt modelId="{87FD6C58-8A9A-7F48-8D53-CB00072B8D44}" type="pres">
      <dgm:prSet presAssocID="{4926705B-6099-DF49-AEA0-3F3057C9ECBA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F9D1BE0F-3CDE-9146-A520-05DF26642FE7}" type="presOf" srcId="{6F94DC45-1D54-F84F-8B67-92B1E8CE777C}" destId="{AAE9A280-4FFD-9940-81E1-53395625A116}" srcOrd="0" destOrd="0" presId="urn:microsoft.com/office/officeart/2005/8/layout/chevron1"/>
    <dgm:cxn modelId="{97905015-1FA3-8148-9988-4D714A63D142}" srcId="{13B84A28-FB94-104C-BF0F-DD7641F408DD}" destId="{4926705B-6099-DF49-AEA0-3F3057C9ECBA}" srcOrd="3" destOrd="0" parTransId="{9F883166-911E-5649-ADBA-E96DBF124073}" sibTransId="{B10DFAF2-C213-B945-A6EF-2745BC9ED121}"/>
    <dgm:cxn modelId="{19E56651-9D7D-0244-B49C-5E017C84B0A5}" type="presOf" srcId="{B1C35E23-5CAF-6346-8644-1520ED8F78DA}" destId="{65CEE4DB-64A8-1440-BC3D-C1682EB04AFF}" srcOrd="0" destOrd="0" presId="urn:microsoft.com/office/officeart/2005/8/layout/chevron1"/>
    <dgm:cxn modelId="{6F0C945E-8BFE-6345-996A-C4546C33FCEA}" srcId="{13B84A28-FB94-104C-BF0F-DD7641F408DD}" destId="{F92515DE-2382-614C-AA65-C356E21FFD84}" srcOrd="0" destOrd="0" parTransId="{266AF1FE-D6A1-2341-84C7-FA394C7D7EBC}" sibTransId="{AD98CF0C-BB9E-3940-AB9C-196B1009EE97}"/>
    <dgm:cxn modelId="{9D1BDF69-37C4-B947-84F5-8241F294DBFF}" srcId="{13B84A28-FB94-104C-BF0F-DD7641F408DD}" destId="{6F94DC45-1D54-F84F-8B67-92B1E8CE777C}" srcOrd="1" destOrd="0" parTransId="{B72720F6-2627-8F4C-8820-294C5FCD8F80}" sibTransId="{FB297D16-4077-7D49-A08B-7110E36A87E0}"/>
    <dgm:cxn modelId="{B560586E-375D-004E-92A6-4B735CF49890}" srcId="{13B84A28-FB94-104C-BF0F-DD7641F408DD}" destId="{B1C35E23-5CAF-6346-8644-1520ED8F78DA}" srcOrd="2" destOrd="0" parTransId="{BFBDFE53-680E-1144-800A-2D174D085F4E}" sibTransId="{FE1FE28C-6A67-234C-9E13-F00E1CB55B8E}"/>
    <dgm:cxn modelId="{42332E90-0C16-2C4A-A979-335B11A00718}" type="presOf" srcId="{4926705B-6099-DF49-AEA0-3F3057C9ECBA}" destId="{87FD6C58-8A9A-7F48-8D53-CB00072B8D44}" srcOrd="0" destOrd="0" presId="urn:microsoft.com/office/officeart/2005/8/layout/chevron1"/>
    <dgm:cxn modelId="{C085A3CD-8C58-5841-94FE-CD1C058582E4}" type="presOf" srcId="{13B84A28-FB94-104C-BF0F-DD7641F408DD}" destId="{455142A1-02F7-3843-979C-0D44A2CC004D}" srcOrd="0" destOrd="0" presId="urn:microsoft.com/office/officeart/2005/8/layout/chevron1"/>
    <dgm:cxn modelId="{DFCCACDF-F507-7340-A2B2-27BD52F619E7}" type="presOf" srcId="{F92515DE-2382-614C-AA65-C356E21FFD84}" destId="{9DCCC902-BA0A-D844-8CF9-97727A719440}" srcOrd="0" destOrd="0" presId="urn:microsoft.com/office/officeart/2005/8/layout/chevron1"/>
    <dgm:cxn modelId="{79AD2512-A614-1143-B6D1-4966B1897E0F}" type="presParOf" srcId="{455142A1-02F7-3843-979C-0D44A2CC004D}" destId="{9DCCC902-BA0A-D844-8CF9-97727A719440}" srcOrd="0" destOrd="0" presId="urn:microsoft.com/office/officeart/2005/8/layout/chevron1"/>
    <dgm:cxn modelId="{52581D22-D397-AB41-8FA4-107238C4399D}" type="presParOf" srcId="{455142A1-02F7-3843-979C-0D44A2CC004D}" destId="{8DC259C5-9B74-9F4C-BA2F-D3FCF437AF03}" srcOrd="1" destOrd="0" presId="urn:microsoft.com/office/officeart/2005/8/layout/chevron1"/>
    <dgm:cxn modelId="{D284A728-F571-0549-9943-404DE6FE5C8D}" type="presParOf" srcId="{455142A1-02F7-3843-979C-0D44A2CC004D}" destId="{AAE9A280-4FFD-9940-81E1-53395625A116}" srcOrd="2" destOrd="0" presId="urn:microsoft.com/office/officeart/2005/8/layout/chevron1"/>
    <dgm:cxn modelId="{698ADCE6-864D-B543-8493-193FFC3F877F}" type="presParOf" srcId="{455142A1-02F7-3843-979C-0D44A2CC004D}" destId="{D4660FCC-E6BF-7146-9B26-A2852E8ADDE6}" srcOrd="3" destOrd="0" presId="urn:microsoft.com/office/officeart/2005/8/layout/chevron1"/>
    <dgm:cxn modelId="{E2509D54-9390-F346-BA63-1EEACC62BCF9}" type="presParOf" srcId="{455142A1-02F7-3843-979C-0D44A2CC004D}" destId="{65CEE4DB-64A8-1440-BC3D-C1682EB04AFF}" srcOrd="4" destOrd="0" presId="urn:microsoft.com/office/officeart/2005/8/layout/chevron1"/>
    <dgm:cxn modelId="{8DB9259C-04CE-D344-9417-60179AC2C473}" type="presParOf" srcId="{455142A1-02F7-3843-979C-0D44A2CC004D}" destId="{0236A553-E65C-EB4B-AA48-9153996B79BC}" srcOrd="5" destOrd="0" presId="urn:microsoft.com/office/officeart/2005/8/layout/chevron1"/>
    <dgm:cxn modelId="{7999B7AC-0604-C448-8514-005FDF3A3C26}" type="presParOf" srcId="{455142A1-02F7-3843-979C-0D44A2CC004D}" destId="{87FD6C58-8A9A-7F48-8D53-CB00072B8D44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CCC902-BA0A-D844-8CF9-97727A719440}">
      <dsp:nvSpPr>
        <dsp:cNvPr id="0" name=""/>
        <dsp:cNvSpPr/>
      </dsp:nvSpPr>
      <dsp:spPr>
        <a:xfrm>
          <a:off x="4179" y="1388197"/>
          <a:ext cx="2432927" cy="973171"/>
        </a:xfrm>
        <a:prstGeom prst="chevron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alpha val="9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 err="1"/>
            <a:t>Geliştirme</a:t>
          </a:r>
          <a:endParaRPr lang="en-US" sz="2300" kern="1200" dirty="0"/>
        </a:p>
      </dsp:txBody>
      <dsp:txXfrm>
        <a:off x="490765" y="1388197"/>
        <a:ext cx="1459756" cy="973171"/>
      </dsp:txXfrm>
    </dsp:sp>
    <dsp:sp modelId="{AAE9A280-4FFD-9940-81E1-53395625A116}">
      <dsp:nvSpPr>
        <dsp:cNvPr id="0" name=""/>
        <dsp:cNvSpPr/>
      </dsp:nvSpPr>
      <dsp:spPr>
        <a:xfrm>
          <a:off x="2193814" y="1388197"/>
          <a:ext cx="2432927" cy="973171"/>
        </a:xfrm>
        <a:prstGeom prst="chevron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13333"/>
                <a:tint val="50000"/>
                <a:satMod val="300000"/>
              </a:schemeClr>
            </a:gs>
            <a:gs pos="35000">
              <a:schemeClr val="accent1">
                <a:alpha val="90000"/>
                <a:hueOff val="0"/>
                <a:satOff val="0"/>
                <a:lumOff val="0"/>
                <a:alphaOff val="-13333"/>
                <a:tint val="37000"/>
                <a:satMod val="3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13333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Test</a:t>
          </a:r>
        </a:p>
      </dsp:txBody>
      <dsp:txXfrm>
        <a:off x="2680400" y="1388197"/>
        <a:ext cx="1459756" cy="973171"/>
      </dsp:txXfrm>
    </dsp:sp>
    <dsp:sp modelId="{65CEE4DB-64A8-1440-BC3D-C1682EB04AFF}">
      <dsp:nvSpPr>
        <dsp:cNvPr id="0" name=""/>
        <dsp:cNvSpPr/>
      </dsp:nvSpPr>
      <dsp:spPr>
        <a:xfrm>
          <a:off x="4383449" y="1388197"/>
          <a:ext cx="2432927" cy="973171"/>
        </a:xfrm>
        <a:prstGeom prst="chevron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26667"/>
                <a:tint val="50000"/>
                <a:satMod val="300000"/>
              </a:schemeClr>
            </a:gs>
            <a:gs pos="35000">
              <a:schemeClr val="accent1">
                <a:alpha val="90000"/>
                <a:hueOff val="0"/>
                <a:satOff val="0"/>
                <a:lumOff val="0"/>
                <a:alphaOff val="-26667"/>
                <a:tint val="37000"/>
                <a:satMod val="3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26667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Pre-prod (</a:t>
          </a:r>
          <a:r>
            <a:rPr lang="en-US" sz="2300" kern="1200" dirty="0" err="1"/>
            <a:t>Canlı</a:t>
          </a:r>
          <a:r>
            <a:rPr lang="en-US" sz="2300" kern="1200" dirty="0"/>
            <a:t> </a:t>
          </a:r>
          <a:r>
            <a:rPr lang="en-US" sz="2300" kern="1200" dirty="0" err="1"/>
            <a:t>Öncesi</a:t>
          </a:r>
          <a:r>
            <a:rPr lang="en-US" sz="2300" kern="1200" dirty="0"/>
            <a:t>)</a:t>
          </a:r>
        </a:p>
      </dsp:txBody>
      <dsp:txXfrm>
        <a:off x="4870035" y="1388197"/>
        <a:ext cx="1459756" cy="973171"/>
      </dsp:txXfrm>
    </dsp:sp>
    <dsp:sp modelId="{87FD6C58-8A9A-7F48-8D53-CB00072B8D44}">
      <dsp:nvSpPr>
        <dsp:cNvPr id="0" name=""/>
        <dsp:cNvSpPr/>
      </dsp:nvSpPr>
      <dsp:spPr>
        <a:xfrm>
          <a:off x="6573084" y="1388197"/>
          <a:ext cx="2432927" cy="973171"/>
        </a:xfrm>
        <a:prstGeom prst="chevron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40000"/>
                <a:tint val="50000"/>
                <a:satMod val="300000"/>
              </a:schemeClr>
            </a:gs>
            <a:gs pos="35000">
              <a:schemeClr val="accent1">
                <a:alpha val="90000"/>
                <a:hueOff val="0"/>
                <a:satOff val="0"/>
                <a:lumOff val="0"/>
                <a:alphaOff val="-40000"/>
                <a:tint val="37000"/>
                <a:satMod val="3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4000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 err="1"/>
            <a:t>Canlı</a:t>
          </a:r>
          <a:endParaRPr lang="en-US" sz="2300" kern="1200" dirty="0"/>
        </a:p>
      </dsp:txBody>
      <dsp:txXfrm>
        <a:off x="7059670" y="1388197"/>
        <a:ext cx="1459756" cy="9731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en-GB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105649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rtl="0"/>
            <a:endParaRPr lang="en-GB" b="0" dirty="0">
              <a:effectLst/>
            </a:endParaRPr>
          </a:p>
        </p:txBody>
      </p:sp>
      <p:sp>
        <p:nvSpPr>
          <p:cNvPr id="118" name="Google Shape;11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694419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rtl="0"/>
            <a:endParaRPr lang="en-GB" b="0" dirty="0">
              <a:effectLst/>
            </a:endParaRPr>
          </a:p>
        </p:txBody>
      </p:sp>
      <p:sp>
        <p:nvSpPr>
          <p:cNvPr id="118" name="Google Shape;11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756836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12279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8055820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986818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2965947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rtl="0"/>
            <a:endParaRPr lang="en-GB" b="0" dirty="0">
              <a:effectLst/>
            </a:endParaRPr>
          </a:p>
        </p:txBody>
      </p:sp>
      <p:sp>
        <p:nvSpPr>
          <p:cNvPr id="118" name="Google Shape;11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856462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0" y="6356350"/>
            <a:ext cx="12192000" cy="501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"/>
          <p:cNvSpPr txBox="1">
            <a:spLocks noGrp="1"/>
          </p:cNvSpPr>
          <p:nvPr>
            <p:ph type="body" idx="1"/>
          </p:nvPr>
        </p:nvSpPr>
        <p:spPr>
          <a:xfrm>
            <a:off x="59724" y="6413184"/>
            <a:ext cx="5157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7" name="Google Shape;17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822896" y="6437887"/>
            <a:ext cx="2235755" cy="338575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2"/>
          <p:cNvSpPr txBox="1">
            <a:spLocks noGrp="1"/>
          </p:cNvSpPr>
          <p:nvPr>
            <p:ph type="subTitle" idx="2"/>
          </p:nvPr>
        </p:nvSpPr>
        <p:spPr>
          <a:xfrm>
            <a:off x="15250" y="346950"/>
            <a:ext cx="7867500" cy="608700"/>
          </a:xfrm>
          <a:prstGeom prst="rect">
            <a:avLst/>
          </a:prstGeom>
        </p:spPr>
        <p:txBody>
          <a:bodyPr spcFirstLastPara="1" wrap="square" lIns="91425" tIns="45700" rIns="91425" bIns="45700" anchor="t" anchorCtr="0"/>
          <a:lstStyle>
            <a:lvl1pPr lvl="0" rtl="0">
              <a:spcBef>
                <a:spcPts val="1000"/>
              </a:spcBef>
              <a:spcAft>
                <a:spcPts val="0"/>
              </a:spcAft>
              <a:buNone/>
              <a:defRPr sz="2400" b="1"/>
            </a:lvl1pPr>
            <a:lvl2pPr lvl="1" rtl="0">
              <a:spcBef>
                <a:spcPts val="10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0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0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0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0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0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0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00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3"/>
          </p:nvPr>
        </p:nvSpPr>
        <p:spPr>
          <a:xfrm>
            <a:off x="1796425" y="1251825"/>
            <a:ext cx="7867500" cy="2710500"/>
          </a:xfrm>
          <a:prstGeom prst="rect">
            <a:avLst/>
          </a:prstGeom>
        </p:spPr>
        <p:txBody>
          <a:bodyPr spcFirstLastPara="1" wrap="square" lIns="91425" tIns="45700" rIns="91425" bIns="45700" anchor="t" anchorCtr="0"/>
          <a:lstStyle>
            <a:lvl1pPr lvl="0" rtl="0">
              <a:spcBef>
                <a:spcPts val="1000"/>
              </a:spcBef>
              <a:spcAft>
                <a:spcPts val="0"/>
              </a:spcAft>
              <a:buNone/>
              <a:defRPr sz="2400"/>
            </a:lvl1pPr>
            <a:lvl2pPr lvl="1" rtl="0">
              <a:spcBef>
                <a:spcPts val="10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0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0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0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0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0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0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00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/>
          <p:nvPr/>
        </p:nvSpPr>
        <p:spPr>
          <a:xfrm>
            <a:off x="0" y="6356350"/>
            <a:ext cx="12192000" cy="501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3"/>
          <p:cNvSpPr txBox="1">
            <a:spLocks noGrp="1"/>
          </p:cNvSpPr>
          <p:nvPr>
            <p:ph type="body" idx="1"/>
          </p:nvPr>
        </p:nvSpPr>
        <p:spPr>
          <a:xfrm>
            <a:off x="59724" y="6413184"/>
            <a:ext cx="5157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3" name="Google Shape;2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822896" y="6437887"/>
            <a:ext cx="2235755" cy="33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8" name="Google Shape;38;p5"/>
          <p:cNvSpPr/>
          <p:nvPr/>
        </p:nvSpPr>
        <p:spPr>
          <a:xfrm>
            <a:off x="0" y="6356350"/>
            <a:ext cx="12192000" cy="501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5"/>
          <p:cNvSpPr txBox="1">
            <a:spLocks noGrp="1"/>
          </p:cNvSpPr>
          <p:nvPr>
            <p:ph type="body" idx="2"/>
          </p:nvPr>
        </p:nvSpPr>
        <p:spPr>
          <a:xfrm>
            <a:off x="59724" y="6413184"/>
            <a:ext cx="5157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40" name="Google Shape;40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822896" y="6437887"/>
            <a:ext cx="2235755" cy="33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Google Shape;44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7" name="Google Shape;47;p6"/>
          <p:cNvSpPr/>
          <p:nvPr/>
        </p:nvSpPr>
        <p:spPr>
          <a:xfrm>
            <a:off x="0" y="6356350"/>
            <a:ext cx="12192000" cy="501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48;p6"/>
          <p:cNvSpPr txBox="1">
            <a:spLocks noGrp="1"/>
          </p:cNvSpPr>
          <p:nvPr>
            <p:ph type="body" idx="2"/>
          </p:nvPr>
        </p:nvSpPr>
        <p:spPr>
          <a:xfrm>
            <a:off x="59724" y="6413184"/>
            <a:ext cx="5157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49" name="Google Shape;49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822896" y="6437887"/>
            <a:ext cx="2235755" cy="33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Google Shape;54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Google Shape;55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Google Shape;56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9" name="Google Shape;59;p7"/>
          <p:cNvSpPr/>
          <p:nvPr/>
        </p:nvSpPr>
        <p:spPr>
          <a:xfrm>
            <a:off x="0" y="6356350"/>
            <a:ext cx="12192000" cy="501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7"/>
          <p:cNvSpPr txBox="1">
            <a:spLocks noGrp="1"/>
          </p:cNvSpPr>
          <p:nvPr>
            <p:ph type="body" idx="5"/>
          </p:nvPr>
        </p:nvSpPr>
        <p:spPr>
          <a:xfrm>
            <a:off x="59724" y="6413184"/>
            <a:ext cx="5157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61" name="Google Shape;61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822896" y="6437887"/>
            <a:ext cx="2235755" cy="33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0" name="Google Shape;70;p9"/>
          <p:cNvSpPr/>
          <p:nvPr/>
        </p:nvSpPr>
        <p:spPr>
          <a:xfrm>
            <a:off x="0" y="6356350"/>
            <a:ext cx="12192000" cy="501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9"/>
          <p:cNvSpPr txBox="1">
            <a:spLocks noGrp="1"/>
          </p:cNvSpPr>
          <p:nvPr>
            <p:ph type="body" idx="1"/>
          </p:nvPr>
        </p:nvSpPr>
        <p:spPr>
          <a:xfrm>
            <a:off x="59724" y="6413184"/>
            <a:ext cx="5157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2" name="Google Shape;72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822896" y="6437887"/>
            <a:ext cx="2235755" cy="33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>
  <p:cSld name="Content with Caption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5" name="Google Shape;75;p1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6" name="Google Shape;76;p1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Google Shape;77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80" name="Google Shape;80;p10"/>
          <p:cNvSpPr/>
          <p:nvPr/>
        </p:nvSpPr>
        <p:spPr>
          <a:xfrm>
            <a:off x="0" y="6356350"/>
            <a:ext cx="12192000" cy="501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0"/>
          <p:cNvSpPr txBox="1">
            <a:spLocks noGrp="1"/>
          </p:cNvSpPr>
          <p:nvPr>
            <p:ph type="body" idx="3"/>
          </p:nvPr>
        </p:nvSpPr>
        <p:spPr>
          <a:xfrm>
            <a:off x="59724" y="6413184"/>
            <a:ext cx="5157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2" name="Google Shape;82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822896" y="6437887"/>
            <a:ext cx="2235755" cy="33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>
  <p:cSld name="Title and Vertical Text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5" name="Google Shape;95;p12"/>
          <p:cNvSpPr txBox="1">
            <a:spLocks noGrp="1"/>
          </p:cNvSpPr>
          <p:nvPr>
            <p:ph type="body" idx="1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6" name="Google Shape;96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99" name="Google Shape;99;p12"/>
          <p:cNvSpPr/>
          <p:nvPr/>
        </p:nvSpPr>
        <p:spPr>
          <a:xfrm>
            <a:off x="0" y="6356350"/>
            <a:ext cx="12192000" cy="501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2"/>
          <p:cNvSpPr txBox="1">
            <a:spLocks noGrp="1"/>
          </p:cNvSpPr>
          <p:nvPr>
            <p:ph type="body" idx="2"/>
          </p:nvPr>
        </p:nvSpPr>
        <p:spPr>
          <a:xfrm>
            <a:off x="59724" y="6413184"/>
            <a:ext cx="5157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01" name="Google Shape;101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822896" y="6437887"/>
            <a:ext cx="2235755" cy="33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>
  <p:cSld name="Vertical Title and Tex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3"/>
          <p:cNvSpPr txBox="1">
            <a:spLocks noGrp="1"/>
          </p:cNvSpPr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4" name="Google Shape;104;p13"/>
          <p:cNvSpPr txBox="1">
            <a:spLocks noGrp="1"/>
          </p:cNvSpPr>
          <p:nvPr>
            <p:ph type="body" idx="1"/>
          </p:nvPr>
        </p:nvSpPr>
        <p:spPr>
          <a:xfrm rot="5400000">
            <a:off x="1666050" y="-596100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5" name="Google Shape;105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08" name="Google Shape;108;p13"/>
          <p:cNvSpPr/>
          <p:nvPr/>
        </p:nvSpPr>
        <p:spPr>
          <a:xfrm>
            <a:off x="0" y="6356350"/>
            <a:ext cx="12192000" cy="501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3"/>
          <p:cNvSpPr txBox="1">
            <a:spLocks noGrp="1"/>
          </p:cNvSpPr>
          <p:nvPr>
            <p:ph type="body" idx="2"/>
          </p:nvPr>
        </p:nvSpPr>
        <p:spPr>
          <a:xfrm>
            <a:off x="59724" y="6413184"/>
            <a:ext cx="5157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0" name="Google Shape;110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822896" y="6437887"/>
            <a:ext cx="2235755" cy="33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8" r:id="rId8"/>
    <p:sldLayoutId id="2147483659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E90A2-60CF-834D-AB3B-E7372F1B56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190D64-23DD-2B41-8F14-724275A5AB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A9975E-C480-5247-A219-2534F70DFC00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2BC03849-82C7-164D-9FB0-C0B8CB2F48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Google Shape;115;p14">
            <a:extLst>
              <a:ext uri="{FF2B5EF4-FFF2-40B4-BE49-F238E27FC236}">
                <a16:creationId xmlns:a16="http://schemas.microsoft.com/office/drawing/2014/main" id="{C4AFCDD7-F3FA-264B-9871-1654B0017A6E}"/>
              </a:ext>
            </a:extLst>
          </p:cNvPr>
          <p:cNvSpPr txBox="1">
            <a:spLocks/>
          </p:cNvSpPr>
          <p:nvPr/>
        </p:nvSpPr>
        <p:spPr>
          <a:xfrm>
            <a:off x="2291550" y="2434813"/>
            <a:ext cx="7608900" cy="9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3600" b="1" dirty="0" err="1">
                <a:solidFill>
                  <a:schemeClr val="bg1"/>
                </a:solidFill>
              </a:rPr>
              <a:t>Yazılım</a:t>
            </a:r>
            <a:r>
              <a:rPr lang="en-GB" sz="3600" b="1" dirty="0">
                <a:solidFill>
                  <a:schemeClr val="bg1"/>
                </a:solidFill>
              </a:rPr>
              <a:t> </a:t>
            </a:r>
            <a:r>
              <a:rPr lang="en-GB" sz="3600" b="1" dirty="0" err="1">
                <a:solidFill>
                  <a:schemeClr val="bg1"/>
                </a:solidFill>
              </a:rPr>
              <a:t>Geliştirme</a:t>
            </a:r>
            <a:r>
              <a:rPr lang="en-GB" sz="3600" b="1" dirty="0">
                <a:solidFill>
                  <a:schemeClr val="bg1"/>
                </a:solidFill>
              </a:rPr>
              <a:t> </a:t>
            </a:r>
            <a:r>
              <a:rPr lang="en-GB" sz="3600" b="1" dirty="0" err="1">
                <a:solidFill>
                  <a:schemeClr val="bg1"/>
                </a:solidFill>
              </a:rPr>
              <a:t>ve</a:t>
            </a:r>
            <a:r>
              <a:rPr lang="en-GB" sz="3600" b="1" dirty="0">
                <a:solidFill>
                  <a:schemeClr val="bg1"/>
                </a:solidFill>
              </a:rPr>
              <a:t> Test </a:t>
            </a:r>
            <a:r>
              <a:rPr lang="en-GB" sz="3600" b="1" dirty="0" err="1">
                <a:solidFill>
                  <a:schemeClr val="bg1"/>
                </a:solidFill>
              </a:rPr>
              <a:t>Ortamları</a:t>
            </a:r>
            <a:endParaRPr lang="en-GB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6352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5"/>
          <p:cNvSpPr txBox="1">
            <a:spLocks noGrp="1"/>
          </p:cNvSpPr>
          <p:nvPr>
            <p:ph type="subTitle" idx="3"/>
          </p:nvPr>
        </p:nvSpPr>
        <p:spPr>
          <a:xfrm>
            <a:off x="1776927" y="1341417"/>
            <a:ext cx="8638146" cy="417516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31800" indent="-342900">
              <a:lnSpc>
                <a:spcPct val="115000"/>
              </a:lnSpc>
              <a:spcBef>
                <a:spcPts val="0"/>
              </a:spcBef>
              <a:buSzPts val="2200"/>
              <a:buFont typeface="Arial" panose="020B0604020202020204" pitchFamily="34" charset="0"/>
              <a:buChar char="•"/>
            </a:pP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Bilgisayar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üzerinde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yazılımın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kurulup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çalıştırıldığı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ortama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b="1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yazılımı</a:t>
            </a:r>
            <a:r>
              <a:rPr lang="en-GB" sz="2200" b="1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b="1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geliştirme</a:t>
            </a:r>
            <a:r>
              <a:rPr lang="en-GB" sz="2200" b="1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b="1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ortamı</a:t>
            </a:r>
            <a:r>
              <a:rPr lang="en-GB" sz="2200" b="1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denmektedir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. </a:t>
            </a:r>
          </a:p>
          <a:p>
            <a:pPr marL="431800" indent="-342900">
              <a:lnSpc>
                <a:spcPct val="115000"/>
              </a:lnSpc>
              <a:spcBef>
                <a:spcPts val="0"/>
              </a:spcBef>
              <a:buSzPts val="2200"/>
              <a:buFont typeface="Arial" panose="020B0604020202020204" pitchFamily="34" charset="0"/>
              <a:buChar char="•"/>
            </a:pPr>
            <a:endParaRPr lang="en-GB" sz="2200" dirty="0">
              <a:solidFill>
                <a:srgbClr val="000000"/>
              </a:solidFill>
              <a:latin typeface="Calibri" panose="020F0502020204030204" pitchFamily="34" charset="0"/>
              <a:ea typeface="Arial"/>
              <a:cs typeface="Calibri" panose="020F0502020204030204" pitchFamily="34" charset="0"/>
              <a:sym typeface="Arial"/>
            </a:endParaRPr>
          </a:p>
          <a:p>
            <a:pPr marL="431800" indent="-342900">
              <a:lnSpc>
                <a:spcPct val="115000"/>
              </a:lnSpc>
              <a:spcBef>
                <a:spcPts val="0"/>
              </a:spcBef>
              <a:buSzPts val="2200"/>
              <a:buFont typeface="Arial" panose="020B0604020202020204" pitchFamily="34" charset="0"/>
              <a:buChar char="•"/>
            </a:pP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Bu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ortam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sizin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ve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ya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yazılımcının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kendi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bilgisayarı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olabilir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.</a:t>
            </a:r>
          </a:p>
          <a:p>
            <a:pPr marL="431800" indent="-342900">
              <a:lnSpc>
                <a:spcPct val="115000"/>
              </a:lnSpc>
              <a:spcBef>
                <a:spcPts val="0"/>
              </a:spcBef>
              <a:buSzPts val="2200"/>
              <a:buFont typeface="Arial" panose="020B0604020202020204" pitchFamily="34" charset="0"/>
              <a:buChar char="•"/>
            </a:pPr>
            <a:endParaRPr lang="en-GB" sz="2200" dirty="0">
              <a:solidFill>
                <a:srgbClr val="000000"/>
              </a:solidFill>
              <a:latin typeface="Calibri" panose="020F0502020204030204" pitchFamily="34" charset="0"/>
              <a:ea typeface="Arial"/>
              <a:cs typeface="Calibri" panose="020F0502020204030204" pitchFamily="34" charset="0"/>
              <a:sym typeface="Arial"/>
            </a:endParaRPr>
          </a:p>
          <a:p>
            <a:pPr marL="431800" indent="-342900">
              <a:lnSpc>
                <a:spcPct val="115000"/>
              </a:lnSpc>
              <a:spcBef>
                <a:spcPts val="0"/>
              </a:spcBef>
              <a:buSzPts val="2200"/>
              <a:buFont typeface="Arial" panose="020B0604020202020204" pitchFamily="34" charset="0"/>
              <a:buChar char="•"/>
            </a:pP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Büyük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ölçekli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firmalarda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genellikle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b="1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1 den </a:t>
            </a:r>
            <a:r>
              <a:rPr lang="en-GB" sz="2200" b="1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çok</a:t>
            </a:r>
            <a:r>
              <a:rPr lang="en-GB" sz="2200" b="1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test </a:t>
            </a:r>
            <a:r>
              <a:rPr lang="en-GB" sz="2200" b="1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ortamı</a:t>
            </a:r>
            <a:r>
              <a:rPr lang="en-GB" sz="2200" b="1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b="1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bulunur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ve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bu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ortamlar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süreçlerin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daha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düzenli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şekilde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ilerlemesini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sağlarlar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.</a:t>
            </a:r>
          </a:p>
          <a:p>
            <a:pPr marL="431800" indent="-342900">
              <a:lnSpc>
                <a:spcPct val="115000"/>
              </a:lnSpc>
              <a:spcBef>
                <a:spcPts val="0"/>
              </a:spcBef>
              <a:buSzPts val="2200"/>
              <a:buFont typeface="Arial" panose="020B0604020202020204" pitchFamily="34" charset="0"/>
              <a:buChar char="•"/>
            </a:pPr>
            <a:endParaRPr lang="en-GB" sz="2200" dirty="0">
              <a:solidFill>
                <a:srgbClr val="000000"/>
              </a:solidFill>
              <a:latin typeface="Calibri" panose="020F0502020204030204" pitchFamily="34" charset="0"/>
              <a:ea typeface="Arial"/>
              <a:cs typeface="Calibri" panose="020F0502020204030204" pitchFamily="34" charset="0"/>
              <a:sym typeface="Arial"/>
            </a:endParaRPr>
          </a:p>
          <a:p>
            <a:pPr marL="431800" indent="-342900">
              <a:lnSpc>
                <a:spcPct val="115000"/>
              </a:lnSpc>
              <a:spcBef>
                <a:spcPts val="0"/>
              </a:spcBef>
              <a:buSzPts val="2200"/>
              <a:buFont typeface="Arial" panose="020B0604020202020204" pitchFamily="34" charset="0"/>
              <a:buChar char="•"/>
            </a:pP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Bu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ortamlar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ile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ürün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canlıya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çıkmadan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önce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farklı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adımlardan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geçer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ve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kontrolleri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sağlanır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.</a:t>
            </a:r>
            <a:endParaRPr lang="en-GB" sz="2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Google Shape;120;p15">
            <a:extLst>
              <a:ext uri="{FF2B5EF4-FFF2-40B4-BE49-F238E27FC236}">
                <a16:creationId xmlns:a16="http://schemas.microsoft.com/office/drawing/2014/main" id="{A19B5A64-5412-C14F-AD6A-30D7BD2763F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9724" y="6413184"/>
            <a:ext cx="5157787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</a:pPr>
            <a:r>
              <a:rPr lang="en-GB" dirty="0"/>
              <a:t>Development and Testing Environments</a:t>
            </a:r>
          </a:p>
        </p:txBody>
      </p:sp>
    </p:spTree>
    <p:extLst>
      <p:ext uri="{BB962C8B-B14F-4D97-AF65-F5344CB8AC3E}">
        <p14:creationId xmlns:p14="http://schemas.microsoft.com/office/powerpoint/2010/main" val="3506054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568E056B-896F-1343-B399-939B75EF82A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01867020"/>
              </p:ext>
            </p:extLst>
          </p:nvPr>
        </p:nvGraphicFramePr>
        <p:xfrm>
          <a:off x="1634382" y="1176395"/>
          <a:ext cx="9010192" cy="37495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Google Shape;120;p15">
            <a:extLst>
              <a:ext uri="{FF2B5EF4-FFF2-40B4-BE49-F238E27FC236}">
                <a16:creationId xmlns:a16="http://schemas.microsoft.com/office/drawing/2014/main" id="{8410CF46-3AF5-BC4D-A793-4DC772F4797A}"/>
              </a:ext>
            </a:extLst>
          </p:cNvPr>
          <p:cNvSpPr txBox="1">
            <a:spLocks/>
          </p:cNvSpPr>
          <p:nvPr/>
        </p:nvSpPr>
        <p:spPr>
          <a:xfrm>
            <a:off x="59724" y="6413184"/>
            <a:ext cx="5157787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 ea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 ea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 ea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 ea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 ea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 ea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 ea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 ea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 ea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spcBef>
                <a:spcPts val="0"/>
              </a:spcBef>
            </a:pPr>
            <a:r>
              <a:rPr lang="en-GB"/>
              <a:t>Development and Testing Environments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4679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1E7D62F-833C-164E-9437-4D223CA5B2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A7DB2D-8206-0E4B-861D-50467D48549A}"/>
              </a:ext>
            </a:extLst>
          </p:cNvPr>
          <p:cNvGrpSpPr/>
          <p:nvPr/>
        </p:nvGrpSpPr>
        <p:grpSpPr>
          <a:xfrm>
            <a:off x="1554945" y="2588452"/>
            <a:ext cx="2432927" cy="973171"/>
            <a:chOff x="4179" y="1388197"/>
            <a:chExt cx="2432927" cy="973171"/>
          </a:xfrm>
          <a:scene3d>
            <a:camera prst="orthographicFront"/>
            <a:lightRig rig="flat" dir="t"/>
          </a:scene3d>
        </p:grpSpPr>
        <p:sp>
          <p:nvSpPr>
            <p:cNvPr id="4" name="Chevron 3">
              <a:extLst>
                <a:ext uri="{FF2B5EF4-FFF2-40B4-BE49-F238E27FC236}">
                  <a16:creationId xmlns:a16="http://schemas.microsoft.com/office/drawing/2014/main" id="{C6DBCE63-E640-024A-AAD3-17C45340D88E}"/>
                </a:ext>
              </a:extLst>
            </p:cNvPr>
            <p:cNvSpPr/>
            <p:nvPr/>
          </p:nvSpPr>
          <p:spPr>
            <a:xfrm>
              <a:off x="4179" y="1388197"/>
              <a:ext cx="2432927" cy="973171"/>
            </a:xfrm>
            <a:prstGeom prst="chevron">
              <a:avLst/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alpha val="9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5" name="Chevron 4">
              <a:extLst>
                <a:ext uri="{FF2B5EF4-FFF2-40B4-BE49-F238E27FC236}">
                  <a16:creationId xmlns:a16="http://schemas.microsoft.com/office/drawing/2014/main" id="{D796FF45-FD6A-B74E-8A15-41C93AB1AD9E}"/>
                </a:ext>
              </a:extLst>
            </p:cNvPr>
            <p:cNvSpPr txBox="1"/>
            <p:nvPr/>
          </p:nvSpPr>
          <p:spPr>
            <a:xfrm>
              <a:off x="490765" y="1388197"/>
              <a:ext cx="1459756" cy="973171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92012" tIns="30671" rIns="30671" bIns="30671" numCol="1" spcCol="1270" anchor="ctr" anchorCtr="0">
              <a:noAutofit/>
            </a:bodyPr>
            <a:lstStyle/>
            <a:p>
              <a:pPr marL="0" lvl="0" indent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300" kern="1200" dirty="0" err="1"/>
                <a:t>Geliştirme</a:t>
              </a:r>
              <a:endParaRPr lang="en-US" sz="2300" kern="1200" dirty="0"/>
            </a:p>
          </p:txBody>
        </p:sp>
      </p:grpSp>
      <p:sp>
        <p:nvSpPr>
          <p:cNvPr id="6" name="Google Shape;123;p15">
            <a:extLst>
              <a:ext uri="{FF2B5EF4-FFF2-40B4-BE49-F238E27FC236}">
                <a16:creationId xmlns:a16="http://schemas.microsoft.com/office/drawing/2014/main" id="{D6B3E7BC-D585-1D4C-BFC0-35A4CAE9230A}"/>
              </a:ext>
            </a:extLst>
          </p:cNvPr>
          <p:cNvSpPr txBox="1">
            <a:spLocks/>
          </p:cNvSpPr>
          <p:nvPr/>
        </p:nvSpPr>
        <p:spPr>
          <a:xfrm>
            <a:off x="4689987" y="995404"/>
            <a:ext cx="6636774" cy="5132438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31800" indent="-342900">
              <a:lnSpc>
                <a:spcPct val="115000"/>
              </a:lnSpc>
              <a:buSzPts val="2200"/>
              <a:buFont typeface="Arial" panose="020B0604020202020204" pitchFamily="34" charset="0"/>
              <a:buChar char="•"/>
            </a:pPr>
            <a:r>
              <a:rPr lang="en-GB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Geliştirme</a:t>
            </a:r>
            <a:r>
              <a:rPr lang="en-GB" sz="2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ortamı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 (Development Environment) </a:t>
            </a:r>
            <a:r>
              <a:rPr lang="en-GB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genellikle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yazılımda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yapılan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değişikliğin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 ilk </a:t>
            </a:r>
            <a:r>
              <a:rPr lang="en-GB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olarak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yüklendiği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 (deploy) </a:t>
            </a:r>
            <a:r>
              <a:rPr lang="en-GB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ortamdır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431800" indent="-342900">
              <a:lnSpc>
                <a:spcPct val="115000"/>
              </a:lnSpc>
              <a:buSzPts val="2200"/>
              <a:buFont typeface="Arial" panose="020B0604020202020204" pitchFamily="34" charset="0"/>
              <a:buChar char="•"/>
            </a:pPr>
            <a:endParaRPr lang="en-GB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31800" indent="-342900">
              <a:lnSpc>
                <a:spcPct val="115000"/>
              </a:lnSpc>
              <a:buSzPts val="2200"/>
              <a:buFont typeface="Arial" panose="020B0604020202020204" pitchFamily="34" charset="0"/>
              <a:buChar char="•"/>
            </a:pP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Bu </a:t>
            </a:r>
            <a:r>
              <a:rPr lang="en-GB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ortamda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bulunan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uygulama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sürekli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olarak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güncellenmektedir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ve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stabil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değildir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marL="431800" indent="-342900">
              <a:lnSpc>
                <a:spcPct val="115000"/>
              </a:lnSpc>
              <a:buSzPts val="2200"/>
              <a:buFont typeface="Arial" panose="020B0604020202020204" pitchFamily="34" charset="0"/>
              <a:buChar char="•"/>
            </a:pPr>
            <a:endParaRPr lang="en-GB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31800" indent="-342900">
              <a:lnSpc>
                <a:spcPct val="115000"/>
              </a:lnSpc>
              <a:buSzPts val="2200"/>
              <a:buFont typeface="Arial" panose="020B0604020202020204" pitchFamily="34" charset="0"/>
              <a:buChar char="•"/>
            </a:pPr>
            <a:r>
              <a:rPr lang="en-GB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Geliştirme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ortamının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ana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 test </a:t>
            </a:r>
            <a:r>
              <a:rPr lang="en-GB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koşumlarında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kullanılması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önerilmez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GB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Statik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testler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için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 ideal </a:t>
            </a:r>
            <a:r>
              <a:rPr lang="en-GB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bir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ortamdır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5050270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1E7D62F-833C-164E-9437-4D223CA5B2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A7DB2D-8206-0E4B-861D-50467D48549A}"/>
              </a:ext>
            </a:extLst>
          </p:cNvPr>
          <p:cNvGrpSpPr/>
          <p:nvPr/>
        </p:nvGrpSpPr>
        <p:grpSpPr>
          <a:xfrm>
            <a:off x="1554945" y="2588452"/>
            <a:ext cx="2432927" cy="973171"/>
            <a:chOff x="4179" y="1388197"/>
            <a:chExt cx="2432927" cy="973171"/>
          </a:xfrm>
          <a:scene3d>
            <a:camera prst="orthographicFront"/>
            <a:lightRig rig="flat" dir="t"/>
          </a:scene3d>
        </p:grpSpPr>
        <p:sp>
          <p:nvSpPr>
            <p:cNvPr id="4" name="Chevron 3">
              <a:extLst>
                <a:ext uri="{FF2B5EF4-FFF2-40B4-BE49-F238E27FC236}">
                  <a16:creationId xmlns:a16="http://schemas.microsoft.com/office/drawing/2014/main" id="{C6DBCE63-E640-024A-AAD3-17C45340D88E}"/>
                </a:ext>
              </a:extLst>
            </p:cNvPr>
            <p:cNvSpPr/>
            <p:nvPr/>
          </p:nvSpPr>
          <p:spPr>
            <a:xfrm>
              <a:off x="4179" y="1388197"/>
              <a:ext cx="2432927" cy="973171"/>
            </a:xfrm>
            <a:prstGeom prst="chevron">
              <a:avLst/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alpha val="9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5" name="Chevron 4">
              <a:extLst>
                <a:ext uri="{FF2B5EF4-FFF2-40B4-BE49-F238E27FC236}">
                  <a16:creationId xmlns:a16="http://schemas.microsoft.com/office/drawing/2014/main" id="{D796FF45-FD6A-B74E-8A15-41C93AB1AD9E}"/>
                </a:ext>
              </a:extLst>
            </p:cNvPr>
            <p:cNvSpPr txBox="1"/>
            <p:nvPr/>
          </p:nvSpPr>
          <p:spPr>
            <a:xfrm>
              <a:off x="490765" y="1388197"/>
              <a:ext cx="1459756" cy="973171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92012" tIns="30671" rIns="30671" bIns="30671" numCol="1" spcCol="1270" anchor="ctr" anchorCtr="0">
              <a:noAutofit/>
            </a:bodyPr>
            <a:lstStyle/>
            <a:p>
              <a:pPr marL="0" lvl="0" indent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300" kern="1200" dirty="0"/>
                <a:t>TEST</a:t>
              </a:r>
            </a:p>
          </p:txBody>
        </p:sp>
      </p:grpSp>
      <p:sp>
        <p:nvSpPr>
          <p:cNvPr id="6" name="Google Shape;123;p15">
            <a:extLst>
              <a:ext uri="{FF2B5EF4-FFF2-40B4-BE49-F238E27FC236}">
                <a16:creationId xmlns:a16="http://schemas.microsoft.com/office/drawing/2014/main" id="{D6B3E7BC-D585-1D4C-BFC0-35A4CAE9230A}"/>
              </a:ext>
            </a:extLst>
          </p:cNvPr>
          <p:cNvSpPr txBox="1">
            <a:spLocks/>
          </p:cNvSpPr>
          <p:nvPr/>
        </p:nvSpPr>
        <p:spPr>
          <a:xfrm>
            <a:off x="4474458" y="1522602"/>
            <a:ext cx="6636774" cy="407804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31800" indent="-342900">
              <a:lnSpc>
                <a:spcPct val="115000"/>
              </a:lnSpc>
              <a:buSzPts val="2200"/>
              <a:buFont typeface="Arial" panose="020B0604020202020204" pitchFamily="34" charset="0"/>
              <a:buChar char="•"/>
            </a:pPr>
            <a:r>
              <a:rPr lang="en-GB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Geliştirme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ortamından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sonra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kod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400" b="1" dirty="0">
                <a:latin typeface="Calibri" panose="020F0502020204030204" pitchFamily="34" charset="0"/>
                <a:cs typeface="Calibri" panose="020F0502020204030204" pitchFamily="34" charset="0"/>
              </a:rPr>
              <a:t>test </a:t>
            </a:r>
            <a:r>
              <a:rPr lang="en-GB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ortamına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aktarılır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. Bu </a:t>
            </a:r>
            <a:r>
              <a:rPr lang="en-GB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ortamın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amacı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uygulamanın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daha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stabil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bir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ortamda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 test </a:t>
            </a:r>
            <a:r>
              <a:rPr lang="en-GB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edilmesini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sağlamaktır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marL="431800" indent="-342900">
              <a:lnSpc>
                <a:spcPct val="115000"/>
              </a:lnSpc>
              <a:buSzPts val="2200"/>
              <a:buFont typeface="Arial" panose="020B0604020202020204" pitchFamily="34" charset="0"/>
              <a:buChar char="•"/>
            </a:pPr>
            <a:endParaRPr lang="en-GB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31800" indent="-342900">
              <a:lnSpc>
                <a:spcPct val="115000"/>
              </a:lnSpc>
              <a:buSzPts val="2200"/>
              <a:buFont typeface="Arial" panose="020B0604020202020204" pitchFamily="34" charset="0"/>
              <a:buChar char="•"/>
            </a:pP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Bu </a:t>
            </a:r>
            <a:r>
              <a:rPr lang="en-GB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ortam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mümkün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olduğunca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stabil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çalışmalıdır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ve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sadece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 test </a:t>
            </a:r>
            <a:r>
              <a:rPr lang="en-GB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için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hazır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kod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yüklenmelidir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431800" indent="-342900">
              <a:lnSpc>
                <a:spcPct val="115000"/>
              </a:lnSpc>
              <a:buSzPts val="2200"/>
              <a:buFont typeface="Arial" panose="020B0604020202020204" pitchFamily="34" charset="0"/>
              <a:buChar char="•"/>
            </a:pPr>
            <a:endParaRPr lang="en-GB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31800" indent="-342900">
              <a:lnSpc>
                <a:spcPct val="115000"/>
              </a:lnSpc>
              <a:buSzPts val="2200"/>
              <a:buFont typeface="Arial" panose="020B0604020202020204" pitchFamily="34" charset="0"/>
              <a:buChar char="•"/>
            </a:pP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Test </a:t>
            </a:r>
            <a:r>
              <a:rPr lang="en-GB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ortamının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stabil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olması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ürünün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canlıya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daha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az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hata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ile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aktarılması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için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önemlidir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7345801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1E7D62F-833C-164E-9437-4D223CA5B2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A7DB2D-8206-0E4B-861D-50467D48549A}"/>
              </a:ext>
            </a:extLst>
          </p:cNvPr>
          <p:cNvGrpSpPr/>
          <p:nvPr/>
        </p:nvGrpSpPr>
        <p:grpSpPr>
          <a:xfrm>
            <a:off x="1554945" y="2588452"/>
            <a:ext cx="2432927" cy="973171"/>
            <a:chOff x="4179" y="1388197"/>
            <a:chExt cx="2432927" cy="973171"/>
          </a:xfrm>
          <a:scene3d>
            <a:camera prst="orthographicFront"/>
            <a:lightRig rig="flat" dir="t"/>
          </a:scene3d>
        </p:grpSpPr>
        <p:sp>
          <p:nvSpPr>
            <p:cNvPr id="4" name="Chevron 3">
              <a:extLst>
                <a:ext uri="{FF2B5EF4-FFF2-40B4-BE49-F238E27FC236}">
                  <a16:creationId xmlns:a16="http://schemas.microsoft.com/office/drawing/2014/main" id="{C6DBCE63-E640-024A-AAD3-17C45340D88E}"/>
                </a:ext>
              </a:extLst>
            </p:cNvPr>
            <p:cNvSpPr/>
            <p:nvPr/>
          </p:nvSpPr>
          <p:spPr>
            <a:xfrm>
              <a:off x="4179" y="1388197"/>
              <a:ext cx="2432927" cy="973171"/>
            </a:xfrm>
            <a:prstGeom prst="chevron">
              <a:avLst/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alpha val="9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5" name="Chevron 4">
              <a:extLst>
                <a:ext uri="{FF2B5EF4-FFF2-40B4-BE49-F238E27FC236}">
                  <a16:creationId xmlns:a16="http://schemas.microsoft.com/office/drawing/2014/main" id="{D796FF45-FD6A-B74E-8A15-41C93AB1AD9E}"/>
                </a:ext>
              </a:extLst>
            </p:cNvPr>
            <p:cNvSpPr txBox="1"/>
            <p:nvPr/>
          </p:nvSpPr>
          <p:spPr>
            <a:xfrm>
              <a:off x="490765" y="1388197"/>
              <a:ext cx="1459756" cy="973171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92012" tIns="30671" rIns="30671" bIns="30671" numCol="1" spcCol="1270" anchor="ctr" anchorCtr="0">
              <a:noAutofit/>
            </a:bodyPr>
            <a:lstStyle/>
            <a:p>
              <a:pPr marL="0" lvl="0" indent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300" kern="1200" dirty="0"/>
                <a:t>PRE-PROD</a:t>
              </a:r>
            </a:p>
          </p:txBody>
        </p:sp>
      </p:grpSp>
      <p:sp>
        <p:nvSpPr>
          <p:cNvPr id="6" name="Google Shape;123;p15">
            <a:extLst>
              <a:ext uri="{FF2B5EF4-FFF2-40B4-BE49-F238E27FC236}">
                <a16:creationId xmlns:a16="http://schemas.microsoft.com/office/drawing/2014/main" id="{D6B3E7BC-D585-1D4C-BFC0-35A4CAE9230A}"/>
              </a:ext>
            </a:extLst>
          </p:cNvPr>
          <p:cNvSpPr txBox="1">
            <a:spLocks/>
          </p:cNvSpPr>
          <p:nvPr/>
        </p:nvSpPr>
        <p:spPr>
          <a:xfrm>
            <a:off x="4474458" y="1697822"/>
            <a:ext cx="6636774" cy="275443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31800" indent="-342900">
              <a:lnSpc>
                <a:spcPct val="115000"/>
              </a:lnSpc>
              <a:buSzPts val="2200"/>
              <a:buFont typeface="Arial" panose="020B0604020202020204" pitchFamily="34" charset="0"/>
              <a:buChar char="•"/>
            </a:pP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Test </a:t>
            </a:r>
            <a:r>
              <a:rPr lang="en-GB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ortamından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sonra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uygulama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canlı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oncesi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ortama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aktarılır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. Bu </a:t>
            </a:r>
            <a:r>
              <a:rPr lang="en-GB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ortam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birebir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canlı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ortamın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bir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kopyasıdır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ve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sadece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yeni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değişiklikleri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içerir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431800" indent="-342900">
              <a:lnSpc>
                <a:spcPct val="115000"/>
              </a:lnSpc>
              <a:buSzPts val="2200"/>
              <a:buFont typeface="Arial" panose="020B0604020202020204" pitchFamily="34" charset="0"/>
              <a:buChar char="•"/>
            </a:pPr>
            <a:endParaRPr lang="en-GB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31800" indent="-342900">
              <a:lnSpc>
                <a:spcPct val="115000"/>
              </a:lnSpc>
              <a:buSzPts val="2200"/>
              <a:buFont typeface="Arial" panose="020B0604020202020204" pitchFamily="34" charset="0"/>
              <a:buChar char="•"/>
            </a:pP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Bu </a:t>
            </a:r>
            <a:r>
              <a:rPr lang="en-GB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ortamda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genellikle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 test </a:t>
            </a:r>
            <a:r>
              <a:rPr lang="en-GB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uzmanları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 son </a:t>
            </a:r>
            <a:r>
              <a:rPr lang="en-GB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kontrolleri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gerçekleştirirler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94323300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1E7D62F-833C-164E-9437-4D223CA5B2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A7DB2D-8206-0E4B-861D-50467D48549A}"/>
              </a:ext>
            </a:extLst>
          </p:cNvPr>
          <p:cNvGrpSpPr/>
          <p:nvPr/>
        </p:nvGrpSpPr>
        <p:grpSpPr>
          <a:xfrm>
            <a:off x="1554945" y="2588452"/>
            <a:ext cx="2432927" cy="973171"/>
            <a:chOff x="4179" y="1388197"/>
            <a:chExt cx="2432927" cy="973171"/>
          </a:xfrm>
          <a:scene3d>
            <a:camera prst="orthographicFront"/>
            <a:lightRig rig="flat" dir="t"/>
          </a:scene3d>
        </p:grpSpPr>
        <p:sp>
          <p:nvSpPr>
            <p:cNvPr id="4" name="Chevron 3">
              <a:extLst>
                <a:ext uri="{FF2B5EF4-FFF2-40B4-BE49-F238E27FC236}">
                  <a16:creationId xmlns:a16="http://schemas.microsoft.com/office/drawing/2014/main" id="{C6DBCE63-E640-024A-AAD3-17C45340D88E}"/>
                </a:ext>
              </a:extLst>
            </p:cNvPr>
            <p:cNvSpPr/>
            <p:nvPr/>
          </p:nvSpPr>
          <p:spPr>
            <a:xfrm>
              <a:off x="4179" y="1388197"/>
              <a:ext cx="2432927" cy="973171"/>
            </a:xfrm>
            <a:prstGeom prst="chevron">
              <a:avLst/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alpha val="9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5" name="Chevron 4">
              <a:extLst>
                <a:ext uri="{FF2B5EF4-FFF2-40B4-BE49-F238E27FC236}">
                  <a16:creationId xmlns:a16="http://schemas.microsoft.com/office/drawing/2014/main" id="{D796FF45-FD6A-B74E-8A15-41C93AB1AD9E}"/>
                </a:ext>
              </a:extLst>
            </p:cNvPr>
            <p:cNvSpPr txBox="1"/>
            <p:nvPr/>
          </p:nvSpPr>
          <p:spPr>
            <a:xfrm>
              <a:off x="490765" y="1388197"/>
              <a:ext cx="1459756" cy="973171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92012" tIns="30671" rIns="30671" bIns="30671" numCol="1" spcCol="1270" anchor="ctr" anchorCtr="0">
              <a:noAutofit/>
            </a:bodyPr>
            <a:lstStyle/>
            <a:p>
              <a:pPr marL="0" lvl="0" indent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300" kern="1200" dirty="0"/>
                <a:t>CANLI</a:t>
              </a:r>
            </a:p>
          </p:txBody>
        </p:sp>
      </p:grpSp>
      <p:sp>
        <p:nvSpPr>
          <p:cNvPr id="6" name="Google Shape;123;p15">
            <a:extLst>
              <a:ext uri="{FF2B5EF4-FFF2-40B4-BE49-F238E27FC236}">
                <a16:creationId xmlns:a16="http://schemas.microsoft.com/office/drawing/2014/main" id="{D6B3E7BC-D585-1D4C-BFC0-35A4CAE9230A}"/>
              </a:ext>
            </a:extLst>
          </p:cNvPr>
          <p:cNvSpPr txBox="1">
            <a:spLocks/>
          </p:cNvSpPr>
          <p:nvPr/>
        </p:nvSpPr>
        <p:spPr>
          <a:xfrm>
            <a:off x="4474458" y="2500728"/>
            <a:ext cx="6636774" cy="114861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31800" indent="-342900">
              <a:lnSpc>
                <a:spcPct val="115000"/>
              </a:lnSpc>
              <a:buSzPts val="2200"/>
              <a:buFont typeface="Arial" panose="020B0604020202020204" pitchFamily="34" charset="0"/>
              <a:buChar char="•"/>
            </a:pPr>
            <a:r>
              <a:rPr lang="en-GB" sz="2400" b="1" dirty="0" err="1"/>
              <a:t>Canlı</a:t>
            </a:r>
            <a:r>
              <a:rPr lang="en-GB" sz="2400" b="1" dirty="0"/>
              <a:t> </a:t>
            </a:r>
            <a:r>
              <a:rPr lang="en-GB" sz="2400" b="1" dirty="0" err="1"/>
              <a:t>ortam</a:t>
            </a:r>
            <a:r>
              <a:rPr lang="en-GB" sz="2400" b="1" dirty="0"/>
              <a:t> son </a:t>
            </a:r>
            <a:r>
              <a:rPr lang="en-GB" sz="2400" b="1" dirty="0" err="1"/>
              <a:t>kullanıcının</a:t>
            </a:r>
            <a:r>
              <a:rPr lang="en-GB" sz="2400" b="1" dirty="0"/>
              <a:t> </a:t>
            </a:r>
            <a:r>
              <a:rPr lang="en-GB" sz="2400" b="1" dirty="0" err="1"/>
              <a:t>uygulamı</a:t>
            </a:r>
            <a:r>
              <a:rPr lang="en-GB" sz="2400" b="1" dirty="0"/>
              <a:t> </a:t>
            </a:r>
            <a:r>
              <a:rPr lang="en-GB" sz="2400" b="1" dirty="0" err="1"/>
              <a:t>kullandığı</a:t>
            </a:r>
            <a:r>
              <a:rPr lang="en-GB" sz="2400" b="1" dirty="0"/>
              <a:t> </a:t>
            </a:r>
            <a:r>
              <a:rPr lang="en-GB" sz="2400" b="1" dirty="0" err="1"/>
              <a:t>ortamdır</a:t>
            </a:r>
            <a:r>
              <a:rPr lang="en-GB" sz="2400" b="1" dirty="0"/>
              <a:t>.</a:t>
            </a:r>
            <a:endParaRPr lang="en-GB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09284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5"/>
          <p:cNvSpPr txBox="1">
            <a:spLocks noGrp="1"/>
          </p:cNvSpPr>
          <p:nvPr>
            <p:ph type="subTitle" idx="3"/>
          </p:nvPr>
        </p:nvSpPr>
        <p:spPr>
          <a:xfrm>
            <a:off x="1776927" y="692488"/>
            <a:ext cx="8638146" cy="460218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88900" indent="0">
              <a:lnSpc>
                <a:spcPct val="115000"/>
              </a:lnSpc>
              <a:spcBef>
                <a:spcPts val="0"/>
              </a:spcBef>
              <a:buSzPts val="2200"/>
            </a:pPr>
            <a:r>
              <a:rPr lang="en-GB" sz="2200" b="1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Başarılı</a:t>
            </a:r>
            <a:r>
              <a:rPr lang="en-GB" sz="2200" b="1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GB" sz="2200" b="1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bir</a:t>
            </a:r>
            <a:r>
              <a:rPr lang="en-GB" sz="2200" b="1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test </a:t>
            </a:r>
            <a:r>
              <a:rPr lang="en-GB" sz="2200" b="1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stratejisinde</a:t>
            </a:r>
            <a:r>
              <a:rPr lang="en-GB" sz="2200" b="1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:</a:t>
            </a:r>
          </a:p>
          <a:p>
            <a:pPr marL="431800" indent="-342900">
              <a:lnSpc>
                <a:spcPct val="115000"/>
              </a:lnSpc>
              <a:spcBef>
                <a:spcPts val="0"/>
              </a:spcBef>
              <a:buSzPts val="2200"/>
              <a:buFont typeface="Arial" panose="020B0604020202020204" pitchFamily="34" charset="0"/>
              <a:buChar char="•"/>
            </a:pPr>
            <a:endParaRPr lang="en-GB" sz="2200" dirty="0">
              <a:solidFill>
                <a:srgbClr val="000000"/>
              </a:solidFill>
              <a:latin typeface="Calibri" panose="020F0502020204030204" pitchFamily="34" charset="0"/>
              <a:ea typeface="Arial"/>
              <a:cs typeface="Calibri" panose="020F0502020204030204" pitchFamily="34" charset="0"/>
              <a:sym typeface="Arial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sz="2200" b="1" dirty="0" err="1"/>
              <a:t>Geliştirme</a:t>
            </a:r>
            <a:r>
              <a:rPr lang="en-GB" sz="2200" b="1" dirty="0"/>
              <a:t> </a:t>
            </a:r>
            <a:r>
              <a:rPr lang="en-GB" sz="2200" b="1" dirty="0" err="1"/>
              <a:t>ortamı</a:t>
            </a:r>
            <a:r>
              <a:rPr lang="en-GB" sz="2200" b="1" dirty="0"/>
              <a:t>: </a:t>
            </a:r>
            <a:r>
              <a:rPr lang="en-GB" sz="2200" dirty="0" err="1"/>
              <a:t>Statik</a:t>
            </a:r>
            <a:r>
              <a:rPr lang="en-GB" sz="2200" dirty="0"/>
              <a:t> </a:t>
            </a:r>
            <a:r>
              <a:rPr lang="en-GB" sz="2200" dirty="0" err="1"/>
              <a:t>gözden</a:t>
            </a:r>
            <a:r>
              <a:rPr lang="en-GB" sz="2200" dirty="0"/>
              <a:t> </a:t>
            </a:r>
            <a:r>
              <a:rPr lang="en-GB" sz="2200" dirty="0" err="1"/>
              <a:t>geçirmeler</a:t>
            </a:r>
            <a:r>
              <a:rPr lang="en-GB" sz="2200" dirty="0"/>
              <a:t> test </a:t>
            </a:r>
            <a:r>
              <a:rPr lang="en-GB" sz="2200" dirty="0" err="1"/>
              <a:t>uzmanları</a:t>
            </a:r>
            <a:r>
              <a:rPr lang="en-GB" sz="2200" dirty="0"/>
              <a:t> </a:t>
            </a:r>
            <a:r>
              <a:rPr lang="en-GB" sz="2200" dirty="0" err="1"/>
              <a:t>tarafından</a:t>
            </a:r>
            <a:r>
              <a:rPr lang="en-GB" sz="2200" dirty="0"/>
              <a:t> </a:t>
            </a:r>
            <a:r>
              <a:rPr lang="en-GB" sz="2200" dirty="0" err="1"/>
              <a:t>kontrol</a:t>
            </a:r>
            <a:r>
              <a:rPr lang="en-GB" sz="2200" dirty="0"/>
              <a:t> </a:t>
            </a:r>
            <a:r>
              <a:rPr lang="en-GB" sz="2200" dirty="0" err="1"/>
              <a:t>edilir</a:t>
            </a:r>
            <a:r>
              <a:rPr lang="en-GB" sz="22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200" b="1" dirty="0"/>
              <a:t>Test </a:t>
            </a:r>
            <a:r>
              <a:rPr lang="en-GB" sz="2200" b="1" dirty="0" err="1"/>
              <a:t>ortamı</a:t>
            </a:r>
            <a:r>
              <a:rPr lang="en-GB" sz="2200" b="1" dirty="0"/>
              <a:t>: </a:t>
            </a:r>
            <a:r>
              <a:rPr lang="en-GB" sz="2200" dirty="0" err="1"/>
              <a:t>Yazılan</a:t>
            </a:r>
            <a:r>
              <a:rPr lang="en-GB" sz="2200" dirty="0"/>
              <a:t> test </a:t>
            </a:r>
            <a:r>
              <a:rPr lang="en-GB" sz="2200" dirty="0" err="1"/>
              <a:t>adımları</a:t>
            </a:r>
            <a:r>
              <a:rPr lang="en-GB" sz="2200" dirty="0"/>
              <a:t> </a:t>
            </a:r>
            <a:r>
              <a:rPr lang="en-GB" sz="2200" dirty="0" err="1"/>
              <a:t>bu</a:t>
            </a:r>
            <a:r>
              <a:rPr lang="en-GB" sz="2200" dirty="0"/>
              <a:t> </a:t>
            </a:r>
            <a:r>
              <a:rPr lang="en-GB" sz="2200" dirty="0" err="1"/>
              <a:t>ortamda</a:t>
            </a:r>
            <a:r>
              <a:rPr lang="en-GB" sz="2200" dirty="0"/>
              <a:t> </a:t>
            </a:r>
            <a:r>
              <a:rPr lang="en-GB" sz="2200" dirty="0" err="1"/>
              <a:t>koşulur</a:t>
            </a:r>
            <a:r>
              <a:rPr lang="en-GB" sz="2200" dirty="0"/>
              <a:t> </a:t>
            </a:r>
            <a:r>
              <a:rPr lang="en-GB" sz="2200" dirty="0" err="1"/>
              <a:t>ve</a:t>
            </a:r>
            <a:r>
              <a:rPr lang="en-GB" sz="2200" dirty="0"/>
              <a:t> </a:t>
            </a:r>
            <a:r>
              <a:rPr lang="en-GB" sz="2200" dirty="0" err="1"/>
              <a:t>yeni</a:t>
            </a:r>
            <a:r>
              <a:rPr lang="en-GB" sz="2200" dirty="0"/>
              <a:t> </a:t>
            </a:r>
            <a:r>
              <a:rPr lang="en-GB" sz="2200" dirty="0" err="1"/>
              <a:t>fonksiyonların</a:t>
            </a:r>
            <a:r>
              <a:rPr lang="en-GB" sz="2200" dirty="0"/>
              <a:t> </a:t>
            </a:r>
            <a:r>
              <a:rPr lang="en-GB" sz="2200" dirty="0" err="1"/>
              <a:t>kontrolü</a:t>
            </a:r>
            <a:r>
              <a:rPr lang="en-GB" sz="2200" dirty="0"/>
              <a:t> </a:t>
            </a:r>
            <a:r>
              <a:rPr lang="en-GB" sz="2200" dirty="0" err="1"/>
              <a:t>sağlanır</a:t>
            </a:r>
            <a:r>
              <a:rPr lang="en-GB" sz="2200" dirty="0"/>
              <a:t>. </a:t>
            </a:r>
            <a:r>
              <a:rPr lang="en-GB" sz="2200" dirty="0" err="1"/>
              <a:t>Ayrıca</a:t>
            </a:r>
            <a:r>
              <a:rPr lang="en-GB" sz="2200" dirty="0"/>
              <a:t> </a:t>
            </a:r>
            <a:r>
              <a:rPr lang="en-GB" sz="2200" dirty="0" err="1"/>
              <a:t>hata</a:t>
            </a:r>
            <a:r>
              <a:rPr lang="en-GB" sz="2200" dirty="0"/>
              <a:t> </a:t>
            </a:r>
            <a:r>
              <a:rPr lang="en-GB" sz="2200" dirty="0" err="1"/>
              <a:t>çıkma</a:t>
            </a:r>
            <a:r>
              <a:rPr lang="en-GB" sz="2200" dirty="0"/>
              <a:t> </a:t>
            </a:r>
            <a:r>
              <a:rPr lang="en-GB" sz="2200" dirty="0" err="1"/>
              <a:t>olasılığı</a:t>
            </a:r>
            <a:r>
              <a:rPr lang="en-GB" sz="2200" dirty="0"/>
              <a:t> </a:t>
            </a:r>
            <a:r>
              <a:rPr lang="en-GB" sz="2200" dirty="0" err="1"/>
              <a:t>yüksek</a:t>
            </a:r>
            <a:r>
              <a:rPr lang="en-GB" sz="2200" dirty="0"/>
              <a:t> </a:t>
            </a:r>
            <a:r>
              <a:rPr lang="en-GB" sz="2200" dirty="0" err="1"/>
              <a:t>fonksiyonların</a:t>
            </a:r>
            <a:r>
              <a:rPr lang="en-GB" sz="2200" dirty="0"/>
              <a:t> </a:t>
            </a:r>
            <a:r>
              <a:rPr lang="en-GB" sz="2200" dirty="0" err="1"/>
              <a:t>regresyonları</a:t>
            </a:r>
            <a:r>
              <a:rPr lang="en-GB" sz="2200" dirty="0"/>
              <a:t> da </a:t>
            </a:r>
            <a:r>
              <a:rPr lang="en-GB" sz="2200" dirty="0" err="1"/>
              <a:t>bu</a:t>
            </a:r>
            <a:r>
              <a:rPr lang="en-GB" sz="2200" dirty="0"/>
              <a:t> </a:t>
            </a:r>
            <a:r>
              <a:rPr lang="en-GB" sz="2200" dirty="0" err="1"/>
              <a:t>ortamda</a:t>
            </a:r>
            <a:r>
              <a:rPr lang="en-GB" sz="2200" dirty="0"/>
              <a:t> </a:t>
            </a:r>
            <a:r>
              <a:rPr lang="en-GB" sz="2200" dirty="0" err="1"/>
              <a:t>kontol</a:t>
            </a:r>
            <a:r>
              <a:rPr lang="en-GB" sz="2200" dirty="0"/>
              <a:t> </a:t>
            </a:r>
            <a:r>
              <a:rPr lang="en-GB" sz="2200" dirty="0" err="1"/>
              <a:t>edilir</a:t>
            </a:r>
            <a:r>
              <a:rPr lang="en-GB" sz="22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200" b="1" dirty="0" err="1"/>
              <a:t>Canlı-öncesi</a:t>
            </a:r>
            <a:r>
              <a:rPr lang="en-GB" sz="2200" b="1" dirty="0"/>
              <a:t> </a:t>
            </a:r>
            <a:r>
              <a:rPr lang="en-GB" sz="2200" b="1" dirty="0" err="1"/>
              <a:t>ortamda</a:t>
            </a:r>
            <a:r>
              <a:rPr lang="en-GB" sz="2200" b="1" dirty="0"/>
              <a:t> </a:t>
            </a:r>
            <a:r>
              <a:rPr lang="en-GB" sz="2200" dirty="0"/>
              <a:t>son </a:t>
            </a:r>
            <a:r>
              <a:rPr lang="en-GB" sz="2200" dirty="0" err="1"/>
              <a:t>regresyon</a:t>
            </a:r>
            <a:r>
              <a:rPr lang="en-GB" sz="2200" dirty="0"/>
              <a:t> </a:t>
            </a:r>
            <a:r>
              <a:rPr lang="en-GB" sz="2200" dirty="0" err="1"/>
              <a:t>adımları</a:t>
            </a:r>
            <a:r>
              <a:rPr lang="en-GB" sz="2200" dirty="0"/>
              <a:t> </a:t>
            </a:r>
            <a:r>
              <a:rPr lang="en-GB" sz="2200" dirty="0" err="1"/>
              <a:t>koşulur</a:t>
            </a:r>
            <a:r>
              <a:rPr lang="en-GB" sz="2200" dirty="0"/>
              <a:t> </a:t>
            </a:r>
            <a:r>
              <a:rPr lang="en-GB" sz="2200" dirty="0" err="1"/>
              <a:t>ve</a:t>
            </a:r>
            <a:r>
              <a:rPr lang="en-GB" sz="2200" dirty="0"/>
              <a:t> BETA test </a:t>
            </a:r>
            <a:r>
              <a:rPr lang="en-GB" sz="2200" dirty="0" err="1"/>
              <a:t>grubundan</a:t>
            </a:r>
            <a:r>
              <a:rPr lang="en-GB" sz="2200" dirty="0"/>
              <a:t> </a:t>
            </a:r>
            <a:r>
              <a:rPr lang="en-GB" sz="2200" dirty="0" err="1"/>
              <a:t>uygulama</a:t>
            </a:r>
            <a:r>
              <a:rPr lang="en-GB" sz="2200" dirty="0"/>
              <a:t> </a:t>
            </a:r>
            <a:r>
              <a:rPr lang="en-GB" sz="2200" dirty="0" err="1"/>
              <a:t>ile</a:t>
            </a:r>
            <a:r>
              <a:rPr lang="en-GB" sz="2200" dirty="0"/>
              <a:t> </a:t>
            </a:r>
            <a:r>
              <a:rPr lang="en-GB" sz="2200" dirty="0" err="1"/>
              <a:t>ilgili</a:t>
            </a:r>
            <a:r>
              <a:rPr lang="en-GB" sz="2200" dirty="0"/>
              <a:t> </a:t>
            </a:r>
            <a:r>
              <a:rPr lang="en-GB" sz="2200" dirty="0" err="1"/>
              <a:t>geri</a:t>
            </a:r>
            <a:r>
              <a:rPr lang="en-GB" sz="2200" dirty="0"/>
              <a:t> </a:t>
            </a:r>
            <a:r>
              <a:rPr lang="en-GB" sz="2200" dirty="0" err="1"/>
              <a:t>bildirim</a:t>
            </a:r>
            <a:r>
              <a:rPr lang="en-GB" sz="2200" dirty="0"/>
              <a:t> </a:t>
            </a:r>
            <a:r>
              <a:rPr lang="en-GB" sz="2200" dirty="0" err="1"/>
              <a:t>alınır</a:t>
            </a:r>
            <a:r>
              <a:rPr lang="en-GB" sz="22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200" b="1" dirty="0" err="1"/>
              <a:t>Canlı</a:t>
            </a:r>
            <a:r>
              <a:rPr lang="en-GB" sz="2200" dirty="0"/>
              <a:t> </a:t>
            </a:r>
            <a:r>
              <a:rPr lang="en-GB" sz="2200" dirty="0" err="1"/>
              <a:t>ortama</a:t>
            </a:r>
            <a:r>
              <a:rPr lang="en-GB" sz="2200" dirty="0"/>
              <a:t> </a:t>
            </a:r>
            <a:r>
              <a:rPr lang="en-GB" sz="2200" dirty="0" err="1"/>
              <a:t>kritik</a:t>
            </a:r>
            <a:r>
              <a:rPr lang="en-GB" sz="2200" dirty="0"/>
              <a:t> </a:t>
            </a:r>
            <a:r>
              <a:rPr lang="en-GB" sz="2200" dirty="0" err="1"/>
              <a:t>bir</a:t>
            </a:r>
            <a:r>
              <a:rPr lang="en-GB" sz="2200" dirty="0"/>
              <a:t> </a:t>
            </a:r>
            <a:r>
              <a:rPr lang="en-GB" sz="2200" dirty="0" err="1"/>
              <a:t>fonksiyon</a:t>
            </a:r>
            <a:r>
              <a:rPr lang="en-GB" sz="2200" dirty="0"/>
              <a:t> </a:t>
            </a:r>
            <a:r>
              <a:rPr lang="en-GB" sz="2200" dirty="0" err="1"/>
              <a:t>aktarıldıysa</a:t>
            </a:r>
            <a:r>
              <a:rPr lang="en-GB" sz="2200" dirty="0"/>
              <a:t>, </a:t>
            </a:r>
            <a:r>
              <a:rPr lang="en-GB" sz="2200" dirty="0" err="1"/>
              <a:t>bu</a:t>
            </a:r>
            <a:r>
              <a:rPr lang="en-GB" sz="2200" dirty="0"/>
              <a:t> </a:t>
            </a:r>
            <a:r>
              <a:rPr lang="en-GB" sz="2200" dirty="0" err="1"/>
              <a:t>ortamda</a:t>
            </a:r>
            <a:r>
              <a:rPr lang="en-GB" sz="2200" dirty="0"/>
              <a:t> </a:t>
            </a:r>
            <a:r>
              <a:rPr lang="en-GB" sz="2200" dirty="0" err="1"/>
              <a:t>duman</a:t>
            </a:r>
            <a:r>
              <a:rPr lang="en-GB" sz="2200" dirty="0"/>
              <a:t> test </a:t>
            </a:r>
            <a:r>
              <a:rPr lang="en-GB" sz="2200" dirty="0" err="1"/>
              <a:t>koşumu</a:t>
            </a:r>
            <a:r>
              <a:rPr lang="en-GB" sz="2200" dirty="0"/>
              <a:t> </a:t>
            </a:r>
            <a:r>
              <a:rPr lang="en-GB" sz="2200" dirty="0" err="1"/>
              <a:t>yapılır</a:t>
            </a:r>
            <a:r>
              <a:rPr lang="en-GB" sz="2200" dirty="0"/>
              <a:t> </a:t>
            </a:r>
            <a:r>
              <a:rPr lang="en-GB" sz="2200" dirty="0" err="1"/>
              <a:t>ve</a:t>
            </a:r>
            <a:r>
              <a:rPr lang="en-GB" sz="2200" dirty="0"/>
              <a:t> </a:t>
            </a:r>
            <a:r>
              <a:rPr lang="en-GB" sz="2200" dirty="0" err="1"/>
              <a:t>genel</a:t>
            </a:r>
            <a:r>
              <a:rPr lang="en-GB" sz="2200" dirty="0"/>
              <a:t> </a:t>
            </a:r>
            <a:r>
              <a:rPr lang="en-GB" sz="2200" dirty="0" err="1"/>
              <a:t>olarak</a:t>
            </a:r>
            <a:r>
              <a:rPr lang="en-GB" sz="2200" dirty="0"/>
              <a:t> </a:t>
            </a:r>
            <a:r>
              <a:rPr lang="en-GB" sz="2200" dirty="0" err="1"/>
              <a:t>uygulamanın</a:t>
            </a:r>
            <a:r>
              <a:rPr lang="en-GB" sz="2200" dirty="0"/>
              <a:t> </a:t>
            </a:r>
            <a:r>
              <a:rPr lang="en-GB" sz="2200" dirty="0" err="1"/>
              <a:t>çalıştığının</a:t>
            </a:r>
            <a:r>
              <a:rPr lang="en-GB" sz="2200" dirty="0"/>
              <a:t> </a:t>
            </a:r>
            <a:r>
              <a:rPr lang="en-GB" sz="2200" dirty="0" err="1"/>
              <a:t>kontrolü</a:t>
            </a:r>
            <a:r>
              <a:rPr lang="en-GB" sz="2200" dirty="0"/>
              <a:t> </a:t>
            </a:r>
            <a:r>
              <a:rPr lang="en-GB" sz="2200" dirty="0" err="1"/>
              <a:t>gerçekleştirilir</a:t>
            </a:r>
            <a:r>
              <a:rPr lang="en-GB" sz="2200" dirty="0"/>
              <a:t>.</a:t>
            </a:r>
          </a:p>
        </p:txBody>
      </p:sp>
      <p:sp>
        <p:nvSpPr>
          <p:cNvPr id="8" name="Google Shape;120;p15">
            <a:extLst>
              <a:ext uri="{FF2B5EF4-FFF2-40B4-BE49-F238E27FC236}">
                <a16:creationId xmlns:a16="http://schemas.microsoft.com/office/drawing/2014/main" id="{A19B5A64-5412-C14F-AD6A-30D7BD2763F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9724" y="6413184"/>
            <a:ext cx="5157787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</a:pPr>
            <a:r>
              <a:rPr lang="en-GB" dirty="0"/>
              <a:t>Development and Testing Environments</a:t>
            </a:r>
          </a:p>
        </p:txBody>
      </p:sp>
    </p:spTree>
    <p:extLst>
      <p:ext uri="{BB962C8B-B14F-4D97-AF65-F5344CB8AC3E}">
        <p14:creationId xmlns:p14="http://schemas.microsoft.com/office/powerpoint/2010/main" val="6027775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.4 Test Case and Checklist" id="{76A0196F-4BE1-7041-9FC0-07D41B7F1A1B}" vid="{928D1B2B-8C1B-A246-B49A-86F4737FC917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</TotalTime>
  <Words>298</Words>
  <Application>Microsoft Macintosh PowerPoint</Application>
  <PresentationFormat>Widescreen</PresentationFormat>
  <Paragraphs>39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Development and Testing Environments</dc:title>
  <dc:creator>Ozan İlhan</dc:creator>
  <cp:lastModifiedBy>Ozan İlhan</cp:lastModifiedBy>
  <cp:revision>10</cp:revision>
  <dcterms:created xsi:type="dcterms:W3CDTF">2019-02-21T20:14:37Z</dcterms:created>
  <dcterms:modified xsi:type="dcterms:W3CDTF">2020-07-11T20:50:22Z</dcterms:modified>
</cp:coreProperties>
</file>