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366" r:id="rId2"/>
    <p:sldId id="355" r:id="rId3"/>
    <p:sldId id="360" r:id="rId4"/>
    <p:sldId id="361" r:id="rId5"/>
    <p:sldId id="374" r:id="rId6"/>
    <p:sldId id="373" r:id="rId7"/>
    <p:sldId id="362" r:id="rId8"/>
    <p:sldId id="363" r:id="rId9"/>
    <p:sldId id="367" r:id="rId10"/>
    <p:sldId id="368" r:id="rId11"/>
    <p:sldId id="370" r:id="rId12"/>
    <p:sldId id="369" r:id="rId13"/>
    <p:sldId id="365" r:id="rId14"/>
    <p:sldId id="364" r:id="rId15"/>
    <p:sldId id="371" r:id="rId16"/>
    <p:sldId id="3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04-08-2023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36EC0FD-31EC-4256-8110-C1EB9C67215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781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84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8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EEA2-6FC0-41FD-B909-4E3A76313034}"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11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EEA2-6FC0-41FD-B909-4E3A76313034}" type="datetimeFigureOut">
              <a:rPr lang="en-IN" smtClean="0"/>
              <a:t>04-08-2023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EC0FD-31EC-4256-8110-C1EB9C67215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435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BEEA2-6FC0-41FD-B909-4E3A76313034}" type="datetimeFigureOut">
              <a:rPr lang="en-IN" smtClean="0"/>
              <a:t>04-08-2023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EC0FD-31EC-4256-8110-C1EB9C67215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20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BEEA2-6FC0-41FD-B909-4E3A76313034}" type="datetimeFigureOut">
              <a:rPr lang="en-IN" smtClean="0"/>
              <a:t>04-08-2023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43951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98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4BEEA2-6FC0-41FD-B909-4E3A76313034}" type="datetimeFigureOut">
              <a:rPr lang="en-IN" smtClean="0"/>
              <a:t>04-08-2023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18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4BEEA2-6FC0-41FD-B909-4E3A76313034}" type="datetimeFigureOut">
              <a:rPr lang="en-IN" smtClean="0"/>
              <a:t>04-08-2023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6EC0FD-31EC-4256-8110-C1EB9C67215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3788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5A9929-7422-4977-BBA7-12885F0C7CB8}"/>
              </a:ext>
            </a:extLst>
          </p:cNvPr>
          <p:cNvSpPr>
            <a:spLocks noGrp="1"/>
          </p:cNvSpPr>
          <p:nvPr>
            <p:ph type="dt" sz="half" idx="10"/>
          </p:nvPr>
        </p:nvSpPr>
        <p:spPr>
          <a:xfrm>
            <a:off x="9524" y="6576975"/>
            <a:ext cx="2743200" cy="236169"/>
          </a:xfrm>
          <a:prstGeom prst="rect">
            <a:avLst/>
          </a:prstGeom>
        </p:spPr>
        <p:txBody>
          <a:bodyPr/>
          <a:lstStyle/>
          <a:p>
            <a:pPr algn="l" rtl="0"/>
            <a:fld id="{8E24DBAB-AD75-40FF-9187-6DE77FD7BDB3}" type="datetime1">
              <a:rPr lang="en-IN" smtClean="0"/>
              <a:t>04-08-2023</a:t>
            </a:fld>
            <a:endParaRPr lang="en-IN" dirty="0"/>
          </a:p>
        </p:txBody>
      </p:sp>
      <p:sp>
        <p:nvSpPr>
          <p:cNvPr id="5" name="Slide Number Placeholder 4">
            <a:extLst>
              <a:ext uri="{FF2B5EF4-FFF2-40B4-BE49-F238E27FC236}">
                <a16:creationId xmlns:a16="http://schemas.microsoft.com/office/drawing/2014/main" id="{5D96C420-F10C-480B-AD21-AE5C0DE6A0F1}"/>
              </a:ext>
            </a:extLst>
          </p:cNvPr>
          <p:cNvSpPr>
            <a:spLocks noGrp="1"/>
          </p:cNvSpPr>
          <p:nvPr>
            <p:ph type="sldNum" sz="quarter" idx="12"/>
          </p:nvPr>
        </p:nvSpPr>
        <p:spPr>
          <a:xfrm>
            <a:off x="9442449" y="6576975"/>
            <a:ext cx="2743200" cy="237600"/>
          </a:xfrm>
          <a:prstGeom prst="rect">
            <a:avLst/>
          </a:prstGeom>
        </p:spPr>
        <p:txBody>
          <a:bodyPr/>
          <a:lstStyle/>
          <a:p>
            <a:pPr algn="l" rtl="0"/>
            <a:fld id="{9FA97EB6-7ED1-4D11-B254-384B9C01727C}" type="slidenum">
              <a:rPr lang="en-IN" smtClean="0"/>
              <a:t>1</a:t>
            </a:fld>
            <a:endParaRPr lang="en-IN"/>
          </a:p>
        </p:txBody>
      </p:sp>
      <p:sp>
        <p:nvSpPr>
          <p:cNvPr id="3" name="Title 1">
            <a:extLst>
              <a:ext uri="{FF2B5EF4-FFF2-40B4-BE49-F238E27FC236}">
                <a16:creationId xmlns:a16="http://schemas.microsoft.com/office/drawing/2014/main" id="{CC76A40F-F019-138A-43E4-F65627E18B82}"/>
              </a:ext>
            </a:extLst>
          </p:cNvPr>
          <p:cNvSpPr txBox="1">
            <a:spLocks/>
          </p:cNvSpPr>
          <p:nvPr/>
        </p:nvSpPr>
        <p:spPr>
          <a:xfrm>
            <a:off x="192803" y="777773"/>
            <a:ext cx="11806389" cy="2962274"/>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gn="l" rtl="0">
              <a:lnSpc>
                <a:spcPct val="100000"/>
              </a:lnSpc>
            </a:pPr>
            <a:r>
              <a:rPr lang="en-US" sz="5400" cap="none" spc="50" dirty="0">
                <a:ln w="0"/>
                <a:solidFill>
                  <a:schemeClr val="accent2">
                    <a:lumMod val="75000"/>
                  </a:schemeClr>
                </a:solidFill>
                <a:effectLst>
                  <a:innerShdw blurRad="63500" dist="50800" dir="13500000">
                    <a:srgbClr val="000000">
                      <a:alpha val="50000"/>
                    </a:srgbClr>
                  </a:innerShdw>
                </a:effectLst>
                <a:latin typeface="Cambria"/>
                <a:ea typeface="Cambria"/>
              </a:rPr>
              <a:t>Süper Mağaza Satış Analizi</a:t>
            </a:r>
            <a:endParaRPr lang="en-IN" sz="5400" dirty="0">
              <a:solidFill>
                <a:schemeClr val="accent2">
                  <a:lumMod val="75000"/>
                </a:schemeClr>
              </a:solidFill>
            </a:endParaRPr>
          </a:p>
        </p:txBody>
      </p:sp>
      <p:sp>
        <p:nvSpPr>
          <p:cNvPr id="9" name="Title 1">
            <a:extLst>
              <a:ext uri="{FF2B5EF4-FFF2-40B4-BE49-F238E27FC236}">
                <a16:creationId xmlns:a16="http://schemas.microsoft.com/office/drawing/2014/main" id="{5777A2B6-0C98-16AB-04F9-438C2B7D8FEB}"/>
              </a:ext>
            </a:extLst>
          </p:cNvPr>
          <p:cNvSpPr txBox="1">
            <a:spLocks/>
          </p:cNvSpPr>
          <p:nvPr/>
        </p:nvSpPr>
        <p:spPr>
          <a:xfrm>
            <a:off x="192803" y="3657013"/>
            <a:ext cx="12172954" cy="1671599"/>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gn="l" rtl="0">
              <a:lnSpc>
                <a:spcPct val="100000"/>
              </a:lnSpc>
            </a:pPr>
            <a:r>
              <a:rPr lang="tr-TR" sz="3200" spc="300" dirty="0"/>
              <a:t>Hazırlayan: </a:t>
            </a:r>
            <a:r>
              <a:rPr lang="tr-TR" sz="3200" spc="300"/>
              <a:t>Serkan Polat</a:t>
            </a:r>
            <a:endParaRPr lang="en-IN" sz="4400" spc="150" dirty="0"/>
          </a:p>
        </p:txBody>
      </p:sp>
    </p:spTree>
    <p:extLst>
      <p:ext uri="{BB962C8B-B14F-4D97-AF65-F5344CB8AC3E}">
        <p14:creationId xmlns:p14="http://schemas.microsoft.com/office/powerpoint/2010/main" val="393962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cxnSp>
        <p:nvCxnSpPr>
          <p:cNvPr id="33" name="Straight Connector 3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88E770C-9B0D-2D4C-A00B-BC90036BDCC0}"/>
              </a:ext>
            </a:extLst>
          </p:cNvPr>
          <p:cNvSpPr>
            <a:spLocks noGrp="1"/>
          </p:cNvSpPr>
          <p:nvPr>
            <p:ph type="title"/>
          </p:nvPr>
        </p:nvSpPr>
        <p:spPr>
          <a:xfrm>
            <a:off x="1451580" y="804520"/>
            <a:ext cx="3530157" cy="1049235"/>
          </a:xfrm>
        </p:spPr>
        <p:txBody>
          <a:bodyPr>
            <a:normAutofit/>
          </a:bodyPr>
          <a:lstStyle/>
          <a:p>
            <a:pPr algn="l" rtl="0"/>
            <a:r>
              <a:rPr lang="en-IN" dirty="0">
                <a:solidFill>
                  <a:schemeClr val="accent1">
                    <a:lumMod val="60000"/>
                    <a:lumOff val="40000"/>
                  </a:schemeClr>
                </a:solidFill>
              </a:rPr>
              <a:t>hipotezleri test edin</a:t>
            </a:r>
          </a:p>
        </p:txBody>
      </p:sp>
      <p:sp>
        <p:nvSpPr>
          <p:cNvPr id="35" name="Rectangle 3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n-US"/>
          </a:p>
        </p:txBody>
      </p:sp>
      <p:sp>
        <p:nvSpPr>
          <p:cNvPr id="9" name="Content Placeholder 8">
            <a:extLst>
              <a:ext uri="{FF2B5EF4-FFF2-40B4-BE49-F238E27FC236}">
                <a16:creationId xmlns:a16="http://schemas.microsoft.com/office/drawing/2014/main" id="{E5C6002B-C3DE-FF3D-B1C4-B7D68AE617F3}"/>
              </a:ext>
            </a:extLst>
          </p:cNvPr>
          <p:cNvSpPr>
            <a:spLocks noGrp="1"/>
          </p:cNvSpPr>
          <p:nvPr>
            <p:ph idx="1"/>
          </p:nvPr>
        </p:nvSpPr>
        <p:spPr>
          <a:xfrm>
            <a:off x="1451581" y="2015732"/>
            <a:ext cx="3526523" cy="3450613"/>
          </a:xfrm>
        </p:spPr>
        <p:txBody>
          <a:bodyPr>
            <a:normAutofit/>
          </a:bodyPr>
          <a:lstStyle/>
          <a:p>
            <a:pPr algn="l" rtl="0"/>
            <a:r>
              <a:rPr lang="en-US" b="1" i="1" dirty="0"/>
              <a:t>Hipotez 3: Satışlar yılın belirli aylarında daha yüksektir.</a:t>
            </a:r>
            <a:endParaRPr lang="en-US" dirty="0"/>
          </a:p>
          <a:p>
            <a:pPr algn="l" rtl="0"/>
            <a:r>
              <a:rPr lang="en-US" dirty="0"/>
              <a:t>SatışKasım ve Aralık aylarında daha yüksektir.</a:t>
            </a:r>
          </a:p>
          <a:p>
            <a:pPr algn="l" rtl="0"/>
            <a:r>
              <a:rPr lang="en-US" dirty="0"/>
              <a:t>Bu, yılın belirli aylarında satışların daha yüksek olduğu hipotezimizi desteklemektedir.</a:t>
            </a:r>
          </a:p>
        </p:txBody>
      </p:sp>
      <p:grpSp>
        <p:nvGrpSpPr>
          <p:cNvPr id="37" name="Group 3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8" name="Rectangle 3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a:p>
          </p:txBody>
        </p:sp>
        <p:sp>
          <p:nvSpPr>
            <p:cNvPr id="39" name="Rectangle 3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a:p>
          </p:txBody>
        </p:sp>
      </p:grpSp>
      <p:pic>
        <p:nvPicPr>
          <p:cNvPr id="4" name="Picture 3" descr="Chart, line chart  Description automatically generated">
            <a:extLst>
              <a:ext uri="{FF2B5EF4-FFF2-40B4-BE49-F238E27FC236}">
                <a16:creationId xmlns:a16="http://schemas.microsoft.com/office/drawing/2014/main" id="{227DAB6D-5148-9C47-0EE0-BB6E67931F7F}"/>
              </a:ext>
            </a:extLst>
          </p:cNvPr>
          <p:cNvPicPr>
            <a:picLocks noChangeAspect="1"/>
          </p:cNvPicPr>
          <p:nvPr/>
        </p:nvPicPr>
        <p:blipFill rotWithShape="1">
          <a:blip r:embed="rId2">
            <a:extLst>
              <a:ext uri="{28A0092B-C50C-407E-A947-70E740481C1C}">
                <a14:useLocalDpi xmlns:a14="http://schemas.microsoft.com/office/drawing/2010/main" val="0"/>
              </a:ext>
            </a:extLst>
          </a:blip>
          <a:srcRect l="7893" r="2288" b="-1"/>
          <a:stretch/>
        </p:blipFill>
        <p:spPr>
          <a:xfrm>
            <a:off x="6093926" y="1116345"/>
            <a:ext cx="4821551" cy="3866172"/>
          </a:xfrm>
          <a:prstGeom prst="rect">
            <a:avLst/>
          </a:prstGeom>
        </p:spPr>
      </p:pic>
      <p:pic>
        <p:nvPicPr>
          <p:cNvPr id="41" name="Picture 4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cxnSp>
        <p:nvCxnSpPr>
          <p:cNvPr id="14" name="Straight Connector 13">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7B8ED3E-E290-C7A9-C2B6-C140842B2A07}"/>
              </a:ext>
            </a:extLst>
          </p:cNvPr>
          <p:cNvSpPr>
            <a:spLocks noGrp="1"/>
          </p:cNvSpPr>
          <p:nvPr>
            <p:ph type="title"/>
          </p:nvPr>
        </p:nvSpPr>
        <p:spPr>
          <a:xfrm>
            <a:off x="1451580" y="804520"/>
            <a:ext cx="3530157" cy="1049235"/>
          </a:xfrm>
        </p:spPr>
        <p:txBody>
          <a:bodyPr>
            <a:normAutofit/>
          </a:bodyPr>
          <a:lstStyle/>
          <a:p>
            <a:pPr algn="l" rtl="0"/>
            <a:r>
              <a:rPr lang="en-IN" dirty="0">
                <a:solidFill>
                  <a:schemeClr val="accent2"/>
                </a:solidFill>
              </a:rPr>
              <a:t>hipotezleri test edin</a:t>
            </a:r>
          </a:p>
        </p:txBody>
      </p:sp>
      <p:sp>
        <p:nvSpPr>
          <p:cNvPr id="16" name="Rectangle 15">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n-US"/>
          </a:p>
        </p:txBody>
      </p:sp>
      <p:sp>
        <p:nvSpPr>
          <p:cNvPr id="9" name="Content Placeholder 8">
            <a:extLst>
              <a:ext uri="{FF2B5EF4-FFF2-40B4-BE49-F238E27FC236}">
                <a16:creationId xmlns:a16="http://schemas.microsoft.com/office/drawing/2014/main" id="{88998A81-C06C-A5CB-F2FB-9180FCDDEF1C}"/>
              </a:ext>
            </a:extLst>
          </p:cNvPr>
          <p:cNvSpPr>
            <a:spLocks noGrp="1"/>
          </p:cNvSpPr>
          <p:nvPr>
            <p:ph idx="1"/>
          </p:nvPr>
        </p:nvSpPr>
        <p:spPr>
          <a:xfrm>
            <a:off x="1451581" y="2015732"/>
            <a:ext cx="3526523" cy="3450613"/>
          </a:xfrm>
        </p:spPr>
        <p:txBody>
          <a:bodyPr>
            <a:normAutofit/>
          </a:bodyPr>
          <a:lstStyle/>
          <a:p>
            <a:pPr algn="l" rtl="0"/>
            <a:r>
              <a:rPr lang="en-US" b="1" i="1" dirty="0"/>
              <a:t>Hipotez 4: Aynı gün kargoya verilen siparişler, en düşük iade edilen ürün oranına sahiptir</a:t>
            </a:r>
            <a:r>
              <a:rPr lang="en-US" dirty="0"/>
              <a:t>.</a:t>
            </a:r>
          </a:p>
          <a:p>
            <a:pPr algn="l" rtl="0"/>
            <a:r>
              <a:rPr lang="en-US" dirty="0"/>
              <a:t>buhipotez şu şekilde desteklenir:emirleraynı gün kargo ile en düşük iade oranına sahip ürünler.</a:t>
            </a:r>
          </a:p>
        </p:txBody>
      </p:sp>
      <p:grpSp>
        <p:nvGrpSpPr>
          <p:cNvPr id="18" name="Group 17">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9" name="Rectangle 18">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a:p>
          </p:txBody>
        </p:sp>
        <p:sp>
          <p:nvSpPr>
            <p:cNvPr id="20" name="Rectangle 19">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a:p>
          </p:txBody>
        </p:sp>
      </p:grpSp>
      <p:sp>
        <p:nvSpPr>
          <p:cNvPr id="22" name="Rectangle 21">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pic>
        <p:nvPicPr>
          <p:cNvPr id="5" name="Content Placeholder 4" descr="A picture containing text, clipart  Description automatically generated">
            <a:extLst>
              <a:ext uri="{FF2B5EF4-FFF2-40B4-BE49-F238E27FC236}">
                <a16:creationId xmlns:a16="http://schemas.microsoft.com/office/drawing/2014/main" id="{A5039477-AAE2-63B9-91E0-49A5739A6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425848"/>
            <a:ext cx="4821551" cy="3247166"/>
          </a:xfrm>
          <a:prstGeom prst="rect">
            <a:avLst/>
          </a:prstGeom>
        </p:spPr>
      </p:pic>
      <p:pic>
        <p:nvPicPr>
          <p:cNvPr id="24" name="Picture 23">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43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cxnSp>
        <p:nvCxnSpPr>
          <p:cNvPr id="38" name="Straight Connector 3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2DEF5C2-8B05-76CD-A556-DA238407ECB3}"/>
              </a:ext>
            </a:extLst>
          </p:cNvPr>
          <p:cNvSpPr>
            <a:spLocks noGrp="1"/>
          </p:cNvSpPr>
          <p:nvPr>
            <p:ph type="title"/>
          </p:nvPr>
        </p:nvSpPr>
        <p:spPr>
          <a:xfrm>
            <a:off x="1451580" y="804520"/>
            <a:ext cx="3530157" cy="1049235"/>
          </a:xfrm>
        </p:spPr>
        <p:txBody>
          <a:bodyPr>
            <a:normAutofit/>
          </a:bodyPr>
          <a:lstStyle/>
          <a:p>
            <a:pPr algn="l" rtl="0"/>
            <a:r>
              <a:rPr lang="en-IN" dirty="0">
                <a:solidFill>
                  <a:schemeClr val="accent1">
                    <a:lumMod val="60000"/>
                    <a:lumOff val="40000"/>
                  </a:schemeClr>
                </a:solidFill>
              </a:rPr>
              <a:t>hipotezleri test edin</a:t>
            </a:r>
          </a:p>
        </p:txBody>
      </p:sp>
      <p:sp>
        <p:nvSpPr>
          <p:cNvPr id="40" name="Rectangle 3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n-US"/>
          </a:p>
        </p:txBody>
      </p:sp>
      <p:sp>
        <p:nvSpPr>
          <p:cNvPr id="14" name="Content Placeholder 13">
            <a:extLst>
              <a:ext uri="{FF2B5EF4-FFF2-40B4-BE49-F238E27FC236}">
                <a16:creationId xmlns:a16="http://schemas.microsoft.com/office/drawing/2014/main" id="{2CF21836-2495-DB81-9671-1A4ACDAA6462}"/>
              </a:ext>
            </a:extLst>
          </p:cNvPr>
          <p:cNvSpPr>
            <a:spLocks noGrp="1"/>
          </p:cNvSpPr>
          <p:nvPr>
            <p:ph idx="1"/>
          </p:nvPr>
        </p:nvSpPr>
        <p:spPr>
          <a:xfrm>
            <a:off x="1451581" y="2015732"/>
            <a:ext cx="3526523" cy="3450613"/>
          </a:xfrm>
        </p:spPr>
        <p:txBody>
          <a:bodyPr>
            <a:normAutofit/>
          </a:bodyPr>
          <a:lstStyle/>
          <a:p>
            <a:pPr algn="l" rtl="0"/>
            <a:r>
              <a:rPr lang="en-US" b="1" i="1" dirty="0"/>
              <a:t>Hipotez 5:Şirketinkar hafta içi olduğundan daha fazlahafta sonları.</a:t>
            </a:r>
            <a:endParaRPr lang="en-US" dirty="0"/>
          </a:p>
          <a:p>
            <a:pPr algn="l" rtl="0"/>
            <a:r>
              <a:rPr lang="en-US" dirty="0"/>
              <a:t>buŞirketin hafta içi karının hafta sonlarına göre daha yüksek olması hipotezi desteklemiştir.</a:t>
            </a:r>
          </a:p>
        </p:txBody>
      </p:sp>
      <p:grpSp>
        <p:nvGrpSpPr>
          <p:cNvPr id="42" name="Group 4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43" name="Rectangle 4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a:p>
          </p:txBody>
        </p:sp>
        <p:sp>
          <p:nvSpPr>
            <p:cNvPr id="44" name="Rectangle 4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a:p>
          </p:txBody>
        </p:sp>
      </p:grpSp>
      <p:sp>
        <p:nvSpPr>
          <p:cNvPr id="46" name="Rectangle 4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pic>
        <p:nvPicPr>
          <p:cNvPr id="48" name="Picture 4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4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061" y="1056450"/>
            <a:ext cx="5064846" cy="4056854"/>
          </a:xfrm>
          <a:prstGeom prst="rect">
            <a:avLst/>
          </a:prstGeom>
        </p:spPr>
      </p:pic>
    </p:spTree>
    <p:extLst>
      <p:ext uri="{BB962C8B-B14F-4D97-AF65-F5344CB8AC3E}">
        <p14:creationId xmlns:p14="http://schemas.microsoft.com/office/powerpoint/2010/main" val="348967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CE75-4EFA-D04A-4F90-5969007338A7}"/>
              </a:ext>
            </a:extLst>
          </p:cNvPr>
          <p:cNvSpPr>
            <a:spLocks noGrp="1"/>
          </p:cNvSpPr>
          <p:nvPr>
            <p:ph type="title"/>
          </p:nvPr>
        </p:nvSpPr>
        <p:spPr>
          <a:xfrm>
            <a:off x="1451579" y="514587"/>
            <a:ext cx="9603275" cy="1049235"/>
          </a:xfrm>
        </p:spPr>
        <p:txBody>
          <a:bodyPr/>
          <a:lstStyle/>
          <a:p>
            <a:pPr algn="l" rtl="0"/>
            <a:r>
              <a:rPr lang="en-IN" dirty="0">
                <a:solidFill>
                  <a:schemeClr val="accent2"/>
                </a:solidFill>
              </a:rPr>
              <a:t>Sonuca varmak</a:t>
            </a:r>
          </a:p>
        </p:txBody>
      </p:sp>
      <p:sp>
        <p:nvSpPr>
          <p:cNvPr id="3" name="Content Placeholder 2">
            <a:extLst>
              <a:ext uri="{FF2B5EF4-FFF2-40B4-BE49-F238E27FC236}">
                <a16:creationId xmlns:a16="http://schemas.microsoft.com/office/drawing/2014/main" id="{79925950-FE5C-8B2A-6CCC-E9309E73484B}"/>
              </a:ext>
            </a:extLst>
          </p:cNvPr>
          <p:cNvSpPr>
            <a:spLocks noGrp="1"/>
          </p:cNvSpPr>
          <p:nvPr>
            <p:ph idx="1"/>
          </p:nvPr>
        </p:nvSpPr>
        <p:spPr>
          <a:xfrm>
            <a:off x="1451579" y="1984918"/>
            <a:ext cx="9603275" cy="3992136"/>
          </a:xfrm>
        </p:spPr>
        <p:txBody>
          <a:bodyPr>
            <a:normAutofit fontScale="85000" lnSpcReduction="20000"/>
          </a:bodyPr>
          <a:lstStyle/>
          <a:p>
            <a:pPr algn="l" rtl="0"/>
            <a:r>
              <a:rPr lang="en-US" b="1" i="1" dirty="0"/>
              <a:t>Hhipotez1: Teknoloji ürünleri, diğer ürün kategorilerine göre en yüksek kar marjına sahiptir.</a:t>
            </a:r>
            <a:r>
              <a:rPr lang="en-US" dirty="0"/>
              <a:t>Bu hipotez desteklenmektedir. Veriler, teknoloji ürünlerinin diğer ürün kategorilerine göre en yüksek kar marjına sahip olduğunu gösteriyor.</a:t>
            </a:r>
          </a:p>
          <a:p>
            <a:pPr algn="l" rtl="0"/>
            <a:r>
              <a:rPr lang="en-US" b="1" i="1" dirty="0"/>
              <a:t>Hipotez 2: Doğu bölgesi, diğer bölgelere kıyasla en yüksek satışlara sahiptir</a:t>
            </a:r>
            <a:r>
              <a:rPr lang="en-US" dirty="0"/>
              <a:t>. Bu hipotez desteklenmemektedir. Veriler, Doğu bölgesinin diğer bölgelere kıyasla en yüksek satışa sahip olmadığını gösteriyor.</a:t>
            </a:r>
          </a:p>
          <a:p>
            <a:pPr algn="l" rtl="0"/>
            <a:r>
              <a:rPr lang="en-US" b="1" i="1" dirty="0"/>
              <a:t>Hipotez 3: Satışlar yılın belirli aylarında daha yüksektir.</a:t>
            </a:r>
            <a:r>
              <a:rPr lang="en-US" dirty="0"/>
              <a:t>Bu hipotez desteklenmektedir. Veriler, satışların yılın belirli aylarında daha yüksek olduğunu gösteriyor.</a:t>
            </a:r>
          </a:p>
          <a:p>
            <a:pPr algn="l" rtl="0"/>
            <a:r>
              <a:rPr lang="en-US" b="1" i="1" dirty="0"/>
              <a:t>Hipotez 4: Aynı gün kargoya verilen siparişler, en düşük iade edilen ürün oranına sahiptir</a:t>
            </a:r>
            <a:r>
              <a:rPr lang="en-US" dirty="0"/>
              <a:t>. Bu hipotez desteklenmektedir. Veriler, aynı gün kargoya verilen siparişlerin en düşük iade edilen ürün oranına sahip olduğunu gösteriyor.</a:t>
            </a:r>
          </a:p>
          <a:p>
            <a:pPr algn="l" rtl="0"/>
            <a:r>
              <a:rPr lang="en-US" b="1" i="1" dirty="0"/>
              <a:t>Hipotez 5:</a:t>
            </a:r>
            <a:r>
              <a:rPr lang="en-US" b="1" i="1"/>
              <a:t>buŞirketin</a:t>
            </a:r>
            <a:r>
              <a:rPr lang="en-US" b="1" i="1" dirty="0"/>
              <a:t>hafta içi kazanç hafta sonlarına göre daha fazladır.</a:t>
            </a:r>
            <a:r>
              <a:rPr lang="en-US" dirty="0"/>
              <a:t>Bu hipotez desteklenmektedir. Veriler, şirketin karının hafta içi günlere göre daha fazla olduğunu gösteriyor.</a:t>
            </a:r>
            <a:endParaRPr lang="en-IN" dirty="0"/>
          </a:p>
        </p:txBody>
      </p:sp>
    </p:spTree>
    <p:extLst>
      <p:ext uri="{BB962C8B-B14F-4D97-AF65-F5344CB8AC3E}">
        <p14:creationId xmlns:p14="http://schemas.microsoft.com/office/powerpoint/2010/main" val="304432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6797-7E6C-863A-91C5-FA0428187A75}"/>
              </a:ext>
            </a:extLst>
          </p:cNvPr>
          <p:cNvSpPr>
            <a:spLocks noGrp="1"/>
          </p:cNvSpPr>
          <p:nvPr>
            <p:ph type="title"/>
          </p:nvPr>
        </p:nvSpPr>
        <p:spPr/>
        <p:txBody>
          <a:bodyPr/>
          <a:lstStyle/>
          <a:p>
            <a:pPr algn="l" rtl="0"/>
            <a:r>
              <a:rPr lang="en-IN" dirty="0">
                <a:solidFill>
                  <a:schemeClr val="accent2"/>
                </a:solidFill>
              </a:rPr>
              <a:t>Sonuçları iletin</a:t>
            </a:r>
          </a:p>
        </p:txBody>
      </p:sp>
      <p:sp>
        <p:nvSpPr>
          <p:cNvPr id="3" name="Content Placeholder 2">
            <a:extLst>
              <a:ext uri="{FF2B5EF4-FFF2-40B4-BE49-F238E27FC236}">
                <a16:creationId xmlns:a16="http://schemas.microsoft.com/office/drawing/2014/main" id="{F5C66031-E15B-006F-9F77-2560F97274DF}"/>
              </a:ext>
            </a:extLst>
          </p:cNvPr>
          <p:cNvSpPr>
            <a:spLocks noGrp="1"/>
          </p:cNvSpPr>
          <p:nvPr>
            <p:ph idx="1"/>
          </p:nvPr>
        </p:nvSpPr>
        <p:spPr>
          <a:xfrm>
            <a:off x="1451579" y="2015732"/>
            <a:ext cx="9603275" cy="3816356"/>
          </a:xfrm>
        </p:spPr>
        <p:txBody>
          <a:bodyPr>
            <a:normAutofit fontScale="92500" lnSpcReduction="20000"/>
          </a:bodyPr>
          <a:lstStyle/>
          <a:p>
            <a:pPr algn="l" rtl="0"/>
            <a:r>
              <a:rPr lang="en-US" dirty="0"/>
              <a:t>Yapılan analizlere göre teknoloji ürünlerinin diğer ürün kategorilerine göre en yüksek kar marjına sahip olduğu söylenebilir.</a:t>
            </a:r>
          </a:p>
          <a:p>
            <a:pPr algn="l" rtl="0"/>
            <a:r>
              <a:rPr lang="en-US" dirty="0"/>
              <a:t>Şirketin karı hafta içi günlerde hafta sonlarına göre daha yüksektir. Yılın belirli aylarında satışlar daha yüksektir.</a:t>
            </a:r>
          </a:p>
          <a:p>
            <a:pPr algn="l" rtl="0"/>
            <a:r>
              <a:rPr lang="en-US" dirty="0"/>
              <a:t>Aynı gün kargo ile siparişler, en düşük iade ürün oranına sahiptir. Ancak Doğu bölgesinin diğer bölgelere göre en yüksek satışa sahip olduğu hipotezi veriler tarafından desteklenmemektedir.</a:t>
            </a:r>
          </a:p>
          <a:p>
            <a:pPr algn="l" rtl="0"/>
            <a:r>
              <a:rPr lang="en-US" dirty="0"/>
              <a:t>Bu sonuçlar, şirketin performansına ilişkin değerli içgörüler sağlar ve gelecekteki karar alma süreçlerine rehberlik edebilir.</a:t>
            </a:r>
          </a:p>
          <a:p>
            <a:pPr algn="l" rtl="0"/>
            <a:r>
              <a:rPr lang="en-US" dirty="0"/>
              <a:t>Bu gözlemleri etkileyen temel faktörleri tam olarak anlamak için daha fazla araştırma gerekebileceğini not etmek önemlidir.</a:t>
            </a:r>
            <a:endParaRPr lang="en-IN" dirty="0"/>
          </a:p>
        </p:txBody>
      </p:sp>
    </p:spTree>
    <p:extLst>
      <p:ext uri="{BB962C8B-B14F-4D97-AF65-F5344CB8AC3E}">
        <p14:creationId xmlns:p14="http://schemas.microsoft.com/office/powerpoint/2010/main" val="307580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ABD0-9664-B7C1-03B3-346DBC721922}"/>
              </a:ext>
            </a:extLst>
          </p:cNvPr>
          <p:cNvSpPr>
            <a:spLocks noGrp="1"/>
          </p:cNvSpPr>
          <p:nvPr>
            <p:ph type="title"/>
          </p:nvPr>
        </p:nvSpPr>
        <p:spPr/>
        <p:txBody>
          <a:bodyPr/>
          <a:lstStyle/>
          <a:p>
            <a:pPr algn="l" rtl="0"/>
            <a:r>
              <a:rPr lang="en-IN" dirty="0">
                <a:solidFill>
                  <a:schemeClr val="accent2"/>
                </a:solidFill>
              </a:rPr>
              <a:t>Öneriler</a:t>
            </a:r>
            <a:endParaRPr lang="en-IN" i="1" dirty="0">
              <a:solidFill>
                <a:schemeClr val="accent2"/>
              </a:solidFill>
            </a:endParaRPr>
          </a:p>
        </p:txBody>
      </p:sp>
      <p:sp>
        <p:nvSpPr>
          <p:cNvPr id="3" name="Content Placeholder 2">
            <a:extLst>
              <a:ext uri="{FF2B5EF4-FFF2-40B4-BE49-F238E27FC236}">
                <a16:creationId xmlns:a16="http://schemas.microsoft.com/office/drawing/2014/main" id="{BB19DAF7-5F3E-736D-9733-83895A57873B}"/>
              </a:ext>
            </a:extLst>
          </p:cNvPr>
          <p:cNvSpPr>
            <a:spLocks noGrp="1"/>
          </p:cNvSpPr>
          <p:nvPr>
            <p:ph idx="1"/>
          </p:nvPr>
        </p:nvSpPr>
        <p:spPr>
          <a:xfrm>
            <a:off x="1451579" y="2015732"/>
            <a:ext cx="9603275" cy="3838658"/>
          </a:xfrm>
        </p:spPr>
        <p:txBody>
          <a:bodyPr>
            <a:normAutofit fontScale="92500" lnSpcReduction="20000"/>
          </a:bodyPr>
          <a:lstStyle/>
          <a:p>
            <a:pPr algn="l" rtl="0"/>
            <a:r>
              <a:rPr lang="en-US" dirty="0"/>
              <a:t>Şirket, karını artırmak için teknoloji ürünleri geliştirmeye ve tanıtmaya odaklanmalıdır. Ayrıca daha düşük kar marjına sahip ürünlerin üretimini ve tanıtımını azaltmayı da düşünebilirler.</a:t>
            </a:r>
          </a:p>
          <a:p>
            <a:pPr algn="l" rtl="0"/>
            <a:r>
              <a:rPr lang="en-US" dirty="0"/>
              <a:t>Diğer bölgelere göre satışların en fazla olduğu bölge; şirket bu bölgeye daha fazla odaklanmayı düşünebilir.sonraşirket, diğer bölgelerdeki pazarlama ve satış stratejilerini yeniden değerlendirmelidir.</a:t>
            </a:r>
          </a:p>
          <a:p>
            <a:pPr algn="l" rtl="0"/>
            <a:r>
              <a:rPr lang="en-US" dirty="0"/>
              <a:t>Şirket, Kasım ve Aralık aylarında satışları en üst düzeye çıkarmaya odaklanmalıdır. Bu, bu süre zarfında popüler ürünlerin envanterini artırmayı, hedefli pazarlama kampanyaları yürütmeyi ve müşterilere promosyonlar veya indirimler sunmayı içerebilir. Bununla birlikte şirket, yeni ürün veya hizmetler sunmak veya daha yavaş aylarda promosyonlar ve indirimler sunmak gibi diğer aylarda satışları sürdürmek için stratejiler de düşünmelidir.</a:t>
            </a:r>
            <a:endParaRPr lang="en-IN" dirty="0"/>
          </a:p>
        </p:txBody>
      </p:sp>
    </p:spTree>
    <p:extLst>
      <p:ext uri="{BB962C8B-B14F-4D97-AF65-F5344CB8AC3E}">
        <p14:creationId xmlns:p14="http://schemas.microsoft.com/office/powerpoint/2010/main" val="363822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CFD9-AEBA-9218-AEEC-AEB83D94C7BD}"/>
              </a:ext>
            </a:extLst>
          </p:cNvPr>
          <p:cNvSpPr>
            <a:spLocks noGrp="1"/>
          </p:cNvSpPr>
          <p:nvPr>
            <p:ph type="title"/>
          </p:nvPr>
        </p:nvSpPr>
        <p:spPr/>
        <p:txBody>
          <a:bodyPr/>
          <a:lstStyle/>
          <a:p>
            <a:pPr algn="l" rtl="0"/>
            <a:r>
              <a:rPr lang="en-IN" dirty="0">
                <a:solidFill>
                  <a:schemeClr val="accent2"/>
                </a:solidFill>
              </a:rPr>
              <a:t>Öneriler</a:t>
            </a:r>
          </a:p>
        </p:txBody>
      </p:sp>
      <p:sp>
        <p:nvSpPr>
          <p:cNvPr id="3" name="Content Placeholder 2">
            <a:extLst>
              <a:ext uri="{FF2B5EF4-FFF2-40B4-BE49-F238E27FC236}">
                <a16:creationId xmlns:a16="http://schemas.microsoft.com/office/drawing/2014/main" id="{3EFE23DB-B3A1-95F8-BB71-88604A7D7BA4}"/>
              </a:ext>
            </a:extLst>
          </p:cNvPr>
          <p:cNvSpPr>
            <a:spLocks noGrp="1"/>
          </p:cNvSpPr>
          <p:nvPr>
            <p:ph idx="1"/>
          </p:nvPr>
        </p:nvSpPr>
        <p:spPr/>
        <p:txBody>
          <a:bodyPr>
            <a:normAutofit fontScale="92500" lnSpcReduction="10000"/>
          </a:bodyPr>
          <a:lstStyle/>
          <a:p>
            <a:pPr algn="l" rtl="0"/>
            <a:r>
              <a:rPr lang="en-US" dirty="0"/>
              <a:t>Şirket, müşterilere daha fazla aynı gün kargo seçeneği sunmayı düşünebilir. Bu, ürünlerin hızlı ve verimli bir şekilde sevk edilebilmesini sağlamak için envanter ve tedarik zinciri süreçlerini optimize etmeyi içerebilir.</a:t>
            </a:r>
          </a:p>
          <a:p>
            <a:pPr algn="l" rtl="0"/>
            <a:r>
              <a:rPr lang="en-US" dirty="0"/>
              <a:t>Şirket, satışları artırmak için hafta sonları farklı türde promosyonlara veya indirimlere odaklanmayı düşünebilir. Örneğin, şirket yalnızca hafta sonlarına özel promosyonlar veya indirimler sunabilir veya hafta sonu alışveriş yapanları hedefleyen hedefli pazarlama kampanyaları yürütebilir. Şirket, müşteri çekmek ve satışları artırmak için hafta sonları mağaza içinde özel etkinlikler veya aktiviteler sunmayı da düşünebilir. Ayrıca şirket, ev eğlencesi veya dış mekan ürünleri gibi özellikle hafta sonu alışveriş yapanlar arasında popüler olan ürün ve hizmetler sunmaya odaklanabilir.</a:t>
            </a:r>
          </a:p>
          <a:p>
            <a:pPr algn="l" rtl="0"/>
            <a:endParaRPr lang="en-IN" dirty="0"/>
          </a:p>
        </p:txBody>
      </p:sp>
    </p:spTree>
    <p:extLst>
      <p:ext uri="{BB962C8B-B14F-4D97-AF65-F5344CB8AC3E}">
        <p14:creationId xmlns:p14="http://schemas.microsoft.com/office/powerpoint/2010/main" val="23789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1D05-C154-D2FD-91F9-0B6C40182ABE}"/>
              </a:ext>
            </a:extLst>
          </p:cNvPr>
          <p:cNvSpPr>
            <a:spLocks noGrp="1"/>
          </p:cNvSpPr>
          <p:nvPr>
            <p:ph type="title"/>
          </p:nvPr>
        </p:nvSpPr>
        <p:spPr/>
        <p:txBody>
          <a:bodyPr/>
          <a:lstStyle/>
          <a:p>
            <a:pPr algn="l" rtl="0"/>
            <a:r>
              <a:rPr lang="en-IN" dirty="0">
                <a:solidFill>
                  <a:schemeClr val="accent2"/>
                </a:solidFill>
              </a:rPr>
              <a:t>Sorun bildirimi</a:t>
            </a:r>
          </a:p>
        </p:txBody>
      </p:sp>
      <p:sp>
        <p:nvSpPr>
          <p:cNvPr id="3" name="Content Placeholder 2">
            <a:extLst>
              <a:ext uri="{FF2B5EF4-FFF2-40B4-BE49-F238E27FC236}">
                <a16:creationId xmlns:a16="http://schemas.microsoft.com/office/drawing/2014/main" id="{AFC69F99-5774-AD32-CDC4-17BE246FED9D}"/>
              </a:ext>
            </a:extLst>
          </p:cNvPr>
          <p:cNvSpPr>
            <a:spLocks noGrp="1"/>
          </p:cNvSpPr>
          <p:nvPr>
            <p:ph idx="1"/>
          </p:nvPr>
        </p:nvSpPr>
        <p:spPr/>
        <p:txBody>
          <a:bodyPr>
            <a:normAutofit fontScale="92500" lnSpcReduction="10000"/>
          </a:bodyPr>
          <a:lstStyle/>
          <a:p>
            <a:pPr algn="l" rtl="0"/>
            <a:r>
              <a:rPr lang="en-US" dirty="0"/>
              <a:t>Superstore veri seti, farklı kategoriler ve bölgelerdeki çeşitli ürünler için satış ve kar verileri sağlar.</a:t>
            </a:r>
          </a:p>
          <a:p>
            <a:pPr algn="l" rtl="0"/>
            <a:r>
              <a:rPr lang="en-US" dirty="0"/>
              <a:t>Bu projenin amacı, verileri analiz etmek ve şirketin iş performansını iyileştirmesine yardımcı olabilecek içgörüleri belirlemektir.</a:t>
            </a:r>
          </a:p>
          <a:p>
            <a:pPr algn="l" rtl="0"/>
            <a:r>
              <a:rPr lang="en-US" dirty="0"/>
              <a:t>Spesifik olarak, aşağıdaki gibi soruları yanıtlamayı amaçlıyoruz: en karlı ürün kategorileri hangileridir? Satış ve kâr oranı en yüksek bölgeler hangileri? En karlı ürünler nelerdir?</a:t>
            </a:r>
          </a:p>
          <a:p>
            <a:pPr algn="l" rtl="0"/>
            <a:r>
              <a:rPr lang="en-US" dirty="0"/>
              <a:t>Bu soruları yanıtlayarak, şirkete ürün tekliflerini nasıl optimize edebileceği ve gelirini ve kârlılığını nasıl artırabileceği konusunda önerilerde bulunmayı umuyoruz.</a:t>
            </a:r>
            <a:endParaRPr lang="en-IN" dirty="0"/>
          </a:p>
        </p:txBody>
      </p:sp>
    </p:spTree>
    <p:extLst>
      <p:ext uri="{BB962C8B-B14F-4D97-AF65-F5344CB8AC3E}">
        <p14:creationId xmlns:p14="http://schemas.microsoft.com/office/powerpoint/2010/main" val="404765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11CB-5282-FDD9-757D-3A587DAA6C98}"/>
              </a:ext>
            </a:extLst>
          </p:cNvPr>
          <p:cNvSpPr>
            <a:spLocks noGrp="1"/>
          </p:cNvSpPr>
          <p:nvPr>
            <p:ph type="title"/>
          </p:nvPr>
        </p:nvSpPr>
        <p:spPr/>
        <p:txBody>
          <a:bodyPr/>
          <a:lstStyle/>
          <a:p>
            <a:pPr algn="l" rtl="0"/>
            <a:r>
              <a:rPr lang="en-US" dirty="0">
                <a:solidFill>
                  <a:schemeClr val="accent2"/>
                </a:solidFill>
              </a:rPr>
              <a:t>Verileri toplayın ve temizleyin</a:t>
            </a:r>
            <a:endParaRPr lang="en-IN" dirty="0">
              <a:solidFill>
                <a:schemeClr val="accent2"/>
              </a:solidFill>
            </a:endParaRPr>
          </a:p>
        </p:txBody>
      </p:sp>
      <p:sp>
        <p:nvSpPr>
          <p:cNvPr id="3" name="Content Placeholder 2">
            <a:extLst>
              <a:ext uri="{FF2B5EF4-FFF2-40B4-BE49-F238E27FC236}">
                <a16:creationId xmlns:a16="http://schemas.microsoft.com/office/drawing/2014/main" id="{0ED4BA9A-109F-E869-14DA-159FA7804F7A}"/>
              </a:ext>
            </a:extLst>
          </p:cNvPr>
          <p:cNvSpPr>
            <a:spLocks noGrp="1"/>
          </p:cNvSpPr>
          <p:nvPr>
            <p:ph idx="1"/>
          </p:nvPr>
        </p:nvSpPr>
        <p:spPr/>
        <p:txBody>
          <a:bodyPr/>
          <a:lstStyle/>
          <a:p>
            <a:pPr algn="l" rtl="0"/>
            <a:r>
              <a:rPr lang="en-US" dirty="0"/>
              <a:t>Sorunu veya soruyu tanımladıktan sonra, analiz etmeniz gereken verileri toplamanız gerekir.</a:t>
            </a:r>
          </a:p>
          <a:p>
            <a:pPr algn="l" rtl="0"/>
            <a:r>
              <a:rPr lang="en-US" dirty="0"/>
              <a:t>Bu, çeşitli kaynaklardan veri toplamayı veya mevcut veri kümelerine erişmeyi içerebilir. Doğru, eksiksiz ve tutarlı olduğundan emin olmak için verileri de temizlemeniz gerekir.</a:t>
            </a:r>
            <a:endParaRPr lang="en-IN" dirty="0"/>
          </a:p>
        </p:txBody>
      </p:sp>
    </p:spTree>
    <p:extLst>
      <p:ext uri="{BB962C8B-B14F-4D97-AF65-F5344CB8AC3E}">
        <p14:creationId xmlns:p14="http://schemas.microsoft.com/office/powerpoint/2010/main" val="351553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C00C-B097-08E1-FA3D-800D46703B15}"/>
              </a:ext>
            </a:extLst>
          </p:cNvPr>
          <p:cNvSpPr>
            <a:spLocks noGrp="1"/>
          </p:cNvSpPr>
          <p:nvPr>
            <p:ph type="title"/>
          </p:nvPr>
        </p:nvSpPr>
        <p:spPr/>
        <p:txBody>
          <a:bodyPr/>
          <a:lstStyle/>
          <a:p>
            <a:pPr algn="l" rtl="0"/>
            <a:r>
              <a:rPr lang="en-IN" dirty="0">
                <a:solidFill>
                  <a:schemeClr val="accent2"/>
                </a:solidFill>
              </a:rPr>
              <a:t>Verileri keşfedin</a:t>
            </a:r>
          </a:p>
        </p:txBody>
      </p:sp>
      <p:sp>
        <p:nvSpPr>
          <p:cNvPr id="3" name="Content Placeholder 2">
            <a:extLst>
              <a:ext uri="{FF2B5EF4-FFF2-40B4-BE49-F238E27FC236}">
                <a16:creationId xmlns:a16="http://schemas.microsoft.com/office/drawing/2014/main" id="{A46C8B06-42BF-B396-4FA4-C77EFD401570}"/>
              </a:ext>
            </a:extLst>
          </p:cNvPr>
          <p:cNvSpPr>
            <a:spLocks noGrp="1"/>
          </p:cNvSpPr>
          <p:nvPr>
            <p:ph idx="1"/>
          </p:nvPr>
        </p:nvSpPr>
        <p:spPr/>
        <p:txBody>
          <a:bodyPr/>
          <a:lstStyle/>
          <a:p>
            <a:pPr algn="l" rtl="0"/>
            <a:r>
              <a:rPr lang="en-US" dirty="0"/>
              <a:t>Verilerinizi aldıktan sonra, ne içerdiğini anlamak için onu keşfetmeniz gerekir.</a:t>
            </a:r>
          </a:p>
          <a:p>
            <a:pPr algn="l" rtl="0"/>
            <a:r>
              <a:rPr lang="en-US" dirty="0"/>
              <a:t>Bu, görselleştirmeler oluşturmayı, temel istatistikleri hesaplamayı veya diğer keşif analiz tekniklerini yürütmeyi içerebilir.</a:t>
            </a:r>
            <a:endParaRPr lang="en-IN" dirty="0"/>
          </a:p>
        </p:txBody>
      </p:sp>
    </p:spTree>
    <p:extLst>
      <p:ext uri="{BB962C8B-B14F-4D97-AF65-F5344CB8AC3E}">
        <p14:creationId xmlns:p14="http://schemas.microsoft.com/office/powerpoint/2010/main" val="379053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F4E1-48AC-5452-BF2A-4C8E7AA2625B}"/>
              </a:ext>
            </a:extLst>
          </p:cNvPr>
          <p:cNvSpPr>
            <a:spLocks noGrp="1"/>
          </p:cNvSpPr>
          <p:nvPr>
            <p:ph type="title"/>
          </p:nvPr>
        </p:nvSpPr>
        <p:spPr/>
        <p:txBody>
          <a:bodyPr/>
          <a:lstStyle/>
          <a:p>
            <a:pPr algn="l" rtl="0"/>
            <a:r>
              <a:rPr lang="en-IN" dirty="0">
                <a:solidFill>
                  <a:schemeClr val="accent2"/>
                </a:solidFill>
              </a:rPr>
              <a:t>varsayımlar</a:t>
            </a:r>
          </a:p>
        </p:txBody>
      </p:sp>
      <p:sp>
        <p:nvSpPr>
          <p:cNvPr id="3" name="Content Placeholder 2">
            <a:extLst>
              <a:ext uri="{FF2B5EF4-FFF2-40B4-BE49-F238E27FC236}">
                <a16:creationId xmlns:a16="http://schemas.microsoft.com/office/drawing/2014/main" id="{38F3A2AC-CE1F-5DD3-3395-C5FE6B0BEF19}"/>
              </a:ext>
            </a:extLst>
          </p:cNvPr>
          <p:cNvSpPr>
            <a:spLocks noGrp="1"/>
          </p:cNvSpPr>
          <p:nvPr>
            <p:ph idx="1"/>
          </p:nvPr>
        </p:nvSpPr>
        <p:spPr/>
        <p:txBody>
          <a:bodyPr/>
          <a:lstStyle/>
          <a:p>
            <a:pPr algn="l" rtl="0"/>
            <a:r>
              <a:rPr lang="en-US" dirty="0"/>
              <a:t>Süper mağaza veri kümesi, veri kümesinin kapsadığı süre boyunca mağaza tarafından gerçekleştirilen tüm işlemlerin temsili bir örneğini içerir.</a:t>
            </a:r>
          </a:p>
          <a:p>
            <a:pPr algn="l" rtl="0"/>
            <a:r>
              <a:rPr lang="en-US" dirty="0"/>
              <a:t>Süper mağaza veri kümesindeki veriler doğrudur ve analizden önce temizlenmiş ve ön işleme tabi tutulmuştur.</a:t>
            </a:r>
          </a:p>
          <a:p>
            <a:pPr algn="l" rtl="0"/>
            <a:r>
              <a:rPr lang="en-US" dirty="0"/>
              <a:t>Süper mağaza veri seti, satış ve kârlılıktaki eğilimlerin veya kalıpların tanımlanmasına izin vermek için yeterli bir zaman dilimini kapsar.</a:t>
            </a:r>
          </a:p>
          <a:p>
            <a:pPr algn="l" rtl="0"/>
            <a:r>
              <a:rPr lang="en-US" dirty="0"/>
              <a:t>Super Store veri kümesi, veri kümesi üzerinde gerçekleştirilen herhangi bir analizin sonuçlarını çarpıtabilecek herhangi bir önemli aykırı değer veya anormallikten etkilenmez.</a:t>
            </a:r>
            <a:endParaRPr lang="en-IN" dirty="0"/>
          </a:p>
        </p:txBody>
      </p:sp>
    </p:spTree>
    <p:extLst>
      <p:ext uri="{BB962C8B-B14F-4D97-AF65-F5344CB8AC3E}">
        <p14:creationId xmlns:p14="http://schemas.microsoft.com/office/powerpoint/2010/main" val="52293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6CA4-B07A-EB44-13DC-5C83F1A810B0}"/>
              </a:ext>
            </a:extLst>
          </p:cNvPr>
          <p:cNvSpPr>
            <a:spLocks noGrp="1"/>
          </p:cNvSpPr>
          <p:nvPr>
            <p:ph type="title"/>
          </p:nvPr>
        </p:nvSpPr>
        <p:spPr/>
        <p:txBody>
          <a:bodyPr/>
          <a:lstStyle/>
          <a:p>
            <a:pPr algn="l" rtl="0"/>
            <a:r>
              <a:rPr lang="en-IN" dirty="0">
                <a:solidFill>
                  <a:schemeClr val="accent2"/>
                </a:solidFill>
              </a:rPr>
              <a:t>Araştırma soruları</a:t>
            </a:r>
          </a:p>
        </p:txBody>
      </p:sp>
      <p:sp>
        <p:nvSpPr>
          <p:cNvPr id="3" name="Content Placeholder 2">
            <a:extLst>
              <a:ext uri="{FF2B5EF4-FFF2-40B4-BE49-F238E27FC236}">
                <a16:creationId xmlns:a16="http://schemas.microsoft.com/office/drawing/2014/main" id="{90BC59F1-9FD7-8437-DBBF-9895D438E7A0}"/>
              </a:ext>
            </a:extLst>
          </p:cNvPr>
          <p:cNvSpPr>
            <a:spLocks noGrp="1"/>
          </p:cNvSpPr>
          <p:nvPr>
            <p:ph idx="1"/>
          </p:nvPr>
        </p:nvSpPr>
        <p:spPr/>
        <p:txBody>
          <a:bodyPr>
            <a:normAutofit/>
          </a:bodyPr>
          <a:lstStyle/>
          <a:p>
            <a:pPr marL="0" indent="0" algn="l" rtl="0">
              <a:buNone/>
            </a:pPr>
            <a:r>
              <a:rPr lang="en-IN" dirty="0"/>
              <a:t>biz</a:t>
            </a:r>
            <a:r>
              <a:rPr lang="en-US" dirty="0"/>
              <a:t>Süper mağazada yüksek satışlara hangi faktörlerin katkıda bulunduğunu anlamakla ilgilenirler.</a:t>
            </a:r>
          </a:p>
          <a:p>
            <a:pPr algn="l" rtl="0"/>
            <a:r>
              <a:rPr lang="en-US" dirty="0"/>
              <a:t>Süper Mağaza'da en yüksek kar marjına sahip ürün kategorileri hangileri?</a:t>
            </a:r>
          </a:p>
          <a:p>
            <a:pPr algn="l" rtl="0"/>
            <a:r>
              <a:rPr lang="en-US" dirty="0"/>
              <a:t>Doğu bölgesi ile diğer bölgeler arasında satışlarda önemli farklılıklar var mı?</a:t>
            </a:r>
          </a:p>
          <a:p>
            <a:pPr algn="l" rtl="0"/>
            <a:r>
              <a:rPr lang="en-US" dirty="0"/>
              <a:t>Yılın farklı aylarında ürün kategorisine göre satışlar nasıl değişiyor?</a:t>
            </a:r>
          </a:p>
          <a:p>
            <a:pPr algn="l" rtl="0"/>
            <a:r>
              <a:rPr lang="en-US" dirty="0"/>
              <a:t>Aynı gün kargo ile yapılan siparişlerde iade edilen ürünlerin diğer kargo seçeneklerine göre iade oranı nedir?</a:t>
            </a:r>
          </a:p>
          <a:p>
            <a:pPr algn="l" rtl="0"/>
            <a:r>
              <a:rPr lang="en-US" dirty="0"/>
              <a:t>Ürün kategorisine göre hafta içi satışlar ve kâr hafta sonlarına göre nasıl değişiyor?</a:t>
            </a:r>
          </a:p>
          <a:p>
            <a:pPr algn="l" rtl="0"/>
            <a:endParaRPr lang="en-US" dirty="0"/>
          </a:p>
          <a:p>
            <a:pPr algn="l" rtl="0"/>
            <a:endParaRPr lang="en-US" dirty="0"/>
          </a:p>
          <a:p>
            <a:pPr algn="l" rtl="0"/>
            <a:endParaRPr lang="en-IN" dirty="0"/>
          </a:p>
        </p:txBody>
      </p:sp>
    </p:spTree>
    <p:extLst>
      <p:ext uri="{BB962C8B-B14F-4D97-AF65-F5344CB8AC3E}">
        <p14:creationId xmlns:p14="http://schemas.microsoft.com/office/powerpoint/2010/main" val="307826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707F-818F-4872-BB05-EA0049B8D37E}"/>
              </a:ext>
            </a:extLst>
          </p:cNvPr>
          <p:cNvSpPr>
            <a:spLocks noGrp="1"/>
          </p:cNvSpPr>
          <p:nvPr>
            <p:ph type="title"/>
          </p:nvPr>
        </p:nvSpPr>
        <p:spPr/>
        <p:txBody>
          <a:bodyPr/>
          <a:lstStyle/>
          <a:p>
            <a:pPr algn="l" rtl="0"/>
            <a:r>
              <a:rPr lang="en-IN" dirty="0">
                <a:solidFill>
                  <a:schemeClr val="accent2"/>
                </a:solidFill>
              </a:rPr>
              <a:t>hipotezler formüle</a:t>
            </a:r>
          </a:p>
        </p:txBody>
      </p:sp>
      <p:sp>
        <p:nvSpPr>
          <p:cNvPr id="3" name="Content Placeholder 2">
            <a:extLst>
              <a:ext uri="{FF2B5EF4-FFF2-40B4-BE49-F238E27FC236}">
                <a16:creationId xmlns:a16="http://schemas.microsoft.com/office/drawing/2014/main" id="{328DCE10-29D6-818B-A472-1F423B3584B6}"/>
              </a:ext>
            </a:extLst>
          </p:cNvPr>
          <p:cNvSpPr>
            <a:spLocks noGrp="1"/>
          </p:cNvSpPr>
          <p:nvPr>
            <p:ph idx="1"/>
          </p:nvPr>
        </p:nvSpPr>
        <p:spPr/>
        <p:txBody>
          <a:bodyPr/>
          <a:lstStyle/>
          <a:p>
            <a:pPr algn="l" rtl="0"/>
            <a:r>
              <a:rPr lang="en-US" dirty="0"/>
              <a:t>Hipotez 1: Teknoloji ürünleri, diğer ürün kategorilerine göre en yüksek kar marjına sahiptir.</a:t>
            </a:r>
          </a:p>
          <a:p>
            <a:pPr algn="l" rtl="0"/>
            <a:r>
              <a:rPr lang="en-US" dirty="0"/>
              <a:t>Hipotez 2: Doğu bölgesi, diğer bölgelere kıyasla en yüksek satışa sahiptir.</a:t>
            </a:r>
          </a:p>
          <a:p>
            <a:pPr algn="l" rtl="0"/>
            <a:r>
              <a:rPr lang="en-US" dirty="0"/>
              <a:t>Hipotez 3: Satışlar yılın belirli aylarında daha yüksektir.</a:t>
            </a:r>
          </a:p>
          <a:p>
            <a:pPr algn="l" rtl="0"/>
            <a:r>
              <a:rPr lang="en-US" dirty="0"/>
              <a:t>Hipotez 4: Aynı gün kargoya verilen siparişler, en düşük iade edilen ürün oranına sahiptir.</a:t>
            </a:r>
          </a:p>
          <a:p>
            <a:pPr algn="l" rtl="0"/>
            <a:r>
              <a:rPr lang="en-US" dirty="0"/>
              <a:t>Hipotez 5: Şirketin hafta içi karı hafta sonlarına göre daha fazladır.</a:t>
            </a:r>
            <a:endParaRPr lang="en-IN" dirty="0"/>
          </a:p>
        </p:txBody>
      </p:sp>
    </p:spTree>
    <p:extLst>
      <p:ext uri="{BB962C8B-B14F-4D97-AF65-F5344CB8AC3E}">
        <p14:creationId xmlns:p14="http://schemas.microsoft.com/office/powerpoint/2010/main" val="265915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cxnSp>
        <p:nvCxnSpPr>
          <p:cNvPr id="46" name="Straight Connector 45">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EDCEFDF-34D0-3D85-A718-1F72BC70BA5A}"/>
              </a:ext>
            </a:extLst>
          </p:cNvPr>
          <p:cNvSpPr>
            <a:spLocks noGrp="1"/>
          </p:cNvSpPr>
          <p:nvPr>
            <p:ph type="title"/>
          </p:nvPr>
        </p:nvSpPr>
        <p:spPr>
          <a:xfrm>
            <a:off x="1451580" y="804520"/>
            <a:ext cx="3530157" cy="1049235"/>
          </a:xfrm>
        </p:spPr>
        <p:txBody>
          <a:bodyPr>
            <a:normAutofit/>
          </a:bodyPr>
          <a:lstStyle/>
          <a:p>
            <a:pPr algn="l" rtl="0"/>
            <a:r>
              <a:rPr lang="en-IN" dirty="0">
                <a:solidFill>
                  <a:schemeClr val="accent2"/>
                </a:solidFill>
              </a:rPr>
              <a:t>hipotezleri test edin</a:t>
            </a:r>
          </a:p>
        </p:txBody>
      </p:sp>
      <p:sp>
        <p:nvSpPr>
          <p:cNvPr id="48" name="Rectangle 47">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n-US"/>
          </a:p>
        </p:txBody>
      </p:sp>
      <p:sp>
        <p:nvSpPr>
          <p:cNvPr id="3" name="Content Placeholder 2">
            <a:extLst>
              <a:ext uri="{FF2B5EF4-FFF2-40B4-BE49-F238E27FC236}">
                <a16:creationId xmlns:a16="http://schemas.microsoft.com/office/drawing/2014/main" id="{D42ABA2F-B2AD-EB92-D8AA-AEB2158867FD}"/>
              </a:ext>
            </a:extLst>
          </p:cNvPr>
          <p:cNvSpPr>
            <a:spLocks noGrp="1"/>
          </p:cNvSpPr>
          <p:nvPr>
            <p:ph idx="1"/>
          </p:nvPr>
        </p:nvSpPr>
        <p:spPr>
          <a:xfrm>
            <a:off x="1451581" y="2015732"/>
            <a:ext cx="3526523" cy="3450613"/>
          </a:xfrm>
        </p:spPr>
        <p:txBody>
          <a:bodyPr>
            <a:normAutofit/>
          </a:bodyPr>
          <a:lstStyle/>
          <a:p>
            <a:pPr algn="l" rtl="0"/>
            <a:r>
              <a:rPr lang="en-US" b="1" i="1" dirty="0"/>
              <a:t>Hipotez1:teknolojiürünler diğer ürün kategorilerine göre en yüksek kar marjına sahiptir.</a:t>
            </a:r>
            <a:endParaRPr lang="en-US" dirty="0"/>
          </a:p>
          <a:p>
            <a:pPr algn="l" rtl="0"/>
            <a:r>
              <a:rPr lang="en-US" dirty="0"/>
              <a:t>buHhipotezteknoloji ürünleri üç kategori içinde en yüksek kar marjına sahip olduğu için desteklenmektedir.</a:t>
            </a:r>
            <a:endParaRPr lang="en-IN" dirty="0"/>
          </a:p>
        </p:txBody>
      </p:sp>
      <p:grpSp>
        <p:nvGrpSpPr>
          <p:cNvPr id="50" name="Group 49">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51" name="Rectangle 50">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a:p>
          </p:txBody>
        </p:sp>
        <p:sp>
          <p:nvSpPr>
            <p:cNvPr id="52" name="Rectangle 51">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a:p>
          </p:txBody>
        </p:sp>
      </p:grpSp>
      <p:sp>
        <p:nvSpPr>
          <p:cNvPr id="54" name="Rectangle 53">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pic>
        <p:nvPicPr>
          <p:cNvPr id="8" name="Picture 7" descr="Icon  Description automatically generated">
            <a:extLst>
              <a:ext uri="{FF2B5EF4-FFF2-40B4-BE49-F238E27FC236}">
                <a16:creationId xmlns:a16="http://schemas.microsoft.com/office/drawing/2014/main" id="{F9D775B3-1368-797F-41DF-D997C8401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287" y="1116345"/>
            <a:ext cx="4598828" cy="3866172"/>
          </a:xfrm>
          <a:prstGeom prst="rect">
            <a:avLst/>
          </a:prstGeom>
        </p:spPr>
      </p:pic>
      <p:pic>
        <p:nvPicPr>
          <p:cNvPr id="56" name="Picture 55">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08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cxnSp>
        <p:nvCxnSpPr>
          <p:cNvPr id="70" name="Straight Connector 69">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E76ECCD-9F60-DB21-8D7A-8A53897295C8}"/>
              </a:ext>
            </a:extLst>
          </p:cNvPr>
          <p:cNvSpPr>
            <a:spLocks noGrp="1"/>
          </p:cNvSpPr>
          <p:nvPr>
            <p:ph type="title"/>
          </p:nvPr>
        </p:nvSpPr>
        <p:spPr>
          <a:xfrm>
            <a:off x="1451580" y="804520"/>
            <a:ext cx="3530157" cy="1049235"/>
          </a:xfrm>
        </p:spPr>
        <p:txBody>
          <a:bodyPr>
            <a:normAutofit/>
          </a:bodyPr>
          <a:lstStyle/>
          <a:p>
            <a:pPr algn="l" rtl="0"/>
            <a:r>
              <a:rPr lang="en-IN" dirty="0">
                <a:solidFill>
                  <a:schemeClr val="accent2"/>
                </a:solidFill>
              </a:rPr>
              <a:t>hipotezleri test edin</a:t>
            </a:r>
          </a:p>
        </p:txBody>
      </p:sp>
      <p:sp>
        <p:nvSpPr>
          <p:cNvPr id="72" name="Rectangle 71">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n-US"/>
          </a:p>
        </p:txBody>
      </p:sp>
      <p:sp>
        <p:nvSpPr>
          <p:cNvPr id="31" name="Content Placeholder 8">
            <a:extLst>
              <a:ext uri="{FF2B5EF4-FFF2-40B4-BE49-F238E27FC236}">
                <a16:creationId xmlns:a16="http://schemas.microsoft.com/office/drawing/2014/main" id="{E5D5E360-0160-1F59-5C1F-D7D1E2D81B7B}"/>
              </a:ext>
            </a:extLst>
          </p:cNvPr>
          <p:cNvSpPr>
            <a:spLocks noGrp="1"/>
          </p:cNvSpPr>
          <p:nvPr>
            <p:ph idx="1"/>
          </p:nvPr>
        </p:nvSpPr>
        <p:spPr>
          <a:xfrm>
            <a:off x="1451581" y="2015732"/>
            <a:ext cx="3526523" cy="3450613"/>
          </a:xfrm>
        </p:spPr>
        <p:txBody>
          <a:bodyPr>
            <a:normAutofit/>
          </a:bodyPr>
          <a:lstStyle/>
          <a:p>
            <a:pPr algn="l" rtl="0"/>
            <a:r>
              <a:rPr lang="en-US" b="1" i="1" dirty="0"/>
              <a:t>Hipotez 2: Doğu bölgesi, diğer bölgelere kıyasla en yüksek satışlara sahiptir</a:t>
            </a:r>
            <a:r>
              <a:rPr lang="en-US" dirty="0"/>
              <a:t>.</a:t>
            </a:r>
          </a:p>
          <a:p>
            <a:pPr algn="l" rtl="0"/>
            <a:r>
              <a:rPr lang="en-US" dirty="0"/>
              <a:t>buhipotezi desteklenmediği içinMerkez en çok satış yapılan bölge</a:t>
            </a:r>
          </a:p>
        </p:txBody>
      </p:sp>
      <p:grpSp>
        <p:nvGrpSpPr>
          <p:cNvPr id="74" name="Group 73">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5" name="Rectangle 74">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a:p>
          </p:txBody>
        </p:sp>
        <p:sp>
          <p:nvSpPr>
            <p:cNvPr id="76" name="Rectangle 75">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a:p>
          </p:txBody>
        </p:sp>
      </p:grpSp>
      <p:sp>
        <p:nvSpPr>
          <p:cNvPr id="78" name="Rectangle 77">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pic>
        <p:nvPicPr>
          <p:cNvPr id="4" name="Picture 3" descr="Chart, histogram  Description automatically generated">
            <a:extLst>
              <a:ext uri="{FF2B5EF4-FFF2-40B4-BE49-F238E27FC236}">
                <a16:creationId xmlns:a16="http://schemas.microsoft.com/office/drawing/2014/main" id="{4E5E357A-12C0-23B4-A214-7743D5AC8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275" y="1116345"/>
            <a:ext cx="4350852" cy="3866172"/>
          </a:xfrm>
          <a:prstGeom prst="rect">
            <a:avLst/>
          </a:prstGeom>
        </p:spPr>
      </p:pic>
      <p:pic>
        <p:nvPicPr>
          <p:cNvPr id="80" name="Picture 79">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4137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1095</TotalTime>
  <Words>1044</Words>
  <Application>Microsoft Office PowerPoint</Application>
  <PresentationFormat>Geniş ekran</PresentationFormat>
  <Paragraphs>69</Paragraphs>
  <Slides>16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Arial</vt:lpstr>
      <vt:lpstr>Cambria</vt:lpstr>
      <vt:lpstr>Gill Sans MT</vt:lpstr>
      <vt:lpstr>Gallery</vt:lpstr>
      <vt:lpstr>PowerPoint Sunusu</vt:lpstr>
      <vt:lpstr>Sorun bildirimi</vt:lpstr>
      <vt:lpstr>Verileri toplayın ve temizleyin</vt:lpstr>
      <vt:lpstr>Verileri keşfedin</vt:lpstr>
      <vt:lpstr>varsayımlar</vt:lpstr>
      <vt:lpstr>Araştırma soruları</vt:lpstr>
      <vt:lpstr>hipotezler formüle</vt:lpstr>
      <vt:lpstr>hipotezleri test edin</vt:lpstr>
      <vt:lpstr>hipotezleri test edin</vt:lpstr>
      <vt:lpstr>hipotezleri test edin</vt:lpstr>
      <vt:lpstr>hipotezleri test edin</vt:lpstr>
      <vt:lpstr>hipotezleri test edin</vt:lpstr>
      <vt:lpstr>Sonuca varmak</vt:lpstr>
      <vt:lpstr>Sonuçları iletin</vt:lpstr>
      <vt:lpstr>Öneriler</vt:lpstr>
      <vt:lpstr>Öneriler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Priyang Bhatt</dc:creator>
  <cp:lastModifiedBy>pserkan253@gmail.com</cp:lastModifiedBy>
  <cp:revision>88</cp:revision>
  <dcterms:created xsi:type="dcterms:W3CDTF">2023-03-31T09:54:37Z</dcterms:created>
  <dcterms:modified xsi:type="dcterms:W3CDTF">2023-08-04T09:00:50Z</dcterms:modified>
</cp:coreProperties>
</file>