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66" r:id="rId2"/>
    <p:sldId id="355" r:id="rId3"/>
    <p:sldId id="360" r:id="rId4"/>
    <p:sldId id="361" r:id="rId5"/>
    <p:sldId id="374" r:id="rId6"/>
    <p:sldId id="373" r:id="rId7"/>
    <p:sldId id="362" r:id="rId8"/>
    <p:sldId id="363" r:id="rId9"/>
    <p:sldId id="367" r:id="rId10"/>
    <p:sldId id="368" r:id="rId11"/>
    <p:sldId id="370" r:id="rId12"/>
    <p:sldId id="369" r:id="rId13"/>
    <p:sldId id="365" r:id="rId14"/>
    <p:sldId id="364" r:id="rId15"/>
    <p:sldId id="371" r:id="rId16"/>
    <p:sldId id="3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04-08-2023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6EC0FD-31EC-4256-8110-C1EB9C6721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8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84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04-08-2023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35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04-08-2023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20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04-08-2023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43951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98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4BEEA2-6FC0-41FD-B909-4E3A76313034}" type="datetimeFigureOut">
              <a:rPr lang="en-IN" smtClean="0"/>
              <a:t>04-08-2023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8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04-08-2023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378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5A9929-7422-4977-BBA7-12885F0C7CB8}"/>
              </a:ext>
            </a:extLst>
          </p:cNvPr>
          <p:cNvSpPr>
            <a:spLocks noGrp="1"/>
          </p:cNvSpPr>
          <p:nvPr>
            <p:ph type="dt" sz="half" idx="10"/>
          </p:nvPr>
        </p:nvSpPr>
        <p:spPr>
          <a:xfrm>
            <a:off x="9524" y="6576975"/>
            <a:ext cx="2743200" cy="236169"/>
          </a:xfrm>
          <a:prstGeom prst="rect">
            <a:avLst/>
          </a:prstGeom>
        </p:spPr>
        <p:txBody>
          <a:bodyPr/>
          <a:lstStyle/>
          <a:p>
            <a:fld id="{8E24DBAB-AD75-40FF-9187-6DE77FD7BDB3}" type="datetime1">
              <a:rPr lang="en-IN" smtClean="0"/>
              <a:t>04-08-2023</a:t>
            </a:fld>
            <a:endParaRPr lang="en-IN" dirty="0"/>
          </a:p>
        </p:txBody>
      </p:sp>
      <p:sp>
        <p:nvSpPr>
          <p:cNvPr id="5" name="Slide Number Placeholder 4">
            <a:extLst>
              <a:ext uri="{FF2B5EF4-FFF2-40B4-BE49-F238E27FC236}">
                <a16:creationId xmlns:a16="http://schemas.microsoft.com/office/drawing/2014/main"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192803" y="777773"/>
            <a:ext cx="11806389" cy="2962274"/>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5400" cap="none" spc="50" dirty="0">
                <a:ln w="0"/>
                <a:solidFill>
                  <a:schemeClr val="accent2">
                    <a:lumMod val="75000"/>
                  </a:schemeClr>
                </a:solidFill>
                <a:effectLst>
                  <a:innerShdw blurRad="63500" dist="50800" dir="13500000">
                    <a:srgbClr val="000000">
                      <a:alpha val="50000"/>
                    </a:srgbClr>
                  </a:innerShdw>
                </a:effectLst>
                <a:latin typeface="Cambria"/>
                <a:ea typeface="Cambria"/>
              </a:rPr>
              <a:t>Superstore Sales Analysis</a:t>
            </a:r>
            <a:endParaRPr lang="en-IN" sz="5400" dirty="0">
              <a:solidFill>
                <a:schemeClr val="accent2">
                  <a:lumMod val="75000"/>
                </a:schemeClr>
              </a:solidFill>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IN" sz="3200" spc="300" dirty="0"/>
              <a:t>Prepared by</a:t>
            </a:r>
            <a:br>
              <a:rPr lang="en-IN" sz="3600" spc="300" dirty="0"/>
            </a:br>
            <a:r>
              <a:rPr lang="tr-TR" sz="3600" spc="300" dirty="0"/>
              <a:t>Serkan Polat</a:t>
            </a: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88E770C-9B0D-2D4C-A00B-BC90036BDCC0}"/>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35" name="Rectangle 3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E5C6002B-C3DE-FF3D-B1C4-B7D68AE617F3}"/>
              </a:ext>
            </a:extLst>
          </p:cNvPr>
          <p:cNvSpPr>
            <a:spLocks noGrp="1"/>
          </p:cNvSpPr>
          <p:nvPr>
            <p:ph idx="1"/>
          </p:nvPr>
        </p:nvSpPr>
        <p:spPr>
          <a:xfrm>
            <a:off x="1451581" y="2015732"/>
            <a:ext cx="3526523" cy="3450613"/>
          </a:xfrm>
        </p:spPr>
        <p:txBody>
          <a:bodyPr>
            <a:normAutofit/>
          </a:bodyPr>
          <a:lstStyle/>
          <a:p>
            <a:r>
              <a:rPr lang="en-US" b="1" i="1" dirty="0"/>
              <a:t>Hypothesis 3: Sales are higher during certain months of the year.</a:t>
            </a:r>
            <a:endParaRPr lang="en-US" dirty="0"/>
          </a:p>
          <a:p>
            <a:r>
              <a:rPr lang="en-US" dirty="0"/>
              <a:t>Sales are higher in November and December. </a:t>
            </a:r>
          </a:p>
          <a:p>
            <a:r>
              <a:rPr lang="en-US" dirty="0"/>
              <a:t>This supports our hypothesis that sales are higher during certain months of the year.</a:t>
            </a:r>
          </a:p>
        </p:txBody>
      </p:sp>
      <p:grpSp>
        <p:nvGrpSpPr>
          <p:cNvPr id="37" name="Group 3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8" name="Rectangle 3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Chart, line chart&#10;&#10;Description automatically generated">
            <a:extLst>
              <a:ext uri="{FF2B5EF4-FFF2-40B4-BE49-F238E27FC236}">
                <a16:creationId xmlns:a16="http://schemas.microsoft.com/office/drawing/2014/main" id="{227DAB6D-5148-9C47-0EE0-BB6E67931F7F}"/>
              </a:ext>
            </a:extLst>
          </p:cNvPr>
          <p:cNvPicPr>
            <a:picLocks noChangeAspect="1"/>
          </p:cNvPicPr>
          <p:nvPr/>
        </p:nvPicPr>
        <p:blipFill rotWithShape="1">
          <a:blip r:embed="rId2">
            <a:extLst>
              <a:ext uri="{28A0092B-C50C-407E-A947-70E740481C1C}">
                <a14:useLocalDpi xmlns:a14="http://schemas.microsoft.com/office/drawing/2010/main" val="0"/>
              </a:ext>
            </a:extLst>
          </a:blip>
          <a:srcRect l="7893" r="2288" b="-1"/>
          <a:stretch/>
        </p:blipFill>
        <p:spPr>
          <a:xfrm>
            <a:off x="6093926" y="1116345"/>
            <a:ext cx="4821551" cy="3866172"/>
          </a:xfrm>
          <a:prstGeom prst="rect">
            <a:avLst/>
          </a:prstGeom>
        </p:spPr>
      </p:pic>
      <p:pic>
        <p:nvPicPr>
          <p:cNvPr id="41" name="Picture 4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7B8ED3E-E290-C7A9-C2B6-C140842B2A07}"/>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16" name="Rectangle 15">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88998A81-C06C-A5CB-F2FB-9180FCDDEF1C}"/>
              </a:ext>
            </a:extLst>
          </p:cNvPr>
          <p:cNvSpPr>
            <a:spLocks noGrp="1"/>
          </p:cNvSpPr>
          <p:nvPr>
            <p:ph idx="1"/>
          </p:nvPr>
        </p:nvSpPr>
        <p:spPr>
          <a:xfrm>
            <a:off x="1451581" y="2015732"/>
            <a:ext cx="3526523" cy="3450613"/>
          </a:xfrm>
        </p:spPr>
        <p:txBody>
          <a:bodyPr>
            <a:normAutofit/>
          </a:bodyPr>
          <a:lstStyle/>
          <a:p>
            <a:pPr algn="just"/>
            <a:r>
              <a:rPr lang="en-US" b="1" i="1" dirty="0"/>
              <a:t>Hypothesis 4: Orders with same-day shipping have the lowest rate of returned products</a:t>
            </a:r>
            <a:r>
              <a:rPr lang="en-US" dirty="0"/>
              <a:t>.</a:t>
            </a:r>
          </a:p>
          <a:p>
            <a:pPr algn="just"/>
            <a:r>
              <a:rPr lang="en-US" dirty="0"/>
              <a:t>The hypothesis is supported as orders with same-day shipping have the lowest rate of returned products.</a:t>
            </a:r>
          </a:p>
        </p:txBody>
      </p:sp>
      <p:grpSp>
        <p:nvGrpSpPr>
          <p:cNvPr id="18" name="Group 17">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ipart&#10;&#10;Description automatically generated">
            <a:extLst>
              <a:ext uri="{FF2B5EF4-FFF2-40B4-BE49-F238E27FC236}">
                <a16:creationId xmlns:a16="http://schemas.microsoft.com/office/drawing/2014/main" id="{A5039477-AAE2-63B9-91E0-49A5739A6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425848"/>
            <a:ext cx="4821551" cy="3247166"/>
          </a:xfrm>
          <a:prstGeom prst="rect">
            <a:avLst/>
          </a:prstGeom>
        </p:spPr>
      </p:pic>
      <p:pic>
        <p:nvPicPr>
          <p:cNvPr id="24" name="Picture 23">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4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2DEF5C2-8B05-76CD-A556-DA238407ECB3}"/>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40" name="Rectangle 3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ontent Placeholder 13">
            <a:extLst>
              <a:ext uri="{FF2B5EF4-FFF2-40B4-BE49-F238E27FC236}">
                <a16:creationId xmlns:a16="http://schemas.microsoft.com/office/drawing/2014/main" id="{2CF21836-2495-DB81-9671-1A4ACDAA6462}"/>
              </a:ext>
            </a:extLst>
          </p:cNvPr>
          <p:cNvSpPr>
            <a:spLocks noGrp="1"/>
          </p:cNvSpPr>
          <p:nvPr>
            <p:ph idx="1"/>
          </p:nvPr>
        </p:nvSpPr>
        <p:spPr>
          <a:xfrm>
            <a:off x="1451581" y="2015732"/>
            <a:ext cx="3526523" cy="3450613"/>
          </a:xfrm>
        </p:spPr>
        <p:txBody>
          <a:bodyPr>
            <a:normAutofit/>
          </a:bodyPr>
          <a:lstStyle/>
          <a:p>
            <a:r>
              <a:rPr lang="en-US" b="1" i="1" dirty="0"/>
              <a:t>Hypothesis 5: The Company's profit is more on weekdays than on weekends.</a:t>
            </a:r>
            <a:endParaRPr lang="en-US" dirty="0"/>
          </a:p>
          <a:p>
            <a:r>
              <a:rPr lang="en-US" dirty="0"/>
              <a:t>The hypothesis is supported as the company's profit is higher on weekdays compared to weekends.</a:t>
            </a:r>
          </a:p>
        </p:txBody>
      </p:sp>
      <p:grpSp>
        <p:nvGrpSpPr>
          <p:cNvPr id="42" name="Group 4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61" y="1056450"/>
            <a:ext cx="5064846" cy="4056854"/>
          </a:xfrm>
          <a:prstGeom prst="rect">
            <a:avLst/>
          </a:prstGeom>
        </p:spPr>
      </p:pic>
    </p:spTree>
    <p:extLst>
      <p:ext uri="{BB962C8B-B14F-4D97-AF65-F5344CB8AC3E}">
        <p14:creationId xmlns:p14="http://schemas.microsoft.com/office/powerpoint/2010/main" val="34896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514587"/>
            <a:ext cx="9603275" cy="1049235"/>
          </a:xfrm>
        </p:spPr>
        <p:txBody>
          <a:bodyPr/>
          <a:lstStyle/>
          <a:p>
            <a:r>
              <a:rPr lang="en-IN" dirty="0">
                <a:solidFill>
                  <a:schemeClr val="accent2"/>
                </a:solidFill>
              </a:rPr>
              <a:t>Draw conclusions</a:t>
            </a:r>
          </a:p>
        </p:txBody>
      </p:sp>
      <p:sp>
        <p:nvSpPr>
          <p:cNvPr id="3" name="Content Placeholder 2">
            <a:extLst>
              <a:ext uri="{FF2B5EF4-FFF2-40B4-BE49-F238E27FC236}">
                <a16:creationId xmlns:a16="http://schemas.microsoft.com/office/drawing/2014/main" id="{79925950-FE5C-8B2A-6CCC-E9309E73484B}"/>
              </a:ext>
            </a:extLst>
          </p:cNvPr>
          <p:cNvSpPr>
            <a:spLocks noGrp="1"/>
          </p:cNvSpPr>
          <p:nvPr>
            <p:ph idx="1"/>
          </p:nvPr>
        </p:nvSpPr>
        <p:spPr>
          <a:xfrm>
            <a:off x="1451579" y="1984918"/>
            <a:ext cx="9603275" cy="3992136"/>
          </a:xfrm>
        </p:spPr>
        <p:txBody>
          <a:bodyPr>
            <a:normAutofit fontScale="85000" lnSpcReduction="20000"/>
          </a:bodyPr>
          <a:lstStyle/>
          <a:p>
            <a:r>
              <a:rPr lang="en-US" b="1" i="1" dirty="0"/>
              <a:t>Hypothesis 1: Technology products have the highest profit margin compared to other product categories. </a:t>
            </a:r>
            <a:r>
              <a:rPr lang="en-US" dirty="0"/>
              <a:t>This hypothesis is supported. The data shows that technology products have the highest profit margin compared to other product categories.</a:t>
            </a:r>
          </a:p>
          <a:p>
            <a:r>
              <a:rPr lang="en-US" b="1" i="1" dirty="0"/>
              <a:t>Hypothesis 2: The East region has the highest sales compared to other regions</a:t>
            </a:r>
            <a:r>
              <a:rPr lang="en-US" dirty="0"/>
              <a:t>. This hypothesis is not supported. The data shows that the East region does not have the highest sales compared to other regions.</a:t>
            </a:r>
          </a:p>
          <a:p>
            <a:r>
              <a:rPr lang="en-US" b="1" i="1" dirty="0"/>
              <a:t>Hypothesis 3: Sales are higher during certain months of the year. </a:t>
            </a:r>
            <a:r>
              <a:rPr lang="en-US" dirty="0"/>
              <a:t>This hypothesis is supported. The data shows that sales are higher during certain months of the year.</a:t>
            </a:r>
          </a:p>
          <a:p>
            <a:r>
              <a:rPr lang="en-US" b="1" i="1" dirty="0"/>
              <a:t>Hypothesis 4: Orders with same-day shipping have the lowest rate of returned products</a:t>
            </a:r>
            <a:r>
              <a:rPr lang="en-US" dirty="0"/>
              <a:t>. This hypothesis is supported. The data shows that orders with same-day shipping have the lowest rate of returned products.</a:t>
            </a:r>
          </a:p>
          <a:p>
            <a:r>
              <a:rPr lang="en-US" b="1" i="1" dirty="0"/>
              <a:t>Hypothesis 5: </a:t>
            </a:r>
            <a:r>
              <a:rPr lang="en-US" b="1" i="1"/>
              <a:t>The Company's </a:t>
            </a:r>
            <a:r>
              <a:rPr lang="en-US" b="1" i="1" dirty="0"/>
              <a:t>profit is more on weekdays than on weekends. </a:t>
            </a:r>
            <a:r>
              <a:rPr lang="en-US" dirty="0"/>
              <a:t>This hypothesis is supported. The data shows that the company's profit is more on weekdays than on weekends.</a:t>
            </a:r>
            <a:endParaRPr lang="en-IN" dirty="0"/>
          </a:p>
        </p:txBody>
      </p:sp>
    </p:spTree>
    <p:extLst>
      <p:ext uri="{BB962C8B-B14F-4D97-AF65-F5344CB8AC3E}">
        <p14:creationId xmlns:p14="http://schemas.microsoft.com/office/powerpoint/2010/main" val="30443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6797-7E6C-863A-91C5-FA0428187A75}"/>
              </a:ext>
            </a:extLst>
          </p:cNvPr>
          <p:cNvSpPr>
            <a:spLocks noGrp="1"/>
          </p:cNvSpPr>
          <p:nvPr>
            <p:ph type="title"/>
          </p:nvPr>
        </p:nvSpPr>
        <p:spPr/>
        <p:txBody>
          <a:bodyPr/>
          <a:lstStyle/>
          <a:p>
            <a:r>
              <a:rPr lang="en-IN" dirty="0">
                <a:solidFill>
                  <a:schemeClr val="accent2"/>
                </a:solidFill>
              </a:rPr>
              <a:t>Communicate the results</a:t>
            </a:r>
          </a:p>
        </p:txBody>
      </p:sp>
      <p:sp>
        <p:nvSpPr>
          <p:cNvPr id="3" name="Content Placeholder 2">
            <a:extLst>
              <a:ext uri="{FF2B5EF4-FFF2-40B4-BE49-F238E27FC236}">
                <a16:creationId xmlns:a16="http://schemas.microsoft.com/office/drawing/2014/main" id="{F5C66031-E15B-006F-9F77-2560F97274DF}"/>
              </a:ext>
            </a:extLst>
          </p:cNvPr>
          <p:cNvSpPr>
            <a:spLocks noGrp="1"/>
          </p:cNvSpPr>
          <p:nvPr>
            <p:ph idx="1"/>
          </p:nvPr>
        </p:nvSpPr>
        <p:spPr>
          <a:xfrm>
            <a:off x="1451579" y="2015732"/>
            <a:ext cx="9603275" cy="3816356"/>
          </a:xfrm>
        </p:spPr>
        <p:txBody>
          <a:bodyPr>
            <a:normAutofit fontScale="92500" lnSpcReduction="20000"/>
          </a:bodyPr>
          <a:lstStyle/>
          <a:p>
            <a:pPr algn="just"/>
            <a:r>
              <a:rPr lang="en-US" dirty="0"/>
              <a:t>Based on the analysis, it can be concluded that technology products have the highest profit margin compared to other product categories. </a:t>
            </a:r>
          </a:p>
          <a:p>
            <a:pPr algn="just"/>
            <a:r>
              <a:rPr lang="en-US" dirty="0"/>
              <a:t>The company's profit is higher on weekdays than on weekends. Sales are higher during certain months of the year. </a:t>
            </a:r>
          </a:p>
          <a:p>
            <a:pPr algn="just"/>
            <a:r>
              <a:rPr lang="en-US" dirty="0"/>
              <a:t>Orders with same-day shipping have the lowest rate of returned products. However, the hypothesis that the East region has the highest sales compared to other regions is not supported by the data. </a:t>
            </a:r>
          </a:p>
          <a:p>
            <a:pPr algn="just"/>
            <a:r>
              <a:rPr lang="en-US" dirty="0"/>
              <a:t>These conclusions provide valuable insights into the company's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p:txBody>
      </p:sp>
    </p:spTree>
    <p:extLst>
      <p:ext uri="{BB962C8B-B14F-4D97-AF65-F5344CB8AC3E}">
        <p14:creationId xmlns:p14="http://schemas.microsoft.com/office/powerpoint/2010/main" val="30758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p:txBody>
          <a:bodyPr/>
          <a:lstStyle/>
          <a:p>
            <a:r>
              <a:rPr lang="en-IN" dirty="0">
                <a:solidFill>
                  <a:schemeClr val="accent2"/>
                </a:solidFill>
              </a:rPr>
              <a:t>Suggestions</a:t>
            </a:r>
            <a:endParaRPr lang="en-IN" i="1" dirty="0">
              <a:solidFill>
                <a:schemeClr val="accent2"/>
              </a:solidFill>
            </a:endParaRPr>
          </a:p>
        </p:txBody>
      </p:sp>
      <p:sp>
        <p:nvSpPr>
          <p:cNvPr id="3" name="Content Placeholder 2">
            <a:extLst>
              <a:ext uri="{FF2B5EF4-FFF2-40B4-BE49-F238E27FC236}">
                <a16:creationId xmlns:a16="http://schemas.microsoft.com/office/drawing/2014/main" id="{BB19DAF7-5F3E-736D-9733-83895A57873B}"/>
              </a:ext>
            </a:extLst>
          </p:cNvPr>
          <p:cNvSpPr>
            <a:spLocks noGrp="1"/>
          </p:cNvSpPr>
          <p:nvPr>
            <p:ph idx="1"/>
          </p:nvPr>
        </p:nvSpPr>
        <p:spPr>
          <a:xfrm>
            <a:off x="1451579" y="2015732"/>
            <a:ext cx="9603275" cy="3838658"/>
          </a:xfrm>
        </p:spPr>
        <p:txBody>
          <a:bodyPr>
            <a:normAutofit fontScale="92500" lnSpcReduction="20000"/>
          </a:body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then the 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FD9-AEBA-9218-AEEC-AEB83D94C7BD}"/>
              </a:ext>
            </a:extLst>
          </p:cNvPr>
          <p:cNvSpPr>
            <a:spLocks noGrp="1"/>
          </p:cNvSpPr>
          <p:nvPr>
            <p:ph type="title"/>
          </p:nvPr>
        </p:nvSpPr>
        <p:spPr/>
        <p:txBody>
          <a:bodyPr/>
          <a:lstStyle/>
          <a:p>
            <a:r>
              <a:rPr lang="en-IN" dirty="0">
                <a:solidFill>
                  <a:schemeClr val="accent2"/>
                </a:solidFill>
              </a:rPr>
              <a:t>Suggestions</a:t>
            </a:r>
          </a:p>
        </p:txBody>
      </p:sp>
      <p:sp>
        <p:nvSpPr>
          <p:cNvPr id="3" name="Content Placeholder 2">
            <a:extLst>
              <a:ext uri="{FF2B5EF4-FFF2-40B4-BE49-F238E27FC236}">
                <a16:creationId xmlns:a16="http://schemas.microsoft.com/office/drawing/2014/main" id="{3EFE23DB-B3A1-95F8-BB71-88604A7D7BA4}"/>
              </a:ext>
            </a:extLst>
          </p:cNvPr>
          <p:cNvSpPr>
            <a:spLocks noGrp="1"/>
          </p:cNvSpPr>
          <p:nvPr>
            <p:ph idx="1"/>
          </p:nvPr>
        </p:nvSpPr>
        <p:spPr/>
        <p:txBody>
          <a:bodyPr>
            <a:normAutofit fontScale="92500" lnSpcReduction="10000"/>
          </a:bodyPr>
          <a:lstStyle/>
          <a:p>
            <a:r>
              <a:rPr lang="en-US" dirty="0"/>
              <a:t>The company could consider offering more same-day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IN" dirty="0"/>
          </a:p>
        </p:txBody>
      </p:sp>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p:txBody>
          <a:bodyPr/>
          <a:lstStyle/>
          <a:p>
            <a:r>
              <a:rPr lang="en-IN" dirty="0">
                <a:solidFill>
                  <a:schemeClr val="accent2"/>
                </a:solidFill>
              </a:rPr>
              <a:t>problem statement</a:t>
            </a:r>
          </a:p>
        </p:txBody>
      </p:sp>
      <p:sp>
        <p:nvSpPr>
          <p:cNvPr id="3" name="Content Placeholder 2">
            <a:extLst>
              <a:ext uri="{FF2B5EF4-FFF2-40B4-BE49-F238E27FC236}">
                <a16:creationId xmlns:a16="http://schemas.microsoft.com/office/drawing/2014/main" id="{AFC69F99-5774-AD32-CDC4-17BE246FED9D}"/>
              </a:ext>
            </a:extLst>
          </p:cNvPr>
          <p:cNvSpPr>
            <a:spLocks noGrp="1"/>
          </p:cNvSpPr>
          <p:nvPr>
            <p:ph idx="1"/>
          </p:nvPr>
        </p:nvSpPr>
        <p:spPr/>
        <p:txBody>
          <a:bodyPr>
            <a:normAutofit fontScale="92500" lnSpcReduction="10000"/>
          </a:bodyPr>
          <a:lstStyle/>
          <a:p>
            <a:pPr algn="just"/>
            <a:r>
              <a:rPr lang="en-US" dirty="0"/>
              <a:t>The Superstore dataset provides sales and profit data for a variety of products across different categories and regions.</a:t>
            </a:r>
          </a:p>
          <a:p>
            <a:pPr algn="just"/>
            <a:r>
              <a:rPr lang="en-US" dirty="0"/>
              <a:t>The goal of this project is to analyze the data and identify insights that can help the company 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company on how to optimize its product offerings and improve its revenue and profitability.</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1CB-5282-FDD9-757D-3A587DAA6C98}"/>
              </a:ext>
            </a:extLst>
          </p:cNvPr>
          <p:cNvSpPr>
            <a:spLocks noGrp="1"/>
          </p:cNvSpPr>
          <p:nvPr>
            <p:ph type="title"/>
          </p:nvPr>
        </p:nvSpPr>
        <p:spPr/>
        <p:txBody>
          <a:bodyPr/>
          <a:lstStyle/>
          <a:p>
            <a:r>
              <a:rPr lang="en-US" dirty="0">
                <a:solidFill>
                  <a:schemeClr val="accent2"/>
                </a:solidFill>
              </a:rPr>
              <a:t>Gather and clean the data</a:t>
            </a:r>
            <a:endParaRPr lang="en-IN" dirty="0">
              <a:solidFill>
                <a:schemeClr val="accent2"/>
              </a:solidFill>
            </a:endParaRPr>
          </a:p>
        </p:txBody>
      </p:sp>
      <p:sp>
        <p:nvSpPr>
          <p:cNvPr id="3" name="Content Placeholder 2">
            <a:extLst>
              <a:ext uri="{FF2B5EF4-FFF2-40B4-BE49-F238E27FC236}">
                <a16:creationId xmlns:a16="http://schemas.microsoft.com/office/drawing/2014/main" id="{0ED4BA9A-109F-E869-14DA-159FA7804F7A}"/>
              </a:ext>
            </a:extLst>
          </p:cNvPr>
          <p:cNvSpPr>
            <a:spLocks noGrp="1"/>
          </p:cNvSpPr>
          <p:nvPr>
            <p:ph idx="1"/>
          </p:nvPr>
        </p:nvSpPr>
        <p:spPr/>
        <p:txBody>
          <a:bodyPr/>
          <a:lstStyle/>
          <a:p>
            <a:pPr algn="just"/>
            <a:r>
              <a:rPr lang="en-US" dirty="0"/>
              <a:t>Once you have defined the problem or question, you need to gather the data you'll need to analyze. </a:t>
            </a:r>
          </a:p>
          <a:p>
            <a:pPr algn="just"/>
            <a:r>
              <a:rPr lang="en-US" dirty="0"/>
              <a:t>This could involve collecting data from various sources or accessing existing data sets. You'll also need to clean the data to ensure it's accurate, complete, and consistent.</a:t>
            </a:r>
            <a:endParaRPr lang="en-IN" dirty="0"/>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C00C-B097-08E1-FA3D-800D46703B15}"/>
              </a:ext>
            </a:extLst>
          </p:cNvPr>
          <p:cNvSpPr>
            <a:spLocks noGrp="1"/>
          </p:cNvSpPr>
          <p:nvPr>
            <p:ph type="title"/>
          </p:nvPr>
        </p:nvSpPr>
        <p:spPr/>
        <p:txBody>
          <a:bodyPr/>
          <a:lstStyle/>
          <a:p>
            <a:r>
              <a:rPr lang="en-IN" dirty="0">
                <a:solidFill>
                  <a:schemeClr val="accent2"/>
                </a:solidFill>
              </a:rPr>
              <a:t>Explore the data</a:t>
            </a:r>
          </a:p>
        </p:txBody>
      </p:sp>
      <p:sp>
        <p:nvSpPr>
          <p:cNvPr id="3" name="Content Placeholder 2">
            <a:extLst>
              <a:ext uri="{FF2B5EF4-FFF2-40B4-BE49-F238E27FC236}">
                <a16:creationId xmlns:a16="http://schemas.microsoft.com/office/drawing/2014/main" id="{A46C8B06-42BF-B396-4FA4-C77EFD401570}"/>
              </a:ext>
            </a:extLst>
          </p:cNvPr>
          <p:cNvSpPr>
            <a:spLocks noGrp="1"/>
          </p:cNvSpPr>
          <p:nvPr>
            <p:ph idx="1"/>
          </p:nvPr>
        </p:nvSpPr>
        <p:spPr/>
        <p:txBody>
          <a:bodyPr/>
          <a:lstStyle/>
          <a:p>
            <a:r>
              <a:rPr lang="en-US" dirty="0"/>
              <a:t>Once you have your data, you'll need to explore it to get a sense of what it contains. </a:t>
            </a:r>
          </a:p>
          <a:p>
            <a:r>
              <a:rPr lang="en-US" dirty="0"/>
              <a:t>This might involve creating visualizations, calculating basic statistics, or conducting other exploratory analysis techniques.</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F4E1-48AC-5452-BF2A-4C8E7AA2625B}"/>
              </a:ext>
            </a:extLst>
          </p:cNvPr>
          <p:cNvSpPr>
            <a:spLocks noGrp="1"/>
          </p:cNvSpPr>
          <p:nvPr>
            <p:ph type="title"/>
          </p:nvPr>
        </p:nvSpPr>
        <p:spPr/>
        <p:txBody>
          <a:bodyPr/>
          <a:lstStyle/>
          <a:p>
            <a:r>
              <a:rPr lang="en-IN" dirty="0">
                <a:solidFill>
                  <a:schemeClr val="accent2"/>
                </a:solidFill>
              </a:rPr>
              <a:t>assumptions</a:t>
            </a:r>
          </a:p>
        </p:txBody>
      </p:sp>
      <p:sp>
        <p:nvSpPr>
          <p:cNvPr id="3" name="Content Placeholder 2">
            <a:extLst>
              <a:ext uri="{FF2B5EF4-FFF2-40B4-BE49-F238E27FC236}">
                <a16:creationId xmlns:a16="http://schemas.microsoft.com/office/drawing/2014/main" id="{38F3A2AC-CE1F-5DD3-3395-C5FE6B0BEF19}"/>
              </a:ext>
            </a:extLst>
          </p:cNvPr>
          <p:cNvSpPr>
            <a:spLocks noGrp="1"/>
          </p:cNvSpPr>
          <p:nvPr>
            <p:ph idx="1"/>
          </p:nvPr>
        </p:nvSpPr>
        <p:spPr/>
        <p:txBody>
          <a:bodyPr/>
          <a:lstStyle/>
          <a:p>
            <a:r>
              <a:rPr lang="en-US" dirty="0"/>
              <a:t>The superstore dataset contains a representative sample of all transactions conducted by the store during the time period covered by the dataset.</a:t>
            </a:r>
          </a:p>
          <a:p>
            <a:r>
              <a:rPr lang="en-US" dirty="0"/>
              <a:t>The data in the superstore dataset is accurate and has been cleaned and preprocessed prior to analysis.</a:t>
            </a:r>
          </a:p>
          <a:p>
            <a:r>
              <a:rPr lang="en-US" dirty="0"/>
              <a:t>The superstore dataset covers a sufficient time period to allow for the identification of trends or patterns in sales and profitability.</a:t>
            </a:r>
          </a:p>
          <a:p>
            <a:r>
              <a:rPr lang="en-US" dirty="0"/>
              <a:t>The Super Store dataset is not impacted by any significant outliers or anomalies that could skew the results of any analysis conducted on the dataset.</a:t>
            </a:r>
            <a:endParaRPr lang="en-IN" dirty="0"/>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p:txBody>
          <a:bodyPr/>
          <a:lstStyle/>
          <a:p>
            <a:r>
              <a:rPr lang="en-IN" dirty="0">
                <a:solidFill>
                  <a:schemeClr val="accent2"/>
                </a:solidFill>
              </a:rPr>
              <a:t>research questions</a:t>
            </a:r>
          </a:p>
        </p:txBody>
      </p:sp>
      <p:sp>
        <p:nvSpPr>
          <p:cNvPr id="3" name="Content Placeholder 2">
            <a:extLst>
              <a:ext uri="{FF2B5EF4-FFF2-40B4-BE49-F238E27FC236}">
                <a16:creationId xmlns:a16="http://schemas.microsoft.com/office/drawing/2014/main" id="{90BC59F1-9FD7-8437-DBBF-9895D438E7A0}"/>
              </a:ext>
            </a:extLst>
          </p:cNvPr>
          <p:cNvSpPr>
            <a:spLocks noGrp="1"/>
          </p:cNvSpPr>
          <p:nvPr>
            <p:ph idx="1"/>
          </p:nvPr>
        </p:nvSpPr>
        <p:spPr/>
        <p:txBody>
          <a:bodyPr>
            <a:normAutofit/>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a:p>
            <a:endParaRPr lang="en-IN" dirty="0"/>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p:txBody>
          <a:bodyPr/>
          <a:lstStyle/>
          <a:p>
            <a:r>
              <a:rPr lang="en-IN" dirty="0">
                <a:solidFill>
                  <a:schemeClr val="accent2"/>
                </a:solidFill>
              </a:rPr>
              <a:t>Formulate hypotheses</a:t>
            </a:r>
          </a:p>
        </p:txBody>
      </p:sp>
      <p:sp>
        <p:nvSpPr>
          <p:cNvPr id="3" name="Content Placeholder 2">
            <a:extLst>
              <a:ext uri="{FF2B5EF4-FFF2-40B4-BE49-F238E27FC236}">
                <a16:creationId xmlns:a16="http://schemas.microsoft.com/office/drawing/2014/main" id="{328DCE10-29D6-818B-A472-1F423B3584B6}"/>
              </a:ext>
            </a:extLst>
          </p:cNvPr>
          <p:cNvSpPr>
            <a:spLocks noGrp="1"/>
          </p:cNvSpPr>
          <p:nvPr>
            <p:ph idx="1"/>
          </p:nvPr>
        </p:nvSpPr>
        <p:spPr/>
        <p:txBody>
          <a:body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company's profit is more on weekdays than on weekends.</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EDCEFDF-34D0-3D85-A718-1F72BC70BA5A}"/>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48" name="Rectangle 4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42ABA2F-B2AD-EB92-D8AA-AEB2158867FD}"/>
              </a:ext>
            </a:extLst>
          </p:cNvPr>
          <p:cNvSpPr>
            <a:spLocks noGrp="1"/>
          </p:cNvSpPr>
          <p:nvPr>
            <p:ph idx="1"/>
          </p:nvPr>
        </p:nvSpPr>
        <p:spPr>
          <a:xfrm>
            <a:off x="1451581" y="2015732"/>
            <a:ext cx="3526523" cy="3450613"/>
          </a:xfrm>
        </p:spPr>
        <p:txBody>
          <a:bodyPr>
            <a:normAutofit/>
          </a:bodyPr>
          <a:lstStyle/>
          <a:p>
            <a:r>
              <a:rPr lang="en-US" b="1" i="1" dirty="0"/>
              <a:t>Hypothesis 1:  Technology products have the highest profit margin compared to other product categories.</a:t>
            </a:r>
            <a:endParaRPr lang="en-US" dirty="0"/>
          </a:p>
          <a:p>
            <a:r>
              <a:rPr lang="en-US" dirty="0"/>
              <a:t>The Hypothesis is supported as technology products have the highest profit margin of the three categories.</a:t>
            </a:r>
            <a:endParaRPr lang="en-IN" dirty="0"/>
          </a:p>
        </p:txBody>
      </p:sp>
      <p:grpSp>
        <p:nvGrpSpPr>
          <p:cNvPr id="50" name="Group 4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id="{F9D775B3-1368-797F-41DF-D997C8401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287" y="1116345"/>
            <a:ext cx="4598828" cy="3866172"/>
          </a:xfrm>
          <a:prstGeom prst="rect">
            <a:avLst/>
          </a:prstGeom>
        </p:spPr>
      </p:pic>
      <p:pic>
        <p:nvPicPr>
          <p:cNvPr id="56" name="Picture 5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E76ECCD-9F60-DB21-8D7A-8A53897295C8}"/>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72" name="Rectangle 7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ontent Placeholder 8">
            <a:extLst>
              <a:ext uri="{FF2B5EF4-FFF2-40B4-BE49-F238E27FC236}">
                <a16:creationId xmlns:a16="http://schemas.microsoft.com/office/drawing/2014/main" id="{E5D5E360-0160-1F59-5C1F-D7D1E2D81B7B}"/>
              </a:ext>
            </a:extLst>
          </p:cNvPr>
          <p:cNvSpPr>
            <a:spLocks noGrp="1"/>
          </p:cNvSpPr>
          <p:nvPr>
            <p:ph idx="1"/>
          </p:nvPr>
        </p:nvSpPr>
        <p:spPr>
          <a:xfrm>
            <a:off x="1451581" y="2015732"/>
            <a:ext cx="3526523" cy="3450613"/>
          </a:xfrm>
        </p:spPr>
        <p:txBody>
          <a:bodyPr>
            <a:normAutofit/>
          </a:bodyPr>
          <a:lstStyle/>
          <a:p>
            <a:pPr algn="just"/>
            <a:r>
              <a:rPr lang="en-US" b="1" i="1" dirty="0"/>
              <a:t>Hypothesis 2: The East region has the highest sales compared to other regions</a:t>
            </a:r>
            <a:r>
              <a:rPr lang="en-US" dirty="0"/>
              <a:t>.</a:t>
            </a:r>
          </a:p>
          <a:p>
            <a:r>
              <a:rPr lang="en-US" dirty="0"/>
              <a:t>The hypothesis is not supported as the Central region has the highest sales</a:t>
            </a:r>
          </a:p>
        </p:txBody>
      </p:sp>
      <p:grpSp>
        <p:nvGrpSpPr>
          <p:cNvPr id="74" name="Group 7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5" name="Rectangle 7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histogram&#10;&#10;Description automatically generated">
            <a:extLst>
              <a:ext uri="{FF2B5EF4-FFF2-40B4-BE49-F238E27FC236}">
                <a16:creationId xmlns:a16="http://schemas.microsoft.com/office/drawing/2014/main" id="{4E5E357A-12C0-23B4-A214-7743D5AC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75" y="1116345"/>
            <a:ext cx="4350852" cy="3866172"/>
          </a:xfrm>
          <a:prstGeom prst="rect">
            <a:avLst/>
          </a:prstGeom>
        </p:spPr>
      </p:pic>
      <p:pic>
        <p:nvPicPr>
          <p:cNvPr id="80" name="Picture 7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1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1095</TotalTime>
  <Words>1201</Words>
  <Application>Microsoft Office PowerPoint</Application>
  <PresentationFormat>Geniş ekran</PresentationFormat>
  <Paragraphs>69</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Cambria</vt:lpstr>
      <vt:lpstr>Gill Sans MT</vt:lpstr>
      <vt:lpstr>Gallery</vt:lpstr>
      <vt:lpstr>PowerPoint Sunusu</vt:lpstr>
      <vt:lpstr>problem statement</vt:lpstr>
      <vt:lpstr>Gather and clean the data</vt:lpstr>
      <vt:lpstr>Explore the data</vt:lpstr>
      <vt:lpstr>assumptions</vt:lpstr>
      <vt:lpstr>research questions</vt:lpstr>
      <vt:lpstr>Formulate hypotheses</vt:lpstr>
      <vt:lpstr>Test the hypotheses</vt:lpstr>
      <vt:lpstr>Test the hypotheses</vt:lpstr>
      <vt:lpstr>Test the hypotheses</vt:lpstr>
      <vt:lpstr>Test the hypotheses</vt:lpstr>
      <vt:lpstr>Test the hypotheses</vt:lpstr>
      <vt:lpstr>Draw conclusions</vt:lpstr>
      <vt:lpstr>Communicate the results</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pserkan253@gmail.com</cp:lastModifiedBy>
  <cp:revision>88</cp:revision>
  <dcterms:created xsi:type="dcterms:W3CDTF">2023-03-31T09:54:37Z</dcterms:created>
  <dcterms:modified xsi:type="dcterms:W3CDTF">2023-08-04T13:32:09Z</dcterms:modified>
</cp:coreProperties>
</file>