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75" r:id="rId4"/>
    <p:sldId id="282" r:id="rId5"/>
    <p:sldId id="291" r:id="rId6"/>
    <p:sldId id="283" r:id="rId7"/>
    <p:sldId id="285" r:id="rId8"/>
    <p:sldId id="292" r:id="rId9"/>
    <p:sldId id="287" r:id="rId10"/>
    <p:sldId id="288" r:id="rId11"/>
    <p:sldId id="293" r:id="rId12"/>
    <p:sldId id="295" r:id="rId13"/>
    <p:sldId id="296" r:id="rId14"/>
    <p:sldId id="281" r:id="rId15"/>
    <p:sldId id="270" r:id="rId16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121"/>
    <a:srgbClr val="E08E34"/>
    <a:srgbClr val="FFFFCC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 autoAdjust="0"/>
    <p:restoredTop sz="94660"/>
  </p:normalViewPr>
  <p:slideViewPr>
    <p:cSldViewPr>
      <p:cViewPr varScale="1">
        <p:scale>
          <a:sx n="85" d="100"/>
          <a:sy n="85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41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1447800" y="6536422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Ü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-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Bilgisayar Mühendisliği Bölümü</a:t>
            </a: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BİL 495/496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Bitirme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Projesi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0059" y="2053641"/>
            <a:ext cx="275187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GTÜ BİL MUH BİL 49</a:t>
            </a:r>
            <a:r>
              <a:rPr lang="tr-TR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</a:t>
            </a:r>
            <a:r>
              <a:rPr lang="en-US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67930" y="801866"/>
            <a:ext cx="4347470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3200" b="1" kern="1200" dirty="0">
                <a:solidFill>
                  <a:srgbClr val="000000"/>
                </a:solidFill>
              </a:rPr>
              <a:t>BIL 49</a:t>
            </a:r>
            <a:r>
              <a:rPr lang="tr-TR" altLang="en-US" sz="3200" b="1" kern="1200" dirty="0">
                <a:solidFill>
                  <a:srgbClr val="000000"/>
                </a:solidFill>
              </a:rPr>
              <a:t>6 Final Sunum</a:t>
            </a:r>
            <a:endParaRPr lang="en-US" altLang="en-US" sz="3200" b="1" kern="1200" dirty="0">
              <a:solidFill>
                <a:srgbClr val="000000"/>
              </a:solidFill>
            </a:endParaRPr>
          </a:p>
          <a:p>
            <a:pPr algn="l" eaLnBrk="1" hangingPunct="1">
              <a:lnSpc>
                <a:spcPct val="90000"/>
              </a:lnSpc>
            </a:pPr>
            <a:endParaRPr lang="tr-TR" altLang="en-US" sz="3200" b="1" kern="1200" dirty="0">
              <a:solidFill>
                <a:srgbClr val="000000"/>
              </a:solidFill>
            </a:endParaRPr>
          </a:p>
          <a:p>
            <a:pPr algn="l" eaLnBrk="1" hangingPunct="1">
              <a:lnSpc>
                <a:spcPct val="90000"/>
              </a:lnSpc>
            </a:pPr>
            <a:endParaRPr lang="en-US" altLang="en-US" sz="2100" b="1" kern="1200" dirty="0">
              <a:solidFill>
                <a:srgbClr val="000000"/>
              </a:solidFill>
            </a:endParaRPr>
          </a:p>
          <a:p>
            <a:pPr indent="-2286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100" b="1" kern="1200" dirty="0">
                <a:solidFill>
                  <a:srgbClr val="000000"/>
                </a:solidFill>
              </a:rPr>
              <a:t>Serkan SORMAN</a:t>
            </a:r>
          </a:p>
          <a:p>
            <a:pPr indent="-2286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100" b="1" kern="1200" dirty="0">
              <a:solidFill>
                <a:srgbClr val="000000"/>
              </a:solidFill>
            </a:endParaRPr>
          </a:p>
          <a:p>
            <a:pPr indent="-2286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100" b="1" kern="1200" dirty="0" err="1">
                <a:solidFill>
                  <a:srgbClr val="000000"/>
                </a:solidFill>
              </a:rPr>
              <a:t>Proje</a:t>
            </a:r>
            <a:r>
              <a:rPr lang="en-US" altLang="en-US" sz="2100" b="1" kern="1200" dirty="0">
                <a:solidFill>
                  <a:srgbClr val="000000"/>
                </a:solidFill>
              </a:rPr>
              <a:t> </a:t>
            </a:r>
            <a:r>
              <a:rPr lang="en-US" altLang="en-US" sz="2100" b="1" kern="1200" dirty="0" err="1">
                <a:solidFill>
                  <a:srgbClr val="000000"/>
                </a:solidFill>
              </a:rPr>
              <a:t>Danışmanı</a:t>
            </a:r>
            <a:r>
              <a:rPr lang="en-US" altLang="en-US" sz="2100" b="1" kern="1200" dirty="0">
                <a:solidFill>
                  <a:srgbClr val="000000"/>
                </a:solidFill>
              </a:rPr>
              <a:t>: Murat</a:t>
            </a:r>
            <a:r>
              <a:rPr lang="tr-TR" altLang="en-US" sz="2100" b="1" kern="1200" dirty="0">
                <a:solidFill>
                  <a:srgbClr val="000000"/>
                </a:solidFill>
              </a:rPr>
              <a:t> </a:t>
            </a:r>
            <a:r>
              <a:rPr lang="en-US" altLang="en-US" sz="2100" b="1" kern="1200" dirty="0" err="1">
                <a:solidFill>
                  <a:srgbClr val="000000"/>
                </a:solidFill>
              </a:rPr>
              <a:t>Şeker</a:t>
            </a:r>
            <a:endParaRPr lang="tr-TR" altLang="en-US" sz="2100" b="1" kern="1200" dirty="0">
              <a:solidFill>
                <a:srgbClr val="000000"/>
              </a:solidFill>
            </a:endParaRPr>
          </a:p>
          <a:p>
            <a:pPr algn="l" eaLnBrk="1" hangingPunct="1">
              <a:lnSpc>
                <a:spcPct val="90000"/>
              </a:lnSpc>
            </a:pPr>
            <a:endParaRPr lang="en-US" altLang="en-US" sz="2100" b="1" kern="1200" dirty="0">
              <a:solidFill>
                <a:srgbClr val="000000"/>
              </a:solidFill>
            </a:endParaRPr>
          </a:p>
          <a:p>
            <a:pPr indent="-228600"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100" b="1" kern="1200" dirty="0">
                <a:solidFill>
                  <a:srgbClr val="000000"/>
                </a:solidFill>
              </a:rPr>
              <a:t> </a:t>
            </a:r>
            <a:r>
              <a:rPr lang="tr-TR" altLang="en-US" sz="2100" b="1" kern="1200" dirty="0">
                <a:solidFill>
                  <a:srgbClr val="000000"/>
                </a:solidFill>
              </a:rPr>
              <a:t>9 Temmuz</a:t>
            </a:r>
            <a:r>
              <a:rPr lang="en-US" altLang="en-US" sz="2100" b="1" kern="1200" dirty="0">
                <a:solidFill>
                  <a:srgbClr val="000000"/>
                </a:solidFill>
              </a:rPr>
              <a:t> 20</a:t>
            </a:r>
            <a:r>
              <a:rPr lang="tr-TR" altLang="en-US" sz="2100" b="1" kern="1200" dirty="0">
                <a:solidFill>
                  <a:srgbClr val="000000"/>
                </a:solidFill>
              </a:rPr>
              <a:t>20</a:t>
            </a:r>
            <a:endParaRPr lang="en-US" altLang="en-US" sz="2100" b="1" kern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4FD271-F42C-494D-9221-11DD416E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altLang="en-US" sz="3400" dirty="0">
                <a:solidFill>
                  <a:srgbClr val="050121"/>
                </a:solidFill>
              </a:rPr>
              <a:t>Görselden Yazı Tespiti</a:t>
            </a:r>
            <a:endParaRPr lang="tr-TR" sz="3400" dirty="0">
              <a:solidFill>
                <a:srgbClr val="05012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25CB5C-13FD-4390-B30E-EF93AACF1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467" y="988226"/>
            <a:ext cx="2836333" cy="2440774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800" dirty="0" err="1"/>
              <a:t>FirebaseML</a:t>
            </a:r>
            <a:r>
              <a:rPr lang="tr-TR" sz="1800" dirty="0"/>
              <a:t> </a:t>
            </a:r>
            <a:r>
              <a:rPr lang="tr-TR" sz="1800" dirty="0" err="1"/>
              <a:t>Vision</a:t>
            </a:r>
            <a:r>
              <a:rPr lang="tr-TR" sz="1800" dirty="0"/>
              <a:t> kullanılarak kameradan çekilen fotoğraf yada cihazdan seçilen bir görselin  üzerindeki metin tespit edilir ve karşı dile sesli ve yazılı olarak çevrilir.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EC0F06F-477F-416C-9C3F-1E3DD3B0E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9066" y="962826"/>
            <a:ext cx="2891270" cy="5142537"/>
          </a:xfrm>
          <a:prstGeom prst="rect">
            <a:avLst/>
          </a:prstGeom>
          <a:noFill/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2D22F38-DA75-4345-9CB3-E64D5C8F7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E408D4-2E9F-4A26-A3CA-FB0C52E2551E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tr-TR" altLang="en-US" sz="300"/>
          </a:p>
        </p:txBody>
      </p:sp>
      <p:pic>
        <p:nvPicPr>
          <p:cNvPr id="6" name="Resim 5" descr="ekran görüntüsü, çizim içeren bir resim&#10;&#10;Açıklama otomatik olarak oluşturuldu">
            <a:extLst>
              <a:ext uri="{FF2B5EF4-FFF2-40B4-BE49-F238E27FC236}">
                <a16:creationId xmlns:a16="http://schemas.microsoft.com/office/drawing/2014/main" id="{C3EC662F-B716-4111-ADCB-E4F6F42709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691033"/>
            <a:ext cx="3048001" cy="1241778"/>
          </a:xfrm>
          <a:prstGeom prst="rect">
            <a:avLst/>
          </a:prstGeom>
        </p:spPr>
      </p:pic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1EE43A9-49DA-49E6-8D3E-58E3C94C9E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31" y="962826"/>
            <a:ext cx="2891271" cy="51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4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4FD271-F42C-494D-9221-11DD416E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 dirty="0">
                <a:solidFill>
                  <a:srgbClr val="050121"/>
                </a:solidFill>
              </a:rPr>
              <a:t>Yazım yanlışı tespiti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25CB5C-13FD-4390-B30E-EF93AACF1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467" y="988226"/>
            <a:ext cx="2683933" cy="5432778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tr-TR" sz="22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2000" dirty="0"/>
              <a:t>Kullanıcının yazdığı mesajlarda yazım yanlışı kontrolü yaparak doğru yazılışı kullanıcıya gösterilir. Tüm servislere gönderilecek işlenen kullanıcı</a:t>
            </a:r>
            <a:br>
              <a:rPr lang="tr-TR" sz="2000" dirty="0"/>
            </a:br>
            <a:r>
              <a:rPr lang="tr-TR" sz="2000" dirty="0"/>
              <a:t>cümleleri önce bu servis üzerinde filtrelenir.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2D22F38-DA75-4345-9CB3-E64D5C8F7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E408D4-2E9F-4A26-A3CA-FB0C52E2551E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tr-TR" altLang="en-US" sz="300"/>
          </a:p>
        </p:txBody>
      </p:sp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4243A34-AB63-400A-A0A0-D133F900E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807" y="1143000"/>
            <a:ext cx="2950199" cy="5591704"/>
          </a:xfrm>
          <a:prstGeom prst="rect">
            <a:avLst/>
          </a:prstGeom>
        </p:spPr>
      </p:pic>
      <p:pic>
        <p:nvPicPr>
          <p:cNvPr id="10" name="Resim 9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DB966D3-82D6-4820-84BB-87024EB5C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79" y="1143000"/>
            <a:ext cx="2863327" cy="55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4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4FD271-F42C-494D-9221-11DD416E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 dirty="0">
                <a:solidFill>
                  <a:srgbClr val="050121"/>
                </a:solidFill>
              </a:rPr>
              <a:t>Chat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25CB5C-13FD-4390-B30E-EF93AACF1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467" y="988226"/>
            <a:ext cx="2683933" cy="5432778"/>
          </a:xfrm>
        </p:spPr>
        <p:txBody>
          <a:bodyPr wrap="square" anchor="t">
            <a:normAutofit/>
          </a:bodyPr>
          <a:lstStyle/>
          <a:p>
            <a:pPr marL="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kern="1200" dirty="0"/>
              <a:t>Bu </a:t>
            </a:r>
            <a:r>
              <a:rPr lang="en-US" sz="1800" kern="1200" dirty="0" err="1"/>
              <a:t>bölümde</a:t>
            </a:r>
            <a:r>
              <a:rPr lang="en-US" sz="1800" kern="1200" dirty="0"/>
              <a:t> </a:t>
            </a:r>
            <a:r>
              <a:rPr lang="en-US" sz="1800" kern="1200" dirty="0" err="1"/>
              <a:t>farklı</a:t>
            </a:r>
            <a:r>
              <a:rPr lang="en-US" sz="1800" kern="1200" dirty="0"/>
              <a:t> </a:t>
            </a:r>
            <a:r>
              <a:rPr lang="en-US" sz="1800" kern="1200" dirty="0" err="1"/>
              <a:t>dil</a:t>
            </a:r>
            <a:r>
              <a:rPr lang="en-US" sz="1800" kern="1200" dirty="0"/>
              <a:t> </a:t>
            </a:r>
            <a:r>
              <a:rPr lang="en-US" sz="1800" kern="1200" dirty="0" err="1"/>
              <a:t>konuşan</a:t>
            </a:r>
            <a:r>
              <a:rPr lang="en-US" sz="1800" kern="1200" dirty="0"/>
              <a:t> </a:t>
            </a:r>
            <a:r>
              <a:rPr lang="en-US" sz="1800" kern="1200" dirty="0" err="1"/>
              <a:t>iki</a:t>
            </a:r>
            <a:r>
              <a:rPr lang="en-US" sz="1800" kern="1200" dirty="0"/>
              <a:t> </a:t>
            </a:r>
            <a:r>
              <a:rPr lang="en-US" sz="1800" kern="1200" dirty="0" err="1"/>
              <a:t>kullanıcı</a:t>
            </a:r>
            <a:r>
              <a:rPr lang="en-US" sz="1800" kern="1200" dirty="0"/>
              <a:t> </a:t>
            </a:r>
            <a:r>
              <a:rPr lang="en-US" sz="1800" kern="1200" dirty="0" err="1"/>
              <a:t>uygulama</a:t>
            </a:r>
            <a:r>
              <a:rPr lang="en-US" sz="1800" kern="1200" dirty="0"/>
              <a:t> </a:t>
            </a:r>
            <a:r>
              <a:rPr lang="en-US" sz="1800" kern="1200" dirty="0" err="1"/>
              <a:t>üzerinden</a:t>
            </a:r>
            <a:r>
              <a:rPr lang="en-US" sz="1800" kern="1200" dirty="0"/>
              <a:t> </a:t>
            </a:r>
            <a:r>
              <a:rPr lang="en-US" sz="1800" kern="1200" dirty="0" err="1"/>
              <a:t>kendi</a:t>
            </a:r>
            <a:r>
              <a:rPr lang="en-US" sz="1800" kern="1200" dirty="0"/>
              <a:t> </a:t>
            </a:r>
            <a:r>
              <a:rPr lang="en-US" sz="1800" kern="1200" dirty="0" err="1"/>
              <a:t>dillerini</a:t>
            </a:r>
            <a:r>
              <a:rPr lang="en-US" sz="1800" kern="1200" dirty="0"/>
              <a:t> </a:t>
            </a:r>
            <a:r>
              <a:rPr lang="en-US" sz="1800" kern="1200" dirty="0" err="1"/>
              <a:t>seçerler</a:t>
            </a:r>
            <a:r>
              <a:rPr lang="en-US" sz="1800" kern="1200" dirty="0"/>
              <a:t>. </a:t>
            </a:r>
            <a:r>
              <a:rPr lang="en-US" sz="1800" kern="1200" dirty="0" err="1"/>
              <a:t>Seçtikleri</a:t>
            </a:r>
            <a:r>
              <a:rPr lang="en-US" sz="1800" kern="1200" dirty="0"/>
              <a:t> </a:t>
            </a:r>
            <a:r>
              <a:rPr lang="en-US" sz="1800" kern="1200" dirty="0" err="1"/>
              <a:t>dillerin</a:t>
            </a:r>
            <a:r>
              <a:rPr lang="en-US" sz="1800" kern="1200" dirty="0"/>
              <a:t> </a:t>
            </a:r>
            <a:r>
              <a:rPr lang="en-US" sz="1800" kern="1200" dirty="0" err="1"/>
              <a:t>yanında</a:t>
            </a:r>
            <a:r>
              <a:rPr lang="en-US" sz="1800" kern="1200" dirty="0"/>
              <a:t> </a:t>
            </a:r>
            <a:r>
              <a:rPr lang="en-US" sz="1800" kern="1200" dirty="0" err="1"/>
              <a:t>bulunan</a:t>
            </a:r>
            <a:r>
              <a:rPr lang="en-US" sz="1800" kern="1200" dirty="0"/>
              <a:t> </a:t>
            </a:r>
            <a:r>
              <a:rPr lang="en-US" sz="1800" kern="1200" dirty="0" err="1"/>
              <a:t>mikrofon</a:t>
            </a:r>
            <a:r>
              <a:rPr lang="en-US" sz="1800" kern="1200" dirty="0"/>
              <a:t> </a:t>
            </a:r>
            <a:r>
              <a:rPr lang="en-US" sz="1800" kern="1200" dirty="0" err="1"/>
              <a:t>simgesine</a:t>
            </a:r>
            <a:r>
              <a:rPr lang="en-US" sz="1800" kern="1200" dirty="0"/>
              <a:t> </a:t>
            </a:r>
            <a:r>
              <a:rPr lang="en-US" sz="1800" kern="1200" dirty="0" err="1"/>
              <a:t>basarak</a:t>
            </a:r>
            <a:r>
              <a:rPr lang="en-US" sz="1800" kern="1200" dirty="0"/>
              <a:t> </a:t>
            </a:r>
            <a:r>
              <a:rPr lang="en-US" sz="1800" kern="1200" dirty="0" err="1"/>
              <a:t>sırayla</a:t>
            </a:r>
            <a:r>
              <a:rPr lang="en-US" sz="1800" kern="1200" dirty="0"/>
              <a:t> </a:t>
            </a:r>
            <a:r>
              <a:rPr lang="en-US" sz="1800" kern="1200" dirty="0" err="1"/>
              <a:t>konuşmaları</a:t>
            </a:r>
            <a:r>
              <a:rPr lang="en-US" sz="1800" kern="1200" dirty="0"/>
              <a:t> </a:t>
            </a:r>
            <a:r>
              <a:rPr lang="en-US" sz="1800" kern="1200" dirty="0" err="1"/>
              <a:t>sağlanır</a:t>
            </a:r>
            <a:r>
              <a:rPr lang="en-US" sz="1800" kern="1200" dirty="0"/>
              <a:t>. </a:t>
            </a:r>
            <a:r>
              <a:rPr lang="en-US" sz="1800" kern="1200" dirty="0" err="1"/>
              <a:t>Konuşmalar</a:t>
            </a:r>
            <a:r>
              <a:rPr lang="en-US" sz="1800" kern="1200" dirty="0"/>
              <a:t> </a:t>
            </a:r>
            <a:r>
              <a:rPr lang="en-US" sz="1800" kern="1200" dirty="0" err="1"/>
              <a:t>anlık</a:t>
            </a:r>
            <a:r>
              <a:rPr lang="en-US" sz="1800" kern="1200" dirty="0"/>
              <a:t> </a:t>
            </a:r>
            <a:r>
              <a:rPr lang="en-US" sz="1800" kern="1200" dirty="0" err="1"/>
              <a:t>olarak</a:t>
            </a:r>
            <a:r>
              <a:rPr lang="en-US" sz="1800" kern="1200" dirty="0"/>
              <a:t> </a:t>
            </a:r>
            <a:r>
              <a:rPr lang="en-US" sz="1800" kern="1200" dirty="0" err="1"/>
              <a:t>diğer</a:t>
            </a:r>
            <a:r>
              <a:rPr lang="en-US" sz="1800" kern="1200" dirty="0"/>
              <a:t> </a:t>
            </a:r>
            <a:r>
              <a:rPr lang="en-US" sz="1800" kern="1200" dirty="0" err="1"/>
              <a:t>dile</a:t>
            </a:r>
            <a:r>
              <a:rPr lang="en-US" sz="1800" kern="1200" dirty="0"/>
              <a:t> </a:t>
            </a:r>
            <a:r>
              <a:rPr lang="en-US" sz="1800" kern="1200" dirty="0" err="1"/>
              <a:t>sesli</a:t>
            </a:r>
            <a:r>
              <a:rPr lang="en-US" sz="1800" kern="1200" dirty="0"/>
              <a:t> </a:t>
            </a:r>
            <a:r>
              <a:rPr lang="en-US" sz="1800" kern="1200" dirty="0" err="1"/>
              <a:t>ve</a:t>
            </a:r>
            <a:r>
              <a:rPr lang="en-US" sz="1800" kern="1200" dirty="0"/>
              <a:t> </a:t>
            </a:r>
            <a:r>
              <a:rPr lang="en-US" sz="1800" kern="1200" dirty="0" err="1"/>
              <a:t>yazılı</a:t>
            </a:r>
            <a:r>
              <a:rPr lang="en-US" sz="1800" kern="1200" dirty="0"/>
              <a:t> </a:t>
            </a:r>
            <a:r>
              <a:rPr lang="en-US" sz="1800" kern="1200" dirty="0" err="1"/>
              <a:t>olarak</a:t>
            </a:r>
            <a:r>
              <a:rPr lang="en-US" sz="1800" kern="1200" dirty="0"/>
              <a:t> </a:t>
            </a:r>
            <a:r>
              <a:rPr lang="en-US" sz="1800" kern="1200" dirty="0" err="1"/>
              <a:t>çevrilerek</a:t>
            </a:r>
            <a:r>
              <a:rPr lang="en-US" sz="1800" kern="1200" dirty="0"/>
              <a:t> </a:t>
            </a:r>
            <a:r>
              <a:rPr lang="en-US" sz="1800" kern="1200" dirty="0" err="1"/>
              <a:t>kişiler</a:t>
            </a:r>
            <a:r>
              <a:rPr lang="en-US" sz="1800" kern="1200" dirty="0"/>
              <a:t> </a:t>
            </a:r>
            <a:r>
              <a:rPr lang="en-US" sz="1800" kern="1200" dirty="0" err="1"/>
              <a:t>arasında</a:t>
            </a:r>
            <a:r>
              <a:rPr lang="en-US" sz="1800" kern="1200" dirty="0"/>
              <a:t> </a:t>
            </a:r>
            <a:r>
              <a:rPr lang="en-US" sz="1800" kern="1200" dirty="0" err="1"/>
              <a:t>sorunsuz</a:t>
            </a:r>
            <a:r>
              <a:rPr lang="en-US" sz="1800" kern="1200" dirty="0"/>
              <a:t> </a:t>
            </a:r>
            <a:r>
              <a:rPr lang="en-US" sz="1800" kern="1200" dirty="0" err="1"/>
              <a:t>ve</a:t>
            </a:r>
            <a:r>
              <a:rPr lang="en-US" sz="1800" kern="1200" dirty="0"/>
              <a:t> </a:t>
            </a:r>
            <a:r>
              <a:rPr lang="en-US" sz="1800" kern="1200" dirty="0" err="1"/>
              <a:t>hızlı</a:t>
            </a:r>
            <a:r>
              <a:rPr lang="en-US" sz="1800" kern="1200" dirty="0"/>
              <a:t> </a:t>
            </a:r>
            <a:r>
              <a:rPr lang="en-US" sz="1800" kern="1200" dirty="0" err="1"/>
              <a:t>iletişim</a:t>
            </a:r>
            <a:r>
              <a:rPr lang="en-US" sz="1800" kern="1200" dirty="0"/>
              <a:t> </a:t>
            </a:r>
            <a:r>
              <a:rPr lang="en-US" sz="1800" kern="1200" dirty="0" err="1"/>
              <a:t>sağlanmış</a:t>
            </a:r>
            <a:r>
              <a:rPr lang="en-US" sz="1800" kern="1200" dirty="0"/>
              <a:t> </a:t>
            </a:r>
            <a:r>
              <a:rPr lang="en-US" sz="1800" kern="1200" dirty="0" err="1"/>
              <a:t>olur</a:t>
            </a:r>
            <a:r>
              <a:rPr lang="en-US" sz="1800" kern="1200" dirty="0"/>
              <a:t>. </a:t>
            </a:r>
          </a:p>
          <a:p>
            <a:pPr marL="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kern="1200" dirty="0"/>
              <a:t>8 </a:t>
            </a:r>
            <a:r>
              <a:rPr lang="en-US" sz="1800" kern="1200" dirty="0" err="1"/>
              <a:t>Farklı</a:t>
            </a:r>
            <a:r>
              <a:rPr lang="en-US" sz="1800" kern="1200" dirty="0"/>
              <a:t> </a:t>
            </a:r>
            <a:r>
              <a:rPr lang="en-US" sz="1800" kern="1200" dirty="0" err="1"/>
              <a:t>dil</a:t>
            </a:r>
            <a:r>
              <a:rPr lang="en-US" sz="1800" kern="1200" dirty="0"/>
              <a:t> </a:t>
            </a:r>
            <a:r>
              <a:rPr lang="en-US" sz="1800" kern="1200" dirty="0" err="1"/>
              <a:t>için</a:t>
            </a:r>
            <a:r>
              <a:rPr lang="en-US" sz="1800" kern="1200" dirty="0"/>
              <a:t> </a:t>
            </a:r>
            <a:r>
              <a:rPr lang="en-US" sz="1800" kern="1200" dirty="0" err="1"/>
              <a:t>anlık</a:t>
            </a:r>
            <a:r>
              <a:rPr lang="en-US" sz="1800" kern="1200" dirty="0"/>
              <a:t> </a:t>
            </a:r>
            <a:r>
              <a:rPr lang="en-US" sz="1800" kern="1200" dirty="0" err="1"/>
              <a:t>sesli</a:t>
            </a:r>
            <a:r>
              <a:rPr lang="en-US" sz="1800" kern="1200" dirty="0"/>
              <a:t> </a:t>
            </a:r>
            <a:r>
              <a:rPr lang="en-US" sz="1800" kern="1200" dirty="0" err="1"/>
              <a:t>ve</a:t>
            </a:r>
            <a:r>
              <a:rPr lang="en-US" sz="1800" kern="1200" dirty="0"/>
              <a:t> </a:t>
            </a:r>
            <a:r>
              <a:rPr lang="en-US" sz="1800" kern="1200" dirty="0" err="1"/>
              <a:t>yazılı</a:t>
            </a:r>
            <a:r>
              <a:rPr lang="en-US" sz="1800" kern="1200" dirty="0"/>
              <a:t> </a:t>
            </a:r>
            <a:r>
              <a:rPr lang="en-US" sz="1800" kern="1200" dirty="0" err="1"/>
              <a:t>çeviri</a:t>
            </a:r>
            <a:r>
              <a:rPr lang="en-US" sz="1800" kern="1200" dirty="0"/>
              <a:t> </a:t>
            </a:r>
            <a:r>
              <a:rPr lang="en-US" sz="1800" kern="1200" dirty="0" err="1"/>
              <a:t>desteği</a:t>
            </a:r>
            <a:r>
              <a:rPr lang="en-US" sz="1800" kern="1200" dirty="0"/>
              <a:t> </a:t>
            </a:r>
            <a:r>
              <a:rPr lang="en-US" sz="1800" kern="1200" dirty="0" err="1"/>
              <a:t>sağlanır</a:t>
            </a:r>
            <a:r>
              <a:rPr lang="en-US" sz="1800" kern="1200" dirty="0"/>
              <a:t>.</a:t>
            </a:r>
            <a:endParaRPr lang="tr-TR" sz="1800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2D22F38-DA75-4345-9CB3-E64D5C8F7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E408D4-2E9F-4A26-A3CA-FB0C52E2551E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tr-TR" altLang="en-US" sz="300"/>
          </a:p>
        </p:txBody>
      </p:sp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2CDBE3C-9383-4C16-B2AC-4C8F6B54E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988227"/>
            <a:ext cx="2895600" cy="5147734"/>
          </a:xfrm>
          <a:prstGeom prst="rect">
            <a:avLst/>
          </a:prstGeom>
        </p:spPr>
      </p:pic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23778097-A17C-4086-ADA5-6B558D9936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67" y="957182"/>
            <a:ext cx="2913063" cy="51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6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A4D84B3-4DD1-4A02-9576-1D6067748C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8" y="1295400"/>
            <a:ext cx="2870391" cy="5105400"/>
          </a:xfrm>
        </p:spPr>
      </p:pic>
      <p:pic>
        <p:nvPicPr>
          <p:cNvPr id="9" name="İçerik Yer Tutucusu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1869563-14A7-4FF0-AC22-DE4DCE8EEF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09" y="1317978"/>
            <a:ext cx="2870391" cy="5105400"/>
          </a:xfr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A16914F-07A2-4E3A-8821-E4D2BE696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408D4-2E9F-4A26-A3CA-FB0C52E2551E}" type="slidenum">
              <a:rPr lang="tr-TR" altLang="en-US" smtClean="0"/>
              <a:pPr/>
              <a:t>13</a:t>
            </a:fld>
            <a:endParaRPr lang="tr-TR" altLang="en-US"/>
          </a:p>
        </p:txBody>
      </p:sp>
      <p:pic>
        <p:nvPicPr>
          <p:cNvPr id="11" name="Resim 10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9A71054-92D9-4DE7-8279-6656B01D30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804" y="1317978"/>
            <a:ext cx="2870392" cy="5105400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1DB89EF5-0BFC-4209-8F16-A10D0F1A8792}"/>
              </a:ext>
            </a:extLst>
          </p:cNvPr>
          <p:cNvSpPr txBox="1"/>
          <p:nvPr/>
        </p:nvSpPr>
        <p:spPr>
          <a:xfrm>
            <a:off x="304800" y="3048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i="1" dirty="0"/>
              <a:t>Hata durumları</a:t>
            </a:r>
          </a:p>
        </p:txBody>
      </p:sp>
    </p:spTree>
    <p:extLst>
      <p:ext uri="{BB962C8B-B14F-4D97-AF65-F5344CB8AC3E}">
        <p14:creationId xmlns:p14="http://schemas.microsoft.com/office/powerpoint/2010/main" val="79190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D6BC6F-890A-4AE8-8F2D-07168859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/>
          <a:lstStyle/>
          <a:p>
            <a:r>
              <a:rPr lang="tr-TR" dirty="0">
                <a:solidFill>
                  <a:srgbClr val="050121"/>
                </a:solidFill>
              </a:rPr>
              <a:t>Tamamlanan Başarı Kriterleri</a:t>
            </a:r>
            <a:endParaRPr lang="en-GB" dirty="0">
              <a:solidFill>
                <a:srgbClr val="05012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9332B7-4C5C-4E36-874C-3BC4F60E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200" dirty="0"/>
              <a:t>İletilen görseldeki metnin tespit edilmesi ve karşı dile çevrilip yazılı ve sesli sesli olarak kullanıcıya iletilme işlemi maksimum 2 saniyede tamamlandı.</a:t>
            </a:r>
          </a:p>
          <a:p>
            <a:r>
              <a:rPr lang="tr-TR" sz="2200" dirty="0"/>
              <a:t>Kelime sayısı 10 ve altında olan metinlerde yazım yanlışı tespiti ve düzeltilmesinin maksimum 2 saniyede gerçekleştirildi.</a:t>
            </a:r>
          </a:p>
          <a:p>
            <a:r>
              <a:rPr lang="tr-TR" sz="2200" dirty="0"/>
              <a:t>Sesli olarak </a:t>
            </a:r>
            <a:r>
              <a:rPr lang="tr-TR" sz="2200" dirty="0" err="1"/>
              <a:t>ChatBot</a:t>
            </a:r>
            <a:r>
              <a:rPr lang="tr-TR" sz="2200" dirty="0"/>
              <a:t> üzerinden yapılan internet aramalarıyla beraber gerçekleştirilen yazılı ve sesli anlık çeviri maksimum 2 saniyede tamamlandı.</a:t>
            </a:r>
          </a:p>
          <a:p>
            <a:r>
              <a:rPr lang="tr-TR" sz="2200" dirty="0"/>
              <a:t>Yazılı internet araması ardından yapılan görsel aramanın minimum %80 oranında doğru görsel sonucu verdiği görüldü.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77934B4-B69A-4A85-9E9B-6317E88189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/>
          <a:lstStyle/>
          <a:p>
            <a:fld id="{606EA505-76AA-495E-815C-8AF94549A6BB}" type="slidenum">
              <a:rPr lang="tr-TR" altLang="en-US" smtClean="0"/>
              <a:pPr/>
              <a:t>14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09137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>
                <a:solidFill>
                  <a:schemeClr val="tx1"/>
                </a:solidFill>
              </a:rPr>
              <a:t>Kaynaklar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b="1" dirty="0"/>
              <a:t>KAYNAKLAR</a:t>
            </a:r>
            <a:br>
              <a:rPr lang="tr-TR" b="1" dirty="0"/>
            </a:br>
            <a:r>
              <a:rPr lang="tr-TR" sz="2000" dirty="0"/>
              <a:t>[1] https://www.academix.com.tr/danisman-yorumlari/yabanci-dil-bilmenin-onemive-ogrenilmesi-gereken-diller</a:t>
            </a:r>
            <a:br>
              <a:rPr lang="tr-TR" sz="2000" dirty="0"/>
            </a:br>
            <a:r>
              <a:rPr lang="tr-TR" sz="2000" dirty="0"/>
              <a:t>[2 https://azure.microsoft.com/en-us/services/cognitive-services/translator/</a:t>
            </a:r>
            <a:br>
              <a:rPr lang="tr-TR" sz="2000" dirty="0"/>
            </a:br>
            <a:r>
              <a:rPr lang="tr-TR" sz="2000" dirty="0"/>
              <a:t>[3] https://cloud.google.com/dialogflow/docs/reference/rest/v2-overview</a:t>
            </a:r>
            <a:br>
              <a:rPr lang="tr-TR" sz="2000" dirty="0"/>
            </a:br>
            <a:r>
              <a:rPr lang="tr-TR" sz="2000" dirty="0"/>
              <a:t>[4] https://azure.microsoft.com/en-ca/services/cognitive-services/spell-check/</a:t>
            </a:r>
            <a:br>
              <a:rPr lang="tr-TR" sz="2000" dirty="0"/>
            </a:br>
            <a:r>
              <a:rPr lang="tr-TR" sz="2000" dirty="0"/>
              <a:t>[5] https://azure.microsoft.com/en-us/services/cognitive-services/bing-entity-searchapi/</a:t>
            </a:r>
            <a:br>
              <a:rPr lang="tr-TR" sz="2000" dirty="0"/>
            </a:br>
            <a:r>
              <a:rPr lang="tr-TR" sz="2000" dirty="0"/>
              <a:t>[6] https://firebase.google.com/docs/ml-kit/recognize-text</a:t>
            </a:r>
            <a:br>
              <a:rPr lang="tr-TR" sz="2000" dirty="0"/>
            </a:br>
            <a:r>
              <a:rPr lang="tr-TR" sz="2000" dirty="0"/>
              <a:t>[7] https://openweathermap.org/current</a:t>
            </a:r>
            <a:br>
              <a:rPr lang="tr-TR" sz="2000" dirty="0"/>
            </a:br>
            <a:r>
              <a:rPr lang="tr-TR" sz="2000" dirty="0"/>
              <a:t>[8] https://sv443.net/jokeapi/v2/</a:t>
            </a:r>
            <a:br>
              <a:rPr lang="tr-TR" sz="2000" dirty="0"/>
            </a:br>
            <a:r>
              <a:rPr lang="tr-TR" sz="2000" dirty="0"/>
              <a:t>[9] https://cloud.google.com/speech-to-text/docs/reference/rest</a:t>
            </a:r>
            <a:br>
              <a:rPr lang="tr-TR" sz="2000" dirty="0"/>
            </a:br>
            <a:r>
              <a:rPr lang="tr-TR" sz="2000" dirty="0"/>
              <a:t>[10] https://cloud.google.com/text-to-speech/docs/reference/rest </a:t>
            </a:r>
            <a:br>
              <a:rPr lang="tr-TR" sz="2000" dirty="0"/>
            </a:br>
            <a:endParaRPr lang="tr-T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2955" y="1122302"/>
            <a:ext cx="5370815" cy="5735697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5"/>
          <a:stretch/>
        </p:blipFill>
        <p:spPr>
          <a:xfrm flipH="1">
            <a:off x="0" y="1122301"/>
            <a:ext cx="9144000" cy="5750526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FFF612C-0758-4427-A751-2682182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31" y="3429000"/>
            <a:ext cx="4496029" cy="137160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>
              <a:lnSpc>
                <a:spcPct val="90000"/>
              </a:lnSpc>
            </a:pPr>
            <a:br>
              <a:rPr lang="tr-TR" sz="28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r>
              <a:rPr lang="tr-TR" sz="2800" b="1" kern="1200" dirty="0" err="1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LetsTalk</a:t>
            </a:r>
            <a:r>
              <a:rPr lang="tr-TR" sz="2800" b="1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(</a:t>
            </a:r>
            <a:r>
              <a:rPr lang="tr-TR" sz="2800" b="1" kern="1200" dirty="0" err="1">
                <a:solidFill>
                  <a:srgbClr val="000000"/>
                </a:solidFill>
              </a:rPr>
              <a:t>Foreign</a:t>
            </a:r>
            <a:r>
              <a:rPr lang="tr-TR" sz="2800" b="1" kern="1200" dirty="0">
                <a:solidFill>
                  <a:srgbClr val="000000"/>
                </a:solidFill>
              </a:rPr>
              <a:t> Language Speech </a:t>
            </a:r>
            <a:r>
              <a:rPr lang="tr-TR" sz="2800" b="1" kern="1200" dirty="0" err="1">
                <a:solidFill>
                  <a:srgbClr val="000000"/>
                </a:solidFill>
              </a:rPr>
              <a:t>App</a:t>
            </a:r>
            <a:r>
              <a:rPr lang="tr-TR" sz="2800" b="1" kern="1200" dirty="0">
                <a:solidFill>
                  <a:srgbClr val="000000"/>
                </a:solidFill>
              </a:rPr>
              <a:t>)</a:t>
            </a:r>
            <a:endParaRPr lang="en-US" sz="2800" b="1" kern="1200" dirty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441" y="1608355"/>
            <a:ext cx="4570559" cy="5249645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5E102BA-33D3-4F70-88E0-7AC08DAA1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4681" y="3357644"/>
            <a:ext cx="3463967" cy="216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</a:t>
            </a:r>
            <a:r>
              <a:rPr lang="en-US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Tanımı</a:t>
            </a:r>
            <a:endParaRPr lang="en-US" alt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67930" y="320231"/>
            <a:ext cx="3979563" cy="57122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114300" indent="0" eaLnBrk="1" hangingPunct="1">
              <a:lnSpc>
                <a:spcPct val="90000"/>
              </a:lnSpc>
              <a:buNone/>
            </a:pPr>
            <a:r>
              <a:rPr lang="tr-TR" sz="2400" dirty="0"/>
              <a:t>Farklı dil konuşan iki insanın kolayca iletişim kurmasını sağlayan ve yabancı dillerini geliştirmek isteyen kişilerin erişmek istediği verileri günlük konuşma dilinde sunarak dil gelişimini eğlenceli hale getiren bir </a:t>
            </a:r>
            <a:r>
              <a:rPr lang="tr-TR" sz="2400" dirty="0" err="1"/>
              <a:t>Android</a:t>
            </a:r>
            <a:r>
              <a:rPr lang="tr-TR" sz="2400" dirty="0"/>
              <a:t> uygulaması. </a:t>
            </a:r>
            <a:br>
              <a:rPr lang="tr-TR" sz="2400" dirty="0"/>
            </a:br>
            <a:br>
              <a:rPr lang="tr-TR" sz="2400" dirty="0"/>
            </a:br>
            <a:endParaRPr lang="tr-TR" altLang="en-US" sz="21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242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119447" y="6223702"/>
            <a:ext cx="428046" cy="31406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  <a:buFontTx/>
              <a:buNone/>
            </a:pPr>
            <a:fld id="{1BF22B10-E9C3-45F2-9669-AE91C33CA2D2}" type="slidenum">
              <a:rPr lang="en-US" altLang="en-US" sz="900">
                <a:solidFill>
                  <a:srgbClr val="898989"/>
                </a:solidFill>
                <a:latin typeface="+mn-lt"/>
              </a:rPr>
              <a:pPr algn="r"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</a:t>
            </a:fld>
            <a:endParaRPr lang="en-US" altLang="en-US" sz="900">
              <a:solidFill>
                <a:srgbClr val="898989"/>
              </a:solidFill>
              <a:latin typeface="+mn-lt"/>
            </a:endParaRPr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2159000" y="3124200"/>
            <a:ext cx="4419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tr-TR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63912" cy="6858000"/>
          </a:xfrm>
          <a:prstGeom prst="rect">
            <a:avLst/>
          </a:prstGeom>
          <a:solidFill>
            <a:srgbClr val="355A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687AD07-6D73-4E41-A340-9F5961CE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379688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Chat Bot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EB6EAD-7E7A-49BF-94D9-E89E40CA4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810924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 err="1">
                <a:solidFill>
                  <a:srgbClr val="FFFFFF"/>
                </a:solidFill>
              </a:rPr>
              <a:t>Kullanıcı</a:t>
            </a:r>
            <a:r>
              <a:rPr lang="en-US" sz="1600" kern="1200" dirty="0">
                <a:solidFill>
                  <a:srgbClr val="FFFFFF"/>
                </a:solidFill>
              </a:rPr>
              <a:t>, </a:t>
            </a:r>
            <a:r>
              <a:rPr lang="en-US" sz="1600" kern="1200" dirty="0" err="1">
                <a:solidFill>
                  <a:srgbClr val="FFFFFF"/>
                </a:solidFill>
              </a:rPr>
              <a:t>ayarlar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menüsünden</a:t>
            </a:r>
            <a:r>
              <a:rPr lang="en-US" sz="1600" kern="1200" dirty="0">
                <a:solidFill>
                  <a:srgbClr val="FFFFFF"/>
                </a:solidFill>
              </a:rPr>
              <a:t> chat bot </a:t>
            </a:r>
            <a:r>
              <a:rPr lang="en-US" sz="1600" kern="1200" dirty="0" err="1">
                <a:solidFill>
                  <a:srgbClr val="FFFFFF"/>
                </a:solidFill>
              </a:rPr>
              <a:t>için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sesli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konuşma</a:t>
            </a:r>
            <a:r>
              <a:rPr lang="en-US" sz="1600" kern="1200" dirty="0">
                <a:solidFill>
                  <a:srgbClr val="FFFFFF"/>
                </a:solidFill>
              </a:rPr>
              <a:t>, </a:t>
            </a:r>
            <a:r>
              <a:rPr lang="en-US" sz="1600" kern="1200" dirty="0" err="1">
                <a:solidFill>
                  <a:srgbClr val="FFFFFF"/>
                </a:solidFill>
              </a:rPr>
              <a:t>yazım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yanlışı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kontrolü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ve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konuşma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dilini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ayarlayabilir</a:t>
            </a:r>
            <a:r>
              <a:rPr lang="en-US" sz="1600" kern="1200" dirty="0">
                <a:solidFill>
                  <a:srgbClr val="FFFFFF"/>
                </a:solidFill>
              </a:rPr>
              <a:t>.</a:t>
            </a:r>
          </a:p>
          <a:p>
            <a:pPr marL="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rgbClr val="FFFFFF"/>
              </a:solidFill>
            </a:endParaRPr>
          </a:p>
          <a:p>
            <a:pPr marL="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FFFFFF"/>
                </a:solidFill>
              </a:rPr>
              <a:t>Chat </a:t>
            </a:r>
            <a:r>
              <a:rPr lang="en-US" sz="1600" kern="1200" dirty="0" err="1">
                <a:solidFill>
                  <a:srgbClr val="FFFFFF"/>
                </a:solidFill>
              </a:rPr>
              <a:t>botun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sağladığı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özellikler</a:t>
            </a:r>
            <a:endParaRPr lang="en-US" sz="1600" kern="1200" dirty="0">
              <a:solidFill>
                <a:srgbClr val="FFFFFF"/>
              </a:solidFill>
            </a:endParaRPr>
          </a:p>
          <a:p>
            <a:pPr marL="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rgbClr val="FFFFFF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 err="1">
                <a:solidFill>
                  <a:srgbClr val="FFFFFF"/>
                </a:solidFill>
              </a:rPr>
              <a:t>Sohbet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ve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anlık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sesli</a:t>
            </a:r>
            <a:r>
              <a:rPr lang="en-US" sz="1600" kern="1200" dirty="0">
                <a:solidFill>
                  <a:srgbClr val="FFFFFF"/>
                </a:solidFill>
              </a:rPr>
              <a:t> – </a:t>
            </a:r>
            <a:r>
              <a:rPr lang="en-US" sz="1600" kern="1200" dirty="0" err="1">
                <a:solidFill>
                  <a:srgbClr val="FFFFFF"/>
                </a:solidFill>
              </a:rPr>
              <a:t>yazılı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çeviri</a:t>
            </a:r>
            <a:endParaRPr lang="en-US" sz="1600" kern="1200" dirty="0">
              <a:solidFill>
                <a:srgbClr val="FFFFFF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 err="1">
                <a:solidFill>
                  <a:srgbClr val="FFFFFF"/>
                </a:solidFill>
              </a:rPr>
              <a:t>Hava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durumu</a:t>
            </a:r>
            <a:endParaRPr lang="en-US" sz="1600" kern="1200" dirty="0">
              <a:solidFill>
                <a:srgbClr val="FFFFFF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rgbClr val="FFFFFF"/>
                </a:solidFill>
              </a:rPr>
              <a:t>İnternet</a:t>
            </a:r>
            <a:r>
              <a:rPr lang="tr-TR" sz="1600" kern="1200" dirty="0">
                <a:solidFill>
                  <a:srgbClr val="FFFFFF"/>
                </a:solidFill>
              </a:rPr>
              <a:t>te metin ve görsel arama</a:t>
            </a:r>
            <a:endParaRPr lang="en-US" sz="1600" kern="1200" dirty="0">
              <a:solidFill>
                <a:srgbClr val="FFFFFF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 err="1">
                <a:solidFill>
                  <a:srgbClr val="FFFFFF"/>
                </a:solidFill>
              </a:rPr>
              <a:t>Fıkra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Servisi</a:t>
            </a:r>
            <a:endParaRPr lang="en-US" sz="1600" kern="1200" dirty="0">
              <a:solidFill>
                <a:srgbClr val="FFFFFF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 err="1">
                <a:solidFill>
                  <a:srgbClr val="FFFFFF"/>
                </a:solidFill>
              </a:rPr>
              <a:t>Görselden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yazı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tespiti</a:t>
            </a:r>
            <a:endParaRPr lang="en-US" sz="1600" kern="1200" dirty="0">
              <a:solidFill>
                <a:srgbClr val="FFFFFF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 err="1">
                <a:solidFill>
                  <a:srgbClr val="FFFFFF"/>
                </a:solidFill>
              </a:rPr>
              <a:t>Yazım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yanlışı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tespiti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ve</a:t>
            </a:r>
            <a:r>
              <a:rPr lang="en-US" sz="1600" kern="1200" dirty="0">
                <a:solidFill>
                  <a:srgbClr val="FFFFFF"/>
                </a:solidFill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</a:rPr>
              <a:t>düzeltilmesi</a:t>
            </a:r>
            <a:endParaRPr lang="en-US" sz="1600" kern="1200" dirty="0">
              <a:solidFill>
                <a:srgbClr val="FFFFFF"/>
              </a:solidFill>
            </a:endParaRPr>
          </a:p>
        </p:txBody>
      </p:sp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3097D7C-E614-441E-909B-9B2257F917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98079"/>
            <a:ext cx="3409788" cy="606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3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4FD271-F42C-494D-9221-11DD416E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tr-TR" sz="3600" b="1" dirty="0">
                <a:solidFill>
                  <a:schemeClr val="tx1"/>
                </a:solidFill>
              </a:rPr>
              <a:t>Sohbet ve Anlık Çeviri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25CB5C-13FD-4390-B30E-EF93AACF1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467" y="988226"/>
            <a:ext cx="4741333" cy="5432778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tr-TR" sz="2200" b="1" dirty="0"/>
          </a:p>
          <a:p>
            <a:pPr marL="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kern="1200" dirty="0" err="1"/>
              <a:t>Belirli</a:t>
            </a:r>
            <a:r>
              <a:rPr lang="en-US" sz="1600" kern="1200" dirty="0"/>
              <a:t> </a:t>
            </a:r>
            <a:r>
              <a:rPr lang="en-US" sz="1600" kern="1200" dirty="0" err="1"/>
              <a:t>konularda</a:t>
            </a:r>
            <a:r>
              <a:rPr lang="en-US" sz="1600" kern="1200" dirty="0"/>
              <a:t> </a:t>
            </a:r>
            <a:r>
              <a:rPr lang="en-US" sz="1600" kern="1200" dirty="0" err="1"/>
              <a:t>Intentler</a:t>
            </a:r>
            <a:r>
              <a:rPr lang="en-US" sz="1600" kern="1200" dirty="0"/>
              <a:t> </a:t>
            </a:r>
            <a:r>
              <a:rPr lang="en-US" sz="1600" kern="1200" dirty="0" err="1"/>
              <a:t>tanımlanarak</a:t>
            </a:r>
            <a:r>
              <a:rPr lang="en-US" sz="1600" kern="1200" dirty="0"/>
              <a:t> </a:t>
            </a:r>
            <a:r>
              <a:rPr lang="en-US" sz="1600" kern="1200" dirty="0" err="1"/>
              <a:t>ChatBot</a:t>
            </a:r>
            <a:r>
              <a:rPr lang="en-US" sz="1600" kern="1200" dirty="0"/>
              <a:t> </a:t>
            </a:r>
            <a:r>
              <a:rPr lang="en-US" sz="1600" kern="1200" dirty="0" err="1"/>
              <a:t>üzerinden</a:t>
            </a:r>
            <a:r>
              <a:rPr lang="en-US" sz="1600" kern="1200" dirty="0"/>
              <a:t> </a:t>
            </a:r>
            <a:r>
              <a:rPr lang="en-US" sz="1600" kern="1200" dirty="0" err="1"/>
              <a:t>kullanıcıyla</a:t>
            </a:r>
            <a:r>
              <a:rPr lang="en-US" sz="1600" kern="1200" dirty="0"/>
              <a:t> </a:t>
            </a:r>
            <a:r>
              <a:rPr lang="en-US" sz="1600" kern="1200" dirty="0" err="1"/>
              <a:t>günlük</a:t>
            </a:r>
            <a:r>
              <a:rPr lang="en-US" sz="1600" kern="1200" dirty="0"/>
              <a:t> </a:t>
            </a:r>
            <a:r>
              <a:rPr lang="en-US" sz="1600" kern="1200" dirty="0" err="1"/>
              <a:t>konuşma</a:t>
            </a:r>
            <a:r>
              <a:rPr lang="en-US" sz="1600" kern="1200" dirty="0"/>
              <a:t> </a:t>
            </a:r>
            <a:r>
              <a:rPr lang="en-US" sz="1600" kern="1200" dirty="0" err="1"/>
              <a:t>sağlandı</a:t>
            </a:r>
            <a:r>
              <a:rPr lang="en-US" sz="1600" kern="1200" dirty="0"/>
              <a:t>. </a:t>
            </a:r>
            <a:r>
              <a:rPr lang="en-US" sz="1600" kern="1200" dirty="0" err="1"/>
              <a:t>ChatBot</a:t>
            </a:r>
            <a:r>
              <a:rPr lang="en-US" sz="1600" kern="1200" dirty="0"/>
              <a:t> </a:t>
            </a:r>
            <a:r>
              <a:rPr lang="en-US" sz="1600" kern="1200" dirty="0" err="1"/>
              <a:t>ile</a:t>
            </a:r>
            <a:r>
              <a:rPr lang="en-US" sz="1600" kern="1200" dirty="0"/>
              <a:t> </a:t>
            </a:r>
            <a:r>
              <a:rPr lang="en-US" sz="1600" kern="1200" dirty="0" err="1"/>
              <a:t>çift</a:t>
            </a:r>
            <a:r>
              <a:rPr lang="en-US" sz="1600" kern="1200" dirty="0"/>
              <a:t> </a:t>
            </a:r>
            <a:r>
              <a:rPr lang="en-US" sz="1600" kern="1200" dirty="0" err="1"/>
              <a:t>taraflı</a:t>
            </a:r>
            <a:r>
              <a:rPr lang="en-US" sz="1600" kern="1200" dirty="0"/>
              <a:t> </a:t>
            </a:r>
            <a:r>
              <a:rPr lang="en-US" sz="1600" kern="1200" dirty="0" err="1"/>
              <a:t>sesli</a:t>
            </a:r>
            <a:r>
              <a:rPr lang="en-US" sz="1600" kern="1200" dirty="0"/>
              <a:t> </a:t>
            </a:r>
            <a:r>
              <a:rPr lang="en-US" sz="1600" kern="1200" dirty="0" err="1"/>
              <a:t>ve</a:t>
            </a:r>
            <a:r>
              <a:rPr lang="en-US" sz="1600" kern="1200" dirty="0"/>
              <a:t> </a:t>
            </a:r>
            <a:r>
              <a:rPr lang="en-US" sz="1600" kern="1200" dirty="0" err="1"/>
              <a:t>yazılım</a:t>
            </a:r>
            <a:r>
              <a:rPr lang="en-US" sz="1600" kern="1200" dirty="0"/>
              <a:t> </a:t>
            </a:r>
            <a:r>
              <a:rPr lang="en-US" sz="1600" kern="1200" dirty="0" err="1"/>
              <a:t>iletişim</a:t>
            </a:r>
            <a:r>
              <a:rPr lang="en-US" sz="1600" kern="1200" dirty="0"/>
              <a:t> </a:t>
            </a:r>
            <a:r>
              <a:rPr lang="en-US" sz="1600" kern="1200" dirty="0" err="1"/>
              <a:t>eklendi</a:t>
            </a:r>
            <a:r>
              <a:rPr lang="en-US" sz="1600" kern="1200" dirty="0"/>
              <a:t>. </a:t>
            </a:r>
            <a:r>
              <a:rPr lang="en-US" sz="1600" kern="1200" dirty="0" err="1"/>
              <a:t>Karşılıklı</a:t>
            </a:r>
            <a:r>
              <a:rPr lang="en-US" sz="1600" kern="1200" dirty="0"/>
              <a:t> </a:t>
            </a:r>
            <a:r>
              <a:rPr lang="en-US" sz="1600" kern="1200" dirty="0" err="1"/>
              <a:t>olarak</a:t>
            </a:r>
            <a:r>
              <a:rPr lang="en-US" sz="1600" kern="1200" dirty="0"/>
              <a:t> </a:t>
            </a:r>
            <a:r>
              <a:rPr lang="en-US" sz="1600" kern="1200" dirty="0" err="1"/>
              <a:t>anlık</a:t>
            </a:r>
            <a:r>
              <a:rPr lang="en-US" sz="1600" kern="1200" dirty="0"/>
              <a:t> </a:t>
            </a:r>
            <a:r>
              <a:rPr lang="en-US" sz="1600" kern="1200" dirty="0" err="1"/>
              <a:t>çeviri</a:t>
            </a:r>
            <a:r>
              <a:rPr lang="en-US" sz="1600" kern="1200" dirty="0"/>
              <a:t> </a:t>
            </a:r>
            <a:r>
              <a:rPr lang="en-US" sz="1600" kern="1200" dirty="0" err="1"/>
              <a:t>yapıldı</a:t>
            </a:r>
            <a:r>
              <a:rPr lang="en-US" sz="1600" kern="1200" dirty="0"/>
              <a:t>.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2D22F38-DA75-4345-9CB3-E64D5C8F7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E408D4-2E9F-4A26-A3CA-FB0C52E2551E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tr-TR" altLang="en-US" sz="300"/>
          </a:p>
        </p:txBody>
      </p:sp>
      <p:pic>
        <p:nvPicPr>
          <p:cNvPr id="7" name="Resim 6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FDDCE11-BD6E-4F33-B23D-B9F4A797AE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59" y="129631"/>
            <a:ext cx="3709984" cy="659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0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4FD271-F42C-494D-9221-11DD416E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tr-TR" sz="3600" b="1">
                <a:solidFill>
                  <a:schemeClr val="tx1"/>
                </a:solidFill>
              </a:rPr>
              <a:t>Hava durumu</a:t>
            </a:r>
            <a:endParaRPr lang="tr-TR" sz="3600" b="1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25CB5C-13FD-4390-B30E-EF93AACF1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467" y="988226"/>
            <a:ext cx="2836333" cy="5432778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tr-TR" sz="2200" b="1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/>
              <a:t>Kullanıcının hava durumunu sorduğu yere göre o günkü hava durumu bilgileri gösterildi.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/>
              <a:t>Bir yerin hava durumu gösterildikten sonra Context kullanılarak ‘Peki ya İstanbul?’, ‘Ankara nasıl?’ vb. kullanıcı isteklerine de hava durumu bilgileri gösterildi.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/>
              <a:t>Kullanıcının anlık konumu alınarak ‘Dışarısı nasıl?’, ‘Bugün hava nasıl?’ vb. sorulara güncel konum kullanılarak hava durumu bilgileri gösterildi.</a:t>
            </a:r>
            <a:endParaRPr lang="tr-TR" sz="1600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2D22F38-DA75-4345-9CB3-E64D5C8F7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E408D4-2E9F-4A26-A3CA-FB0C52E2551E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tr-TR" altLang="en-US" sz="300"/>
          </a:p>
        </p:txBody>
      </p:sp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F226B30C-D10C-43F6-A97C-44B7B3468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03" y="722489"/>
            <a:ext cx="2932197" cy="5486400"/>
          </a:xfrm>
          <a:prstGeom prst="rect">
            <a:avLst/>
          </a:prstGeom>
        </p:spPr>
      </p:pic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89D2AE4-4041-438E-83F4-978A46A537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722492"/>
            <a:ext cx="2760134" cy="54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4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4FD271-F42C-494D-9221-11DD416E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altLang="en-US" sz="3400" dirty="0">
                <a:solidFill>
                  <a:srgbClr val="050121"/>
                </a:solidFill>
              </a:rPr>
              <a:t>İnternet araması</a:t>
            </a:r>
            <a:endParaRPr lang="tr-TR" sz="3400" dirty="0">
              <a:solidFill>
                <a:srgbClr val="05012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25CB5C-13FD-4390-B30E-EF93AACF1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468" y="988226"/>
            <a:ext cx="2805288" cy="543277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Kullanıcı sohbet botu üzerinden bir internet araması gerçekleştirebilir ve yazılı, görsel sonuçlara erişebilir.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Cümledeki internet araması amacı tespit edilir ve aranılan sorgu kişi, yer, film, olay, kuruluş vb. olarak</a:t>
            </a:r>
            <a:br>
              <a:rPr lang="tr-TR" sz="1600" dirty="0"/>
            </a:br>
            <a:r>
              <a:rPr lang="tr-TR" sz="1600" dirty="0"/>
              <a:t>gruplandırılarak Microsoft </a:t>
            </a:r>
            <a:r>
              <a:rPr lang="tr-TR" sz="1600" dirty="0" err="1"/>
              <a:t>Azure</a:t>
            </a:r>
            <a:r>
              <a:rPr lang="tr-TR" sz="1600" dirty="0"/>
              <a:t> </a:t>
            </a:r>
            <a:r>
              <a:rPr lang="tr-TR" sz="1600" dirty="0" err="1"/>
              <a:t>Entity</a:t>
            </a:r>
            <a:r>
              <a:rPr lang="tr-TR" sz="1600" dirty="0"/>
              <a:t> </a:t>
            </a:r>
            <a:r>
              <a:rPr lang="tr-TR" sz="1600" dirty="0" err="1"/>
              <a:t>Search</a:t>
            </a:r>
            <a:r>
              <a:rPr lang="tr-TR" sz="1600" dirty="0"/>
              <a:t> servisine iletilir. Elde edilen sonuçlar işlenerek özet açıklama ve görsel sonuç kullanıcıya gösterilir.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2D22F38-DA75-4345-9CB3-E64D5C8F7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E408D4-2E9F-4A26-A3CA-FB0C52E2551E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tr-TR" altLang="en-US" sz="300"/>
          </a:p>
        </p:txBody>
      </p:sp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E24960D-992A-49FA-8B93-C832CC10B4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756" y="923315"/>
            <a:ext cx="2944715" cy="5237596"/>
          </a:xfrm>
          <a:prstGeom prst="rect">
            <a:avLst/>
          </a:prstGeom>
        </p:spPr>
      </p:pic>
      <p:pic>
        <p:nvPicPr>
          <p:cNvPr id="12" name="Resim 11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CBB937B4-4576-421F-A639-195590F0A1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885" y="923315"/>
            <a:ext cx="2944715" cy="52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4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4FD271-F42C-494D-9221-11DD416E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altLang="en-US" sz="3400" dirty="0">
                <a:solidFill>
                  <a:srgbClr val="050121"/>
                </a:solidFill>
              </a:rPr>
              <a:t>İnternet araması</a:t>
            </a:r>
            <a:endParaRPr lang="tr-TR" sz="3400" dirty="0">
              <a:solidFill>
                <a:srgbClr val="05012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25CB5C-13FD-4390-B30E-EF93AACF1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468" y="988226"/>
            <a:ext cx="2607732" cy="5432778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Hava durumundaki ile benzer şekilde yapılan bir aramanın ardından </a:t>
            </a:r>
            <a:r>
              <a:rPr lang="tr-TR" sz="1600" dirty="0" err="1"/>
              <a:t>Contex</a:t>
            </a:r>
            <a:r>
              <a:rPr lang="tr-TR" sz="1600" dirty="0"/>
              <a:t> kullanılarak Arama ile ilgili kelime içermeyen ‘Peki ya Kız kulesi?’ </a:t>
            </a:r>
            <a:r>
              <a:rPr lang="tr-TR" sz="1600" dirty="0" err="1"/>
              <a:t>vb</a:t>
            </a:r>
            <a:r>
              <a:rPr lang="tr-TR" sz="1600" dirty="0"/>
              <a:t>  istekler de cevaplanır.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2D22F38-DA75-4345-9CB3-E64D5C8F7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E408D4-2E9F-4A26-A3CA-FB0C52E2551E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tr-TR" altLang="en-US" sz="300"/>
          </a:p>
        </p:txBody>
      </p:sp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E4AA0EA5-A3B0-4C7F-8DD2-829521195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245" y="988226"/>
            <a:ext cx="3054451" cy="5432778"/>
          </a:xfrm>
          <a:prstGeom prst="rect">
            <a:avLst/>
          </a:prstGeom>
        </p:spPr>
      </p:pic>
      <p:pic>
        <p:nvPicPr>
          <p:cNvPr id="8" name="Resim 7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854293F3-3B34-4644-9B8A-25D7E6B9A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50" y="1013626"/>
            <a:ext cx="3040170" cy="54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8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4FD271-F42C-494D-9221-11DD416E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400" dirty="0">
                <a:solidFill>
                  <a:srgbClr val="050121"/>
                </a:solidFill>
              </a:rPr>
              <a:t>Fıkra Servisi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25CB5C-13FD-4390-B30E-EF93AACF1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467" y="988226"/>
            <a:ext cx="2836333" cy="5432778"/>
          </a:xfrm>
        </p:spPr>
        <p:txBody>
          <a:bodyPr wrap="square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tr-TR" sz="2200" b="1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Kullanıcının mesajında belirttiği olumsuz duygu durumuna göre ya da gülmek veya eğlence konulu mesajlarına karşılık olarak Programlama ile alakalı fıkralar </a:t>
            </a:r>
            <a:r>
              <a:rPr lang="tr-TR" sz="1400" dirty="0" err="1"/>
              <a:t>gösteririlir</a:t>
            </a:r>
            <a:r>
              <a:rPr lang="tr-TR" sz="1400" dirty="0"/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tr-TR" sz="1400" dirty="0" err="1"/>
              <a:t>Context</a:t>
            </a:r>
            <a:r>
              <a:rPr lang="tr-TR" sz="1400" dirty="0"/>
              <a:t> kullanılarak ‘Bir kez daha’, ‘Başka var mı’ </a:t>
            </a:r>
            <a:r>
              <a:rPr lang="tr-TR" sz="1400" dirty="0" err="1"/>
              <a:t>vb</a:t>
            </a:r>
            <a:r>
              <a:rPr lang="tr-TR" sz="1400" dirty="0"/>
              <a:t> isteklere de cevap verilir.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2D22F38-DA75-4345-9CB3-E64D5C8F7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</p:spPr>
        <p:txBody>
          <a:bodyPr wrap="square" anchor="t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0E408D4-2E9F-4A26-A3CA-FB0C52E2551E}" type="slidenum">
              <a:rPr lang="tr-TR" alt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tr-TR" altLang="en-US" sz="300"/>
          </a:p>
        </p:txBody>
      </p:sp>
      <p:pic>
        <p:nvPicPr>
          <p:cNvPr id="6" name="Resim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798040B-BD96-419A-9272-44369B831A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03" y="1137356"/>
            <a:ext cx="2998916" cy="5334000"/>
          </a:xfrm>
          <a:prstGeom prst="rect">
            <a:avLst/>
          </a:prstGeom>
        </p:spPr>
      </p:pic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0D9FB57-D82B-40E8-A669-8049C87E6B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083" y="1137354"/>
            <a:ext cx="2998917" cy="53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954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509</Words>
  <Application>Microsoft Office PowerPoint</Application>
  <PresentationFormat>Ekran Gösterisi (4:3)</PresentationFormat>
  <Paragraphs>69</Paragraphs>
  <Slides>15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8" baseType="lpstr">
      <vt:lpstr>Arial</vt:lpstr>
      <vt:lpstr>Tahoma</vt:lpstr>
      <vt:lpstr>Default Design</vt:lpstr>
      <vt:lpstr>GTÜ BİL MUH BİL 496  </vt:lpstr>
      <vt:lpstr> LetsTalk (Foreign Language Speech App)</vt:lpstr>
      <vt:lpstr>Proje Tanımı</vt:lpstr>
      <vt:lpstr>Chat Bot</vt:lpstr>
      <vt:lpstr>Sohbet ve Anlık Çeviri</vt:lpstr>
      <vt:lpstr>Hava durumu</vt:lpstr>
      <vt:lpstr>İnternet araması</vt:lpstr>
      <vt:lpstr>İnternet araması</vt:lpstr>
      <vt:lpstr>Fıkra Servisi</vt:lpstr>
      <vt:lpstr>Görselden Yazı Tespiti</vt:lpstr>
      <vt:lpstr>Yazım yanlışı tespiti</vt:lpstr>
      <vt:lpstr>Chat</vt:lpstr>
      <vt:lpstr>PowerPoint Sunusu</vt:lpstr>
      <vt:lpstr>Tamamlanan Başarı Kriterleri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GTÜ BİL MUH BİL 496  </dc:title>
  <dc:creator>Serkan Sorman</dc:creator>
  <cp:lastModifiedBy>Serkan Sorman</cp:lastModifiedBy>
  <cp:revision>8</cp:revision>
  <dcterms:created xsi:type="dcterms:W3CDTF">2020-07-07T16:31:07Z</dcterms:created>
  <dcterms:modified xsi:type="dcterms:W3CDTF">2020-07-08T20:01:34Z</dcterms:modified>
</cp:coreProperties>
</file>