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E630D-FE77-D317-536A-BB6B7941DF13}" v="2055" dt="2020-01-10T12:11:11.786"/>
    <p1510:client id="{223F39FD-E1CC-B402-D656-F43B91CB694E}" v="933" dt="2020-01-10T20:05:19.159"/>
    <p1510:client id="{CC7F8B66-B754-EDBA-01E7-1EF7A7A2C706}" v="734" dt="2020-01-10T09:19:51.108"/>
    <p1510:client id="{FBF7102F-BB5D-2248-BE6E-436251D1AEA3}" v="3391" dt="2020-01-10T16:32:18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2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0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1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99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61" r:id="rId6"/>
    <p:sldLayoutId id="2147483762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1B4103-5E39-4906-A75B-630A08DE1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tr-TR" sz="2700" dirty="0">
                <a:ea typeface="+mj-lt"/>
                <a:cs typeface="+mj-lt"/>
              </a:rPr>
              <a:t>Gebze Technical University</a:t>
            </a:r>
            <a:br>
              <a:rPr lang="tr-TR" sz="2700" dirty="0">
                <a:ea typeface="+mj-lt"/>
                <a:cs typeface="+mj-lt"/>
              </a:rPr>
            </a:br>
            <a:r>
              <a:rPr lang="tr-TR" sz="2700" dirty="0">
                <a:ea typeface="+mj-lt"/>
                <a:cs typeface="+mj-lt"/>
              </a:rPr>
              <a:t>Computer Engineering</a:t>
            </a:r>
            <a:br>
              <a:rPr lang="tr-TR" sz="2700" dirty="0">
                <a:ea typeface="+mj-lt"/>
                <a:cs typeface="+mj-lt"/>
              </a:rPr>
            </a:br>
            <a:r>
              <a:rPr lang="tr-TR" sz="2700">
                <a:ea typeface="+mj-lt"/>
                <a:cs typeface="+mj-lt"/>
              </a:rPr>
              <a:t>CSE424 – 2019</a:t>
            </a:r>
            <a:br>
              <a:rPr lang="tr-TR" sz="2700" dirty="0">
                <a:ea typeface="+mj-lt"/>
                <a:cs typeface="+mj-lt"/>
              </a:rPr>
            </a:br>
            <a:r>
              <a:rPr lang="tr-TR" sz="2700">
                <a:ea typeface="+mj-lt"/>
                <a:cs typeface="+mj-lt"/>
              </a:rPr>
              <a:t>HOMEWORK AND PROJECT PRESENTATION</a:t>
            </a:r>
            <a:br>
              <a:rPr lang="tr-TR" sz="2700" dirty="0">
                <a:ea typeface="+mj-lt"/>
                <a:cs typeface="+mj-lt"/>
              </a:rPr>
            </a:br>
            <a:r>
              <a:rPr lang="tr-TR" sz="2700" dirty="0">
                <a:ea typeface="+mj-lt"/>
                <a:cs typeface="+mj-lt"/>
              </a:rPr>
              <a:t>Serkan Sorman</a:t>
            </a:r>
            <a:br>
              <a:rPr lang="tr-TR" sz="2700" dirty="0">
                <a:ea typeface="+mj-lt"/>
                <a:cs typeface="+mj-lt"/>
              </a:rPr>
            </a:br>
            <a:r>
              <a:rPr lang="tr-TR" sz="2700" dirty="0">
                <a:ea typeface="+mj-lt"/>
                <a:cs typeface="+mj-lt"/>
              </a:rPr>
              <a:t>151044057  </a:t>
            </a:r>
            <a:br>
              <a:rPr lang="tr-TR" sz="2700" dirty="0">
                <a:ea typeface="+mj-lt"/>
                <a:cs typeface="+mj-lt"/>
              </a:rPr>
            </a:br>
            <a:endParaRPr lang="tr-TR" sz="2700">
              <a:ea typeface="+mj-lt"/>
              <a:cs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7423DEA-7A58-4D9C-AD60-61AEC983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tr-TR" sz="3600" dirty="0" err="1"/>
              <a:t>Greedy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2D215D-9B6E-4B67-BE09-73021AA1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090027"/>
            <a:ext cx="5514758" cy="476420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Brute Force yaklaşımı sonucunda elde edilen optimal çözümlerde,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ard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arda gelen çemberlerin yarıçapları arasındaki farkın maksimum olduğu görülmüştür. 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Bu sebeple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solution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construct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ederken en küçük çember oluşturulan çözüm listesinin ortasına konmuştur.  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Eğer var ise bir önceki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indexine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en büyük çember ve bir sonraki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indexine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ikinci en büyük çember set edilmiştir. Daha sonra listedeki tüm elemanlar aralarındaki yarıçap farkı maksimum olacak şekilde çözüm listesine yerleştirilmiştir.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Çemberlerin aralarındaki fark maksimum olacak şekilde seçilmesini kolaylaştırmak için çember listesi sıralanmıştır. 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Javada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kullanılan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Array.sort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() referanslar için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Merge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Sort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kullandığından algoritmanın zaman karmaşıklığı O(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nlogn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) </a:t>
            </a:r>
            <a:r>
              <a:rPr lang="tr-TR" sz="2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dir</a:t>
            </a:r>
            <a:r>
              <a:rPr lang="tr-T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  </a:t>
            </a:r>
            <a:br>
              <a:rPr lang="tr-TR" sz="1600" dirty="0">
                <a:ea typeface="+mn-lt"/>
                <a:cs typeface="+mn-lt"/>
              </a:rPr>
            </a:br>
            <a:r>
              <a:rPr lang="tr-T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 </a:t>
            </a:r>
            <a:br>
              <a:rPr lang="tr-TR" sz="1600" dirty="0">
                <a:ea typeface="+mn-lt"/>
                <a:cs typeface="+mn-lt"/>
              </a:rPr>
            </a:br>
            <a:endParaRPr lang="tr-TR" sz="16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8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F562A59B-290B-4F9D-9DED-DE1EAE3D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295248"/>
            <a:ext cx="5367165" cy="4280312"/>
          </a:xfrm>
          <a:prstGeom prst="rect">
            <a:avLst/>
          </a:prstGeom>
        </p:spPr>
      </p:pic>
      <p:sp>
        <p:nvSpPr>
          <p:cNvPr id="27" name="Rectangle 3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719FC6-C3F2-467D-AD97-EED1315A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Iterated Local Search 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5A2FC4-0A8C-4DE4-A5AB-07BE3BCE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327" y="2399767"/>
            <a:ext cx="4472922" cy="415285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Başlangıç olarak </a:t>
            </a:r>
            <a:r>
              <a:rPr lang="tr-TR" sz="2000" dirty="0" err="1">
                <a:ea typeface="+mn-lt"/>
                <a:cs typeface="+mn-lt"/>
              </a:rPr>
              <a:t>initial</a:t>
            </a:r>
            <a:r>
              <a:rPr lang="tr-TR" sz="2000" dirty="0">
                <a:ea typeface="+mn-lt"/>
                <a:cs typeface="+mn-lt"/>
              </a:rPr>
              <a:t> bir </a:t>
            </a:r>
            <a:r>
              <a:rPr lang="tr-TR" sz="2000" dirty="0" err="1">
                <a:ea typeface="+mn-lt"/>
                <a:cs typeface="+mn-lt"/>
              </a:rPr>
              <a:t>circle</a:t>
            </a:r>
            <a:r>
              <a:rPr lang="tr-TR" sz="2000" dirty="0">
                <a:ea typeface="+mn-lt"/>
                <a:cs typeface="+mn-lt"/>
              </a:rPr>
              <a:t> listesi oluşturulup </a:t>
            </a:r>
            <a:r>
              <a:rPr lang="tr-TR" sz="2000" dirty="0" err="1">
                <a:ea typeface="+mn-lt"/>
                <a:cs typeface="+mn-lt"/>
              </a:rPr>
              <a:t>width</a:t>
            </a:r>
            <a:r>
              <a:rPr lang="tr-TR" sz="2000" dirty="0">
                <a:ea typeface="+mn-lt"/>
                <a:cs typeface="+mn-lt"/>
              </a:rPr>
              <a:t> hesaplanır. </a:t>
            </a:r>
            <a:endParaRPr lang="tr-TR" sz="2000"/>
          </a:p>
          <a:p>
            <a:pPr>
              <a:lnSpc>
                <a:spcPct val="90000"/>
              </a:lnSpc>
            </a:pPr>
            <a:r>
              <a:rPr lang="tr-TR" sz="2000" dirty="0" err="1">
                <a:ea typeface="+mn-lt"/>
                <a:cs typeface="+mn-lt"/>
              </a:rPr>
              <a:t>Local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search</a:t>
            </a:r>
            <a:r>
              <a:rPr lang="tr-TR" sz="2000" dirty="0">
                <a:ea typeface="+mn-lt"/>
                <a:cs typeface="+mn-lt"/>
              </a:rPr>
              <a:t> için argüman olarak alınan </a:t>
            </a:r>
            <a:r>
              <a:rPr lang="tr-TR" sz="2000" dirty="0" err="1">
                <a:ea typeface="+mn-lt"/>
                <a:cs typeface="+mn-lt"/>
              </a:rPr>
              <a:t>populasyon</a:t>
            </a:r>
            <a:r>
              <a:rPr lang="tr-TR" sz="2000" dirty="0">
                <a:ea typeface="+mn-lt"/>
                <a:cs typeface="+mn-lt"/>
              </a:rPr>
              <a:t> sayısı kadar </a:t>
            </a:r>
            <a:r>
              <a:rPr lang="tr-TR" sz="2000" dirty="0" err="1">
                <a:ea typeface="+mn-lt"/>
                <a:cs typeface="+mn-lt"/>
              </a:rPr>
              <a:t>neighbor</a:t>
            </a:r>
            <a:r>
              <a:rPr lang="tr-TR" sz="2000" dirty="0">
                <a:ea typeface="+mn-lt"/>
                <a:cs typeface="+mn-lt"/>
              </a:rPr>
              <a:t> oluşturulup </a:t>
            </a:r>
            <a:r>
              <a:rPr lang="tr-TR" sz="2000" dirty="0" err="1">
                <a:ea typeface="+mn-lt"/>
                <a:cs typeface="+mn-lt"/>
              </a:rPr>
              <a:t>neighborhood</a:t>
            </a:r>
            <a:r>
              <a:rPr lang="tr-TR" sz="2000" dirty="0">
                <a:ea typeface="+mn-lt"/>
                <a:cs typeface="+mn-lt"/>
              </a:rPr>
              <a:t> içerisinden en iyi çözüm edilir. </a:t>
            </a:r>
            <a:r>
              <a:rPr lang="tr-TR" sz="2000" dirty="0" err="1">
                <a:ea typeface="+mn-lt"/>
                <a:cs typeface="+mn-lt"/>
              </a:rPr>
              <a:t>Initial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solution</a:t>
            </a:r>
            <a:r>
              <a:rPr lang="tr-TR" sz="2000" dirty="0">
                <a:ea typeface="+mn-lt"/>
                <a:cs typeface="+mn-lt"/>
              </a:rPr>
              <a:t> </a:t>
            </a:r>
            <a:r>
              <a:rPr lang="tr-TR" sz="2000" dirty="0" err="1">
                <a:ea typeface="+mn-lt"/>
                <a:cs typeface="+mn-lt"/>
              </a:rPr>
              <a:t>mutate</a:t>
            </a:r>
            <a:r>
              <a:rPr lang="tr-TR" sz="2000" dirty="0">
                <a:ea typeface="+mn-lt"/>
                <a:cs typeface="+mn-lt"/>
              </a:rPr>
              <a:t> edilerek yeni </a:t>
            </a:r>
            <a:r>
              <a:rPr lang="tr-TR" sz="2000" dirty="0" err="1">
                <a:ea typeface="+mn-lt"/>
                <a:cs typeface="+mn-lt"/>
              </a:rPr>
              <a:t>circle</a:t>
            </a:r>
            <a:r>
              <a:rPr lang="tr-TR" sz="2000" dirty="0">
                <a:ea typeface="+mn-lt"/>
                <a:cs typeface="+mn-lt"/>
              </a:rPr>
              <a:t> sıralaması elde edilir. 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Yapılan tüm bu işlemler </a:t>
            </a:r>
            <a:r>
              <a:rPr lang="tr-TR" sz="2000" err="1">
                <a:ea typeface="+mn-lt"/>
                <a:cs typeface="+mn-lt"/>
              </a:rPr>
              <a:t>iterasyon</a:t>
            </a:r>
            <a:r>
              <a:rPr lang="tr-TR" sz="2000" dirty="0">
                <a:ea typeface="+mn-lt"/>
                <a:cs typeface="+mn-lt"/>
              </a:rPr>
              <a:t> sayısı kadar tekrar edilir ve en az </a:t>
            </a:r>
            <a:r>
              <a:rPr lang="tr-TR" sz="2000" err="1">
                <a:ea typeface="+mn-lt"/>
                <a:cs typeface="+mn-lt"/>
              </a:rPr>
              <a:t>width</a:t>
            </a:r>
            <a:r>
              <a:rPr lang="tr-TR" sz="2000" dirty="0">
                <a:ea typeface="+mn-lt"/>
                <a:cs typeface="+mn-lt"/>
              </a:rPr>
              <a:t> değerini sağlayan çözüm elde edilmeye çalışılır. Ayrıca argüman olarak alınan </a:t>
            </a:r>
            <a:r>
              <a:rPr lang="tr-TR" sz="2000" err="1">
                <a:ea typeface="+mn-lt"/>
                <a:cs typeface="+mn-lt"/>
              </a:rPr>
              <a:t>Target</a:t>
            </a:r>
            <a:r>
              <a:rPr lang="tr-TR" sz="2000" dirty="0">
                <a:ea typeface="+mn-lt"/>
                <a:cs typeface="+mn-lt"/>
              </a:rPr>
              <a:t> değere ulaşılırsa döngü sonlandırılır. Time </a:t>
            </a:r>
            <a:r>
              <a:rPr lang="tr-TR" sz="2000" err="1">
                <a:ea typeface="+mn-lt"/>
                <a:cs typeface="+mn-lt"/>
              </a:rPr>
              <a:t>complexity</a:t>
            </a:r>
            <a:r>
              <a:rPr lang="tr-TR" sz="2000" dirty="0">
                <a:ea typeface="+mn-lt"/>
                <a:cs typeface="+mn-lt"/>
              </a:rPr>
              <a:t> O(i*n) </a:t>
            </a:r>
            <a:r>
              <a:rPr lang="tr-TR" sz="2000" err="1">
                <a:ea typeface="+mn-lt"/>
                <a:cs typeface="+mn-lt"/>
              </a:rPr>
              <a:t>dir</a:t>
            </a:r>
            <a:r>
              <a:rPr lang="tr-TR" sz="2000" dirty="0">
                <a:ea typeface="+mn-lt"/>
                <a:cs typeface="+mn-lt"/>
              </a:rPr>
              <a:t>. Burada i </a:t>
            </a:r>
            <a:r>
              <a:rPr lang="tr-TR" sz="2000" err="1">
                <a:ea typeface="+mn-lt"/>
                <a:cs typeface="+mn-lt"/>
              </a:rPr>
              <a:t>arguman</a:t>
            </a:r>
            <a:r>
              <a:rPr lang="tr-TR" sz="2000" dirty="0">
                <a:ea typeface="+mn-lt"/>
                <a:cs typeface="+mn-lt"/>
              </a:rPr>
              <a:t> olarak alınan </a:t>
            </a:r>
            <a:r>
              <a:rPr lang="tr-TR" sz="2000" err="1">
                <a:ea typeface="+mn-lt"/>
                <a:cs typeface="+mn-lt"/>
              </a:rPr>
              <a:t>iterasyon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 dirty="0">
                <a:ea typeface="+mn-lt"/>
                <a:cs typeface="+mn-lt"/>
              </a:rPr>
              <a:t>sayısı ve n </a:t>
            </a:r>
            <a:r>
              <a:rPr lang="tr-TR" sz="2000" err="1">
                <a:ea typeface="+mn-lt"/>
                <a:cs typeface="+mn-lt"/>
              </a:rPr>
              <a:t>populasyon</a:t>
            </a:r>
            <a:r>
              <a:rPr lang="tr-TR" sz="2000" dirty="0">
                <a:ea typeface="+mn-lt"/>
                <a:cs typeface="+mn-lt"/>
              </a:rPr>
              <a:t> boyutudur.  </a:t>
            </a:r>
            <a:br>
              <a:rPr lang="tr-TR" sz="1800" dirty="0">
                <a:ea typeface="+mn-lt"/>
                <a:cs typeface="+mn-lt"/>
              </a:rPr>
            </a:br>
            <a:br>
              <a:rPr lang="tr-TR" sz="1400" dirty="0">
                <a:ea typeface="+mn-lt"/>
                <a:cs typeface="+mn-lt"/>
              </a:rPr>
            </a:br>
            <a:endParaRPr lang="tr-TR" sz="1400"/>
          </a:p>
          <a:p>
            <a:pPr>
              <a:lnSpc>
                <a:spcPct val="90000"/>
              </a:lnSpc>
            </a:pP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92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metin içeren bir resim&#10;&#10;Çok yüksek güvenilirlikle oluşturulmuş açıklama">
            <a:extLst>
              <a:ext uri="{FF2B5EF4-FFF2-40B4-BE49-F238E27FC236}">
                <a16:creationId xmlns:a16="http://schemas.microsoft.com/office/drawing/2014/main" id="{BA9F76D2-1AE1-4343-AE5F-1DE13EC1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33" y="727628"/>
            <a:ext cx="4887206" cy="54155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D87F23-8ED2-450A-89EB-40536CF6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643928"/>
          </a:xfrm>
        </p:spPr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Simulated Annealing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AB07A0-02A2-46A3-93F1-E5084B24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84107"/>
            <a:ext cx="4472922" cy="4124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Argüman olarak alınan T değeri her </a:t>
            </a:r>
            <a:r>
              <a:rPr lang="tr-TR" sz="2000" dirty="0" err="1">
                <a:ea typeface="+mn-lt"/>
                <a:cs typeface="+mn-lt"/>
              </a:rPr>
              <a:t>iterasyonda</a:t>
            </a:r>
            <a:r>
              <a:rPr lang="tr-TR" sz="2000" dirty="0">
                <a:ea typeface="+mn-lt"/>
                <a:cs typeface="+mn-lt"/>
              </a:rPr>
              <a:t> alfa oranında azaltılmıştır.  T değeri minimum sıcaklığa ulaşana kadar bu işlem tekrar edilmiştir. </a:t>
            </a:r>
            <a:endParaRPr lang="tr-TR" sz="2000"/>
          </a:p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Daha küçük </a:t>
            </a:r>
            <a:r>
              <a:rPr lang="tr-TR" sz="2000" dirty="0" err="1">
                <a:ea typeface="+mn-lt"/>
                <a:cs typeface="+mn-lt"/>
              </a:rPr>
              <a:t>widthi</a:t>
            </a:r>
            <a:r>
              <a:rPr lang="tr-TR" sz="2000" dirty="0">
                <a:ea typeface="+mn-lt"/>
                <a:cs typeface="+mn-lt"/>
              </a:rPr>
              <a:t> sağlayan </a:t>
            </a:r>
            <a:r>
              <a:rPr lang="tr-TR" sz="2000" dirty="0" err="1">
                <a:ea typeface="+mn-lt"/>
                <a:cs typeface="+mn-lt"/>
              </a:rPr>
              <a:t>solution</a:t>
            </a:r>
            <a:r>
              <a:rPr lang="tr-TR" sz="2000" dirty="0">
                <a:ea typeface="+mn-lt"/>
                <a:cs typeface="+mn-lt"/>
              </a:rPr>
              <a:t> güncel </a:t>
            </a:r>
            <a:r>
              <a:rPr lang="tr-TR" sz="2000" dirty="0" err="1">
                <a:ea typeface="+mn-lt"/>
                <a:cs typeface="+mn-lt"/>
              </a:rPr>
              <a:t>solutionun</a:t>
            </a:r>
            <a:r>
              <a:rPr lang="tr-TR" sz="2000" dirty="0">
                <a:ea typeface="+mn-lt"/>
                <a:cs typeface="+mn-lt"/>
              </a:rPr>
              <a:t> yerini almıştır. Ayrıca belirtilen olasılık sağlanırsa da aynı işlem gerçekleştirilmiştir. 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Seçilen </a:t>
            </a:r>
            <a:r>
              <a:rPr lang="tr-TR" sz="2000" dirty="0" err="1">
                <a:ea typeface="+mn-lt"/>
                <a:cs typeface="+mn-lt"/>
              </a:rPr>
              <a:t>neighborlar</a:t>
            </a:r>
            <a:r>
              <a:rPr lang="tr-TR" sz="2000" dirty="0">
                <a:ea typeface="+mn-lt"/>
                <a:cs typeface="+mn-lt"/>
              </a:rPr>
              <a:t> ile </a:t>
            </a:r>
            <a:r>
              <a:rPr lang="tr-TR" sz="2000" dirty="0" err="1">
                <a:ea typeface="+mn-lt"/>
                <a:cs typeface="+mn-lt"/>
              </a:rPr>
              <a:t>current</a:t>
            </a:r>
            <a:r>
              <a:rPr lang="tr-TR" sz="2000" dirty="0">
                <a:ea typeface="+mn-lt"/>
                <a:cs typeface="+mn-lt"/>
              </a:rPr>
              <a:t> </a:t>
            </a:r>
            <a:r>
              <a:rPr lang="tr-TR" sz="2000" dirty="0" err="1">
                <a:ea typeface="+mn-lt"/>
                <a:cs typeface="+mn-lt"/>
              </a:rPr>
              <a:t>solution</a:t>
            </a:r>
            <a:r>
              <a:rPr lang="tr-TR" sz="2000" dirty="0">
                <a:ea typeface="+mn-lt"/>
                <a:cs typeface="+mn-lt"/>
              </a:rPr>
              <a:t> karşılaştırılarak optimal çözüme ulaşılmaya çalışılmıştır. </a:t>
            </a:r>
          </a:p>
          <a:p>
            <a:pPr>
              <a:lnSpc>
                <a:spcPct val="90000"/>
              </a:lnSpc>
            </a:pPr>
            <a:r>
              <a:rPr lang="tr-TR" sz="2000" dirty="0">
                <a:ea typeface="+mn-lt"/>
                <a:cs typeface="+mn-lt"/>
              </a:rPr>
              <a:t>Argüman olarak alınan </a:t>
            </a:r>
            <a:r>
              <a:rPr lang="tr-TR" sz="2000" dirty="0" err="1">
                <a:ea typeface="+mn-lt"/>
                <a:cs typeface="+mn-lt"/>
              </a:rPr>
              <a:t>Target</a:t>
            </a:r>
            <a:r>
              <a:rPr lang="tr-TR" sz="2000" dirty="0">
                <a:ea typeface="+mn-lt"/>
                <a:cs typeface="+mn-lt"/>
              </a:rPr>
              <a:t> değere ulaşılırsa döngüler </a:t>
            </a:r>
            <a:r>
              <a:rPr lang="tr-TR" sz="2000" dirty="0" err="1">
                <a:ea typeface="+mn-lt"/>
                <a:cs typeface="+mn-lt"/>
              </a:rPr>
              <a:t>sonlandırılımıştır</a:t>
            </a:r>
            <a:r>
              <a:rPr lang="tr-TR" sz="2000" dirty="0">
                <a:ea typeface="+mn-lt"/>
                <a:cs typeface="+mn-lt"/>
              </a:rPr>
              <a:t>.</a:t>
            </a:r>
            <a:br>
              <a:rPr lang="tr-TR" sz="1400" dirty="0">
                <a:ea typeface="+mn-lt"/>
                <a:cs typeface="+mn-lt"/>
              </a:rPr>
            </a:br>
            <a:endParaRPr lang="tr-T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271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4" descr="metin içeren bir resim&#10;&#10;Çok yüksek güvenilirlikle oluşturulmuş açıklama">
            <a:extLst>
              <a:ext uri="{FF2B5EF4-FFF2-40B4-BE49-F238E27FC236}">
                <a16:creationId xmlns:a16="http://schemas.microsoft.com/office/drawing/2014/main" id="{1F921BF5-8333-41F1-BD26-25B78EFD2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799828"/>
            <a:ext cx="5367165" cy="52711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0CB474-B1D4-4412-A9B8-A6173BD7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284495"/>
          </a:xfrm>
        </p:spPr>
        <p:txBody>
          <a:bodyPr>
            <a:normAutofit/>
          </a:bodyPr>
          <a:lstStyle/>
          <a:p>
            <a:r>
              <a:rPr lang="tr-TR" sz="3100">
                <a:ea typeface="+mj-lt"/>
                <a:cs typeface="+mj-lt"/>
              </a:rPr>
              <a:t>Variable Neighborhood Search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D8C18B-4498-4E69-B7F7-A2437176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011579"/>
            <a:ext cx="4472922" cy="42678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tr-TR" sz="1800" dirty="0" err="1">
                <a:ea typeface="+mn-lt"/>
                <a:cs typeface="+mn-lt"/>
              </a:rPr>
              <a:t>Shaking</a:t>
            </a:r>
            <a:r>
              <a:rPr lang="tr-TR" sz="1800" dirty="0">
                <a:ea typeface="+mn-lt"/>
                <a:cs typeface="+mn-lt"/>
              </a:rPr>
              <a:t> işleminde, </a:t>
            </a:r>
            <a:r>
              <a:rPr lang="tr-TR" sz="1800" dirty="0" err="1">
                <a:ea typeface="+mn-lt"/>
                <a:cs typeface="+mn-lt"/>
              </a:rPr>
              <a:t>neighborhood</a:t>
            </a:r>
            <a:r>
              <a:rPr lang="tr-TR" sz="1800" dirty="0">
                <a:ea typeface="+mn-lt"/>
                <a:cs typeface="+mn-lt"/>
              </a:rPr>
              <a:t> içinden </a:t>
            </a:r>
            <a:r>
              <a:rPr lang="tr-TR" sz="1800" dirty="0" err="1">
                <a:ea typeface="+mn-lt"/>
                <a:cs typeface="+mn-lt"/>
              </a:rPr>
              <a:t>random</a:t>
            </a:r>
            <a:r>
              <a:rPr lang="tr-TR" sz="1800" dirty="0">
                <a:ea typeface="+mn-lt"/>
                <a:cs typeface="+mn-lt"/>
              </a:rPr>
              <a:t> olarak </a:t>
            </a:r>
            <a:r>
              <a:rPr lang="tr-TR" sz="1800" dirty="0" err="1">
                <a:ea typeface="+mn-lt"/>
                <a:cs typeface="+mn-lt"/>
              </a:rPr>
              <a:t>index</a:t>
            </a:r>
            <a:r>
              <a:rPr lang="tr-TR" sz="1800" dirty="0">
                <a:ea typeface="+mn-lt"/>
                <a:cs typeface="+mn-lt"/>
              </a:rPr>
              <a:t> l de bulunan </a:t>
            </a:r>
            <a:r>
              <a:rPr lang="tr-TR" sz="1800" dirty="0" err="1">
                <a:ea typeface="+mn-lt"/>
                <a:cs typeface="+mn-lt"/>
              </a:rPr>
              <a:t>solution</a:t>
            </a:r>
            <a:r>
              <a:rPr lang="tr-TR" sz="1800" dirty="0">
                <a:ea typeface="+mn-lt"/>
                <a:cs typeface="+mn-lt"/>
              </a:rPr>
              <a:t> alınır. </a:t>
            </a:r>
            <a:r>
              <a:rPr lang="tr-TR" sz="1800" dirty="0" err="1">
                <a:ea typeface="+mn-lt"/>
                <a:cs typeface="+mn-lt"/>
              </a:rPr>
              <a:t>Initial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solutionla</a:t>
            </a:r>
            <a:r>
              <a:rPr lang="tr-TR" sz="1800" dirty="0">
                <a:ea typeface="+mn-lt"/>
                <a:cs typeface="+mn-lt"/>
              </a:rPr>
              <a:t> karşılaştırılarak </a:t>
            </a:r>
            <a:r>
              <a:rPr lang="tr-TR" sz="1800" dirty="0" err="1">
                <a:ea typeface="+mn-lt"/>
                <a:cs typeface="+mn-lt"/>
              </a:rPr>
              <a:t>initial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solutionun</a:t>
            </a:r>
            <a:r>
              <a:rPr lang="tr-TR" sz="1800" dirty="0">
                <a:ea typeface="+mn-lt"/>
                <a:cs typeface="+mn-lt"/>
              </a:rPr>
              <a:t> yerini alır. </a:t>
            </a:r>
            <a:endParaRPr lang="tr-TR" sz="1800"/>
          </a:p>
          <a:p>
            <a:pPr>
              <a:lnSpc>
                <a:spcPct val="90000"/>
              </a:lnSpc>
            </a:pPr>
            <a:r>
              <a:rPr lang="tr-TR" sz="1800" dirty="0">
                <a:ea typeface="+mn-lt"/>
                <a:cs typeface="+mn-lt"/>
              </a:rPr>
              <a:t>Daha sonra bu </a:t>
            </a:r>
            <a:r>
              <a:rPr lang="tr-TR" sz="1800" err="1">
                <a:ea typeface="+mn-lt"/>
                <a:cs typeface="+mn-lt"/>
              </a:rPr>
              <a:t>solutiona</a:t>
            </a:r>
            <a:r>
              <a:rPr lang="tr-TR" sz="1800" dirty="0">
                <a:ea typeface="+mn-lt"/>
                <a:cs typeface="+mn-lt"/>
              </a:rPr>
              <a:t> </a:t>
            </a:r>
            <a:r>
              <a:rPr lang="tr-TR" sz="1800" err="1">
                <a:ea typeface="+mn-lt"/>
                <a:cs typeface="+mn-lt"/>
              </a:rPr>
              <a:t>neighborhood</a:t>
            </a:r>
            <a:r>
              <a:rPr lang="tr-TR" sz="1800" dirty="0">
                <a:ea typeface="+mn-lt"/>
                <a:cs typeface="+mn-lt"/>
              </a:rPr>
              <a:t> içerisinde </a:t>
            </a:r>
            <a:r>
              <a:rPr lang="tr-TR" sz="1800" err="1">
                <a:ea typeface="+mn-lt"/>
                <a:cs typeface="+mn-lt"/>
              </a:rPr>
              <a:t>local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err="1">
                <a:ea typeface="+mn-lt"/>
                <a:cs typeface="+mn-lt"/>
              </a:rPr>
              <a:t>search</a:t>
            </a:r>
            <a:r>
              <a:rPr lang="tr-TR" sz="1800" dirty="0">
                <a:ea typeface="+mn-lt"/>
                <a:cs typeface="+mn-lt"/>
              </a:rPr>
              <a:t> yapılarak </a:t>
            </a:r>
            <a:r>
              <a:rPr lang="tr-TR" sz="1800" err="1">
                <a:ea typeface="+mn-lt"/>
                <a:cs typeface="+mn-lt"/>
              </a:rPr>
              <a:t>local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err="1">
                <a:ea typeface="+mn-lt"/>
                <a:cs typeface="+mn-lt"/>
              </a:rPr>
              <a:t>best</a:t>
            </a:r>
            <a:r>
              <a:rPr lang="tr-TR" sz="1800" dirty="0">
                <a:ea typeface="+mn-lt"/>
                <a:cs typeface="+mn-lt"/>
              </a:rPr>
              <a:t> elde edilir. Daha küçük </a:t>
            </a:r>
            <a:r>
              <a:rPr lang="tr-TR" sz="1800" err="1">
                <a:ea typeface="+mn-lt"/>
                <a:cs typeface="+mn-lt"/>
              </a:rPr>
              <a:t>widthe</a:t>
            </a:r>
            <a:br>
              <a:rPr lang="tr-TR" sz="1800" dirty="0">
                <a:ea typeface="+mn-lt"/>
                <a:cs typeface="+mn-lt"/>
              </a:rPr>
            </a:br>
            <a:r>
              <a:rPr lang="tr-TR" sz="1800" dirty="0">
                <a:ea typeface="+mn-lt"/>
                <a:cs typeface="+mn-lt"/>
              </a:rPr>
              <a:t>sahip </a:t>
            </a:r>
            <a:r>
              <a:rPr lang="tr-TR" sz="1800" err="1">
                <a:ea typeface="+mn-lt"/>
                <a:cs typeface="+mn-lt"/>
              </a:rPr>
              <a:t>solutionlar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err="1">
                <a:ea typeface="+mn-lt"/>
                <a:cs typeface="+mn-lt"/>
              </a:rPr>
              <a:t>current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err="1">
                <a:ea typeface="+mn-lt"/>
                <a:cs typeface="+mn-lt"/>
              </a:rPr>
              <a:t>solutionun</a:t>
            </a:r>
            <a:r>
              <a:rPr lang="tr-TR" sz="1800" dirty="0">
                <a:ea typeface="+mn-lt"/>
                <a:cs typeface="+mn-lt"/>
              </a:rPr>
              <a:t> yerini alarak l ye 1 set edilir ve </a:t>
            </a:r>
            <a:r>
              <a:rPr lang="tr-TR" sz="1800" err="1">
                <a:ea typeface="+mn-lt"/>
                <a:cs typeface="+mn-lt"/>
              </a:rPr>
              <a:t>iterasyona</a:t>
            </a:r>
            <a:r>
              <a:rPr lang="tr-TR" sz="1800" dirty="0">
                <a:ea typeface="+mn-lt"/>
                <a:cs typeface="+mn-lt"/>
              </a:rPr>
              <a:t> devam edilir.</a:t>
            </a:r>
            <a:endParaRPr lang="tr-TR" sz="18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tr-TR" sz="1800" dirty="0">
                <a:ea typeface="+mn-lt"/>
                <a:cs typeface="+mn-lt"/>
              </a:rPr>
              <a:t>Aksi durumda l bir artırılarak </a:t>
            </a:r>
            <a:r>
              <a:rPr lang="tr-TR" sz="1800" dirty="0" err="1">
                <a:ea typeface="+mn-lt"/>
                <a:cs typeface="+mn-lt"/>
              </a:rPr>
              <a:t>iterasyona</a:t>
            </a:r>
            <a:r>
              <a:rPr lang="tr-TR" sz="1800" dirty="0">
                <a:ea typeface="+mn-lt"/>
                <a:cs typeface="+mn-lt"/>
              </a:rPr>
              <a:t> devam edilir. Argüman olarak alınan </a:t>
            </a:r>
            <a:r>
              <a:rPr lang="tr-TR" sz="1800" dirty="0" err="1">
                <a:ea typeface="+mn-lt"/>
                <a:cs typeface="+mn-lt"/>
              </a:rPr>
              <a:t>Target</a:t>
            </a:r>
            <a:r>
              <a:rPr lang="tr-TR" sz="1800" dirty="0">
                <a:ea typeface="+mn-lt"/>
                <a:cs typeface="+mn-lt"/>
              </a:rPr>
              <a:t> değere ulaşılırsa döngü sonlandırılır. Time </a:t>
            </a:r>
            <a:r>
              <a:rPr lang="tr-TR" sz="1800" dirty="0" err="1">
                <a:ea typeface="+mn-lt"/>
                <a:cs typeface="+mn-lt"/>
              </a:rPr>
              <a:t>complexitysi</a:t>
            </a:r>
            <a:r>
              <a:rPr lang="tr-TR" sz="1800" dirty="0">
                <a:ea typeface="+mn-lt"/>
                <a:cs typeface="+mn-lt"/>
              </a:rPr>
              <a:t> O(i * </a:t>
            </a:r>
            <a:r>
              <a:rPr lang="tr-TR" sz="1800" dirty="0" err="1">
                <a:ea typeface="+mn-lt"/>
                <a:cs typeface="+mn-lt"/>
              </a:rPr>
              <a:t>kmax</a:t>
            </a:r>
            <a:r>
              <a:rPr lang="tr-TR" sz="1800" dirty="0">
                <a:ea typeface="+mn-lt"/>
                <a:cs typeface="+mn-lt"/>
              </a:rPr>
              <a:t> * p) dür. Burada i </a:t>
            </a:r>
            <a:r>
              <a:rPr lang="tr-TR" sz="1800" dirty="0" err="1">
                <a:ea typeface="+mn-lt"/>
                <a:cs typeface="+mn-lt"/>
              </a:rPr>
              <a:t>arguman</a:t>
            </a:r>
            <a:r>
              <a:rPr lang="tr-TR" sz="1800" dirty="0">
                <a:ea typeface="+mn-lt"/>
                <a:cs typeface="+mn-lt"/>
              </a:rPr>
              <a:t> olarak alınan </a:t>
            </a:r>
            <a:r>
              <a:rPr lang="tr-TR" sz="1800" dirty="0" err="1">
                <a:ea typeface="+mn-lt"/>
                <a:cs typeface="+mn-lt"/>
              </a:rPr>
              <a:t>iterasyon</a:t>
            </a:r>
            <a:r>
              <a:rPr lang="tr-TR" sz="1800" dirty="0">
                <a:ea typeface="+mn-lt"/>
                <a:cs typeface="+mn-lt"/>
              </a:rPr>
              <a:t> sayısıdır. </a:t>
            </a:r>
            <a:r>
              <a:rPr lang="tr-TR" sz="1800" dirty="0" err="1">
                <a:ea typeface="+mn-lt"/>
                <a:cs typeface="+mn-lt"/>
              </a:rPr>
              <a:t>Local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search</a:t>
            </a:r>
            <a:r>
              <a:rPr lang="tr-TR" sz="1800" dirty="0">
                <a:ea typeface="+mn-lt"/>
                <a:cs typeface="+mn-lt"/>
              </a:rPr>
              <a:t> </a:t>
            </a:r>
            <a:r>
              <a:rPr lang="tr-TR" sz="1800" dirty="0" err="1">
                <a:ea typeface="+mn-lt"/>
                <a:cs typeface="+mn-lt"/>
              </a:rPr>
              <a:t>populasyon</a:t>
            </a:r>
            <a:r>
              <a:rPr lang="tr-TR" sz="1800" dirty="0">
                <a:ea typeface="+mn-lt"/>
                <a:cs typeface="+mn-lt"/>
              </a:rPr>
              <a:t> boyutu olan p,  iç döngü </a:t>
            </a:r>
            <a:r>
              <a:rPr lang="tr-TR" sz="1800" dirty="0" err="1">
                <a:ea typeface="+mn-lt"/>
                <a:cs typeface="+mn-lt"/>
              </a:rPr>
              <a:t>kmax</a:t>
            </a:r>
            <a:r>
              <a:rPr lang="tr-TR" sz="1800" dirty="0">
                <a:ea typeface="+mn-lt"/>
                <a:cs typeface="+mn-lt"/>
              </a:rPr>
              <a:t> değeri kadar döner. </a:t>
            </a:r>
            <a:br>
              <a:rPr lang="tr-TR" sz="1400" dirty="0">
                <a:ea typeface="+mn-lt"/>
                <a:cs typeface="+mn-lt"/>
              </a:rPr>
            </a:br>
            <a:endParaRPr lang="tr-TR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255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9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81CA355-B304-4F53-9AD9-43A65929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2" y="927731"/>
            <a:ext cx="6344825" cy="5029723"/>
          </a:xfrm>
          <a:prstGeom prst="rect">
            <a:avLst/>
          </a:prstGeom>
        </p:spPr>
      </p:pic>
      <p:sp>
        <p:nvSpPr>
          <p:cNvPr id="34" name="Rectangle 37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8C649E-602E-49FF-B57F-35148584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705" y="513198"/>
            <a:ext cx="4472921" cy="1643928"/>
          </a:xfrm>
        </p:spPr>
        <p:txBody>
          <a:bodyPr>
            <a:normAutofit/>
          </a:bodyPr>
          <a:lstStyle/>
          <a:p>
            <a:r>
              <a:rPr lang="tr-TR">
                <a:ea typeface="+mj-lt"/>
                <a:cs typeface="+mj-lt"/>
              </a:rPr>
              <a:t>Particle Swarm Optimization  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D5C382-74A6-48E8-AC0C-EE43828C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55353"/>
            <a:ext cx="4472922" cy="41672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sz="2000">
                <a:ea typeface="+mn-lt"/>
                <a:cs typeface="+mn-lt"/>
              </a:rPr>
              <a:t>Başlangıçta random solution içeren particlelar oluşturulmuştur. Algoritmada belirtilen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formüllere göre her particleın velocitysi ve positionu update edilir. Positionu fazla olan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particle sürüden aykırı hareket ediyordur ve değiştirilmesi gerekir. Positionu kadar loop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edilerek random indexleri swap edilir. </a:t>
            </a:r>
          </a:p>
          <a:p>
            <a:r>
              <a:rPr lang="tr-TR" sz="2000">
                <a:ea typeface="+mn-lt"/>
                <a:cs typeface="+mn-lt"/>
              </a:rPr>
              <a:t>Her particleın şu ana kadar sahip olduğu en optimal çözüm yani local besti (pBest) update edilir. Aynı şekilde tüm particleların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pBestleri karışılaştırılarak gBest elde edilir. </a:t>
            </a:r>
            <a:br>
              <a:rPr lang="tr-TR" dirty="0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59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7C009A-0564-402C-978D-9691675F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569476"/>
            <a:ext cx="4957553" cy="1645920"/>
          </a:xfrm>
        </p:spPr>
        <p:txBody>
          <a:bodyPr>
            <a:normAutofit/>
          </a:bodyPr>
          <a:lstStyle/>
          <a:p>
            <a:r>
              <a:rPr lang="tr-TR" b="0">
                <a:ea typeface="+mj-lt"/>
                <a:cs typeface="+mj-lt"/>
              </a:rPr>
              <a:t>Ant Colony Optimization 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Resim 4" descr="ku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7A952790-7688-496F-B691-0C6FBB1C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215066"/>
            <a:ext cx="4414438" cy="2446033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A61BA-4BB9-4CBB-A2B8-771E8FAF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064466"/>
            <a:ext cx="4957554" cy="42293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000">
                <a:ea typeface="+mn-lt"/>
                <a:cs typeface="+mn-lt"/>
              </a:rPr>
              <a:t>İlk olarak farklı solutionlara sahip karıncalar oluşturulur. Solutionların fitness değerlerine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göre feromon tablosundaki pathler update edilir. Feromon miktarı fazla olan path yani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solution gBest olarak kabul edilir. %80 oranla karıncaların her biri bu pathe yönlendirilir yani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solutionlarına gBest set edilir. %20 ihtimalle ise karınca farklı bir pathe yönlendirilir. </a:t>
            </a:r>
          </a:p>
          <a:p>
            <a:pPr>
              <a:lnSpc>
                <a:spcPct val="90000"/>
              </a:lnSpc>
            </a:pPr>
            <a:r>
              <a:rPr lang="tr-TR" sz="2000">
                <a:ea typeface="+mn-lt"/>
                <a:cs typeface="+mn-lt"/>
              </a:rPr>
              <a:t>Kötü solutionların unutulması ve local optimadan kaçınmak için evoporate oranına göre her iterasyonda feromon değerleri belli bir oranda evoporate edilir.</a:t>
            </a:r>
          </a:p>
          <a:p>
            <a:pPr>
              <a:lnSpc>
                <a:spcPct val="90000"/>
              </a:lnSpc>
            </a:pPr>
            <a:r>
              <a:rPr lang="tr-TR" sz="2000">
                <a:ea typeface="+mn-lt"/>
                <a:cs typeface="+mn-lt"/>
              </a:rPr>
              <a:t>Feromon miktarı fazla olan pathe göre gBest update edilir ve optimal çözüme ulaşılmaya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çalışılır.</a:t>
            </a:r>
          </a:p>
          <a:p>
            <a:pPr>
              <a:lnSpc>
                <a:spcPct val="90000"/>
              </a:lnSpc>
            </a:pP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39668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8D8A65-DC25-4FCE-ACA3-D71A8D61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8922589" cy="782129"/>
          </a:xfrm>
        </p:spPr>
        <p:txBody>
          <a:bodyPr/>
          <a:lstStyle/>
          <a:p>
            <a:r>
              <a:rPr lang="tr-TR"/>
              <a:t>Testler ve Sonuçları</a:t>
            </a:r>
          </a:p>
        </p:txBody>
      </p:sp>
      <p:pic>
        <p:nvPicPr>
          <p:cNvPr id="7" name="Resim 7">
            <a:extLst>
              <a:ext uri="{FF2B5EF4-FFF2-40B4-BE49-F238E27FC236}">
                <a16:creationId xmlns:a16="http://schemas.microsoft.com/office/drawing/2014/main" id="{6DAE1F51-03FF-40F7-B251-911C903E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3100463"/>
            <a:ext cx="10751388" cy="398281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47A511C0-AA4C-4DCD-8373-4BBED5DD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57" y="1413008"/>
            <a:ext cx="10719758" cy="15780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spcBef>
                <a:spcPts val="0"/>
              </a:spcBef>
              <a:buFont typeface="Arial,Sans-Serif" pitchFamily="18" charset="0"/>
              <a:buChar char="•"/>
            </a:pPr>
            <a:r>
              <a:rPr lang="tr-TR" sz="2000"/>
              <a:t>11 size ve belirtilen parametrelerle 100 tekrar yapılarak ortalama sonuçlar hesaplanmıştır. </a:t>
            </a:r>
            <a:endParaRPr lang="tr-TR" sz="200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itchFamily="18" charset="0"/>
              <a:buChar char="•"/>
            </a:pPr>
            <a:r>
              <a:rPr lang="tr-TR" sz="2000"/>
              <a:t>Minimum width bulunurken oluşabilecek sapmaları gözle görünür kılmak için farklı frekanslarda ve rangelerde çember yarıçapları verilmiştir (2,987,100,650 vs.).</a:t>
            </a:r>
          </a:p>
          <a:p>
            <a:pPr marL="285750" indent="-285750">
              <a:spcBef>
                <a:spcPts val="0"/>
              </a:spcBef>
              <a:buFont typeface="Arial,Sans-Serif" pitchFamily="18" charset="0"/>
              <a:buChar char="•"/>
            </a:pPr>
            <a:r>
              <a:rPr lang="tr-TR" sz="2000">
                <a:ea typeface="+mn-lt"/>
                <a:cs typeface="+mn-lt"/>
              </a:rPr>
              <a:t>Brute-force bu size için çalıştırıldığında heap boyutu aşıldığından test tamamlanamadı. Branch and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Boundun bulduğu sonuca göre bu problem inputu için optimal çözüm 913,634 dür  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,Sans-Serif" pitchFamily="18" charset="0"/>
              <a:buChar char="•"/>
            </a:pPr>
            <a:endParaRPr lang="tr-TR" dirty="0"/>
          </a:p>
          <a:p>
            <a:pPr marL="285750" indent="-285750">
              <a:spcBef>
                <a:spcPts val="0"/>
              </a:spcBef>
              <a:buFont typeface="Arial,Sans-Serif" pitchFamily="18" charset="0"/>
              <a:buChar char="•"/>
            </a:pPr>
            <a:endParaRPr lang="tr-TR" dirty="0"/>
          </a:p>
        </p:txBody>
      </p:sp>
      <p:pic>
        <p:nvPicPr>
          <p:cNvPr id="11" name="Resim 11" descr="metin, siyah, oturma, tablo içeren bir resim&#10;&#10;Çok yüksek güvenilirlikle oluşturulmuş açıklama">
            <a:extLst>
              <a:ext uri="{FF2B5EF4-FFF2-40B4-BE49-F238E27FC236}">
                <a16:creationId xmlns:a16="http://schemas.microsoft.com/office/drawing/2014/main" id="{90716919-B2C9-428B-9BD5-A352FEA1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" y="3958797"/>
            <a:ext cx="11038935" cy="23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0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0F3495-8F8B-4AED-B7D1-DFFB9EE0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1809273" cy="9390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/>
              <a:t>Testler ve Sonuçları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3B14356-881D-43CB-BB65-2EFF5FDEDA22}"/>
              </a:ext>
            </a:extLst>
          </p:cNvPr>
          <p:cNvSpPr txBox="1"/>
          <p:nvPr/>
        </p:nvSpPr>
        <p:spPr>
          <a:xfrm>
            <a:off x="9235537" y="1545964"/>
            <a:ext cx="2485007" cy="49037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 hızlı optimal sonuca ulaşan algoritma Greedydir çünkü nlogn time complexitye sahip.</a:t>
            </a:r>
            <a:br>
              <a:rPr lang="en-US" sz="2000" dirty="0"/>
            </a:b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PSO ve ACO nun çalışma zamanlarının diğer algoritmalara göre fazla olmasının sebebi populasyon tabanlı olmaları ve daha iyi sonuçları yüksek iterasyon sayılarında bulabilmeleridir.</a:t>
            </a: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23AFE92-A013-4860-8106-6E021AAA2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708824"/>
              </p:ext>
            </p:extLst>
          </p:nvPr>
        </p:nvGraphicFramePr>
        <p:xfrm>
          <a:off x="904701" y="1372623"/>
          <a:ext cx="7237878" cy="4141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984">
                  <a:extLst>
                    <a:ext uri="{9D8B030D-6E8A-4147-A177-3AD203B41FA5}">
                      <a16:colId xmlns:a16="http://schemas.microsoft.com/office/drawing/2014/main" val="1555120919"/>
                    </a:ext>
                  </a:extLst>
                </a:gridCol>
                <a:gridCol w="2359964">
                  <a:extLst>
                    <a:ext uri="{9D8B030D-6E8A-4147-A177-3AD203B41FA5}">
                      <a16:colId xmlns:a16="http://schemas.microsoft.com/office/drawing/2014/main" val="271461080"/>
                    </a:ext>
                  </a:extLst>
                </a:gridCol>
                <a:gridCol w="1697930">
                  <a:extLst>
                    <a:ext uri="{9D8B030D-6E8A-4147-A177-3AD203B41FA5}">
                      <a16:colId xmlns:a16="http://schemas.microsoft.com/office/drawing/2014/main" val="3020563558"/>
                    </a:ext>
                  </a:extLst>
                </a:gridCol>
              </a:tblGrid>
              <a:tr h="802020">
                <a:tc>
                  <a:txBody>
                    <a:bodyPr/>
                    <a:lstStyle/>
                    <a:p>
                      <a:r>
                        <a:rPr lang="tr-TR" sz="2100"/>
                        <a:t>Metod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Çalışma Zamanı Ortalaması(ms)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Sonuç Ortalaması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611755650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1" i="0" u="none" strike="noStrike" noProof="0">
                          <a:latin typeface="Gill Sans MT"/>
                        </a:rPr>
                        <a:t>Branch &amp; Bound</a:t>
                      </a:r>
                      <a:endParaRPr lang="tr-TR" sz="2100"/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1582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0" i="0" u="none" strike="noStrike" noProof="0">
                          <a:latin typeface="Gill Sans MT"/>
                        </a:rPr>
                        <a:t>913,634</a:t>
                      </a:r>
                      <a:endParaRPr lang="tr-TR" sz="2100"/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2430866741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1" i="0" u="none" strike="noStrike" noProof="0">
                          <a:latin typeface="Gill Sans MT"/>
                        </a:rPr>
                        <a:t>Greedy</a:t>
                      </a:r>
                      <a:endParaRPr lang="tr-TR" sz="2100"/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1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913,634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3523096397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1" i="0" u="none" strike="noStrike" noProof="0">
                          <a:latin typeface="Gill Sans MT"/>
                        </a:rPr>
                        <a:t>Iterated Local Search </a:t>
                      </a:r>
                      <a:endParaRPr lang="tr-TR" sz="2100"/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823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914,453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2469368703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1" i="0" u="none" strike="noStrike" noProof="0">
                          <a:latin typeface="Gill Sans MT"/>
                        </a:rPr>
                        <a:t>Simulated Annealing</a:t>
                      </a:r>
                      <a:endParaRPr lang="tr-TR" sz="2100"/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3443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914,052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4241566461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r-TR" sz="2100" b="1" i="0" u="none" strike="noStrike" noProof="0">
                          <a:latin typeface="Gill Sans MT"/>
                        </a:rPr>
                        <a:t>VNS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3040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913,652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2140135723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r>
                        <a:rPr lang="tr-TR" sz="2100" b="1"/>
                        <a:t>PSO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6027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915,117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2357407724"/>
                  </a:ext>
                </a:extLst>
              </a:tr>
              <a:tr h="477021">
                <a:tc>
                  <a:txBody>
                    <a:bodyPr/>
                    <a:lstStyle/>
                    <a:p>
                      <a:r>
                        <a:rPr lang="tr-TR" sz="2100" b="1"/>
                        <a:t>ACO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5054</a:t>
                      </a:r>
                    </a:p>
                  </a:txBody>
                  <a:tcPr marL="108690" marR="108690" marT="54344" marB="54344"/>
                </a:tc>
                <a:tc>
                  <a:txBody>
                    <a:bodyPr/>
                    <a:lstStyle/>
                    <a:p>
                      <a:r>
                        <a:rPr lang="tr-TR" sz="2100"/>
                        <a:t>914,857</a:t>
                      </a:r>
                    </a:p>
                  </a:txBody>
                  <a:tcPr marL="108690" marR="108690" marT="54344" marB="54344"/>
                </a:tc>
                <a:extLst>
                  <a:ext uri="{0D108BD9-81ED-4DB2-BD59-A6C34878D82A}">
                    <a16:rowId xmlns:a16="http://schemas.microsoft.com/office/drawing/2014/main" val="205902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92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1F137-0E48-4DFE-AE4D-9CFECC06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53" y="441311"/>
            <a:ext cx="8620665" cy="882770"/>
          </a:xfrm>
        </p:spPr>
        <p:txBody>
          <a:bodyPr/>
          <a:lstStyle/>
          <a:p>
            <a:r>
              <a:rPr lang="tr-TR">
                <a:ea typeface="+mj-lt"/>
                <a:cs typeface="+mj-lt"/>
              </a:rPr>
              <a:t>Testler ve Sonuçları</a:t>
            </a:r>
            <a:endParaRPr lang="tr-TR" b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10A7DC-93C1-40A4-BDD1-75D60A2A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44" y="1312365"/>
            <a:ext cx="10547230" cy="70098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tr-TR" sz="2400">
                <a:ea typeface="+mn-lt"/>
                <a:cs typeface="+mn-lt"/>
              </a:rPr>
              <a:t>Aynı circlelardan oluşan bir liste verilmesi durumu kontrol edilip tüm algoritmalar için O(n)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zamanda minimum width hesaplanmıştır.  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5AAC1B8F-4EB5-4E56-9550-CE1915EB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7" y="1938283"/>
            <a:ext cx="10075655" cy="364754"/>
          </a:xfrm>
          <a:prstGeom prst="rect">
            <a:avLst/>
          </a:prstGeom>
        </p:spPr>
      </p:pic>
      <p:pic>
        <p:nvPicPr>
          <p:cNvPr id="6" name="Resim 6" descr="oturma, siyah, pencere, beyaz içeren bir resim&#10;&#10;Çok yüksek güvenilirlikle oluşturulmuş açıklama">
            <a:extLst>
              <a:ext uri="{FF2B5EF4-FFF2-40B4-BE49-F238E27FC236}">
                <a16:creationId xmlns:a16="http://schemas.microsoft.com/office/drawing/2014/main" id="{72A587EE-C970-4BE7-BFE9-D0232990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9" y="2468179"/>
            <a:ext cx="8508520" cy="39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680D2B-D4C2-48CA-9044-46A8C0E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Finding Magic Square Problem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58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AD8A9A7-0423-4652-B7A6-7CDB465A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Circle Packing Problem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6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BFF493-6C85-4949-A4AA-DE96F93C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91" y="355047"/>
            <a:ext cx="5155721" cy="1213450"/>
          </a:xfrm>
        </p:spPr>
        <p:txBody>
          <a:bodyPr/>
          <a:lstStyle/>
          <a:p>
            <a:r>
              <a:rPr lang="tr-TR"/>
              <a:t>Problem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A07601-FC2B-42F1-8EAB-BA6F679AA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26" y="1355498"/>
            <a:ext cx="10058400" cy="4956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ea typeface="+mn-lt"/>
                <a:cs typeface="+mn-lt"/>
              </a:rPr>
              <a:t>Magic square, her kutusunda farklı bir sayı olan ve tüm satır, sütun ve köşegenin toplamı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magic number olarak tanımlanan constant değere eşit olan kare matristir. 3×3’lük bir sihirli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kare, 1’den 9’a kadar olan tüm rakamları, 4×4’lük bir kare ise 1’den 16’ya kadar olan sayıları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içerir. </a:t>
            </a:r>
            <a:r>
              <a:rPr lang="tr-TR" b="1">
                <a:ea typeface="+mn-lt"/>
                <a:cs typeface="+mn-lt"/>
              </a:rPr>
              <a:t>Magic number</a:t>
            </a:r>
            <a:r>
              <a:rPr lang="tr-TR">
                <a:ea typeface="+mn-lt"/>
                <a:cs typeface="+mn-lt"/>
              </a:rPr>
              <a:t> değeri </a:t>
            </a:r>
            <a:r>
              <a:rPr lang="tr-TR" b="1">
                <a:ea typeface="+mn-lt"/>
                <a:cs typeface="+mn-lt"/>
              </a:rPr>
              <a:t>M(n) = n(n^2 + 1)/2 </a:t>
            </a:r>
            <a:r>
              <a:rPr lang="tr-TR">
                <a:ea typeface="+mn-lt"/>
                <a:cs typeface="+mn-lt"/>
              </a:rPr>
              <a:t>formülü ile hesaplanır. Yani 3×3’lük bir kare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için, M(3)=3(3^2+1)/2=15 olur.  </a:t>
            </a:r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>
                <a:ea typeface="+mn-lt"/>
                <a:cs typeface="+mn-lt"/>
              </a:rPr>
              <a:t>Brute force yöntemi kullanarak boyutu verilen matrise ait magic square lardan birinin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bulunmasının time complexitysi O( (n^2)! ) dir. 4x4 bir matris için bu değer 16! dir. 4x4 ve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ea typeface="+mn-lt"/>
                <a:cs typeface="+mn-lt"/>
              </a:rPr>
              <a:t>üzeri tüm matrislerde brute force yöntemi ile magic square bulunması çok uzun süreler alır.  </a:t>
            </a:r>
            <a:br>
              <a:rPr lang="tr-TR" dirty="0">
                <a:ea typeface="+mn-lt"/>
                <a:cs typeface="+mn-lt"/>
              </a:rPr>
            </a:br>
            <a:br>
              <a:rPr lang="tr-TR" dirty="0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</p:txBody>
      </p:sp>
      <p:pic>
        <p:nvPicPr>
          <p:cNvPr id="4" name="Resim 4" descr="saat içeren bir resim&#10;&#10;Çok yüksek güvenilirlikle oluşturulmuş açıklama">
            <a:extLst>
              <a:ext uri="{FF2B5EF4-FFF2-40B4-BE49-F238E27FC236}">
                <a16:creationId xmlns:a16="http://schemas.microsoft.com/office/drawing/2014/main" id="{8D502F32-3EBC-4568-BAF7-86C71B61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62" y="2952660"/>
            <a:ext cx="1393525" cy="1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9A346-9CDA-4176-842C-C17B0AC3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Objective Function</a:t>
            </a:r>
            <a:endParaRPr lang="tr-TR" b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DC926B-22CA-4E74-BD24-EA4A9184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b="1">
                <a:ea typeface="+mn-lt"/>
                <a:cs typeface="+mn-lt"/>
              </a:rPr>
              <a:t>1)</a:t>
            </a:r>
            <a:r>
              <a:rPr lang="tr-TR" sz="2400">
                <a:ea typeface="+mn-lt"/>
                <a:cs typeface="+mn-lt"/>
              </a:rPr>
              <a:t> Fitness değeri hesaplanırken öncelikle </a:t>
            </a:r>
            <a:r>
              <a:rPr lang="tr-TR" sz="2400" b="1">
                <a:ea typeface="+mn-lt"/>
                <a:cs typeface="+mn-lt"/>
              </a:rPr>
              <a:t>M(n) = n(n^2 + 1)/2 </a:t>
            </a:r>
            <a:r>
              <a:rPr lang="tr-TR" sz="2400">
                <a:ea typeface="+mn-lt"/>
                <a:cs typeface="+mn-lt"/>
              </a:rPr>
              <a:t>formülü ile magic number değeri hesaplanır. (M)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>
                <a:ea typeface="+mn-lt"/>
                <a:cs typeface="+mn-lt"/>
              </a:rPr>
              <a:t>2)</a:t>
            </a:r>
            <a:r>
              <a:rPr lang="tr-TR" sz="2400">
                <a:ea typeface="+mn-lt"/>
                <a:cs typeface="+mn-lt"/>
              </a:rPr>
              <a:t> Her kolon,satır ve köşegenin toplam değeri elde edilir. (S)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>
                <a:ea typeface="+mn-lt"/>
                <a:cs typeface="+mn-lt"/>
              </a:rPr>
              <a:t>3)</a:t>
            </a:r>
            <a:r>
              <a:rPr lang="tr-TR" sz="2400">
                <a:ea typeface="+mn-lt"/>
                <a:cs typeface="+mn-lt"/>
              </a:rPr>
              <a:t> Tüm kolon,satır ve köşegenlerin N = |M-S| değeri hesaplanır ve toplanır.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Elde edilen değer fitness değeridir. Fitness değeri 0 olan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çözüm magic squaredir.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375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4B6CEB-BF8F-4EF4-AA90-32137B19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br>
              <a:rPr lang="en-US" sz="6300" b="0" cap="all" spc="-100">
                <a:solidFill>
                  <a:schemeClr val="tx1"/>
                </a:solidFill>
              </a:rPr>
            </a:br>
            <a:r>
              <a:rPr lang="en-US" sz="6300" b="0" cap="all" spc="-100">
                <a:solidFill>
                  <a:schemeClr val="tx1"/>
                </a:solidFill>
              </a:rPr>
              <a:t>Genetik Algoritması</a:t>
            </a:r>
            <a:br>
              <a:rPr lang="en-US" sz="6300" b="0" cap="all" spc="-100">
                <a:solidFill>
                  <a:schemeClr val="tx1"/>
                </a:solidFill>
              </a:rPr>
            </a:br>
            <a:r>
              <a:rPr lang="en-US" sz="6300" b="0" cap="all" spc="-100">
                <a:solidFill>
                  <a:schemeClr val="tx1"/>
                </a:solidFill>
              </a:rPr>
              <a:t> </a:t>
            </a:r>
            <a:br>
              <a:rPr lang="en-US" sz="6300" b="0" cap="all" spc="-100">
                <a:solidFill>
                  <a:schemeClr val="tx1"/>
                </a:solidFill>
              </a:rPr>
            </a:br>
            <a:endParaRPr lang="en-US" sz="6300" b="0" cap="all" spc="-10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65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A159E9-71B1-4D71-A2FD-18DDF2AD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tr-TR" sz="3600"/>
              <a:t>Algoritma yapıları ve Parametreler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F0B093-535F-4E19-A3A9-E05DF1EC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759172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Choromosome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: Her kromozom bir çözüm matrisini tek boyutlu array olarak tutar.</a:t>
            </a:r>
            <a:br>
              <a:rPr lang="tr-TR" dirty="0"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Örneğin: [1, 2, 3, 4, 5, 6, 7, 8, 9]    </a:t>
            </a:r>
          </a:p>
          <a:p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 matrisini ifade eder.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                                              </a:t>
            </a:r>
            <a:br>
              <a:rPr lang="tr-TR" dirty="0">
                <a:ea typeface="+mn-lt"/>
                <a:cs typeface="+mn-lt"/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                                                  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24ADAC85-E989-4171-BA87-C7E3F0D9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41" y="2850581"/>
            <a:ext cx="640151" cy="9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61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A58909-0DB6-47A2-A222-9A5AA383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Algoritma yapıları ve Parametreler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41EFE6-137B-4742-A265-D2B21FF1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sz="2400" b="1">
                <a:ea typeface="+mn-lt"/>
                <a:cs typeface="+mn-lt"/>
              </a:rPr>
              <a:t>Size</a:t>
            </a:r>
            <a:r>
              <a:rPr lang="tr-TR" sz="2400">
                <a:ea typeface="+mn-lt"/>
                <a:cs typeface="+mn-lt"/>
              </a:rPr>
              <a:t>: Magic Square ın boyutu</a:t>
            </a:r>
          </a:p>
          <a:p>
            <a:r>
              <a:rPr lang="tr-TR" sz="2400" b="1">
                <a:ea typeface="+mn-lt"/>
                <a:cs typeface="+mn-lt"/>
              </a:rPr>
              <a:t>Population size</a:t>
            </a:r>
            <a:r>
              <a:rPr lang="tr-TR" sz="2400">
                <a:ea typeface="+mn-lt"/>
                <a:cs typeface="+mn-lt"/>
              </a:rPr>
              <a:t>: Populasyon içinde bulunacak chromosome sayısıdır.</a:t>
            </a:r>
          </a:p>
          <a:p>
            <a:r>
              <a:rPr lang="tr-TR" sz="2400" b="1">
                <a:ea typeface="+mn-lt"/>
                <a:cs typeface="+mn-lt"/>
              </a:rPr>
              <a:t>Max iteration</a:t>
            </a:r>
            <a:r>
              <a:rPr lang="tr-TR" sz="2400">
                <a:ea typeface="+mn-lt"/>
                <a:cs typeface="+mn-lt"/>
              </a:rPr>
              <a:t>: Populasyondan üretilecek nesil sayısını belirtir.</a:t>
            </a:r>
          </a:p>
          <a:p>
            <a:r>
              <a:rPr lang="tr-TR" sz="2400" b="1">
                <a:ea typeface="+mn-lt"/>
                <a:cs typeface="+mn-lt"/>
              </a:rPr>
              <a:t>Elite size</a:t>
            </a:r>
            <a:r>
              <a:rPr lang="tr-TR" sz="2400">
                <a:ea typeface="+mn-lt"/>
                <a:cs typeface="+mn-lt"/>
              </a:rPr>
              <a:t>: Populasyonda bulunan en iyi kromozomlardan kaçının diğer nesle direkt olarak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aktarılacağını belirtir. Populasyon boyutundan küçük olmalıdır. Aksi halde bir sonraki nesilde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yeni çözümler üretilemez.</a:t>
            </a:r>
          </a:p>
          <a:p>
            <a:r>
              <a:rPr lang="tr-TR" sz="2400" b="1">
                <a:ea typeface="+mn-lt"/>
                <a:cs typeface="+mn-lt"/>
              </a:rPr>
              <a:t>Elite death period</a:t>
            </a:r>
            <a:r>
              <a:rPr lang="tr-TR" sz="2400">
                <a:ea typeface="+mn-lt"/>
                <a:cs typeface="+mn-lt"/>
              </a:rPr>
              <a:t>: Populasyondaki en iyi çözüme sahip kromozomların kaç nesil sonra yok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edileceğini belirtir.</a:t>
            </a:r>
          </a:p>
          <a:p>
            <a:r>
              <a:rPr lang="tr-TR" sz="2400" b="1">
                <a:ea typeface="+mn-lt"/>
                <a:cs typeface="+mn-lt"/>
              </a:rPr>
              <a:t>Mutation probability</a:t>
            </a:r>
            <a:r>
              <a:rPr lang="tr-TR" sz="2400">
                <a:ea typeface="+mn-lt"/>
                <a:cs typeface="+mn-lt"/>
              </a:rPr>
              <a:t>: Her nesilde populasyondaki kromozomlar üzerinde yüzde kaç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>
                <a:ea typeface="+mn-lt"/>
                <a:cs typeface="+mn-lt"/>
              </a:rPr>
              <a:t>ihtimalle mutasyon gerçekleştirileceğini belirtir.  </a:t>
            </a:r>
            <a:br>
              <a:rPr lang="tr-TR" dirty="0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33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96DADF-9163-4E4C-B835-767379E5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Yöntemler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FBB04A-9CCD-45C1-BB81-0FBB6697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932"/>
            <a:ext cx="10058400" cy="4496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2000" b="1">
                <a:ea typeface="+mn-lt"/>
                <a:cs typeface="+mn-lt"/>
              </a:rPr>
              <a:t>Selection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Tournament selection yöntemi kullanılmıştır. Populasyondan random olarak seçilen iki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kromozomdan fitness değeri küçük olan alınarak mating poola eklenir. Oluşturulan mating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poolun boyutu populasyon boyutunun yarısıdır.</a:t>
            </a:r>
          </a:p>
          <a:p>
            <a:r>
              <a:rPr lang="tr-TR" sz="2000" b="1">
                <a:ea typeface="+mn-lt"/>
                <a:cs typeface="+mn-lt"/>
              </a:rPr>
              <a:t>Crossover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One point crossover yöntemi seçilmiştir. Fakat crossover işlemi gerçekleştirildikten sonra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oluşan childların çoğunluğu unique değerlere sahip olmadığı görülmüştür. Bu sebeple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elemanları unique olmayan çözümler üretilmesini büyük oranda engellemeye çalışan bir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algoritma kullanıldıktan sonra One point crossover gerçekleştirilmiştir.</a:t>
            </a:r>
            <a:endParaRPr lang="tr-TR">
              <a:ea typeface="+mn-lt"/>
              <a:cs typeface="+mn-lt"/>
            </a:endParaRPr>
          </a:p>
          <a:p>
            <a:r>
              <a:rPr lang="tr-TR" sz="2000" b="1">
                <a:ea typeface="+mn-lt"/>
                <a:cs typeface="+mn-lt"/>
              </a:rPr>
              <a:t>Mutation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Mutation probability parametresindeki orana göre kromozomun sahip olduğu çözüm</a:t>
            </a:r>
            <a:br>
              <a:rPr lang="tr-TR" sz="2000" dirty="0">
                <a:ea typeface="+mn-lt"/>
                <a:cs typeface="+mn-lt"/>
              </a:rPr>
            </a:br>
            <a:r>
              <a:rPr lang="tr-TR" sz="2000">
                <a:ea typeface="+mn-lt"/>
                <a:cs typeface="+mn-lt"/>
              </a:rPr>
              <a:t>arrayinde random olarak seçilen 2 nokta swap edilir.  </a:t>
            </a:r>
            <a:br>
              <a:rPr lang="tr-TR" dirty="0">
                <a:ea typeface="+mn-lt"/>
                <a:cs typeface="+mn-lt"/>
              </a:rPr>
            </a:br>
            <a:endParaRPr lang="tr-T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37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90F7B5-5E94-4615-86FB-25625A3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Tabu Search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7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B077A0-5B0B-4694-9369-D4A3AB76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Algoritma yapıları ve Parametreler</a:t>
            </a:r>
            <a:endParaRPr lang="tr-TR" b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AF6A47-93FB-4561-ACF0-17B67329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sz="2400" b="1" dirty="0">
                <a:ea typeface="+mn-lt"/>
                <a:cs typeface="+mn-lt"/>
              </a:rPr>
              <a:t>Solution</a:t>
            </a:r>
            <a:r>
              <a:rPr lang="tr-TR" sz="2400" dirty="0">
                <a:ea typeface="+mn-lt"/>
                <a:cs typeface="+mn-lt"/>
              </a:rPr>
              <a:t>: Genetik algoritmasında bulunan </a:t>
            </a:r>
            <a:r>
              <a:rPr lang="tr-TR" sz="2400" dirty="0" err="1">
                <a:ea typeface="+mn-lt"/>
                <a:cs typeface="+mn-lt"/>
              </a:rPr>
              <a:t>chromosome</a:t>
            </a:r>
            <a:r>
              <a:rPr lang="tr-TR" sz="2400" dirty="0">
                <a:ea typeface="+mn-lt"/>
                <a:cs typeface="+mn-lt"/>
              </a:rPr>
              <a:t> yapısı ile aynı görevi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dirty="0">
                <a:ea typeface="+mn-lt"/>
                <a:cs typeface="+mn-lt"/>
              </a:rPr>
              <a:t>üstlenir.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dirty="0" err="1">
                <a:ea typeface="+mn-lt"/>
                <a:cs typeface="+mn-lt"/>
              </a:rPr>
              <a:t>TabuList</a:t>
            </a:r>
            <a:r>
              <a:rPr lang="tr-TR" sz="2400" dirty="0">
                <a:ea typeface="+mn-lt"/>
                <a:cs typeface="+mn-lt"/>
              </a:rPr>
              <a:t>: Başlangıçta belirlenen boyuta göre oluşturulan bir </a:t>
            </a:r>
            <a:r>
              <a:rPr lang="tr-TR" sz="2400" dirty="0" err="1">
                <a:ea typeface="+mn-lt"/>
                <a:cs typeface="+mn-lt"/>
              </a:rPr>
              <a:t>solution</a:t>
            </a:r>
            <a:r>
              <a:rPr lang="tr-TR" sz="2400" dirty="0">
                <a:ea typeface="+mn-lt"/>
                <a:cs typeface="+mn-lt"/>
              </a:rPr>
              <a:t> listesidir. Daha önceden elde edilen çözümler bu listeye eklenir. Böylece bir hafıza yapısı oluşturulmuş olur.  En iyi </a:t>
            </a:r>
            <a:r>
              <a:rPr lang="tr-TR" sz="2400" dirty="0" err="1">
                <a:ea typeface="+mn-lt"/>
                <a:cs typeface="+mn-lt"/>
              </a:rPr>
              <a:t>neighbor</a:t>
            </a:r>
            <a:r>
              <a:rPr lang="tr-TR" sz="2400" dirty="0">
                <a:ea typeface="+mn-lt"/>
                <a:cs typeface="+mn-lt"/>
              </a:rPr>
              <a:t> seçilirken tabu olup olmadığı kontrol edilir. Eğer tabuysa ve </a:t>
            </a:r>
            <a:r>
              <a:rPr lang="tr-TR" sz="2400" dirty="0" err="1">
                <a:ea typeface="+mn-lt"/>
                <a:cs typeface="+mn-lt"/>
              </a:rPr>
              <a:t>aspiration</a:t>
            </a:r>
            <a:r>
              <a:rPr lang="tr-TR" sz="2400" dirty="0">
                <a:ea typeface="+mn-lt"/>
                <a:cs typeface="+mn-lt"/>
              </a:rPr>
              <a:t> kriterini(Best </a:t>
            </a:r>
            <a:r>
              <a:rPr lang="tr-TR" sz="2400" dirty="0" err="1">
                <a:ea typeface="+mn-lt"/>
                <a:cs typeface="+mn-lt"/>
              </a:rPr>
              <a:t>solutiondan</a:t>
            </a:r>
            <a:r>
              <a:rPr lang="tr-TR" sz="2400" dirty="0">
                <a:ea typeface="+mn-lt"/>
                <a:cs typeface="+mn-lt"/>
              </a:rPr>
              <a:t> daha iyi olması) sağlamıyorsa </a:t>
            </a:r>
            <a:r>
              <a:rPr lang="tr-TR" sz="2400" dirty="0" err="1">
                <a:ea typeface="+mn-lt"/>
                <a:cs typeface="+mn-lt"/>
              </a:rPr>
              <a:t>neighbor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dirty="0" err="1">
                <a:ea typeface="+mn-lt"/>
                <a:cs typeface="+mn-lt"/>
              </a:rPr>
              <a:t>ignore</a:t>
            </a:r>
            <a:r>
              <a:rPr lang="tr-TR" sz="2400" dirty="0">
                <a:ea typeface="+mn-lt"/>
                <a:cs typeface="+mn-lt"/>
              </a:rPr>
              <a:t> edilir ve başka kabul edilebilir bir </a:t>
            </a:r>
            <a:r>
              <a:rPr lang="tr-TR" sz="2400" dirty="0" err="1">
                <a:ea typeface="+mn-lt"/>
                <a:cs typeface="+mn-lt"/>
              </a:rPr>
              <a:t>neighbor</a:t>
            </a:r>
            <a:r>
              <a:rPr lang="tr-TR" sz="2400" dirty="0">
                <a:ea typeface="+mn-lt"/>
                <a:cs typeface="+mn-lt"/>
              </a:rPr>
              <a:t> aranır. Tabu listesinin boyutu maksimum boyuta ulaştığında listenin ilk elemanı silinir ve yeni eleman listenin sonuna eklenir.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469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99725A-4D32-4CAB-B22F-8C8F8DC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Algoritma yapıları ve Parametreler</a:t>
            </a:r>
            <a:endParaRPr lang="tr-TR" b="0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0492A4-D6E3-42B1-88CB-E545924C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tr-TR" sz="2400" b="1" dirty="0">
                <a:ea typeface="+mn-lt"/>
                <a:cs typeface="+mn-lt"/>
              </a:rPr>
              <a:t>Size</a:t>
            </a:r>
            <a:r>
              <a:rPr lang="tr-TR" sz="2400" dirty="0">
                <a:ea typeface="+mn-lt"/>
                <a:cs typeface="+mn-lt"/>
              </a:rPr>
              <a:t>: Magic </a:t>
            </a:r>
            <a:r>
              <a:rPr lang="tr-TR" sz="2400" err="1">
                <a:ea typeface="+mn-lt"/>
                <a:cs typeface="+mn-lt"/>
              </a:rPr>
              <a:t>Square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ın</a:t>
            </a:r>
            <a:r>
              <a:rPr lang="tr-TR" sz="2400" dirty="0">
                <a:ea typeface="+mn-lt"/>
                <a:cs typeface="+mn-lt"/>
              </a:rPr>
              <a:t> boyutu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err="1">
                <a:ea typeface="+mn-lt"/>
                <a:cs typeface="+mn-lt"/>
              </a:rPr>
              <a:t>Neighborhod</a:t>
            </a:r>
            <a:r>
              <a:rPr lang="tr-TR" sz="2400" b="1" dirty="0">
                <a:ea typeface="+mn-lt"/>
                <a:cs typeface="+mn-lt"/>
              </a:rPr>
              <a:t> size</a:t>
            </a:r>
            <a:r>
              <a:rPr lang="tr-TR" sz="2400" dirty="0">
                <a:ea typeface="+mn-lt"/>
                <a:cs typeface="+mn-lt"/>
              </a:rPr>
              <a:t>: Best </a:t>
            </a:r>
            <a:r>
              <a:rPr lang="tr-TR" sz="2400" err="1">
                <a:ea typeface="+mn-lt"/>
                <a:cs typeface="+mn-lt"/>
              </a:rPr>
              <a:t>solutiona</a:t>
            </a:r>
            <a:r>
              <a:rPr lang="tr-TR" sz="2400" dirty="0">
                <a:ea typeface="+mn-lt"/>
                <a:cs typeface="+mn-lt"/>
              </a:rPr>
              <a:t> göre oluşturulan </a:t>
            </a:r>
            <a:r>
              <a:rPr lang="tr-TR" sz="2400" err="1">
                <a:ea typeface="+mn-lt"/>
                <a:cs typeface="+mn-lt"/>
              </a:rPr>
              <a:t>neighborlardan</a:t>
            </a:r>
            <a:r>
              <a:rPr lang="tr-TR" sz="2400" dirty="0">
                <a:ea typeface="+mn-lt"/>
                <a:cs typeface="+mn-lt"/>
              </a:rPr>
              <a:t> oluşan listenin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dirty="0">
                <a:ea typeface="+mn-lt"/>
                <a:cs typeface="+mn-lt"/>
              </a:rPr>
              <a:t>boyutunu belirtir.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err="1">
                <a:ea typeface="+mn-lt"/>
                <a:cs typeface="+mn-lt"/>
              </a:rPr>
              <a:t>Max</a:t>
            </a:r>
            <a:r>
              <a:rPr lang="tr-TR" sz="2400" b="1" dirty="0">
                <a:ea typeface="+mn-lt"/>
                <a:cs typeface="+mn-lt"/>
              </a:rPr>
              <a:t> </a:t>
            </a:r>
            <a:r>
              <a:rPr lang="tr-TR" sz="2400" b="1" err="1">
                <a:ea typeface="+mn-lt"/>
                <a:cs typeface="+mn-lt"/>
              </a:rPr>
              <a:t>iteration</a:t>
            </a:r>
            <a:r>
              <a:rPr lang="tr-TR" sz="2400" dirty="0">
                <a:ea typeface="+mn-lt"/>
                <a:cs typeface="+mn-lt"/>
              </a:rPr>
              <a:t>: Üretilecek </a:t>
            </a:r>
            <a:r>
              <a:rPr lang="tr-TR" sz="2400" err="1">
                <a:ea typeface="+mn-lt"/>
                <a:cs typeface="+mn-lt"/>
              </a:rPr>
              <a:t>neighborhood</a:t>
            </a:r>
            <a:r>
              <a:rPr lang="tr-TR" sz="2400" dirty="0">
                <a:ea typeface="+mn-lt"/>
                <a:cs typeface="+mn-lt"/>
              </a:rPr>
              <a:t> sayısını ve </a:t>
            </a:r>
            <a:r>
              <a:rPr lang="tr-TR" sz="2400" err="1">
                <a:ea typeface="+mn-lt"/>
                <a:cs typeface="+mn-lt"/>
              </a:rPr>
              <a:t>local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bestin</a:t>
            </a:r>
            <a:r>
              <a:rPr lang="tr-TR" sz="2400" dirty="0">
                <a:ea typeface="+mn-lt"/>
                <a:cs typeface="+mn-lt"/>
              </a:rPr>
              <a:t> kaç </a:t>
            </a:r>
            <a:r>
              <a:rPr lang="tr-TR" sz="2400" err="1">
                <a:ea typeface="+mn-lt"/>
                <a:cs typeface="+mn-lt"/>
              </a:rPr>
              <a:t>iterasyon</a:t>
            </a:r>
            <a:r>
              <a:rPr lang="tr-TR" sz="2400" dirty="0">
                <a:ea typeface="+mn-lt"/>
                <a:cs typeface="+mn-lt"/>
              </a:rPr>
              <a:t> daha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dirty="0">
                <a:ea typeface="+mn-lt"/>
                <a:cs typeface="+mn-lt"/>
              </a:rPr>
              <a:t>aranacağını belirtir.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err="1">
                <a:ea typeface="+mn-lt"/>
                <a:cs typeface="+mn-lt"/>
              </a:rPr>
              <a:t>TabuListMaxLength</a:t>
            </a:r>
            <a:r>
              <a:rPr lang="tr-TR" sz="2400" dirty="0">
                <a:ea typeface="+mn-lt"/>
                <a:cs typeface="+mn-lt"/>
              </a:rPr>
              <a:t>: Tabu listesinin hafızada tutabileceği maksimum </a:t>
            </a:r>
            <a:r>
              <a:rPr lang="tr-TR" sz="2400" dirty="0" err="1">
                <a:ea typeface="+mn-lt"/>
                <a:cs typeface="+mn-lt"/>
              </a:rPr>
              <a:t>solution</a:t>
            </a:r>
            <a:r>
              <a:rPr lang="tr-TR" sz="2400" dirty="0">
                <a:ea typeface="+mn-lt"/>
                <a:cs typeface="+mn-lt"/>
              </a:rPr>
              <a:t> sayısını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dirty="0">
                <a:ea typeface="+mn-lt"/>
                <a:cs typeface="+mn-lt"/>
              </a:rPr>
              <a:t>belirtir.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dirty="0" err="1">
                <a:ea typeface="+mn-lt"/>
                <a:cs typeface="+mn-lt"/>
              </a:rPr>
              <a:t>MaxIterationWithoutBetterSolution</a:t>
            </a:r>
            <a:r>
              <a:rPr lang="tr-TR" sz="2400" dirty="0">
                <a:ea typeface="+mn-lt"/>
                <a:cs typeface="+mn-lt"/>
              </a:rPr>
              <a:t>: Daha iyi bir çözüm bulunmadan kaç </a:t>
            </a:r>
            <a:r>
              <a:rPr lang="tr-TR" sz="2400" dirty="0" err="1">
                <a:ea typeface="+mn-lt"/>
                <a:cs typeface="+mn-lt"/>
              </a:rPr>
              <a:t>iterasyon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dirty="0">
                <a:ea typeface="+mn-lt"/>
                <a:cs typeface="+mn-lt"/>
              </a:rPr>
              <a:t>devam edileceğini belirtir.</a:t>
            </a:r>
            <a:br>
              <a:rPr lang="tr-TR" sz="2400" dirty="0">
                <a:ea typeface="+mn-lt"/>
                <a:cs typeface="+mn-lt"/>
              </a:rPr>
            </a:br>
            <a:r>
              <a:rPr lang="tr-TR" sz="2400" b="1" dirty="0" err="1">
                <a:ea typeface="+mn-lt"/>
                <a:cs typeface="+mn-lt"/>
              </a:rPr>
              <a:t>MaxTries</a:t>
            </a:r>
            <a:r>
              <a:rPr lang="tr-TR" sz="2400" dirty="0">
                <a:ea typeface="+mn-lt"/>
                <a:cs typeface="+mn-lt"/>
              </a:rPr>
              <a:t>: Tabu </a:t>
            </a:r>
            <a:r>
              <a:rPr lang="tr-TR" sz="2400" dirty="0" err="1">
                <a:ea typeface="+mn-lt"/>
                <a:cs typeface="+mn-lt"/>
              </a:rPr>
              <a:t>search</a:t>
            </a:r>
            <a:r>
              <a:rPr lang="tr-TR" sz="2400" dirty="0">
                <a:ea typeface="+mn-lt"/>
                <a:cs typeface="+mn-lt"/>
              </a:rPr>
              <a:t> işleminin kaç defa tekrardan başlatılacağını belirtir.  </a:t>
            </a:r>
            <a:br>
              <a:rPr lang="tr-TR" dirty="0">
                <a:ea typeface="+mn-lt"/>
                <a:cs typeface="+mn-lt"/>
              </a:rPr>
            </a:br>
            <a:endParaRPr lang="tr-T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0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4CE7B-EAD9-4027-A2BD-6D5D5CB5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89" y="642594"/>
            <a:ext cx="9296400" cy="1084053"/>
          </a:xfrm>
        </p:spPr>
        <p:txBody>
          <a:bodyPr/>
          <a:lstStyle/>
          <a:p>
            <a:r>
              <a:rPr lang="tr-TR" dirty="0"/>
              <a:t>Testler ve </a:t>
            </a:r>
            <a:r>
              <a:rPr lang="tr-TR"/>
              <a:t>Ortalama Sonuçlar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D79CE471-D968-4AC6-B986-53BEB9226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30918"/>
              </p:ext>
            </p:extLst>
          </p:nvPr>
        </p:nvGraphicFramePr>
        <p:xfrm>
          <a:off x="646980" y="2947358"/>
          <a:ext cx="5044440" cy="111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3140198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40536628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tr-TR" dirty="0" err="1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Çalışma zamanı(</a:t>
                      </a:r>
                      <a:r>
                        <a:rPr lang="tr-TR" dirty="0" err="1"/>
                        <a:t>ms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70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170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19902"/>
                  </a:ext>
                </a:extLst>
              </a:tr>
            </a:tbl>
          </a:graphicData>
        </a:graphic>
      </p:graphicFrame>
      <p:graphicFrame>
        <p:nvGraphicFramePr>
          <p:cNvPr id="7" name="Tablo 4">
            <a:extLst>
              <a:ext uri="{FF2B5EF4-FFF2-40B4-BE49-F238E27FC236}">
                <a16:creationId xmlns:a16="http://schemas.microsoft.com/office/drawing/2014/main" id="{45EF4FE0-0090-43B7-B7A8-F79F7C0DD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131104"/>
              </p:ext>
            </p:extLst>
          </p:nvPr>
        </p:nvGraphicFramePr>
        <p:xfrm>
          <a:off x="6090248" y="2941607"/>
          <a:ext cx="5044440" cy="111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3140198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40536628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tr-TR" dirty="0" err="1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Çalışma zamanı(</a:t>
                      </a:r>
                      <a:r>
                        <a:rPr lang="tr-TR" dirty="0" err="1"/>
                        <a:t>ms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70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24636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170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123769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19902"/>
                  </a:ext>
                </a:extLst>
              </a:tr>
            </a:tbl>
          </a:graphicData>
        </a:graphic>
      </p:graphicFrame>
      <p:graphicFrame>
        <p:nvGraphicFramePr>
          <p:cNvPr id="9" name="Tablo 4">
            <a:extLst>
              <a:ext uri="{FF2B5EF4-FFF2-40B4-BE49-F238E27FC236}">
                <a16:creationId xmlns:a16="http://schemas.microsoft.com/office/drawing/2014/main" id="{80B8B691-8932-4BDF-BE7A-7B9F468F3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024431"/>
              </p:ext>
            </p:extLst>
          </p:nvPr>
        </p:nvGraphicFramePr>
        <p:xfrm>
          <a:off x="3243531" y="4983192"/>
          <a:ext cx="5356859" cy="111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31401981"/>
                    </a:ext>
                  </a:extLst>
                </a:gridCol>
                <a:gridCol w="2834639">
                  <a:extLst>
                    <a:ext uri="{9D8B030D-6E8A-4147-A177-3AD203B41FA5}">
                      <a16:colId xmlns:a16="http://schemas.microsoft.com/office/drawing/2014/main" val="240536628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tr-TR" dirty="0" err="1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Çalışma zamanı(</a:t>
                      </a:r>
                      <a:r>
                        <a:rPr lang="tr-TR" dirty="0" err="1"/>
                        <a:t>ms</a:t>
                      </a:r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070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121003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170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tr-TR" dirty="0"/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45494 (Köşegensiz </a:t>
                      </a:r>
                      <a:r>
                        <a:rPr lang="tr-TR" dirty="0"/>
                        <a:t>Sonuç)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19902"/>
                  </a:ext>
                </a:extLst>
              </a:tr>
            </a:tbl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2747D720-F52B-46DA-9725-C0DB0CB4CEA2}"/>
              </a:ext>
            </a:extLst>
          </p:cNvPr>
          <p:cNvSpPr txBox="1"/>
          <p:nvPr/>
        </p:nvSpPr>
        <p:spPr>
          <a:xfrm>
            <a:off x="2754701" y="2495909"/>
            <a:ext cx="831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800" b="1" dirty="0"/>
              <a:t>4x4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896FFB3-8723-4A3D-9E59-4F3EF6DA6AE6}"/>
              </a:ext>
            </a:extLst>
          </p:cNvPr>
          <p:cNvSpPr txBox="1"/>
          <p:nvPr/>
        </p:nvSpPr>
        <p:spPr>
          <a:xfrm>
            <a:off x="8189342" y="2495908"/>
            <a:ext cx="831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800" b="1" dirty="0"/>
              <a:t>5x5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D6DBFA9-ACF3-4E36-89C6-0F6F9A264F4F}"/>
              </a:ext>
            </a:extLst>
          </p:cNvPr>
          <p:cNvSpPr txBox="1"/>
          <p:nvPr/>
        </p:nvSpPr>
        <p:spPr>
          <a:xfrm>
            <a:off x="5342624" y="4523115"/>
            <a:ext cx="8310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800" b="1" dirty="0"/>
              <a:t>6x6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E1DC840-8868-4A0C-BE1E-43EB02F58BB8}"/>
              </a:ext>
            </a:extLst>
          </p:cNvPr>
          <p:cNvSpPr txBox="1"/>
          <p:nvPr/>
        </p:nvSpPr>
        <p:spPr>
          <a:xfrm>
            <a:off x="641231" y="1834551"/>
            <a:ext cx="8220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GA nın çözüm kalitesi ve çalışma zamanı olarak TS'den</a:t>
            </a:r>
            <a:r>
              <a:rPr lang="tr-TR"/>
              <a:t> daha iyi olduğu görülüyor.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69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CB7903-AEB1-4C6D-8B9E-1AAB549C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30" y="727823"/>
            <a:ext cx="3329150" cy="5402353"/>
          </a:xfrm>
        </p:spPr>
        <p:txBody>
          <a:bodyPr>
            <a:normAutofit/>
          </a:bodyPr>
          <a:lstStyle/>
          <a:p>
            <a:r>
              <a:rPr lang="tr-TR"/>
              <a:t>Problem Tanımı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D44456-B44D-4E32-854C-5DD747BE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614" y="727823"/>
            <a:ext cx="6927842" cy="3072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>
                <a:ea typeface="+mn-lt"/>
                <a:cs typeface="+mn-lt"/>
              </a:rPr>
              <a:t>Yarı çapları liste şeklinde verilen çemberlerin  2D bir </a:t>
            </a:r>
            <a:r>
              <a:rPr lang="tr-TR" err="1">
                <a:ea typeface="+mn-lt"/>
                <a:cs typeface="+mn-lt"/>
              </a:rPr>
              <a:t>box</a:t>
            </a:r>
            <a:r>
              <a:rPr lang="tr-TR">
                <a:ea typeface="+mn-lt"/>
                <a:cs typeface="+mn-lt"/>
              </a:rPr>
              <a:t> içerisine minimum genişliği sağlayacak sıralamada yerleştirilmesi problemidir.</a:t>
            </a:r>
          </a:p>
          <a:p>
            <a:endParaRPr lang="tr-TR">
              <a:ea typeface="+mn-lt"/>
              <a:cs typeface="+mn-lt"/>
            </a:endParaRPr>
          </a:p>
          <a:p>
            <a:r>
              <a:rPr lang="tr-TR" b="1">
                <a:ea typeface="+mn-lt"/>
                <a:cs typeface="+mn-lt"/>
              </a:rPr>
              <a:t>Kısıtlamalar</a:t>
            </a:r>
          </a:p>
          <a:p>
            <a:r>
              <a:rPr lang="tr-TR">
                <a:ea typeface="+mn-lt"/>
                <a:cs typeface="+mn-lt"/>
              </a:rPr>
              <a:t>Her çember kutunun tabanına ve birbirine teğet olmalı.</a:t>
            </a:r>
          </a:p>
          <a:p>
            <a:r>
              <a:rPr lang="tr-TR">
                <a:ea typeface="+mn-lt"/>
                <a:cs typeface="+mn-lt"/>
              </a:rPr>
              <a:t>Bu sebeple çemberler sadece yan yana konabilir. Bir çemberin üstüne başka bir çember yerleştirilemez.</a:t>
            </a:r>
          </a:p>
          <a:p>
            <a:endParaRPr lang="tr-TR">
              <a:ea typeface="+mn-lt"/>
              <a:cs typeface="+mn-lt"/>
            </a:endParaRPr>
          </a:p>
          <a:p>
            <a:endParaRPr lang="tr-TR">
              <a:ea typeface="+mn-lt"/>
              <a:cs typeface="+mn-lt"/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CBBA5055-7241-4FBE-81EF-2AF35F78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1" y="3321761"/>
            <a:ext cx="6740104" cy="29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  <a:extLst/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4FEAB7B0-4DE0-4DAE-932A-388EB152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4000" b="0" cap="all" spc="-100">
                <a:solidFill>
                  <a:schemeClr val="tx1"/>
                </a:solidFill>
              </a:rPr>
              <a:t>Dinlediğiniz için teşekkürler…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6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5E1DF2-207E-46E2-AE43-42DE33C2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Objective Function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B6D4BA7-E230-4B56-AFA3-8BB2FF97C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2441"/>
            <a:ext cx="10058400" cy="4741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Verilen </a:t>
            </a:r>
            <a:r>
              <a:rPr lang="tr-TR" dirty="0" err="1"/>
              <a:t>circle</a:t>
            </a:r>
            <a:r>
              <a:rPr lang="tr-TR" dirty="0"/>
              <a:t> listesinin kutuda kapladığı genişliği bulmak için kullanılan hesaplama fonksiyonudur.</a:t>
            </a:r>
          </a:p>
          <a:p>
            <a:r>
              <a:rPr lang="tr-TR" dirty="0"/>
              <a:t>Art arda gelen iki çemberin aralarındaki yatay eksendeki uzaklığı hesaplamak için aşağıdaki formül kullanılır.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" name="Resim 10">
            <a:extLst>
              <a:ext uri="{FF2B5EF4-FFF2-40B4-BE49-F238E27FC236}">
                <a16:creationId xmlns:a16="http://schemas.microsoft.com/office/drawing/2014/main" id="{6453BD5C-21FA-4721-8FCD-D5D46105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57" y="2663406"/>
            <a:ext cx="3823837" cy="611037"/>
          </a:xfrm>
          <a:prstGeom prst="rect">
            <a:avLst/>
          </a:prstGeom>
        </p:spPr>
      </p:pic>
      <p:pic>
        <p:nvPicPr>
          <p:cNvPr id="12" name="Resim 12">
            <a:extLst>
              <a:ext uri="{FF2B5EF4-FFF2-40B4-BE49-F238E27FC236}">
                <a16:creationId xmlns:a16="http://schemas.microsoft.com/office/drawing/2014/main" id="{435B605E-9CA4-4508-8EAC-F1942FB1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6" y="2777976"/>
            <a:ext cx="2556114" cy="496917"/>
          </a:xfrm>
          <a:prstGeom prst="rect">
            <a:avLst/>
          </a:prstGeom>
        </p:spPr>
      </p:pic>
      <p:pic>
        <p:nvPicPr>
          <p:cNvPr id="14" name="Resim 14">
            <a:extLst>
              <a:ext uri="{FF2B5EF4-FFF2-40B4-BE49-F238E27FC236}">
                <a16:creationId xmlns:a16="http://schemas.microsoft.com/office/drawing/2014/main" id="{5B8AA6E5-9F72-4B01-9BAD-7B906419A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067" y="3423339"/>
            <a:ext cx="5578055" cy="29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7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0F70A-3AD1-4707-83E7-55B8E4FF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Objective Function</a:t>
            </a:r>
            <a:endParaRPr lang="tr-TR" b="0" err="1">
              <a:ea typeface="+mj-lt"/>
              <a:cs typeface="+mj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F5F2EF-9B83-44F5-B957-617313F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Toplam genişliği hesaplamak için ise aşağıdaki formül kullanılmıştır. Burada </a:t>
            </a:r>
            <a:r>
              <a:rPr lang="tr-TR" dirty="0" err="1"/>
              <a:t>di</a:t>
            </a:r>
            <a:r>
              <a:rPr lang="tr-TR" dirty="0"/>
              <a:t> ardışık iki çember arasındaki uzaklık, n çember sayısı,  r1 ve </a:t>
            </a:r>
            <a:r>
              <a:rPr lang="tr-TR" dirty="0" err="1"/>
              <a:t>rn</a:t>
            </a:r>
            <a:r>
              <a:rPr lang="tr-TR" dirty="0"/>
              <a:t> ilk ve son çemberlerin yarıçaplarıdır.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/>
              <a:t>Fonksiyonun zaman karmaşıklığı O(n) dir.</a:t>
            </a:r>
            <a:endParaRPr lang="tr-TR" dirty="0"/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DA3EF710-84CC-4B33-9E2F-09D85722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59" y="2984919"/>
            <a:ext cx="3471591" cy="14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6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7B26B2-457D-48B7-A8E6-B068D3F9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b="0" cap="all" spc="-100">
                <a:solidFill>
                  <a:schemeClr val="tx1"/>
                </a:solidFill>
              </a:rPr>
              <a:t>Çözüm Metodları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49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7C4A7B-FB0F-4C7B-BE76-8612DD88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tr-TR" sz="3600"/>
              <a:t>Brute-Force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717F3B-AB26-454B-8631-FDEB55CB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Argüman olarak verilen çember listesinin tüm 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permutasyonları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oluşturulur. Tüm bu</a:t>
            </a:r>
            <a:br>
              <a:rPr lang="tr-TR" dirty="0">
                <a:ea typeface="+mn-lt"/>
                <a:cs typeface="+mn-lt"/>
              </a:rPr>
            </a:b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permutasyonların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sahip olduğu 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width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değeri 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objective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function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ile hesaplanır. Hesaplanan 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width değerleri birbirleri ile karşılaştırılarak minimum 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widthe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sahip çember sıralaması bulunur. Tüm </a:t>
            </a:r>
            <a:r>
              <a:rPr lang="tr-TR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permütasyonları</a:t>
            </a: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oluşturma işlemi ve O(n!) zaman alır, burada n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çember sayısıdır.  </a:t>
            </a:r>
            <a:br>
              <a:rPr lang="tr-TR" dirty="0">
                <a:ea typeface="+mn-lt"/>
                <a:cs typeface="+mn-lt"/>
              </a:rPr>
            </a:br>
            <a:endParaRPr lang="tr-T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518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E56324-85D2-42ED-8731-8C107B9C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r>
              <a:rPr lang="tr-TR" sz="3600"/>
              <a:t>Branch &amp; Bound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B8F647-163F-403B-AE38-41B04A06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TSP de kullanılan B&amp;B çözümü Circle Packing problemine uygulanmıştır. TSP probleminde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başlangıç noktası sabittir ve başlangıç noktasına tekrar dönülmesi gerekir fakat circle packing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probleminde optimal çözüme göre başlangıç noktası değişebilir ve bu noktaya geri dönüş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gibi bir durum söz konusu değildir. Bu sebeple input olarak circle yarıçapları listesindeki her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bir circle ilk eleman olacak şekilde ayarlanır ve TSP problemindeki B&amp;B çözümü bu listelere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uygulanır ve geri dönülen başlangıç düğümü kaldırılır. Böylece her branchdeki en iyi çözüm elde edilir ve karşılaştırılarak optimal sonuca ulaşılır. Worst case time complexitysi Brute-Force ile aynıdır yani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O(n!) zaman alır burada n circle sayısıdır.  </a:t>
            </a:r>
            <a:br>
              <a:rPr lang="tr-TR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endParaRPr lang="tr-TR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581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Resim 13">
            <a:extLst>
              <a:ext uri="{FF2B5EF4-FFF2-40B4-BE49-F238E27FC236}">
                <a16:creationId xmlns:a16="http://schemas.microsoft.com/office/drawing/2014/main" id="{96C79536-7568-40A6-8602-8E7F110A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2046441"/>
            <a:ext cx="5367165" cy="277792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58C28E-3979-4BB2-87BC-FEE8307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tr-TR" sz="4100">
                <a:ea typeface="+mj-lt"/>
                <a:cs typeface="+mj-lt"/>
              </a:rPr>
              <a:t>Branch &amp; Bound</a:t>
            </a:r>
            <a:endParaRPr lang="tr-TR" sz="41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A23A62-85AF-4955-9381-70DACF7A2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Başlangıçta alınan çember </a:t>
            </a:r>
            <a:r>
              <a:rPr lang="tr-TR" dirty="0" err="1"/>
              <a:t>listesisinin</a:t>
            </a:r>
            <a:r>
              <a:rPr lang="tr-TR" dirty="0"/>
              <a:t> ikili kombinasyonları ile </a:t>
            </a:r>
            <a:r>
              <a:rPr lang="tr-TR" dirty="0" err="1"/>
              <a:t>width</a:t>
            </a:r>
            <a:r>
              <a:rPr lang="tr-TR" dirty="0"/>
              <a:t> değerleri hesaplanır ve bir </a:t>
            </a:r>
            <a:r>
              <a:rPr lang="tr-TR" dirty="0" err="1"/>
              <a:t>graph</a:t>
            </a:r>
            <a:r>
              <a:rPr lang="tr-TR" dirty="0"/>
              <a:t> oluşturulur. </a:t>
            </a:r>
          </a:p>
          <a:p>
            <a:r>
              <a:rPr lang="tr-TR" dirty="0"/>
              <a:t>Oluşturulan </a:t>
            </a:r>
            <a:r>
              <a:rPr lang="tr-TR" dirty="0" err="1"/>
              <a:t>graph</a:t>
            </a:r>
            <a:r>
              <a:rPr lang="tr-TR" dirty="0"/>
              <a:t> üzerindeki düğümlerde </a:t>
            </a:r>
            <a:r>
              <a:rPr lang="tr-TR" dirty="0" err="1"/>
              <a:t>level</a:t>
            </a:r>
            <a:r>
              <a:rPr lang="tr-TR" dirty="0"/>
              <a:t> olarak ilerleyerek </a:t>
            </a:r>
            <a:r>
              <a:rPr lang="tr-TR" dirty="0" err="1"/>
              <a:t>bestSoFar</a:t>
            </a:r>
            <a:r>
              <a:rPr lang="tr-TR" dirty="0"/>
              <a:t> çözüm bulunur. Diğer düğümlerde de aynı şekilde dolaşılır ve eğer gezilen </a:t>
            </a:r>
            <a:r>
              <a:rPr lang="tr-TR" dirty="0" err="1"/>
              <a:t>branchde</a:t>
            </a:r>
            <a:r>
              <a:rPr lang="tr-TR" dirty="0"/>
              <a:t> elde edilen sonuç </a:t>
            </a:r>
            <a:r>
              <a:rPr lang="tr-TR" dirty="0" err="1"/>
              <a:t>bestSoFar</a:t>
            </a:r>
            <a:r>
              <a:rPr lang="tr-TR" dirty="0"/>
              <a:t> dan daha düşük ise o düğümün altındaki </a:t>
            </a:r>
            <a:r>
              <a:rPr lang="tr-TR" dirty="0" err="1"/>
              <a:t>subtree</a:t>
            </a:r>
            <a:r>
              <a:rPr lang="tr-TR" dirty="0"/>
              <a:t> </a:t>
            </a:r>
            <a:r>
              <a:rPr lang="tr-TR" dirty="0" err="1"/>
              <a:t>ignore</a:t>
            </a:r>
            <a:r>
              <a:rPr lang="tr-TR" dirty="0"/>
              <a:t> edilir.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1603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52441"/>
      </a:dk2>
      <a:lt2>
        <a:srgbClr val="E8E8E2"/>
      </a:lt2>
      <a:accent1>
        <a:srgbClr val="3177DF"/>
      </a:accent1>
      <a:accent2>
        <a:srgbClr val="403ED4"/>
      </a:accent2>
      <a:accent3>
        <a:srgbClr val="7B31DF"/>
      </a:accent3>
      <a:accent4>
        <a:srgbClr val="CD611F"/>
      </a:accent4>
      <a:accent5>
        <a:srgbClr val="C1A22A"/>
      </a:accent5>
      <a:accent6>
        <a:srgbClr val="8FAF1A"/>
      </a:accent6>
      <a:hlink>
        <a:srgbClr val="87882D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Geniş ekran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Arial,Sans-Serif</vt:lpstr>
      <vt:lpstr>Garamond</vt:lpstr>
      <vt:lpstr>Gill Sans MT</vt:lpstr>
      <vt:lpstr>SavonVTI</vt:lpstr>
      <vt:lpstr>Gebze Technical University Computer Engineering CSE424 – 2019 HOMEWORK AND PROJECT PRESENTATION Serkan Sorman 151044057   </vt:lpstr>
      <vt:lpstr>Circle Packing Problem</vt:lpstr>
      <vt:lpstr>Problem Tanımı</vt:lpstr>
      <vt:lpstr>Objective Function</vt:lpstr>
      <vt:lpstr>Objective Function</vt:lpstr>
      <vt:lpstr>Çözüm Metodları</vt:lpstr>
      <vt:lpstr>Brute-Force</vt:lpstr>
      <vt:lpstr>Branch &amp; Bound</vt:lpstr>
      <vt:lpstr>Branch &amp; Bound</vt:lpstr>
      <vt:lpstr>Greedy</vt:lpstr>
      <vt:lpstr>Iterated Local Search  </vt:lpstr>
      <vt:lpstr>Simulated Annealing</vt:lpstr>
      <vt:lpstr>Variable Neighborhood Search</vt:lpstr>
      <vt:lpstr>Particle Swarm Optimization  </vt:lpstr>
      <vt:lpstr>Ant Colony Optimization  </vt:lpstr>
      <vt:lpstr>Testler ve Sonuçları</vt:lpstr>
      <vt:lpstr>Testler ve Sonuçları</vt:lpstr>
      <vt:lpstr>Testler ve Sonuçları</vt:lpstr>
      <vt:lpstr>Finding Magic Square Problem</vt:lpstr>
      <vt:lpstr>Problem Tanımı</vt:lpstr>
      <vt:lpstr>Objective Function</vt:lpstr>
      <vt:lpstr> Genetik Algoritması   </vt:lpstr>
      <vt:lpstr>Algoritma yapıları ve Parametreler</vt:lpstr>
      <vt:lpstr>Algoritma yapıları ve Parametreler</vt:lpstr>
      <vt:lpstr>Yöntemler</vt:lpstr>
      <vt:lpstr>Tabu Search</vt:lpstr>
      <vt:lpstr>Algoritma yapıları ve Parametreler</vt:lpstr>
      <vt:lpstr>Algoritma yapıları ve Parametreler</vt:lpstr>
      <vt:lpstr>Testler ve Ortalama Sonuçlar</vt:lpstr>
      <vt:lpstr>Dinlediğiniz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2020-01-10T20:52:25Z</dcterms:created>
  <dcterms:modified xsi:type="dcterms:W3CDTF">2020-01-10T20:52:36Z</dcterms:modified>
</cp:coreProperties>
</file>