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1" r:id="rId8"/>
    <p:sldId id="262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DC3"/>
    <a:srgbClr val="9ADCC0"/>
    <a:srgbClr val="4599C8"/>
    <a:srgbClr val="2A7857"/>
    <a:srgbClr val="369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2" autoAdjust="0"/>
    <p:restoredTop sz="94660"/>
  </p:normalViewPr>
  <p:slideViewPr>
    <p:cSldViewPr>
      <p:cViewPr varScale="1">
        <p:scale>
          <a:sx n="108" d="100"/>
          <a:sy n="108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420888"/>
            <a:ext cx="9144000" cy="1689261"/>
          </a:xfrm>
          <a:prstGeom prst="rect">
            <a:avLst/>
          </a:prstGeom>
          <a:gradFill>
            <a:gsLst>
              <a:gs pos="0">
                <a:srgbClr val="4599C8"/>
              </a:gs>
              <a:gs pos="50000">
                <a:srgbClr val="72BDC3"/>
              </a:gs>
              <a:gs pos="100000">
                <a:srgbClr val="9ADCC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3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53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0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27"/>
            <a:ext cx="9144000" cy="489284"/>
          </a:xfrm>
          <a:prstGeom prst="rect">
            <a:avLst/>
          </a:prstGeom>
          <a:gradFill>
            <a:gsLst>
              <a:gs pos="0">
                <a:srgbClr val="4599C8"/>
              </a:gs>
              <a:gs pos="50000">
                <a:srgbClr val="72BDC3"/>
              </a:gs>
              <a:gs pos="100000">
                <a:srgbClr val="9ADCC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47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5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8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1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5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6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6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0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4CEC-4D80-45E3-B0AE-AA926D580A2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FD22-8DE5-447C-ACB9-51E45DD4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slguplus.co.kr/Home" TargetMode="External"/><Relationship Id="rId13" Type="http://schemas.openxmlformats.org/officeDocument/2006/relationships/hyperlink" Target="http://www.kca.go.kr/webzine/board/view?menuId=MENU00306&amp;linkId=33&amp;div=kca_1904" TargetMode="External"/><Relationship Id="rId18" Type="http://schemas.openxmlformats.org/officeDocument/2006/relationships/hyperlink" Target="https://sabon.co.kr/" TargetMode="External"/><Relationship Id="rId26" Type="http://schemas.openxmlformats.org/officeDocument/2006/relationships/hyperlink" Target="http://www.kukto.co.kr/" TargetMode="External"/><Relationship Id="rId3" Type="http://schemas.openxmlformats.org/officeDocument/2006/relationships/hyperlink" Target="http://www.coffeebeankorea.com/main/main.asp" TargetMode="External"/><Relationship Id="rId21" Type="http://schemas.openxmlformats.org/officeDocument/2006/relationships/hyperlink" Target="https://auto.hyundaicapital.com/HCM01010P.hc" TargetMode="External"/><Relationship Id="rId7" Type="http://schemas.openxmlformats.org/officeDocument/2006/relationships/hyperlink" Target="https://www.gov.kr/portal/main" TargetMode="External"/><Relationship Id="rId12" Type="http://schemas.openxmlformats.org/officeDocument/2006/relationships/hyperlink" Target="https://displaysolutions.samsung.com/" TargetMode="External"/><Relationship Id="rId17" Type="http://schemas.openxmlformats.org/officeDocument/2006/relationships/hyperlink" Target="https://www.gcs.co.kr/" TargetMode="External"/><Relationship Id="rId25" Type="http://schemas.openxmlformats.org/officeDocument/2006/relationships/hyperlink" Target="https://banking.nonghyup.com/nhbank.html" TargetMode="External"/><Relationship Id="rId2" Type="http://schemas.openxmlformats.org/officeDocument/2006/relationships/hyperlink" Target="https://deview.kr/2019" TargetMode="External"/><Relationship Id="rId16" Type="http://schemas.openxmlformats.org/officeDocument/2006/relationships/hyperlink" Target="https://www.hnart.or.kr/artcenter/index.do" TargetMode="External"/><Relationship Id="rId20" Type="http://schemas.openxmlformats.org/officeDocument/2006/relationships/hyperlink" Target="http://www.bansang.co.kr/" TargetMode="External"/><Relationship Id="rId29" Type="http://schemas.openxmlformats.org/officeDocument/2006/relationships/hyperlink" Target="https://www.ktds.com/main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table.co.kr/" TargetMode="External"/><Relationship Id="rId11" Type="http://schemas.openxmlformats.org/officeDocument/2006/relationships/hyperlink" Target="http://asianaairport.com/kr/" TargetMode="External"/><Relationship Id="rId24" Type="http://schemas.openxmlformats.org/officeDocument/2006/relationships/hyperlink" Target="http://www.cheumsketch.co.kr/main.do" TargetMode="External"/><Relationship Id="rId5" Type="http://schemas.openxmlformats.org/officeDocument/2006/relationships/hyperlink" Target="https://www.wooriseniorplus.co.kr/kor/main/" TargetMode="External"/><Relationship Id="rId15" Type="http://schemas.openxmlformats.org/officeDocument/2006/relationships/hyperlink" Target="http://bangacos.ahndesign.kr/html/index/" TargetMode="External"/><Relationship Id="rId23" Type="http://schemas.openxmlformats.org/officeDocument/2006/relationships/hyperlink" Target="https://www.tire-pick.com/" TargetMode="External"/><Relationship Id="rId28" Type="http://schemas.openxmlformats.org/officeDocument/2006/relationships/hyperlink" Target="https://www.educar.co.kr/" TargetMode="External"/><Relationship Id="rId10" Type="http://schemas.openxmlformats.org/officeDocument/2006/relationships/hyperlink" Target="https://www.djtp.or.kr/main#u" TargetMode="External"/><Relationship Id="rId19" Type="http://schemas.openxmlformats.org/officeDocument/2006/relationships/hyperlink" Target="https://www.wooribank.com/" TargetMode="External"/><Relationship Id="rId31" Type="http://schemas.openxmlformats.org/officeDocument/2006/relationships/hyperlink" Target="https://www.tstation.com/" TargetMode="External"/><Relationship Id="rId4" Type="http://schemas.openxmlformats.org/officeDocument/2006/relationships/hyperlink" Target="https://kttelecop.co.kr/#none" TargetMode="External"/><Relationship Id="rId9" Type="http://schemas.openxmlformats.org/officeDocument/2006/relationships/hyperlink" Target="https://www.cfnmk.or.kr/user/main/main.do" TargetMode="External"/><Relationship Id="rId14" Type="http://schemas.openxmlformats.org/officeDocument/2006/relationships/hyperlink" Target="http://www.mandoo.so/" TargetMode="External"/><Relationship Id="rId22" Type="http://schemas.openxmlformats.org/officeDocument/2006/relationships/hyperlink" Target="http://recloud.energy.or.kr/main/main.do" TargetMode="External"/><Relationship Id="rId27" Type="http://schemas.openxmlformats.org/officeDocument/2006/relationships/hyperlink" Target="https://www.linefriends.com/" TargetMode="External"/><Relationship Id="rId30" Type="http://schemas.openxmlformats.org/officeDocument/2006/relationships/hyperlink" Target="https://www.ilogen.com/we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log.naver.com/PostView.nhn?blogId=ictvision&amp;logNo=2206335755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강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오리엔테이션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64" y="44624"/>
            <a:ext cx="4214604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오리엔테이션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04048" y="44624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smtClean="0">
                <a:solidFill>
                  <a:srgbClr val="2A7857"/>
                </a:solidFill>
              </a:rPr>
              <a:t>포트폴리오 준비</a:t>
            </a:r>
            <a:endParaRPr lang="ko-KR" altLang="en-US" sz="1400" b="1" dirty="0">
              <a:solidFill>
                <a:srgbClr val="2A7857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1124744"/>
            <a:ext cx="765109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준비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08384" y="2747738"/>
            <a:ext cx="2256449" cy="2082876"/>
          </a:xfrm>
          <a:prstGeom prst="ellipse">
            <a:avLst/>
          </a:prstGeom>
          <a:solidFill>
            <a:srgbClr val="4599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개인 홈페이지</a:t>
            </a:r>
            <a:endParaRPr lang="ko-KR" altLang="en-US" sz="1600" b="1" dirty="0"/>
          </a:p>
        </p:txBody>
      </p:sp>
      <p:sp>
        <p:nvSpPr>
          <p:cNvPr id="18" name="타원 17"/>
          <p:cNvSpPr/>
          <p:nvPr/>
        </p:nvSpPr>
        <p:spPr>
          <a:xfrm>
            <a:off x="3407761" y="2726774"/>
            <a:ext cx="2320920" cy="2142386"/>
          </a:xfrm>
          <a:prstGeom prst="ellipse">
            <a:avLst/>
          </a:prstGeom>
          <a:solidFill>
            <a:srgbClr val="72BDC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mtClean="0"/>
              <a:t>사이트 카피</a:t>
            </a:r>
            <a:endParaRPr lang="ko-KR" altLang="en-US" sz="1600" b="1" dirty="0"/>
          </a:p>
        </p:txBody>
      </p:sp>
      <p:sp>
        <p:nvSpPr>
          <p:cNvPr id="19" name="타원 18"/>
          <p:cNvSpPr/>
          <p:nvPr/>
        </p:nvSpPr>
        <p:spPr>
          <a:xfrm>
            <a:off x="6000049" y="2723396"/>
            <a:ext cx="2320920" cy="2142386"/>
          </a:xfrm>
          <a:prstGeom prst="ellipse">
            <a:avLst/>
          </a:prstGeom>
          <a:solidFill>
            <a:srgbClr val="9ADC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디자인</a:t>
            </a:r>
            <a:r>
              <a:rPr lang="en-US" altLang="ko-KR" sz="1600" b="1" dirty="0" smtClean="0"/>
              <a:t>+</a:t>
            </a:r>
            <a:r>
              <a:rPr lang="ko-KR" altLang="en-US" sz="1600" b="1" dirty="0" smtClean="0"/>
              <a:t>퍼블리싱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799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64" y="44624"/>
            <a:ext cx="4214604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오리엔테이션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04048" y="44624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smtClean="0">
                <a:solidFill>
                  <a:srgbClr val="2A7857"/>
                </a:solidFill>
              </a:rPr>
              <a:t>포트폴리오 준비</a:t>
            </a:r>
            <a:endParaRPr lang="ko-KR" altLang="en-US" sz="1400" b="1" dirty="0">
              <a:solidFill>
                <a:srgbClr val="2A7857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1124744"/>
            <a:ext cx="765109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준비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42392" y="1628800"/>
            <a:ext cx="43204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반응형</a:t>
            </a:r>
            <a:endParaRPr lang="ko-KR" altLang="en-US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deview.kr/2019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행사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3"/>
              </a:rPr>
              <a:t>http://</a:t>
            </a:r>
            <a:r>
              <a:rPr lang="en-US" altLang="ko-KR" sz="1200" dirty="0" smtClean="0">
                <a:hlinkClick r:id="rId3"/>
              </a:rPr>
              <a:t>www.coffeebeankorea.com/main/main.asp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기업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4"/>
              </a:rPr>
              <a:t>https://kttelecop.co.kr/#</a:t>
            </a:r>
            <a:r>
              <a:rPr lang="en-US" altLang="ko-KR" sz="1200" dirty="0" smtClean="0">
                <a:hlinkClick r:id="rId4"/>
              </a:rPr>
              <a:t>none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기업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/>
              </a:rPr>
              <a:t>https</a:t>
            </a:r>
            <a:r>
              <a:rPr lang="en-US" altLang="ko-KR" sz="1200" dirty="0">
                <a:hlinkClick r:id="rId5"/>
              </a:rPr>
              <a:t>://www.wooriseniorplus.co.kr/kor/main</a:t>
            </a:r>
            <a:r>
              <a:rPr lang="en-US" altLang="ko-KR" sz="1200" dirty="0" smtClean="0">
                <a:hlinkClick r:id="rId5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금융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6"/>
              </a:rPr>
              <a:t>https://open-table.co.kr</a:t>
            </a:r>
            <a:r>
              <a:rPr lang="en-US" altLang="ko-KR" sz="1200" dirty="0" smtClean="0">
                <a:hlinkClick r:id="rId6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7"/>
              </a:rPr>
              <a:t>https://</a:t>
            </a:r>
            <a:r>
              <a:rPr lang="en-US" altLang="ko-KR" sz="1200" dirty="0" smtClean="0">
                <a:hlinkClick r:id="rId7"/>
              </a:rPr>
              <a:t>www.gov.kr/portal/main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공공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8"/>
              </a:rPr>
              <a:t>https://</a:t>
            </a:r>
            <a:r>
              <a:rPr lang="en-US" altLang="ko-KR" sz="1200" dirty="0" smtClean="0">
                <a:hlinkClick r:id="rId8"/>
              </a:rPr>
              <a:t>cslguplus.co.kr/Home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9"/>
              </a:rPr>
              <a:t>https://</a:t>
            </a:r>
            <a:r>
              <a:rPr lang="en-US" altLang="ko-KR" sz="1200" dirty="0" smtClean="0">
                <a:hlinkClick r:id="rId9"/>
              </a:rPr>
              <a:t>www.cfnmk.or.kr/user/main/main.do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공공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10"/>
              </a:rPr>
              <a:t>https://</a:t>
            </a:r>
            <a:r>
              <a:rPr lang="en-US" altLang="ko-KR" sz="1200" dirty="0" smtClean="0">
                <a:hlinkClick r:id="rId10"/>
              </a:rPr>
              <a:t>www.djtp.or.kr/main#u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공공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11"/>
              </a:rPr>
              <a:t>http://asianaairport.com/kr</a:t>
            </a:r>
            <a:r>
              <a:rPr lang="en-US" altLang="ko-KR" sz="1200" dirty="0" smtClean="0">
                <a:hlinkClick r:id="rId11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기업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12"/>
              </a:rPr>
              <a:t>https://displaysolutions.samsung.com</a:t>
            </a:r>
            <a:r>
              <a:rPr lang="en-US" altLang="ko-KR" sz="1200" dirty="0" smtClean="0">
                <a:hlinkClick r:id="rId12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기업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13"/>
              </a:rPr>
              <a:t>http://</a:t>
            </a:r>
            <a:r>
              <a:rPr lang="en-US" altLang="ko-KR" sz="1200" dirty="0" smtClean="0">
                <a:hlinkClick r:id="rId13"/>
              </a:rPr>
              <a:t>www.kca.go.kr/webzine/board/view?menuId=MENU00306&amp;linkId=33&amp;div=kca_1904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공공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14"/>
              </a:rPr>
              <a:t>http://www.mandoo.so</a:t>
            </a:r>
            <a:r>
              <a:rPr lang="en-US" altLang="ko-KR" sz="1200" dirty="0" smtClean="0">
                <a:hlinkClick r:id="rId14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15"/>
              </a:rPr>
              <a:t>http://bangacos.ahndesign.kr/html/index</a:t>
            </a:r>
            <a:r>
              <a:rPr lang="en-US" altLang="ko-KR" sz="1200" dirty="0" smtClean="0">
                <a:hlinkClick r:id="rId15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16"/>
              </a:rPr>
              <a:t>https://</a:t>
            </a:r>
            <a:r>
              <a:rPr lang="en-US" altLang="ko-KR" sz="1200" dirty="0" smtClean="0">
                <a:hlinkClick r:id="rId16"/>
              </a:rPr>
              <a:t>www.hnart.or.kr/artcenter/index.do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공공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637010"/>
            <a:ext cx="41563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pc</a:t>
            </a:r>
            <a:endParaRPr lang="ko-KR" altLang="en-US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17"/>
              </a:rPr>
              <a:t>https://www.gcs.co.kr</a:t>
            </a:r>
            <a:r>
              <a:rPr lang="en-US" altLang="ko-KR" sz="1200" dirty="0" smtClean="0">
                <a:hlinkClick r:id="rId17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18"/>
              </a:rPr>
              <a:t>https</a:t>
            </a:r>
            <a:r>
              <a:rPr lang="en-US" altLang="ko-KR" sz="1200" dirty="0">
                <a:hlinkClick r:id="rId18"/>
              </a:rPr>
              <a:t>://sabon.co.kr</a:t>
            </a:r>
            <a:r>
              <a:rPr lang="en-US" altLang="ko-KR" sz="1200" dirty="0" smtClean="0">
                <a:hlinkClick r:id="rId18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쇼핑몰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19"/>
              </a:rPr>
              <a:t>https://www.wooribank.com</a:t>
            </a:r>
            <a:r>
              <a:rPr lang="en-US" altLang="ko-KR" sz="1200" dirty="0" smtClean="0">
                <a:hlinkClick r:id="rId19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금융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0"/>
              </a:rPr>
              <a:t>http://www.bansang.co.kr</a:t>
            </a:r>
            <a:r>
              <a:rPr lang="en-US" altLang="ko-KR" sz="1200" dirty="0" smtClean="0">
                <a:hlinkClick r:id="rId20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1"/>
              </a:rPr>
              <a:t>https://</a:t>
            </a:r>
            <a:r>
              <a:rPr lang="en-US" altLang="ko-KR" sz="1200" dirty="0" smtClean="0">
                <a:hlinkClick r:id="rId21"/>
              </a:rPr>
              <a:t>auto.hyundaicapital.com/HCM01010P.hc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2"/>
              </a:rPr>
              <a:t>http://</a:t>
            </a:r>
            <a:r>
              <a:rPr lang="en-US" altLang="ko-KR" sz="1200" dirty="0" smtClean="0">
                <a:hlinkClick r:id="rId22"/>
              </a:rPr>
              <a:t>recloud.energy.or.kr/main/main.do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공공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3"/>
              </a:rPr>
              <a:t>https://www.tire-pick.com</a:t>
            </a:r>
            <a:r>
              <a:rPr lang="en-US" altLang="ko-KR" sz="1200" dirty="0" smtClean="0">
                <a:hlinkClick r:id="rId23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4"/>
              </a:rPr>
              <a:t>http://</a:t>
            </a:r>
            <a:r>
              <a:rPr lang="en-US" altLang="ko-KR" sz="1200" dirty="0" smtClean="0">
                <a:hlinkClick r:id="rId24"/>
              </a:rPr>
              <a:t>www.cheumsketch.co.kr/main.do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금융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5"/>
              </a:rPr>
              <a:t>https://</a:t>
            </a:r>
            <a:r>
              <a:rPr lang="en-US" altLang="ko-KR" sz="1200" dirty="0" smtClean="0">
                <a:hlinkClick r:id="rId25"/>
              </a:rPr>
              <a:t>banking.nonghyup.com/nhbank.html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금융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6"/>
              </a:rPr>
              <a:t>http://</a:t>
            </a:r>
            <a:r>
              <a:rPr lang="en-US" altLang="ko-KR" sz="1200" dirty="0" smtClean="0">
                <a:hlinkClick r:id="rId26"/>
              </a:rPr>
              <a:t>www.kukto.co.kr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7"/>
              </a:rPr>
              <a:t>https://www.linefriends.com</a:t>
            </a:r>
            <a:r>
              <a:rPr lang="en-US" altLang="ko-KR" sz="1200" dirty="0" smtClean="0">
                <a:hlinkClick r:id="rId27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8"/>
              </a:rPr>
              <a:t>https://www.educar.co.kr</a:t>
            </a:r>
            <a:r>
              <a:rPr lang="en-US" altLang="ko-KR" sz="1200" dirty="0" smtClean="0">
                <a:hlinkClick r:id="rId28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금융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9"/>
              </a:rPr>
              <a:t>https://</a:t>
            </a:r>
            <a:r>
              <a:rPr lang="en-US" altLang="ko-KR" sz="1200" dirty="0" smtClean="0">
                <a:hlinkClick r:id="rId29"/>
              </a:rPr>
              <a:t>www.ktds.com/main.jsp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30"/>
              </a:rPr>
              <a:t>https://</a:t>
            </a:r>
            <a:r>
              <a:rPr lang="en-US" altLang="ko-KR" sz="1200" dirty="0" smtClean="0">
                <a:hlinkClick r:id="rId30"/>
              </a:rPr>
              <a:t>www.ilogen.com/web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브랜드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31"/>
              </a:rPr>
              <a:t>https://www.tstation.com</a:t>
            </a:r>
            <a:r>
              <a:rPr lang="en-US" altLang="ko-KR" sz="1200" dirty="0" smtClean="0">
                <a:hlinkClick r:id="rId31"/>
              </a:rPr>
              <a:t>/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쇼핑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10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64" y="44624"/>
            <a:ext cx="4214604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오리엔테이션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04048" y="44624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 smtClean="0">
                <a:solidFill>
                  <a:srgbClr val="2A7857"/>
                </a:solidFill>
              </a:rPr>
              <a:t>강의목표</a:t>
            </a:r>
            <a:endParaRPr lang="ko-KR" altLang="en-US" sz="1400" b="1" dirty="0">
              <a:solidFill>
                <a:srgbClr val="2A7857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1124744"/>
            <a:ext cx="765109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강의 목표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85713" y="2276872"/>
            <a:ext cx="2730303" cy="2520279"/>
          </a:xfrm>
          <a:prstGeom prst="ellipse">
            <a:avLst/>
          </a:prstGeom>
          <a:solidFill>
            <a:srgbClr val="4599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/>
              <a:t>Html, css,  jquery</a:t>
            </a:r>
          </a:p>
          <a:p>
            <a:pPr algn="ctr"/>
            <a:r>
              <a:rPr lang="ko-KR" altLang="en-US" sz="1600" b="1" dirty="0" smtClean="0"/>
              <a:t>기본</a:t>
            </a:r>
            <a:endParaRPr lang="ko-KR" altLang="en-US" sz="1600" b="1" dirty="0"/>
          </a:p>
        </p:txBody>
      </p:sp>
      <p:sp>
        <p:nvSpPr>
          <p:cNvPr id="14" name="타원 13"/>
          <p:cNvSpPr/>
          <p:nvPr/>
        </p:nvSpPr>
        <p:spPr>
          <a:xfrm>
            <a:off x="4427984" y="1844824"/>
            <a:ext cx="2808312" cy="2592287"/>
          </a:xfrm>
          <a:prstGeom prst="ellipse">
            <a:avLst/>
          </a:prstGeom>
          <a:solidFill>
            <a:srgbClr val="72BDC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프로젝트 실무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노하우</a:t>
            </a:r>
            <a:endParaRPr lang="ko-KR" altLang="en-US" sz="1600" b="1" dirty="0"/>
          </a:p>
        </p:txBody>
      </p:sp>
      <p:sp>
        <p:nvSpPr>
          <p:cNvPr id="15" name="타원 14"/>
          <p:cNvSpPr/>
          <p:nvPr/>
        </p:nvSpPr>
        <p:spPr>
          <a:xfrm>
            <a:off x="3563888" y="3645024"/>
            <a:ext cx="2808312" cy="2592287"/>
          </a:xfrm>
          <a:prstGeom prst="ellipse">
            <a:avLst/>
          </a:prstGeom>
          <a:solidFill>
            <a:srgbClr val="9ADC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실전위주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퍼블리싱 실습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48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64" y="44624"/>
            <a:ext cx="4214604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오리엔테이션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04048" y="44624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 smtClean="0">
                <a:solidFill>
                  <a:srgbClr val="2A7857"/>
                </a:solidFill>
              </a:rPr>
              <a:t>퍼블리셔란</a:t>
            </a:r>
            <a:endParaRPr lang="ko-KR" altLang="en-US" sz="1400" b="1" dirty="0">
              <a:solidFill>
                <a:srgbClr val="2A7857"/>
              </a:solidFill>
            </a:endParaRPr>
          </a:p>
        </p:txBody>
      </p:sp>
      <p:pic>
        <p:nvPicPr>
          <p:cNvPr id="1028" name="Picture 4" descr="http://postfiles13.naver.net/20160221_252/ictvision_145603077371110zQB_PNG/%C0%A5%C6%DB%BA%ED%B8%AE%BC%C55.PNG?type=w966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17" y="2262882"/>
            <a:ext cx="52197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559786" y="1412776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퍼블리셔란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58603" y="4692724"/>
            <a:ext cx="1361269" cy="1256556"/>
          </a:xfrm>
          <a:prstGeom prst="ellipse">
            <a:avLst/>
          </a:prstGeom>
          <a:solidFill>
            <a:srgbClr val="45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웹표준</a:t>
            </a:r>
            <a:endParaRPr lang="ko-KR" altLang="en-US" sz="1600" b="1" dirty="0"/>
          </a:p>
        </p:txBody>
      </p:sp>
      <p:sp>
        <p:nvSpPr>
          <p:cNvPr id="16" name="타원 15"/>
          <p:cNvSpPr/>
          <p:nvPr/>
        </p:nvSpPr>
        <p:spPr>
          <a:xfrm>
            <a:off x="5731011" y="4692724"/>
            <a:ext cx="1361269" cy="1256556"/>
          </a:xfrm>
          <a:prstGeom prst="ellipse">
            <a:avLst/>
          </a:prstGeom>
          <a:solidFill>
            <a:srgbClr val="72B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mtClean="0"/>
              <a:t>웹접근성</a:t>
            </a:r>
            <a:endParaRPr lang="ko-KR" altLang="en-US" sz="1600" b="1" dirty="0"/>
          </a:p>
        </p:txBody>
      </p:sp>
      <p:sp>
        <p:nvSpPr>
          <p:cNvPr id="17" name="타원 16"/>
          <p:cNvSpPr/>
          <p:nvPr/>
        </p:nvSpPr>
        <p:spPr>
          <a:xfrm>
            <a:off x="3902213" y="4692724"/>
            <a:ext cx="1361269" cy="1256556"/>
          </a:xfrm>
          <a:prstGeom prst="ellipse">
            <a:avLst/>
          </a:prstGeom>
          <a:solidFill>
            <a:srgbClr val="9AD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웹호환성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49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64" y="44624"/>
            <a:ext cx="4214604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오리엔테이션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04048" y="44624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 smtClean="0">
                <a:solidFill>
                  <a:srgbClr val="2A7857"/>
                </a:solidFill>
              </a:rPr>
              <a:t>디자이너</a:t>
            </a:r>
            <a:r>
              <a:rPr lang="en-US" altLang="ko-KR" sz="1400" b="1" dirty="0" smtClean="0">
                <a:solidFill>
                  <a:srgbClr val="2A7857"/>
                </a:solidFill>
              </a:rPr>
              <a:t>, </a:t>
            </a:r>
            <a:r>
              <a:rPr lang="ko-KR" altLang="en-US" sz="1400" b="1" dirty="0" smtClean="0">
                <a:solidFill>
                  <a:srgbClr val="2A7857"/>
                </a:solidFill>
              </a:rPr>
              <a:t>기획자</a:t>
            </a:r>
            <a:r>
              <a:rPr lang="en-US" altLang="ko-KR" sz="1400" b="1" dirty="0" smtClean="0">
                <a:solidFill>
                  <a:srgbClr val="2A7857"/>
                </a:solidFill>
              </a:rPr>
              <a:t>, </a:t>
            </a:r>
            <a:r>
              <a:rPr lang="ko-KR" altLang="en-US" sz="1400" b="1" dirty="0" smtClean="0">
                <a:solidFill>
                  <a:srgbClr val="2A7857"/>
                </a:solidFill>
              </a:rPr>
              <a:t>개발자와의 협업</a:t>
            </a:r>
            <a:endParaRPr lang="ko-KR" altLang="en-US" sz="1400" b="1" dirty="0">
              <a:solidFill>
                <a:srgbClr val="2A7857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619672" y="1196752"/>
            <a:ext cx="1361269" cy="1256556"/>
          </a:xfrm>
          <a:prstGeom prst="ellipse">
            <a:avLst/>
          </a:prstGeom>
          <a:solidFill>
            <a:srgbClr val="45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기획자</a:t>
            </a:r>
            <a:endParaRPr lang="ko-KR" altLang="en-US" sz="1600" b="1" dirty="0"/>
          </a:p>
        </p:txBody>
      </p:sp>
      <p:sp>
        <p:nvSpPr>
          <p:cNvPr id="6" name="타원 5"/>
          <p:cNvSpPr/>
          <p:nvPr/>
        </p:nvSpPr>
        <p:spPr>
          <a:xfrm>
            <a:off x="1011050" y="3590772"/>
            <a:ext cx="1361269" cy="1256556"/>
          </a:xfrm>
          <a:prstGeom prst="ellipse">
            <a:avLst/>
          </a:prstGeom>
          <a:solidFill>
            <a:srgbClr val="72B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디자이너</a:t>
            </a:r>
            <a:endParaRPr lang="ko-KR" altLang="en-US" sz="1600" b="1" dirty="0"/>
          </a:p>
        </p:txBody>
      </p:sp>
      <p:sp>
        <p:nvSpPr>
          <p:cNvPr id="7" name="타원 6"/>
          <p:cNvSpPr/>
          <p:nvPr/>
        </p:nvSpPr>
        <p:spPr>
          <a:xfrm>
            <a:off x="3419872" y="2564904"/>
            <a:ext cx="2325952" cy="2147034"/>
          </a:xfrm>
          <a:prstGeom prst="ellipse">
            <a:avLst/>
          </a:prstGeom>
          <a:solidFill>
            <a:srgbClr val="9AD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퍼블리셔</a:t>
            </a:r>
            <a:endParaRPr lang="ko-KR" altLang="en-US" sz="1600" b="1" dirty="0"/>
          </a:p>
        </p:txBody>
      </p:sp>
      <p:sp>
        <p:nvSpPr>
          <p:cNvPr id="16" name="타원 15"/>
          <p:cNvSpPr/>
          <p:nvPr/>
        </p:nvSpPr>
        <p:spPr>
          <a:xfrm>
            <a:off x="6804248" y="4005064"/>
            <a:ext cx="1361269" cy="1256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개발자</a:t>
            </a:r>
            <a:endParaRPr lang="ko-KR" altLang="en-US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027587" y="2556026"/>
            <a:ext cx="1069507" cy="965808"/>
            <a:chOff x="1027587" y="2556026"/>
            <a:chExt cx="1069507" cy="965808"/>
          </a:xfrm>
        </p:grpSpPr>
        <p:cxnSp>
          <p:nvCxnSpPr>
            <p:cNvPr id="10" name="직선 화살표 연결선 9"/>
            <p:cNvCxnSpPr/>
            <p:nvPr/>
          </p:nvCxnSpPr>
          <p:spPr>
            <a:xfrm flipH="1">
              <a:off x="1881070" y="2556026"/>
              <a:ext cx="216024" cy="96580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27587" y="2635928"/>
              <a:ext cx="851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기획서</a:t>
              </a:r>
              <a:endParaRPr lang="en-US" altLang="ko-KR" sz="14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디자인</a:t>
              </a:r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38127" y="1925715"/>
            <a:ext cx="1058416" cy="873518"/>
            <a:chOff x="3038127" y="1925715"/>
            <a:chExt cx="1058416" cy="873518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3038127" y="2316329"/>
              <a:ext cx="597769" cy="482904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73268" y="1925715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기획서</a:t>
              </a:r>
              <a:endParaRPr lang="en-US" altLang="ko-KR" sz="14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기능</a:t>
              </a:r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466272" y="3409255"/>
            <a:ext cx="946692" cy="1089012"/>
            <a:chOff x="2466272" y="3409255"/>
            <a:chExt cx="946692" cy="1089012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2483768" y="3717032"/>
              <a:ext cx="823413" cy="237719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2483768" y="3936994"/>
              <a:ext cx="843380" cy="253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6272" y="3409255"/>
              <a:ext cx="530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PSD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9689" y="41904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웹표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준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69249" y="3666708"/>
            <a:ext cx="1070511" cy="1224556"/>
            <a:chOff x="5769249" y="3666708"/>
            <a:chExt cx="1070511" cy="1224556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5883917" y="3857094"/>
              <a:ext cx="955843" cy="38074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14743" y="3666708"/>
              <a:ext cx="691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HTML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 flipV="1">
              <a:off x="5875039" y="4074102"/>
              <a:ext cx="816746" cy="324531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9249" y="436804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개발관련</a:t>
              </a:r>
              <a:endParaRPr lang="en-US" altLang="ko-KR" sz="14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지원요청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26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64" y="44624"/>
            <a:ext cx="4214604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오리엔테이션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04048" y="44624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 smtClean="0">
                <a:solidFill>
                  <a:srgbClr val="2A7857"/>
                </a:solidFill>
              </a:rPr>
              <a:t>퍼블리셔가 알아야하는 프로젝트 관련용어</a:t>
            </a:r>
            <a:endParaRPr lang="ko-KR" altLang="en-US" sz="1400" b="1" dirty="0">
              <a:solidFill>
                <a:srgbClr val="2A7857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9920" y="620688"/>
            <a:ext cx="8724568" cy="5870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600" b="1" dirty="0" smtClean="0">
                <a:solidFill>
                  <a:srgbClr val="4599C8"/>
                </a:solidFill>
              </a:rPr>
              <a:t>프로젝트 개념 용어</a:t>
            </a:r>
            <a:endParaRPr lang="en-US" altLang="ko-KR" sz="1600" b="1" dirty="0" smtClean="0">
              <a:solidFill>
                <a:srgbClr val="4599C8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SI(System integration)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제한적 기간안에 정보시스템 기초 설계부터 개발까지 구축하는 업무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SM(System management) 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구축된 정보시스템을 지속적으로 변경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운영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유지보수 하는 업무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PM(Project Manager) 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프로젝트내의 모든 중요 의사결정을 하며 인려에 대한 지휘감독을 하는 인력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PL(Project Leader) 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중요파트별 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PM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의 작은 역할을 수행하는 인력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PA(Project Assitant) 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프로젝트의 산출물 제작의 실무를 진행하는 인력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WBS(Work Breakdown Stucture, </a:t>
            </a:r>
            <a:r>
              <a:rPr lang="ko-KR" altLang="en-US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작업 명세 구조도</a:t>
            </a: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프로젝트 범위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전체일정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세부요소를 계층적으로 보여줌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SB(Story Board, </a:t>
            </a:r>
            <a:r>
              <a:rPr lang="ko-KR" altLang="en-US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화면설계서</a:t>
            </a: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화면에 대한 구성과 기능정의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서비스 흐름에 대한 내용을 최종적으로 정리한 문서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AS-IS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 –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프로젝트가 진행되는 시점에서의 이전버전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보통 신규프로젝트에 참고를 하여 업그레이드를 함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TO-BE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신규로 제작되는 프로젝트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IA(Information Architecture,</a:t>
            </a:r>
            <a:r>
              <a:rPr lang="ko-KR" altLang="en-US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메뉴</a:t>
            </a: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정보</a:t>
            </a: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ko-KR" altLang="en-US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구조도</a:t>
            </a: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프로젝트 전체 화면에 대한 메뉴 구조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TFT(Task Force Team)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</a:rPr>
              <a:t> –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</a:rPr>
              <a:t>프로젝트가 진행될 동안 각 부서별로 관련된 인력을 모아 만든 일시적인 팀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R&amp;R(Rol and Responsibilities)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</a:rPr>
              <a:t>프로젝트내에서 본인의 위치와 수행해야할 업무에 관한 관계 정립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RFP(Request for proposal) 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</a:rPr>
              <a:t>세부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</a:rPr>
              <a:t>요구사항을 발주처에서 작성하여 제시하는 제안요청서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600" b="1" dirty="0" smtClean="0">
                <a:solidFill>
                  <a:srgbClr val="4599C8"/>
                </a:solidFill>
              </a:rPr>
              <a:t>개발 실무 용어</a:t>
            </a:r>
            <a:endParaRPr lang="en-US" altLang="ko-KR" sz="1600" b="1" dirty="0" smtClean="0">
              <a:solidFill>
                <a:srgbClr val="4599C8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FRONT-END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사용자단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클라이언트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Back-end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서버단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BACK-OFFICE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관리자단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DIMMED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배경을 어둠게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반투명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하게 처리함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와아어프레임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최초 기획자의 의도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레이아웃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컨텐츠 그룹핑 등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를 인지 할수 있는 스케치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UI</a:t>
            </a:r>
            <a:r>
              <a:rPr lang="ko-KR" altLang="en-US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프레임워크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– UI(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프론트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관련 제작 공수를 줄여주는 기능들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(css, javascript)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을 담고 있는 종합 요소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                    (vue, react, angular,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웹스퀘어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넥사크로 등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ko-KR" altLang="en-US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형상관리</a:t>
            </a:r>
            <a:r>
              <a:rPr lang="en-US" altLang="ko-KR" sz="1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(svn, git)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여러명이 공동으로 작업해야하는 환경에 적합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파일 변경 버전관리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</a:rPr>
              <a:t>삭제 복원</a:t>
            </a:r>
            <a:endParaRPr lang="en-US" altLang="ko-KR" sz="13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35696" y="1628800"/>
            <a:ext cx="4757968" cy="934886"/>
          </a:xfrm>
          <a:prstGeom prst="rect">
            <a:avLst/>
          </a:prstGeom>
          <a:solidFill>
            <a:srgbClr val="4599C8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64" y="44624"/>
            <a:ext cx="4214604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오리엔테이션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04048" y="44624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 smtClean="0">
                <a:solidFill>
                  <a:srgbClr val="2A7857"/>
                </a:solidFill>
              </a:rPr>
              <a:t>프론트앤드개발</a:t>
            </a:r>
            <a:endParaRPr lang="ko-KR" altLang="en-US" sz="1400" b="1" dirty="0">
              <a:solidFill>
                <a:srgbClr val="2A7857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50994" y="917512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프론트앤드개발자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6460" y="1801574"/>
            <a:ext cx="1381244" cy="541006"/>
            <a:chOff x="526460" y="1801574"/>
            <a:chExt cx="1381244" cy="541006"/>
          </a:xfrm>
        </p:grpSpPr>
        <p:sp>
          <p:nvSpPr>
            <p:cNvPr id="3" name="직사각형 2"/>
            <p:cNvSpPr/>
            <p:nvPr/>
          </p:nvSpPr>
          <p:spPr>
            <a:xfrm>
              <a:off x="526460" y="1801574"/>
              <a:ext cx="1178313" cy="541006"/>
            </a:xfrm>
            <a:prstGeom prst="rect">
              <a:avLst/>
            </a:prstGeom>
            <a:solidFill>
              <a:srgbClr val="45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400" b="1" dirty="0" smtClean="0"/>
                <a:t>쿼리</a:t>
              </a:r>
              <a:r>
                <a:rPr lang="en-US" altLang="ko-KR" sz="1400" b="1" dirty="0" smtClean="0"/>
                <a:t>data</a:t>
              </a:r>
            </a:p>
            <a:p>
              <a:pPr algn="ctr"/>
              <a:r>
                <a:rPr lang="en-US" altLang="ko-KR" sz="1400" b="1" dirty="0" smtClean="0"/>
                <a:t>(xml, json)</a:t>
              </a:r>
              <a:endParaRPr lang="ko-KR" altLang="en-US" sz="1400" b="1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1763688" y="1960792"/>
              <a:ext cx="144016" cy="216024"/>
            </a:xfrm>
            <a:prstGeom prst="rightArrow">
              <a:avLst/>
            </a:prstGeom>
            <a:solidFill>
              <a:srgbClr val="9ADC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600" b="1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950814" y="1801574"/>
            <a:ext cx="1390036" cy="541006"/>
            <a:chOff x="1950814" y="1801574"/>
            <a:chExt cx="1390036" cy="541006"/>
          </a:xfrm>
        </p:grpSpPr>
        <p:sp>
          <p:nvSpPr>
            <p:cNvPr id="11" name="직사각형 10"/>
            <p:cNvSpPr/>
            <p:nvPr/>
          </p:nvSpPr>
          <p:spPr>
            <a:xfrm>
              <a:off x="1950814" y="1801574"/>
              <a:ext cx="1178313" cy="541006"/>
            </a:xfrm>
            <a:prstGeom prst="rect">
              <a:avLst/>
            </a:prstGeom>
            <a:solidFill>
              <a:srgbClr val="45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400" b="1" dirty="0" smtClean="0"/>
                <a:t>비동기처리</a:t>
              </a:r>
              <a:endParaRPr lang="en-US" altLang="ko-KR" sz="1400" b="1" dirty="0" smtClean="0"/>
            </a:p>
            <a:p>
              <a:pPr algn="ctr"/>
              <a:r>
                <a:rPr lang="en-US" altLang="ko-KR" sz="1400" b="1" dirty="0" smtClean="0"/>
                <a:t>(ajax)</a:t>
              </a:r>
              <a:endParaRPr lang="ko-KR" altLang="en-US" sz="1400" b="1" dirty="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3196834" y="1960792"/>
              <a:ext cx="144016" cy="216024"/>
            </a:xfrm>
            <a:prstGeom prst="rightArrow">
              <a:avLst/>
            </a:prstGeom>
            <a:solidFill>
              <a:srgbClr val="9ADC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600" b="1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383960" y="1801574"/>
            <a:ext cx="1618636" cy="541006"/>
            <a:chOff x="3383960" y="1801574"/>
            <a:chExt cx="1618636" cy="541006"/>
          </a:xfrm>
        </p:grpSpPr>
        <p:sp>
          <p:nvSpPr>
            <p:cNvPr id="13" name="직사각형 12"/>
            <p:cNvSpPr/>
            <p:nvPr/>
          </p:nvSpPr>
          <p:spPr>
            <a:xfrm>
              <a:off x="3383960" y="1801574"/>
              <a:ext cx="1404064" cy="541006"/>
            </a:xfrm>
            <a:prstGeom prst="rect">
              <a:avLst/>
            </a:prstGeom>
            <a:solidFill>
              <a:srgbClr val="45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400" b="1" dirty="0" smtClean="0"/>
                <a:t>사용자인터랙션 처리</a:t>
              </a:r>
              <a:endParaRPr lang="ko-KR" altLang="en-US" sz="1400" b="1" dirty="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4858580" y="1960792"/>
              <a:ext cx="144016" cy="216024"/>
            </a:xfrm>
            <a:prstGeom prst="rightArrow">
              <a:avLst/>
            </a:prstGeom>
            <a:solidFill>
              <a:srgbClr val="9ADC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600" b="1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072083" y="1801574"/>
            <a:ext cx="1653806" cy="541006"/>
            <a:chOff x="5072083" y="1801574"/>
            <a:chExt cx="1653806" cy="541006"/>
          </a:xfrm>
        </p:grpSpPr>
        <p:sp>
          <p:nvSpPr>
            <p:cNvPr id="15" name="직사각형 14"/>
            <p:cNvSpPr/>
            <p:nvPr/>
          </p:nvSpPr>
          <p:spPr>
            <a:xfrm>
              <a:off x="5072083" y="1801574"/>
              <a:ext cx="1404064" cy="541006"/>
            </a:xfrm>
            <a:prstGeom prst="rect">
              <a:avLst/>
            </a:prstGeom>
            <a:solidFill>
              <a:srgbClr val="45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 smtClean="0"/>
                <a:t>Data </a:t>
              </a:r>
              <a:r>
                <a:rPr lang="ko-KR" altLang="en-US" sz="1400" b="1" dirty="0" smtClean="0"/>
                <a:t>전송</a:t>
              </a:r>
              <a:endParaRPr lang="ko-KR" altLang="en-US" sz="1400" b="1" dirty="0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581873" y="1960792"/>
              <a:ext cx="144016" cy="216024"/>
            </a:xfrm>
            <a:prstGeom prst="rightArrow">
              <a:avLst/>
            </a:prstGeom>
            <a:solidFill>
              <a:srgbClr val="9ADC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821753" y="1801574"/>
            <a:ext cx="1404064" cy="541006"/>
          </a:xfrm>
          <a:prstGeom prst="rect">
            <a:avLst/>
          </a:prstGeom>
          <a:solidFill>
            <a:srgbClr val="45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 smtClean="0"/>
              <a:t>서버저장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9194" y="2636401"/>
            <a:ext cx="1100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좌</a:t>
            </a:r>
            <a:r>
              <a:rPr lang="ko-KR" altLang="en-US" sz="1100" dirty="0"/>
              <a:t>석</a:t>
            </a:r>
            <a:r>
              <a:rPr lang="ko-KR" altLang="en-US" sz="1100" dirty="0" smtClean="0"/>
              <a:t>정보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&amp; </a:t>
            </a:r>
            <a:r>
              <a:rPr lang="ko-KR" altLang="en-US" sz="1100" dirty="0" smtClean="0"/>
              <a:t>예약정보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952340" y="2708409"/>
            <a:ext cx="110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좌석버튼셋팅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561332" y="2682033"/>
            <a:ext cx="1100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인원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선택한자리번호 저</a:t>
            </a:r>
            <a:r>
              <a:rPr lang="ko-KR" altLang="en-US" sz="1100" dirty="0"/>
              <a:t>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4286" y="2734831"/>
            <a:ext cx="110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저장변수 전송</a:t>
            </a:r>
            <a:endParaRPr lang="ko-KR" altLang="en-US" sz="11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2550994" y="3587006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프레임워크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i2.wp.com/www.notforme.kr/jthkhhjwj/wp-content/uploads/2016/05/angular.png?resize=250%2C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71" y="4193040"/>
            <a:ext cx="1344153" cy="13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858" y="4241810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ue js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625" y="4390122"/>
            <a:ext cx="1229241" cy="106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331640" y="5511831"/>
            <a:ext cx="19248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앵귤러</a:t>
            </a:r>
            <a:endParaRPr lang="en-US" altLang="ko-KR" sz="1100" b="1" dirty="0" smtClean="0"/>
          </a:p>
          <a:p>
            <a:pPr algn="ctr"/>
            <a:r>
              <a:rPr lang="ko-KR" altLang="en-US" sz="1100" dirty="0" smtClean="0"/>
              <a:t>대형 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자유도 높음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학습난이도 상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문서 많음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591263" y="5511831"/>
            <a:ext cx="19248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REACT</a:t>
            </a:r>
          </a:p>
          <a:p>
            <a:pPr algn="ctr"/>
            <a:r>
              <a:rPr lang="ko-KR" altLang="en-US" sz="1100" dirty="0" smtClean="0"/>
              <a:t>소규모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벤쳐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자사서비스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자유도 낮음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학습난이도 중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문서 많음</a:t>
            </a:r>
            <a:endParaRPr lang="en-US" altLang="ko-KR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956394" y="5511831"/>
            <a:ext cx="19248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VUE</a:t>
            </a:r>
          </a:p>
          <a:p>
            <a:pPr algn="ctr"/>
            <a:r>
              <a:rPr lang="ko-KR" altLang="en-US" sz="1100" dirty="0" smtClean="0"/>
              <a:t>소규모</a:t>
            </a:r>
            <a:r>
              <a:rPr lang="en-US" altLang="ko-KR" sz="1100" dirty="0"/>
              <a:t>, </a:t>
            </a:r>
            <a:r>
              <a:rPr lang="ko-KR" altLang="en-US" sz="1100" dirty="0"/>
              <a:t>벤쳐</a:t>
            </a:r>
            <a:r>
              <a:rPr lang="en-US" altLang="ko-KR" sz="1100" dirty="0"/>
              <a:t>, </a:t>
            </a:r>
            <a:r>
              <a:rPr lang="ko-KR" altLang="en-US" sz="1100" dirty="0"/>
              <a:t>자사서비스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자유도 낮음</a:t>
            </a:r>
            <a:endParaRPr lang="en-US" altLang="ko-KR" sz="1100" dirty="0"/>
          </a:p>
          <a:p>
            <a:pPr algn="ctr"/>
            <a:r>
              <a:rPr lang="ko-KR" altLang="en-US" sz="1100" dirty="0"/>
              <a:t>학습난이도 </a:t>
            </a:r>
            <a:r>
              <a:rPr lang="ko-KR" altLang="en-US" sz="1100" dirty="0" smtClean="0"/>
              <a:t>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문서 적음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5551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9" grpId="0"/>
      <p:bldP spid="20" grpId="0"/>
      <p:bldP spid="21" grpId="0"/>
      <p:bldP spid="23" grpId="0"/>
      <p:bldP spid="24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33903" y="764704"/>
            <a:ext cx="2569464" cy="2371813"/>
          </a:xfrm>
          <a:prstGeom prst="ellipse">
            <a:avLst/>
          </a:prstGeom>
          <a:solidFill>
            <a:srgbClr val="72BDC3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188000" rIns="0" rtlCol="0" anchor="ctr"/>
          <a:lstStyle/>
          <a:p>
            <a:pPr algn="ctr"/>
            <a:r>
              <a:rPr lang="ko-KR" altLang="en-US" sz="1600" b="1" dirty="0" smtClean="0">
                <a:solidFill>
                  <a:srgbClr val="72BDC3"/>
                </a:solidFill>
              </a:rPr>
              <a:t>공공</a:t>
            </a:r>
            <a:r>
              <a:rPr lang="en-US" altLang="ko-KR" sz="1600" b="1" dirty="0" smtClean="0">
                <a:solidFill>
                  <a:srgbClr val="72BDC3"/>
                </a:solidFill>
              </a:rPr>
              <a:t>,</a:t>
            </a:r>
            <a:r>
              <a:rPr lang="ko-KR" altLang="en-US" sz="1600" b="1" dirty="0" smtClean="0">
                <a:solidFill>
                  <a:srgbClr val="72BDC3"/>
                </a:solidFill>
              </a:rPr>
              <a:t>금융</a:t>
            </a:r>
            <a:r>
              <a:rPr lang="en-US" altLang="ko-KR" sz="1600" b="1" dirty="0" smtClean="0">
                <a:solidFill>
                  <a:srgbClr val="72BDC3"/>
                </a:solidFill>
              </a:rPr>
              <a:t>,</a:t>
            </a:r>
            <a:r>
              <a:rPr lang="ko-KR" altLang="en-US" sz="1600" b="1" dirty="0" smtClean="0">
                <a:solidFill>
                  <a:srgbClr val="72BDC3"/>
                </a:solidFill>
              </a:rPr>
              <a:t>의료</a:t>
            </a:r>
            <a:r>
              <a:rPr lang="en-US" altLang="ko-KR" sz="1600" b="1" dirty="0" smtClean="0">
                <a:solidFill>
                  <a:srgbClr val="72BDC3"/>
                </a:solidFill>
              </a:rPr>
              <a:t>, </a:t>
            </a:r>
          </a:p>
          <a:p>
            <a:pPr algn="ctr"/>
            <a:r>
              <a:rPr lang="ko-KR" altLang="en-US" sz="1600" b="1" dirty="0" smtClean="0">
                <a:solidFill>
                  <a:srgbClr val="72BDC3"/>
                </a:solidFill>
              </a:rPr>
              <a:t>기타산업</a:t>
            </a:r>
            <a:endParaRPr lang="ko-KR" altLang="en-US" sz="1600" b="1" dirty="0">
              <a:solidFill>
                <a:srgbClr val="72BDC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64" y="44624"/>
            <a:ext cx="4214604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오리엔테이션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04048" y="44624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 smtClean="0">
                <a:solidFill>
                  <a:srgbClr val="2A7857"/>
                </a:solidFill>
              </a:rPr>
              <a:t>퍼블리싱 프로젝트 동향</a:t>
            </a:r>
            <a:endParaRPr lang="ko-KR" altLang="en-US" sz="1400" b="1" dirty="0">
              <a:solidFill>
                <a:srgbClr val="2A7857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011049" y="925426"/>
            <a:ext cx="1361269" cy="1256556"/>
          </a:xfrm>
          <a:prstGeom prst="ellipse">
            <a:avLst/>
          </a:prstGeom>
          <a:solidFill>
            <a:srgbClr val="72B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대기업 중심 프로젝트</a:t>
            </a:r>
            <a:endParaRPr lang="ko-KR" altLang="en-US" sz="1600" b="1" dirty="0"/>
          </a:p>
        </p:txBody>
      </p:sp>
      <p:sp>
        <p:nvSpPr>
          <p:cNvPr id="6" name="타원 5"/>
          <p:cNvSpPr/>
          <p:nvPr/>
        </p:nvSpPr>
        <p:spPr>
          <a:xfrm>
            <a:off x="3210731" y="980728"/>
            <a:ext cx="1361269" cy="1256556"/>
          </a:xfrm>
          <a:prstGeom prst="ellipse">
            <a:avLst/>
          </a:prstGeom>
          <a:solidFill>
            <a:srgbClr val="72B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자사</a:t>
            </a:r>
            <a:r>
              <a:rPr lang="en-US" altLang="ko-KR" sz="1600" b="1" dirty="0"/>
              <a:t> IT 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서비스</a:t>
            </a:r>
            <a:endParaRPr lang="ko-KR" altLang="en-US" sz="1600" b="1" dirty="0"/>
          </a:p>
        </p:txBody>
      </p:sp>
      <p:sp>
        <p:nvSpPr>
          <p:cNvPr id="8" name="타원 7"/>
          <p:cNvSpPr/>
          <p:nvPr/>
        </p:nvSpPr>
        <p:spPr>
          <a:xfrm>
            <a:off x="4889775" y="692696"/>
            <a:ext cx="2135608" cy="1971330"/>
          </a:xfrm>
          <a:prstGeom prst="ellipse">
            <a:avLst/>
          </a:prstGeom>
          <a:solidFill>
            <a:srgbClr val="72B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온라인마케팅 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대행 및 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구축전문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웹에이전</a:t>
            </a:r>
            <a:r>
              <a:rPr lang="ko-KR" altLang="en-US" sz="1600" b="1" dirty="0"/>
              <a:t>시</a:t>
            </a:r>
          </a:p>
        </p:txBody>
      </p:sp>
      <p:sp>
        <p:nvSpPr>
          <p:cNvPr id="9" name="타원 8"/>
          <p:cNvSpPr/>
          <p:nvPr/>
        </p:nvSpPr>
        <p:spPr>
          <a:xfrm>
            <a:off x="2446928" y="2924944"/>
            <a:ext cx="1361269" cy="1256556"/>
          </a:xfrm>
          <a:prstGeom prst="ellipse">
            <a:avLst/>
          </a:prstGeom>
          <a:solidFill>
            <a:srgbClr val="45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/>
              <a:t>웹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(pc,</a:t>
            </a:r>
            <a:r>
              <a:rPr lang="ko-KR" altLang="en-US" sz="1600" b="1" dirty="0"/>
              <a:t>모바일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반응형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0" name="타원 9"/>
          <p:cNvSpPr/>
          <p:nvPr/>
        </p:nvSpPr>
        <p:spPr>
          <a:xfrm>
            <a:off x="3876233" y="2924944"/>
            <a:ext cx="1361269" cy="1256556"/>
          </a:xfrm>
          <a:prstGeom prst="ellipse">
            <a:avLst/>
          </a:prstGeom>
          <a:solidFill>
            <a:srgbClr val="45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/>
              <a:t>하이브리드앱</a:t>
            </a:r>
          </a:p>
        </p:txBody>
      </p:sp>
      <p:sp>
        <p:nvSpPr>
          <p:cNvPr id="11" name="타원 10"/>
          <p:cNvSpPr/>
          <p:nvPr/>
        </p:nvSpPr>
        <p:spPr>
          <a:xfrm>
            <a:off x="5292080" y="2924944"/>
            <a:ext cx="1361269" cy="1256556"/>
          </a:xfrm>
          <a:prstGeom prst="ellipse">
            <a:avLst/>
          </a:prstGeom>
          <a:solidFill>
            <a:srgbClr val="45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/>
              <a:t>IOT</a:t>
            </a:r>
          </a:p>
          <a:p>
            <a:pPr algn="ctr"/>
            <a:r>
              <a:rPr lang="en-US" altLang="ko-KR" sz="1600" b="1" dirty="0"/>
              <a:t>UX</a:t>
            </a:r>
            <a:endParaRPr lang="ko-KR" altLang="en-US" sz="1600" b="1" dirty="0"/>
          </a:p>
        </p:txBody>
      </p:sp>
      <p:sp>
        <p:nvSpPr>
          <p:cNvPr id="14" name="타원 13"/>
          <p:cNvSpPr/>
          <p:nvPr/>
        </p:nvSpPr>
        <p:spPr>
          <a:xfrm>
            <a:off x="7285582" y="980728"/>
            <a:ext cx="1361269" cy="1256556"/>
          </a:xfrm>
          <a:prstGeom prst="ellipse">
            <a:avLst/>
          </a:prstGeom>
          <a:solidFill>
            <a:srgbClr val="72B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온라인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교육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서비스</a:t>
            </a:r>
            <a:endParaRPr lang="ko-KR" altLang="en-US" sz="1600" b="1" dirty="0"/>
          </a:p>
        </p:txBody>
      </p:sp>
      <p:sp>
        <p:nvSpPr>
          <p:cNvPr id="17" name="타원 16"/>
          <p:cNvSpPr/>
          <p:nvPr/>
        </p:nvSpPr>
        <p:spPr>
          <a:xfrm>
            <a:off x="3138723" y="4149080"/>
            <a:ext cx="1361269" cy="1256556"/>
          </a:xfrm>
          <a:prstGeom prst="ellipse">
            <a:avLst/>
          </a:prstGeom>
          <a:solidFill>
            <a:srgbClr val="9AD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구축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(SI)</a:t>
            </a:r>
            <a:endParaRPr lang="ko-KR" altLang="en-US" sz="1600" b="1" dirty="0"/>
          </a:p>
        </p:txBody>
      </p:sp>
      <p:sp>
        <p:nvSpPr>
          <p:cNvPr id="18" name="타원 17"/>
          <p:cNvSpPr/>
          <p:nvPr/>
        </p:nvSpPr>
        <p:spPr>
          <a:xfrm>
            <a:off x="4644008" y="4149080"/>
            <a:ext cx="1361269" cy="1256556"/>
          </a:xfrm>
          <a:prstGeom prst="ellipse">
            <a:avLst/>
          </a:prstGeom>
          <a:solidFill>
            <a:srgbClr val="9AD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운영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(SM)</a:t>
            </a:r>
            <a:endParaRPr lang="ko-KR" altLang="en-US" sz="1600" b="1" dirty="0"/>
          </a:p>
        </p:txBody>
      </p:sp>
      <p:sp>
        <p:nvSpPr>
          <p:cNvPr id="21" name="타원 20"/>
          <p:cNvSpPr/>
          <p:nvPr/>
        </p:nvSpPr>
        <p:spPr>
          <a:xfrm>
            <a:off x="323528" y="5484812"/>
            <a:ext cx="1361269" cy="12565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브랜드</a:t>
            </a:r>
            <a:endParaRPr lang="en-US" altLang="ko-KR" sz="1600" b="1" dirty="0" smtClean="0"/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정보전달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2" name="타원 21"/>
          <p:cNvSpPr/>
          <p:nvPr/>
        </p:nvSpPr>
        <p:spPr>
          <a:xfrm>
            <a:off x="1724837" y="5484812"/>
            <a:ext cx="1361269" cy="12565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채널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대민</a:t>
            </a:r>
            <a:endParaRPr lang="en-US" altLang="ko-KR" sz="1600" b="1" dirty="0" smtClean="0"/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행정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뱅킹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3" name="타원 22"/>
          <p:cNvSpPr/>
          <p:nvPr/>
        </p:nvSpPr>
        <p:spPr>
          <a:xfrm>
            <a:off x="3164997" y="5484812"/>
            <a:ext cx="1361269" cy="12565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쇼핑몰</a:t>
            </a:r>
            <a:endParaRPr lang="en-US" altLang="ko-KR" sz="1600" b="1" dirty="0" smtClean="0"/>
          </a:p>
        </p:txBody>
      </p:sp>
      <p:sp>
        <p:nvSpPr>
          <p:cNvPr id="24" name="타원 23"/>
          <p:cNvSpPr/>
          <p:nvPr/>
        </p:nvSpPr>
        <p:spPr>
          <a:xfrm>
            <a:off x="6052200" y="5484812"/>
            <a:ext cx="1361269" cy="12565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관리</a:t>
            </a:r>
            <a:endParaRPr lang="en-US" altLang="ko-KR" sz="1600" b="1" dirty="0" smtClean="0"/>
          </a:p>
          <a:p>
            <a:pPr algn="ctr"/>
            <a:r>
              <a:rPr lang="en-US" altLang="ko-KR" sz="1400" b="1" dirty="0" smtClean="0"/>
              <a:t>(cms, pms)</a:t>
            </a:r>
            <a:endParaRPr lang="ko-KR" altLang="en-US" sz="1400" b="1" dirty="0"/>
          </a:p>
        </p:txBody>
      </p:sp>
      <p:sp>
        <p:nvSpPr>
          <p:cNvPr id="27" name="타원 26"/>
          <p:cNvSpPr/>
          <p:nvPr/>
        </p:nvSpPr>
        <p:spPr>
          <a:xfrm>
            <a:off x="4605157" y="5484812"/>
            <a:ext cx="1361269" cy="12565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/>
              <a:t>교육</a:t>
            </a:r>
            <a:endParaRPr lang="en-US" altLang="ko-KR" sz="1600" b="1" dirty="0" smtClean="0"/>
          </a:p>
        </p:txBody>
      </p:sp>
      <p:sp>
        <p:nvSpPr>
          <p:cNvPr id="28" name="타원 27"/>
          <p:cNvSpPr/>
          <p:nvPr/>
        </p:nvSpPr>
        <p:spPr>
          <a:xfrm>
            <a:off x="7523949" y="5484812"/>
            <a:ext cx="1361269" cy="12565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 smtClean="0"/>
              <a:t>구축솔루션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-1260648" y="1799238"/>
            <a:ext cx="110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산업분야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-1260648" y="4603984"/>
            <a:ext cx="110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프로젝트분</a:t>
            </a:r>
            <a:r>
              <a:rPr lang="ko-KR" altLang="en-US" sz="1100" dirty="0"/>
              <a:t>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1260648" y="3390646"/>
            <a:ext cx="110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웹분류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-1260648" y="6019546"/>
            <a:ext cx="110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서비스분류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500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64" y="44624"/>
            <a:ext cx="4214604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오리엔테이션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04048" y="44624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 smtClean="0">
                <a:solidFill>
                  <a:srgbClr val="2A7857"/>
                </a:solidFill>
              </a:rPr>
              <a:t>에디터 소개</a:t>
            </a:r>
            <a:endParaRPr lang="ko-KR" altLang="en-US" sz="1400" b="1" dirty="0">
              <a:solidFill>
                <a:srgbClr val="2A7857"/>
              </a:solidFill>
            </a:endParaRPr>
          </a:p>
        </p:txBody>
      </p:sp>
      <p:pic>
        <p:nvPicPr>
          <p:cNvPr id="1026" name="Picture 2" descr="http://semantics.kr/wp-content/uploads/2019/01/eclipse-800x426-800x4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80" y="476672"/>
            <a:ext cx="1824168" cy="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3568" y="1268760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대표적인 무료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오픈소스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개발 도구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3568" y="1556792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전자정부 표준프레임워크 표준환경 제공으로 국내 대형 </a:t>
            </a:r>
            <a:r>
              <a:rPr lang="en-US" altLang="ko-KR" sz="1600" dirty="0" smtClean="0"/>
              <a:t>SI</a:t>
            </a:r>
            <a:r>
              <a:rPr lang="ko-KR" altLang="en-US" sz="1600" dirty="0" smtClean="0"/>
              <a:t>프로젝트에 주로 사용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1844824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주로</a:t>
            </a:r>
            <a:r>
              <a:rPr lang="en-US" altLang="ko-KR" sz="1600" dirty="0" smtClean="0"/>
              <a:t> SVN(</a:t>
            </a:r>
            <a:r>
              <a:rPr lang="ko-KR" altLang="en-US" sz="1600" dirty="0" smtClean="0"/>
              <a:t>형상관리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소스관리툴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통해 작업자간 작업물 공유</a:t>
            </a:r>
            <a:endParaRPr lang="ko-KR" altLang="en-US" sz="1600" dirty="0"/>
          </a:p>
        </p:txBody>
      </p:sp>
      <p:pic>
        <p:nvPicPr>
          <p:cNvPr id="1028" name="Picture 4" descr="멀티 라인 검색으로 Visual Studio 코드 1.29 출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437" y="1949379"/>
            <a:ext cx="1317269" cy="13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3568" y="3018438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마이크로소프트 개발 무료오픈소스 에디터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3315179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다양한 편의 플러그인 지원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83568" y="3594502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강력한 실시간 유효성 체크 기본기능</a:t>
            </a:r>
            <a:endParaRPr lang="ko-KR" altLang="en-US" sz="1600" dirty="0"/>
          </a:p>
        </p:txBody>
      </p:sp>
      <p:pic>
        <p:nvPicPr>
          <p:cNvPr id="1030" name="Picture 6" descr="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87" y="402248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83568" y="4794291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어도비 개발 편의기능에 초점을 맞춘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의 무료 에디터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83568" y="5082323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실시간 결과물 확인 가능</a:t>
            </a:r>
            <a:r>
              <a:rPr lang="en-US" altLang="ko-KR" sz="1600" dirty="0" smtClean="0"/>
              <a:t>, psd</a:t>
            </a:r>
            <a:r>
              <a:rPr lang="ko-KR" altLang="en-US" sz="1600" dirty="0" smtClean="0"/>
              <a:t>연동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8" y="5370355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편의 플러그인 지원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611058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아톰</a:t>
            </a:r>
            <a:r>
              <a:rPr lang="en-US" altLang="ko-KR" sz="1400" dirty="0" smtClean="0"/>
              <a:t>(Github, </a:t>
            </a:r>
            <a:r>
              <a:rPr lang="ko-KR" altLang="en-US" sz="1400" dirty="0" smtClean="0"/>
              <a:t>무</a:t>
            </a:r>
            <a:r>
              <a:rPr lang="ko-KR" altLang="en-US" sz="1400" dirty="0"/>
              <a:t>료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서브라임텍스트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유료확장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드림위버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워드패드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애디트플러스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26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0" grpId="0"/>
      <p:bldP spid="21" grpId="0"/>
      <p:bldP spid="22" grpId="0"/>
      <p:bldP spid="24" grpId="0"/>
      <p:bldP spid="25" grpId="0"/>
      <p:bldP spid="2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64" y="44624"/>
            <a:ext cx="4214604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오리엔테이션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04048" y="44624"/>
            <a:ext cx="404267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 smtClean="0">
                <a:solidFill>
                  <a:srgbClr val="2A7857"/>
                </a:solidFill>
              </a:rPr>
              <a:t>에디터 소개</a:t>
            </a:r>
            <a:endParaRPr lang="ko-KR" altLang="en-US" sz="1400" b="1" dirty="0">
              <a:solidFill>
                <a:srgbClr val="2A7857"/>
              </a:solidFill>
            </a:endParaRPr>
          </a:p>
        </p:txBody>
      </p:sp>
      <p:pic>
        <p:nvPicPr>
          <p:cNvPr id="1028" name="Picture 4" descr="멀티 라인 검색으로 Visual Studio 코드 1.29 출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0489"/>
            <a:ext cx="2664296" cy="271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23121</TotalTime>
  <Words>776</Words>
  <Application>Microsoft Office PowerPoint</Application>
  <PresentationFormat>화면 슬라이드 쇼(4:3)</PresentationFormat>
  <Paragraphs>179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1강. 오리엔테이션</vt:lpstr>
      <vt:lpstr>1.오리엔테이션</vt:lpstr>
      <vt:lpstr>1.오리엔테이션</vt:lpstr>
      <vt:lpstr>1.오리엔테이션</vt:lpstr>
      <vt:lpstr>1.오리엔테이션</vt:lpstr>
      <vt:lpstr>1.오리엔테이션</vt:lpstr>
      <vt:lpstr>1.오리엔테이션</vt:lpstr>
      <vt:lpstr>1.오리엔테이션</vt:lpstr>
      <vt:lpstr>1.오리엔테이션</vt:lpstr>
      <vt:lpstr>1.오리엔테이션</vt:lpstr>
      <vt:lpstr>1.오리엔테이션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1강. 오리엔테이션</dc:title>
  <dc:creator>강석희</dc:creator>
  <cp:lastModifiedBy>강석희</cp:lastModifiedBy>
  <cp:revision>70</cp:revision>
  <dcterms:created xsi:type="dcterms:W3CDTF">2019-10-23T13:10:05Z</dcterms:created>
  <dcterms:modified xsi:type="dcterms:W3CDTF">2020-01-05T15:06:05Z</dcterms:modified>
</cp:coreProperties>
</file>