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57" r:id="rId5"/>
    <p:sldId id="268" r:id="rId6"/>
    <p:sldId id="272" r:id="rId7"/>
    <p:sldId id="258" r:id="rId8"/>
    <p:sldId id="270" r:id="rId9"/>
    <p:sldId id="269" r:id="rId10"/>
    <p:sldId id="271" r:id="rId11"/>
    <p:sldId id="259" r:id="rId12"/>
    <p:sldId id="260" r:id="rId13"/>
    <p:sldId id="261" r:id="rId14"/>
    <p:sldId id="262" r:id="rId15"/>
    <p:sldId id="263" r:id="rId16"/>
    <p:sldId id="265" r:id="rId17"/>
    <p:sldId id="27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68029-BEB2-46D8-A585-B7B474CC7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0E7AE6-8FED-47F0-8F0C-D742F9DBF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D562D6-7383-4456-B707-EEDA4A65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CE2D6-E662-4285-8EBF-19256AA16286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4FFEB1-793A-46B9-8BAF-258D2472B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6719A3-CF32-4156-88BE-42AD3A3A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6B9A-BC90-4B53-8A30-80DF99550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113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5E8F1-A2D6-4F1E-9D19-BA442A0B4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2E30D1-9957-4B33-AB5E-3FA44B02C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F38F0F-0B20-4089-8379-D5BD07CC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CE2D6-E662-4285-8EBF-19256AA16286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C9C76F-FA4A-4454-B04F-DC0D33F5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ADC396-97D8-4AC7-B6F6-BEB67C6F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6B9A-BC90-4B53-8A30-80DF99550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8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866574A-6ADA-4083-AF1A-FFF89B904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DA7AF7-76BB-4C88-BDAD-E0CAB2ECD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5C7ACD-D9A1-4405-A683-8E20081A9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CE2D6-E662-4285-8EBF-19256AA16286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3AE108-0A28-4B17-B375-6FF4D743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1A6AC7-8ABB-4712-8559-33B7B8F27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6B9A-BC90-4B53-8A30-80DF99550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02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D49A76-0365-4E03-A84B-AB505499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23C02D-CD41-4121-B2D7-3D6A915EE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9E3B67-1832-422D-A717-41B62ECC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CE2D6-E662-4285-8EBF-19256AA16286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DA7860-4425-471E-8296-66A6D98FE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174140-84D2-4CD6-A2DF-2BD2CFB5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6B9A-BC90-4B53-8A30-80DF99550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60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0BF6F-B4F0-4F65-8919-E92C6D8EA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30A1B3-B3BB-47D7-98E5-A9A629390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735D78-7A25-4199-94A6-6A2F4EA00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CE2D6-E662-4285-8EBF-19256AA16286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22D771-4946-4A52-A102-76EEB8303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AADDFF-2FB6-4EBE-88C4-D808BEE8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6B9A-BC90-4B53-8A30-80DF99550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15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A91367-3074-4787-86DD-B6035927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38F7CC-1AA7-4D04-919F-B69C66FFA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F7F35B-97EB-4472-A8C8-3DE762A89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22D588-A0E1-49C7-9E8A-990558F0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CE2D6-E662-4285-8EBF-19256AA16286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64EC19-4E76-4874-945B-24813DB0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BFA7DC-F46D-44D9-B8FA-0723F944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6B9A-BC90-4B53-8A30-80DF99550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96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5A46F-D261-43C1-A4E9-47A0210F1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E3BBB4-DCB9-4BF5-B49D-1281D6DE2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F15190-1242-4564-9BB4-56BA57C4D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DC6A83-949A-45D1-9307-E036303A8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36978B-5AE4-4DA7-BD19-9DC0D7BDC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818EB28-7BF6-41C8-BBE7-13B6CD81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CE2D6-E662-4285-8EBF-19256AA16286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3A78CCB-D0B8-4BF7-BADD-5C453150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F304F79-BBED-4D6C-87D4-D680E840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6B9A-BC90-4B53-8A30-80DF99550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5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037333-AFB3-44E4-A3E0-895215067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5B0918-CC9F-41C5-AE0E-5D6FA8878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CE2D6-E662-4285-8EBF-19256AA16286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AF40916-80BD-4E00-989A-DBA6293D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09ECDAC-45EB-42D5-8CCA-D678753E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6B9A-BC90-4B53-8A30-80DF99550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38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6852675-7B38-4912-8D6D-0D372700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CE2D6-E662-4285-8EBF-19256AA16286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02EC2AB-01A6-4A5E-A7B0-4DFD89186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D12F0D9-B2C7-4830-B3C5-52E1FF12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6B9A-BC90-4B53-8A30-80DF99550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56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1725BD-8C1B-4D91-879E-D6D3E2083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9749ED-91CA-4C7F-BF25-B6F71CF7B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89A2A4-36D1-4B3C-AC2E-96F365DCB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941649-E60D-42F0-AF39-FFCB5BE89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CE2D6-E662-4285-8EBF-19256AA16286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F34FAB-3543-4BC9-A533-8FEE26719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1EE65E-D540-4366-94BB-F2D03F964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6B9A-BC90-4B53-8A30-80DF99550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783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ACE770-092C-4BB6-9DE7-8D6926B5B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A710E2C-2A3C-4F67-908D-CD1E82E5D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AC2303F-CD26-47A0-BE08-458888F13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C3EA54-661E-44B9-9AE4-CDF3DFFC2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CE2D6-E662-4285-8EBF-19256AA16286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20FC66-A82F-45C9-AD8D-354CCCB7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F5FAC3-9749-4065-B6FC-C467BDD6F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6B9A-BC90-4B53-8A30-80DF99550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25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178FDD-187B-4F8D-8809-F6244DBDF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C19A42-104A-4826-988A-640932204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028A57-31A0-4129-B97D-77F474C2F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CE2D6-E662-4285-8EBF-19256AA16286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9395A4-CBC6-4C3A-9DEA-AD94C1E6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362900-6F06-4193-BD3E-EFBBFE3FC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46B9A-BC90-4B53-8A30-80DF99550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76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240BE9-A6E5-45AC-A268-C564089A0A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Helvetica Neue"/>
              </a:rPr>
              <a:t>Банки — сегментация пользователей по потреблению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DB63E3-271A-4CFD-B883-6D211126B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Автор: Сергей Сильченко</a:t>
            </a:r>
          </a:p>
        </p:txBody>
      </p:sp>
    </p:spTree>
    <p:extLst>
      <p:ext uri="{BB962C8B-B14F-4D97-AF65-F5344CB8AC3E}">
        <p14:creationId xmlns:p14="http://schemas.microsoft.com/office/powerpoint/2010/main" val="1162606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B54F25-AC36-4CBD-A953-E1A0B1F3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Отток по количеству продуктов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3EBCEE1-6C0F-4122-8FEF-104A88CF0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2006"/>
            <a:ext cx="5005387" cy="394157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AE41B1-A1E1-4219-8615-EA7CB4A7C0E2}"/>
              </a:ext>
            </a:extLst>
          </p:cNvPr>
          <p:cNvSpPr txBox="1"/>
          <p:nvPr/>
        </p:nvSpPr>
        <p:spPr>
          <a:xfrm>
            <a:off x="6096000" y="3244334"/>
            <a:ext cx="5257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Больше всего уходят клиенты, которые пользуются</a:t>
            </a:r>
          </a:p>
          <a:p>
            <a:r>
              <a:rPr lang="ru-RU" dirty="0"/>
              <a:t>4 и 5 продуктами.</a:t>
            </a:r>
          </a:p>
        </p:txBody>
      </p:sp>
    </p:spTree>
    <p:extLst>
      <p:ext uri="{BB962C8B-B14F-4D97-AF65-F5344CB8AC3E}">
        <p14:creationId xmlns:p14="http://schemas.microsoft.com/office/powerpoint/2010/main" val="1315958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B4C90-1A76-417A-9BB8-B03079C7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Отток в связи с собственностью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4F2D8D5-02C6-4041-9F8A-B91924105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8206"/>
            <a:ext cx="4686300" cy="36480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97FC71-8E16-441F-A9AE-173FA79012E3}"/>
              </a:ext>
            </a:extLst>
          </p:cNvPr>
          <p:cNvSpPr txBox="1"/>
          <p:nvPr/>
        </p:nvSpPr>
        <p:spPr>
          <a:xfrm>
            <a:off x="6096000" y="3788052"/>
            <a:ext cx="5410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Чаще уходят клиенты у которых 7 и 9 баллов собственности</a:t>
            </a:r>
          </a:p>
        </p:txBody>
      </p:sp>
    </p:spTree>
    <p:extLst>
      <p:ext uri="{BB962C8B-B14F-4D97-AF65-F5344CB8AC3E}">
        <p14:creationId xmlns:p14="http://schemas.microsoft.com/office/powerpoint/2010/main" val="63323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680C74-EBF1-43C0-A161-BF7274860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Финансовая активность и отток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4995E62-E52B-4E18-964B-124B92810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7075"/>
            <a:ext cx="6272994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FB072B-33BB-4445-AAEB-9E5089FB0A71}"/>
              </a:ext>
            </a:extLst>
          </p:cNvPr>
          <p:cNvSpPr txBox="1"/>
          <p:nvPr/>
        </p:nvSpPr>
        <p:spPr>
          <a:xfrm>
            <a:off x="7610475" y="3244334"/>
            <a:ext cx="3829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Отток больше среди малоактивных клиентов с кредиткой</a:t>
            </a:r>
          </a:p>
        </p:txBody>
      </p:sp>
    </p:spTree>
    <p:extLst>
      <p:ext uri="{BB962C8B-B14F-4D97-AF65-F5344CB8AC3E}">
        <p14:creationId xmlns:p14="http://schemas.microsoft.com/office/powerpoint/2010/main" val="902661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1A47F1-F3CA-42A1-B5C1-E33A40CE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Зависимость от рейтинга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CA3E95E-3940-4A22-8E03-39FD7F3D5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1825"/>
            <a:ext cx="6496050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E2A2B6-0770-4244-9C74-0DC5D3DACE62}"/>
              </a:ext>
            </a:extLst>
          </p:cNvPr>
          <p:cNvSpPr txBox="1"/>
          <p:nvPr/>
        </p:nvSpPr>
        <p:spPr>
          <a:xfrm>
            <a:off x="7448550" y="3244334"/>
            <a:ext cx="4152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Кредитный рейтинг у подверженных оттоку клиентов стоит в диапазоне</a:t>
            </a:r>
          </a:p>
          <a:p>
            <a:r>
              <a:rPr lang="ru-RU" dirty="0"/>
              <a:t>800-950 баллов</a:t>
            </a:r>
          </a:p>
        </p:txBody>
      </p:sp>
    </p:spTree>
    <p:extLst>
      <p:ext uri="{BB962C8B-B14F-4D97-AF65-F5344CB8AC3E}">
        <p14:creationId xmlns:p14="http://schemas.microsoft.com/office/powerpoint/2010/main" val="343227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3ADAEC-2C2F-49A6-9879-749F4E006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Отток и баланс на счёте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0E0000-2239-44A6-8267-664DED0BFBA3}"/>
              </a:ext>
            </a:extLst>
          </p:cNvPr>
          <p:cNvSpPr txBox="1"/>
          <p:nvPr/>
        </p:nvSpPr>
        <p:spPr>
          <a:xfrm>
            <a:off x="7934325" y="2413337"/>
            <a:ext cx="40100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Видна зависимость оттока с балансом на счёте, который у уходящих клиентов составляет более 1 млн рублей.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Таких клиентов почти 40% от тех,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у кого на счёте такая большая сумма, и более 7% от всех клиентов банка.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78990462-29FC-45E7-B205-27AD9CD11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764622" cy="4351338"/>
          </a:xfrm>
        </p:spPr>
      </p:pic>
    </p:spTree>
    <p:extLst>
      <p:ext uri="{BB962C8B-B14F-4D97-AF65-F5344CB8AC3E}">
        <p14:creationId xmlns:p14="http://schemas.microsoft.com/office/powerpoint/2010/main" val="62174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09108-9933-4298-9BDA-98E6B505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Доход и отток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302047F-15D6-4658-A8E6-126C53CC6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8025"/>
            <a:ext cx="6685841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A6C646-B129-42AF-89B6-4B593712AD78}"/>
              </a:ext>
            </a:extLst>
          </p:cNvPr>
          <p:cNvSpPr txBox="1"/>
          <p:nvPr/>
        </p:nvSpPr>
        <p:spPr>
          <a:xfrm>
            <a:off x="7524041" y="3352799"/>
            <a:ext cx="37433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Оценочный доход клиентов, которые планируют покинуть банк составляет от 85 до 110 тыс. руб</a:t>
            </a:r>
            <a:r>
              <a:rPr lang="ru-RU" dirty="0">
                <a:solidFill>
                  <a:srgbClr val="000000"/>
                </a:solidFill>
                <a:latin typeface="Helvetica Neue"/>
              </a:rPr>
              <a:t>лей.</a:t>
            </a:r>
            <a:endParaRPr lang="ru-RU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87135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F34D7-E116-46F2-B7F2-387A1683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 по сегментам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839549-0682-45D0-A1D1-C09528D0F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Сегмент 1: возраст 50-60 лет, нет кредитной карты (количество клиентов: 570, уровень оттока: 34%)</a:t>
            </a:r>
            <a:b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ru-RU" b="1" i="1" dirty="0">
                <a:solidFill>
                  <a:srgbClr val="000000"/>
                </a:solidFill>
                <a:effectLst/>
                <a:latin typeface="Helvetica Neue"/>
              </a:rPr>
              <a:t>Можно предложить кредитную карту.</a:t>
            </a:r>
            <a:endParaRPr lang="ru-RU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Сегмент 2: баллы собственности 2-5, доход более 150 тыс. руб., баланс более 300 тыс. руб. (количество клиентов: 1277, уровень оттока: 31%)</a:t>
            </a:r>
            <a:b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ru-RU" b="1" i="1" dirty="0">
                <a:solidFill>
                  <a:srgbClr val="000000"/>
                </a:solidFill>
                <a:effectLst/>
                <a:latin typeface="Helvetica Neue"/>
              </a:rPr>
              <a:t>Предложить индивидуальные условия по дебетовым счетам и страхование собственности.</a:t>
            </a:r>
            <a:endParaRPr lang="ru-RU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Сегмент 3: возраст 25-35 лет, кредитный рейтинг 800-950, активность: да (количество клиентов: 1087, уровень оттока: 39%)</a:t>
            </a:r>
            <a:b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ru-RU" b="1" i="1" dirty="0">
                <a:solidFill>
                  <a:srgbClr val="000000"/>
                </a:solidFill>
                <a:effectLst/>
                <a:latin typeface="Helvetica Neue"/>
              </a:rPr>
              <a:t>Предложить кредит: ипотеку, автокредит и т.п.</a:t>
            </a:r>
            <a:endParaRPr lang="ru-RU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06701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A2A27-C277-4A92-BD94-BA958C0EF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Дополнительные рекомендации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4901DA-26CC-4FC3-8FE9-AFA735670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Клиентам с 1 продуктом нужно активно предлагать дополнительные продукты (клиенты с двумя продуктами наименее подвержены оттоку).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Для клиентов с кредитным рейтингом ниже 400 надо разработать новый продукт.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Для молодых клиентов с 2 продуктами разработать новые продукты и условия.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Клиентам с 3 продуктами повысить качество обслуживания.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У клиентов с 4 и более продуктами выяснить причину оттока, возможно, это что-то одно: продукт или услуга, может какие-то моменты в обслуживании.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61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E0FDD5-2CD6-4A4F-AA9A-93B14075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82E3A2-FDC7-47F6-9102-0A95D1BB2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Выяснить причину оттока клиентов банка и составить рекомендации по их удержанию.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- </a:t>
            </a:r>
            <a:r>
              <a:rPr lang="ru-RU" dirty="0">
                <a:latin typeface="Helvetica Neue"/>
              </a:rPr>
              <a:t>П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роанализировать клиентов для сегментации пользователей по количеству потребляемых продуктов.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- Определить особенности потребления продуктов.</a:t>
            </a:r>
          </a:p>
          <a:p>
            <a:pPr>
              <a:buFontTx/>
              <a:buChar char="-"/>
            </a:pPr>
            <a:r>
              <a:rPr lang="ru-RU" dirty="0">
                <a:solidFill>
                  <a:srgbClr val="000000"/>
                </a:solidFill>
                <a:latin typeface="Helvetica Neue"/>
              </a:rPr>
              <a:t>В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ыявить популярные услуги, </a:t>
            </a:r>
          </a:p>
          <a:p>
            <a:pPr>
              <a:buFontTx/>
              <a:buChar char="-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Составить портрет клиентов, подверженных оттоку из банка.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072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BF086-17F9-4728-B6C4-BD05205B8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8241CC-DEDE-490A-A4D8-A2259E4F3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Наиболее подвержены оттоку клиенты у которых: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это мужчины (65% от всех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/>
              </a:rPr>
              <a:t>отточных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 клиентов);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средний балл собственности составляет 3-4;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пользуются 2-3 продуктами;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место обслуживания Ярославль;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у четверти клиентов положительный баланс на счёте медианным размером 782 410.47 руб.;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медианный возраст 39 лет;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медианный доход - 125 390.62 руб.</a:t>
            </a:r>
          </a:p>
        </p:txBody>
      </p:sp>
    </p:spTree>
    <p:extLst>
      <p:ext uri="{BB962C8B-B14F-4D97-AF65-F5344CB8AC3E}">
        <p14:creationId xmlns:p14="http://schemas.microsoft.com/office/powerpoint/2010/main" val="380885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9EDDF10-7FAE-45D9-84F2-15EE9A9EA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5949"/>
            <a:ext cx="10515600" cy="429101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Проверка гипотез показала, что: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кредитный рейтинг уходящих клиентов отличается от рейтинга верных;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средние доходы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/>
              </a:rPr>
              <a:t>отточных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 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/>
              </a:rPr>
              <a:t>неотточных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 клиентов разные;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отток больше зависит от города </a:t>
            </a:r>
            <a:r>
              <a:rPr lang="ru-RU" dirty="0">
                <a:solidFill>
                  <a:srgbClr val="000000"/>
                </a:solidFill>
                <a:latin typeface="Helvetica Neue"/>
              </a:rPr>
              <a:t>обслуживания 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клиента в Ярославле 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/>
              </a:rPr>
              <a:t>Ростове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, а в Рыбинске - нет;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средний возраст клиентов </a:t>
            </a:r>
            <a:r>
              <a:rPr lang="ru-RU" dirty="0">
                <a:solidFill>
                  <a:srgbClr val="000000"/>
                </a:solidFill>
                <a:latin typeface="Helvetica Neue"/>
              </a:rPr>
              <a:t>оказывает 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влияние на отток, потому что не совпадает у уходящих и верных клиентов.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5307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F2F47-EA6E-4B94-A7F7-D4025D96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Уровень оттока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DF0BFF4-B991-453B-9265-C3398DB3E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953125" cy="42005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E7D0F8-298B-4E05-AC05-C0A6AD23628B}"/>
              </a:ext>
            </a:extLst>
          </p:cNvPr>
          <p:cNvSpPr txBox="1"/>
          <p:nvPr/>
        </p:nvSpPr>
        <p:spPr>
          <a:xfrm>
            <a:off x="6962775" y="36062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Уровень оттока клиентов: 18.20%</a:t>
            </a:r>
          </a:p>
        </p:txBody>
      </p:sp>
    </p:spTree>
    <p:extLst>
      <p:ext uri="{BB962C8B-B14F-4D97-AF65-F5344CB8AC3E}">
        <p14:creationId xmlns:p14="http://schemas.microsoft.com/office/powerpoint/2010/main" val="102653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F010F-8B08-4CBB-BFE2-C48F3423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Отток по полу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9080E42-0C0F-473F-BD98-F3708D6C9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29644"/>
            <a:ext cx="10515600" cy="339871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42437A-F1B5-4D3E-9ED7-1DBD122D3813}"/>
              </a:ext>
            </a:extLst>
          </p:cNvPr>
          <p:cNvSpPr txBox="1"/>
          <p:nvPr/>
        </p:nvSpPr>
        <p:spPr>
          <a:xfrm>
            <a:off x="1438274" y="5501759"/>
            <a:ext cx="9915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Отток выше среди мужчин (22.3%), а среди женщин ниже (12.4%).</a:t>
            </a:r>
          </a:p>
        </p:txBody>
      </p:sp>
    </p:spTree>
    <p:extLst>
      <p:ext uri="{BB962C8B-B14F-4D97-AF65-F5344CB8AC3E}">
        <p14:creationId xmlns:p14="http://schemas.microsoft.com/office/powerpoint/2010/main" val="170197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3FA353-0C57-41FD-90F4-E88E4A493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Возрастные группы в оттоке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44A381B-92E5-4873-948C-A360CF510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440159" cy="44243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4E08D4-B5D5-442A-8DCD-295019DB836E}"/>
              </a:ext>
            </a:extLst>
          </p:cNvPr>
          <p:cNvSpPr txBox="1"/>
          <p:nvPr/>
        </p:nvSpPr>
        <p:spPr>
          <a:xfrm>
            <a:off x="6410325" y="3672166"/>
            <a:ext cx="4848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Больше всего доли оттока среди клиентов</a:t>
            </a:r>
          </a:p>
          <a:p>
            <a:r>
              <a:rPr lang="ru-RU" dirty="0"/>
              <a:t>в возрастных группах: 25-35 лет и 36-50 лет</a:t>
            </a:r>
          </a:p>
        </p:txBody>
      </p:sp>
    </p:spTree>
    <p:extLst>
      <p:ext uri="{BB962C8B-B14F-4D97-AF65-F5344CB8AC3E}">
        <p14:creationId xmlns:p14="http://schemas.microsoft.com/office/powerpoint/2010/main" val="166652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5E6B75-E9B4-46D8-BF53-81B6D4CE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оттока по возрасту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B8B3F44-1585-449C-AEB3-A133C46AA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0330" y="1347788"/>
            <a:ext cx="649134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E87820-911D-4690-AE08-5DC44999FB8A}"/>
              </a:ext>
            </a:extLst>
          </p:cNvPr>
          <p:cNvSpPr txBox="1"/>
          <p:nvPr/>
        </p:nvSpPr>
        <p:spPr>
          <a:xfrm>
            <a:off x="952499" y="5699126"/>
            <a:ext cx="10334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Чаще всего подвержены оттоку клиенты возраст от 25 до 35 лет и от 47 до 60 лет.</a:t>
            </a:r>
          </a:p>
        </p:txBody>
      </p:sp>
    </p:spTree>
    <p:extLst>
      <p:ext uri="{BB962C8B-B14F-4D97-AF65-F5344CB8AC3E}">
        <p14:creationId xmlns:p14="http://schemas.microsoft.com/office/powerpoint/2010/main" val="3234970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3B720E-6829-4547-B336-F697C0AA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Отток по городам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2710354-C2BE-443A-8EE0-8C78486BB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71713"/>
            <a:ext cx="4962526" cy="383231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F71B69-7457-4F05-986B-B6B9B0D05EE3}"/>
              </a:ext>
            </a:extLst>
          </p:cNvPr>
          <p:cNvSpPr txBox="1"/>
          <p:nvPr/>
        </p:nvSpPr>
        <p:spPr>
          <a:xfrm>
            <a:off x="6096000" y="3244334"/>
            <a:ext cx="5153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Больше всего отток в Ярославле,</a:t>
            </a:r>
          </a:p>
          <a:p>
            <a:r>
              <a:rPr lang="ru-RU" dirty="0"/>
              <a:t>такой же высокий уровень в </a:t>
            </a:r>
            <a:r>
              <a:rPr lang="ru-RU" dirty="0" err="1"/>
              <a:t>Ростове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55550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568</Words>
  <Application>Microsoft Office PowerPoint</Application>
  <PresentationFormat>Широкоэкранный</PresentationFormat>
  <Paragraphs>60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Helvetica Neue</vt:lpstr>
      <vt:lpstr>Тема Office</vt:lpstr>
      <vt:lpstr>Банки — сегментация пользователей по потреблению</vt:lpstr>
      <vt:lpstr>Цели и задачи</vt:lpstr>
      <vt:lpstr>Выводы</vt:lpstr>
      <vt:lpstr>Презентация PowerPoint</vt:lpstr>
      <vt:lpstr>Уровень оттока</vt:lpstr>
      <vt:lpstr>Отток по полу</vt:lpstr>
      <vt:lpstr>Возрастные группы в оттоке</vt:lpstr>
      <vt:lpstr>Сравнение оттока по возрасту</vt:lpstr>
      <vt:lpstr>Отток по городам</vt:lpstr>
      <vt:lpstr>Отток по количеству продуктов</vt:lpstr>
      <vt:lpstr>Отток в связи с собственностью</vt:lpstr>
      <vt:lpstr>Финансовая активность и отток</vt:lpstr>
      <vt:lpstr>Зависимость от рейтинга</vt:lpstr>
      <vt:lpstr>Отток и баланс на счёте</vt:lpstr>
      <vt:lpstr>Доход и отток</vt:lpstr>
      <vt:lpstr>Рекомендации по сегментам</vt:lpstr>
      <vt:lpstr>Дополнительные рекомендации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Банки — сегментация пользователей по потреблению</dc:title>
  <dc:creator>ПК</dc:creator>
  <cp:lastModifiedBy>ПК</cp:lastModifiedBy>
  <cp:revision>5</cp:revision>
  <dcterms:created xsi:type="dcterms:W3CDTF">2024-03-23T14:33:55Z</dcterms:created>
  <dcterms:modified xsi:type="dcterms:W3CDTF">2024-03-25T08:48:22Z</dcterms:modified>
</cp:coreProperties>
</file>