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app.xml" ContentType="application/vnd.openxmlformats-officedocument.extended-properties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Click to edit Master subtitle style</a:t>
            </a:r>
            <a:endParaRPr lang="ru-RU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175774" y="147570"/>
            <a:ext cx="11872747" cy="535278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400">
                <a:latin typeface="Times New Roman"/>
                <a:ea typeface="Times New Roman"/>
                <a:cs typeface="Times New Roman"/>
              </a:rPr>
              <a:t>БЕЛОРУССКИЙ ГОСУДАРСТВЕННЫЙ УНИВЕРСИТЕТ ФАКУЛЬТЕТ ПРИКЛАДНОЙ МАТЕМАТИКИ И ИНФОРМАТИКИ</a:t>
            </a:r>
            <a:endParaRPr sz="2400">
              <a:latin typeface="Times New Roman"/>
              <a:ea typeface="Times New Roman"/>
              <a:cs typeface="Times New Roman"/>
            </a:endParaRPr>
          </a:p>
          <a:p>
            <a:pPr algn="ctr">
              <a:defRPr/>
            </a:pPr>
            <a:r>
              <a:rPr sz="2400" b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Кафедра компьютерных технологий и систем</a:t>
            </a:r>
            <a:endParaRPr sz="2400" b="1">
              <a:latin typeface="Times New Roman"/>
              <a:ea typeface="Times New Roman"/>
              <a:cs typeface="Times New Roman"/>
            </a:endParaRPr>
          </a:p>
          <a:p>
            <a:pPr algn="ctr">
              <a:defRPr/>
            </a:pPr>
            <a:r>
              <a:rPr sz="2400" b="1">
                <a:latin typeface="Times New Roman"/>
                <a:ea typeface="Times New Roman"/>
                <a:cs typeface="Times New Roman"/>
              </a:rPr>
              <a:t>Построение оптимального решения задачи о расположении сенсоров для мультиграфа</a:t>
            </a:r>
            <a:endParaRPr sz="2400">
              <a:latin typeface="Times New Roman"/>
              <a:ea typeface="Times New Roman"/>
              <a:cs typeface="Times New Roman"/>
            </a:endParaRPr>
          </a:p>
          <a:p>
            <a:pPr algn="ctr">
              <a:defRPr/>
            </a:pPr>
            <a:endParaRPr sz="2400">
              <a:latin typeface="Times New Roman"/>
              <a:ea typeface="Times New Roman"/>
              <a:cs typeface="Times New Roman"/>
            </a:endParaRPr>
          </a:p>
          <a:p>
            <a:pPr algn="ctr">
              <a:defRPr/>
            </a:pPr>
            <a:endParaRPr sz="2400">
              <a:latin typeface="Times New Roman"/>
              <a:ea typeface="Times New Roman"/>
              <a:cs typeface="Times New Roman"/>
            </a:endParaRPr>
          </a:p>
          <a:p>
            <a:pPr algn="ctr">
              <a:defRPr/>
            </a:pPr>
            <a:r>
              <a:rPr sz="2400">
                <a:latin typeface="Times New Roman"/>
                <a:ea typeface="Times New Roman"/>
                <a:cs typeface="Times New Roman"/>
              </a:rPr>
              <a:t>Отчет о прохождении преддипломной практики</a:t>
            </a:r>
            <a:endParaRPr sz="2400">
              <a:latin typeface="Times New Roman"/>
              <a:ea typeface="Times New Roman"/>
              <a:cs typeface="Times New Roman"/>
            </a:endParaRPr>
          </a:p>
          <a:p>
            <a:pPr algn="ctr">
              <a:defRPr/>
            </a:pPr>
            <a:endParaRPr sz="2400">
              <a:latin typeface="Times New Roman"/>
              <a:ea typeface="Times New Roman"/>
              <a:cs typeface="Times New Roman"/>
            </a:endParaRPr>
          </a:p>
          <a:p>
            <a:pPr marL="5900419" lvl="8" algn="just">
              <a:defRPr/>
            </a:pPr>
            <a:r>
              <a:rPr sz="2400">
                <a:latin typeface="Times New Roman"/>
                <a:ea typeface="Times New Roman"/>
                <a:cs typeface="Times New Roman"/>
              </a:rPr>
              <a:t>Ковалевского Сергея Александровича</a:t>
            </a:r>
            <a:endParaRPr sz="2400">
              <a:latin typeface="Times New Roman"/>
              <a:ea typeface="Times New Roman"/>
              <a:cs typeface="Times New Roman"/>
            </a:endParaRPr>
          </a:p>
          <a:p>
            <a:pPr marL="5900419" lvl="8" algn="just">
              <a:defRPr/>
            </a:pPr>
            <a:r>
              <a:rPr sz="2400">
                <a:latin typeface="Times New Roman"/>
                <a:ea typeface="Times New Roman"/>
                <a:cs typeface="Times New Roman"/>
              </a:rPr>
              <a:t>студента                4              курса,</a:t>
            </a:r>
            <a:endParaRPr sz="2400">
              <a:latin typeface="Times New Roman"/>
              <a:ea typeface="Times New Roman"/>
              <a:cs typeface="Times New Roman"/>
            </a:endParaRPr>
          </a:p>
          <a:p>
            <a:pPr marL="5900419" lvl="8" algn="just">
              <a:defRPr/>
            </a:pPr>
            <a:r>
              <a:rPr sz="2400">
                <a:latin typeface="Times New Roman"/>
                <a:ea typeface="Times New Roman"/>
                <a:cs typeface="Times New Roman"/>
              </a:rPr>
              <a:t>специальность «информатика»</a:t>
            </a:r>
            <a:endParaRPr sz="2400">
              <a:latin typeface="Times New Roman"/>
              <a:ea typeface="Times New Roman"/>
              <a:cs typeface="Times New Roman"/>
            </a:endParaRPr>
          </a:p>
          <a:p>
            <a:pPr marL="5900419" lvl="8" algn="just">
              <a:defRPr/>
            </a:pPr>
            <a:r>
              <a:rPr sz="2400">
                <a:latin typeface="Times New Roman"/>
                <a:ea typeface="Times New Roman"/>
                <a:cs typeface="Times New Roman"/>
              </a:rPr>
              <a:t>Научный руководитель: </a:t>
            </a:r>
            <a:endParaRPr sz="2400">
              <a:latin typeface="Times New Roman"/>
              <a:ea typeface="Times New Roman"/>
              <a:cs typeface="Times New Roman"/>
            </a:endParaRPr>
          </a:p>
          <a:p>
            <a:pPr marL="5900419" lvl="8" algn="just">
              <a:defRPr/>
            </a:pPr>
            <a:r>
              <a:rPr sz="2400">
                <a:latin typeface="Times New Roman"/>
                <a:ea typeface="Times New Roman"/>
                <a:cs typeface="Times New Roman"/>
              </a:rPr>
              <a:t>Пилипчук Людмила Андреевна</a:t>
            </a:r>
            <a:endParaRPr sz="2400">
              <a:latin typeface="Times New Roman"/>
              <a:ea typeface="Times New Roman"/>
              <a:cs typeface="Times New Roman"/>
            </a:endParaRPr>
          </a:p>
          <a:p>
            <a:pPr marL="5900418" lvl="8" algn="just">
              <a:defRPr/>
            </a:pPr>
            <a:r>
              <a:rPr sz="2400">
                <a:latin typeface="Times New Roman"/>
                <a:ea typeface="Times New Roman"/>
                <a:cs typeface="Times New Roman"/>
              </a:rPr>
              <a:t>канд. физ.-мат. наук, доцент</a:t>
            </a:r>
            <a:endParaRPr sz="2400">
              <a:latin typeface="Times New Roman"/>
              <a:ea typeface="Times New Roman"/>
              <a:cs typeface="Times New Roman"/>
            </a:endParaRPr>
          </a:p>
          <a:p>
            <a:pPr lvl="0" algn="ctr">
              <a:defRPr/>
            </a:pPr>
            <a:endParaRPr lang="ru-RU" sz="2400">
              <a:latin typeface="Times New Roman"/>
              <a:ea typeface="Times New Roman"/>
              <a:cs typeface="Times New Roman"/>
            </a:endParaRPr>
          </a:p>
          <a:p>
            <a:pPr lvl="0" algn="ctr">
              <a:defRPr/>
            </a:pPr>
            <a:r>
              <a:rPr lang="ru-RU" sz="2400">
                <a:latin typeface="Times New Roman"/>
                <a:ea typeface="Times New Roman"/>
                <a:cs typeface="Times New Roman"/>
              </a:rPr>
              <a:t>Минск, 2021</a:t>
            </a:r>
            <a:endParaRPr sz="24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Основные материалы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L. A. Pilipchuk, Y. V. Malakhouskaya, D. R. Kincaid, and M. Lai, East-West J. of Mathematics 4, No 2, (2002), 191-201.</a:t>
            </a: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Пилипчук Л. А. Линейные неоднородные задачи потокового программирования: учеб.-метод. пособие / Л. А. Пилипчук. - Минск: БГУ, 2009. - 222 с.</a:t>
            </a: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Материалы с сайта </a:t>
            </a:r>
            <a:r>
              <a:rPr lang="en-US" sz="2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https://edufpmi.bsu.by</a:t>
            </a:r>
            <a:endParaRPr lang="en-US" sz="2200" b="0" i="0" u="none" strike="noStrike" cap="none" spc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200">
                <a:latin typeface="Times New Roman"/>
                <a:ea typeface="Times New Roman"/>
                <a:cs typeface="Times New Roman"/>
              </a:rPr>
              <a:t>Документация Wolfram Mathematica</a:t>
            </a:r>
            <a:r>
              <a:rPr lang="ru-RU" sz="2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ru-RU" sz="2200" b="0" i="0" u="none" strike="noStrike" cap="none" spc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200">
                <a:latin typeface="Times New Roman"/>
                <a:ea typeface="Times New Roman"/>
                <a:cs typeface="Times New Roman"/>
              </a:rPr>
              <a:t>Учебные материалы для студентов факультета прикладной математики и информатики</a:t>
            </a:r>
            <a:r>
              <a:rPr lang="ru-RU" sz="2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Цели работы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indent="449579">
              <a:lnSpc>
                <a:spcPct val="100000"/>
              </a:lnSpc>
              <a:spcAft>
                <a:spcPts val="0"/>
              </a:spcAft>
              <a:defRPr/>
            </a:pPr>
            <a:r>
              <a:rPr sz="2600">
                <a:latin typeface="Times New Roman"/>
                <a:ea typeface="Times New Roman"/>
                <a:cs typeface="Times New Roman"/>
              </a:rPr>
              <a:t>Изучение необходимой теории.</a:t>
            </a:r>
            <a:endParaRPr sz="2600">
              <a:latin typeface="Times New Roman"/>
              <a:ea typeface="Times New Roman"/>
              <a:cs typeface="Times New Roman"/>
            </a:endParaRPr>
          </a:p>
          <a:p>
            <a:pPr indent="449579">
              <a:lnSpc>
                <a:spcPct val="100000"/>
              </a:lnSpc>
              <a:spcAft>
                <a:spcPts val="0"/>
              </a:spcAft>
              <a:defRPr/>
            </a:pPr>
            <a:r>
              <a:rPr sz="2600">
                <a:latin typeface="Times New Roman"/>
                <a:ea typeface="Times New Roman"/>
                <a:cs typeface="Times New Roman"/>
              </a:rPr>
              <a:t>Постановка задачи.</a:t>
            </a:r>
            <a:endParaRPr sz="2600">
              <a:latin typeface="Times New Roman"/>
              <a:ea typeface="Times New Roman"/>
              <a:cs typeface="Times New Roman"/>
            </a:endParaRPr>
          </a:p>
          <a:p>
            <a:pPr indent="449579">
              <a:lnSpc>
                <a:spcPct val="100000"/>
              </a:lnSpc>
              <a:spcAft>
                <a:spcPts val="0"/>
              </a:spcAft>
              <a:defRPr/>
            </a:pPr>
            <a:r>
              <a:rPr sz="2600">
                <a:latin typeface="Times New Roman"/>
                <a:ea typeface="Times New Roman"/>
                <a:cs typeface="Times New Roman"/>
              </a:rPr>
              <a:t>Построение и анализ решения для случая однородного потока и постоянного внешнего потока в системе </a:t>
            </a:r>
            <a:r>
              <a:rPr lang="en-US" sz="2600">
                <a:latin typeface="Times New Roman"/>
                <a:ea typeface="Times New Roman"/>
                <a:cs typeface="Times New Roman"/>
              </a:rPr>
              <a:t>Wolfram Mathematica</a:t>
            </a:r>
            <a:r>
              <a:rPr sz="2600">
                <a:latin typeface="Times New Roman"/>
                <a:ea typeface="Times New Roman"/>
                <a:cs typeface="Times New Roman"/>
              </a:rPr>
              <a:t>.</a:t>
            </a:r>
            <a:endParaRPr sz="2600">
              <a:latin typeface="Times New Roman"/>
              <a:ea typeface="Times New Roman"/>
              <a:cs typeface="Times New Roman"/>
            </a:endParaRPr>
          </a:p>
          <a:p>
            <a:pPr indent="449578">
              <a:lnSpc>
                <a:spcPct val="100000"/>
              </a:lnSpc>
              <a:spcAft>
                <a:spcPts val="0"/>
              </a:spcAft>
              <a:defRPr/>
            </a:pPr>
            <a:r>
              <a:rPr sz="2600">
                <a:latin typeface="Times New Roman"/>
                <a:ea typeface="Times New Roman"/>
                <a:cs typeface="Times New Roman"/>
              </a:rPr>
              <a:t>Построение и анализ решения для случая однородного потока и переменного внешнего потока с использованием полученных ранее результатов</a:t>
            </a:r>
            <a:endParaRPr sz="26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В работе рассматриваются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Разреженные недоопределенные СЛАУ и соответствующие разреженные мультиграфы с переменным внешним потоком (переменными интенсивностями узлов)</a:t>
            </a:r>
            <a:endParaRPr/>
          </a:p>
          <a:p>
            <a:pPr>
              <a:defRPr/>
            </a:pPr>
            <a:r>
              <a:rPr/>
              <a:t>опора мультиграфа</a:t>
            </a:r>
            <a:endParaRPr/>
          </a:p>
          <a:p>
            <a:pPr>
              <a:defRPr/>
            </a:pPr>
            <a:r>
              <a:rPr/>
              <a:t>характеристические векторы элементов мультиграфа</a:t>
            </a:r>
            <a:endParaRPr/>
          </a:p>
          <a:p>
            <a:pPr>
              <a:defRPr/>
            </a:pPr>
            <a:r>
              <a:rPr/>
              <a:t>определители (детерминанты) циклов и цепей</a:t>
            </a:r>
            <a:endParaRPr/>
          </a:p>
          <a:p>
            <a:pPr>
              <a:defRPr/>
            </a:pPr>
            <a:r>
              <a:rPr/>
              <a:t>связь ранга СЛАУ с опорой соответствующего ей мультиграфа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Для программной реализации выбраны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Система компьютерной алгебры </a:t>
            </a:r>
            <a:r>
              <a:rPr lang="en-US"/>
              <a:t>Wolfram Mathematica 11</a:t>
            </a:r>
            <a:endParaRPr lang="en-US"/>
          </a:p>
          <a:p>
            <a:pPr>
              <a:defRPr/>
            </a:pPr>
            <a:r>
              <a:rPr lang="ru-RU"/>
              <a:t>Функциональный </a:t>
            </a:r>
            <a:r>
              <a:rPr lang="ru-RU"/>
              <a:t>ЯП </a:t>
            </a:r>
            <a:r>
              <a:rPr lang="en-US"/>
              <a:t>Wolfram Language</a:t>
            </a: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Результаты работы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Создан пользовательский пакет в системе </a:t>
            </a:r>
            <a:r>
              <a:rPr lang="en-US"/>
              <a:t>Wolfram Mathematica</a:t>
            </a:r>
            <a:r>
              <a:rPr lang="ru-RU"/>
              <a:t>, содержащий модули, функции и методы для построения опоры мультиграфа (случай однородного потока) и, с ее помощью, решения соответствующей системы уравнений баланса.</a:t>
            </a:r>
            <a:endParaRPr lang="ru-RU"/>
          </a:p>
          <a:p>
            <a:pPr>
              <a:defRPr/>
            </a:pPr>
            <a:r>
              <a:rPr lang="ru-RU"/>
              <a:t>Добавлены модули для нахождения общего решения системы уравнений баланса и системы дополняющих уравнений, вычисления характеристических векторов и детерминантов циклов.</a:t>
            </a:r>
            <a:endParaRPr lang="ru-RU"/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Результаты работы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Проведена оптимизация кода с использованием возможностей </a:t>
            </a:r>
            <a:r>
              <a:rPr lang="ru-RU"/>
              <a:t>системы </a:t>
            </a:r>
            <a:r>
              <a:rPr lang="en-US"/>
              <a:t>Wolfram Mathematica</a:t>
            </a:r>
            <a:r>
              <a:rPr lang="ru-RU"/>
              <a:t>, таких как компиляция метода для конкретных указанных принимаемых примитивных типов, параллелизация модулей </a:t>
            </a:r>
            <a:r>
              <a:rPr lang="en-US"/>
              <a:t>Do</a:t>
            </a:r>
            <a:r>
              <a:rPr lang="ru-RU"/>
              <a:t>, </a:t>
            </a:r>
            <a:r>
              <a:rPr lang="en-US"/>
              <a:t>Map, MapThread </a:t>
            </a:r>
            <a:r>
              <a:rPr lang="ru-RU"/>
              <a:t>и т.п., улучшение асимптотической сложности алгоритмов с учетом разреженной природы рассматриваемой системы.</a:t>
            </a:r>
            <a:endParaRPr lang="ru-RU"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Результаты работы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Продемонстрирована работа функций пакета на примере следующего графа</a:t>
            </a:r>
            <a:r>
              <a:rPr/>
              <a:t>:</a:t>
            </a: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999189" y="2606865"/>
            <a:ext cx="3890492" cy="4128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Результаты работы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Рассмотрен случай графа с переменным внешним потоком, приведен и реализован метод сведения данного случая к рассмотренной ранее задаче.</a:t>
            </a: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38198" y="3125675"/>
            <a:ext cx="3429000" cy="3638549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823119" y="3235213"/>
            <a:ext cx="3429000" cy="3419474"/>
          </a:xfrm>
          <a:prstGeom prst="rect">
            <a:avLst/>
          </a:prstGeom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4669964" y="4775915"/>
            <a:ext cx="1435457" cy="18781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Заключение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/>
              <a:t>	В данной работе были изучены теоретические свойства мультиграфов. Для них сформулирована задача о расположении сенсоров и реализованы основные алгоритмы, необходимые для ее решения.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ONLYOFFICE/5.5.1.78</Application>
  <DocSecurity>0</DocSecurity>
  <PresentationFormat>Widescreen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9</cp:revision>
  <dcterms:created xsi:type="dcterms:W3CDTF">2012-12-03T06:56:55Z</dcterms:created>
  <dcterms:modified xsi:type="dcterms:W3CDTF">2021-03-23T04:58:59Z</dcterms:modified>
  <cp:category/>
  <cp:contentStatus/>
  <cp:version/>
</cp:coreProperties>
</file>