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mqa21xEiTWncPVrhPCSswsQ9i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2e0aec23_0_23:notes"/>
          <p:cNvSpPr/>
          <p:nvPr>
            <p:ph idx="2" type="sldImg"/>
          </p:nvPr>
        </p:nvSpPr>
        <p:spPr>
          <a:xfrm>
            <a:off x="1143225" y="914400"/>
            <a:ext cx="4572300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2e0aec23_0_23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196850" y="6381750"/>
            <a:ext cx="15684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Минск, 2021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Рисунок1.png" id="13" name="Google Shape;1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5" y="0"/>
            <a:ext cx="1624013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устой слайд">
  <p:cSld name="2_Пустой слайд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196850" y="6381750"/>
            <a:ext cx="33289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Малявко А.В. Курсовая работа 2021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1568113" y="6381750"/>
            <a:ext cx="3921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Рисунок1.png"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75" y="0"/>
            <a:ext cx="1624013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2782888" y="260350"/>
            <a:ext cx="78851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БЕЛОРУССКИЙ ГОСУДАРСТВЕННЫЙ УНИВЕРСИТЕТ 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2782888" y="620713"/>
            <a:ext cx="78851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ПРИКЛАДНОЙ МАТЕМАТИКИ И ИНФОРМАТИКИ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638425" y="1157288"/>
            <a:ext cx="8137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компьютерных технологий и систем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5687" y="2781299"/>
            <a:ext cx="10873254" cy="100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МОДЕЛИРОВАНИЕ ПРОЦЕССОВ ОЦЕНКИ ТРАНСПОРТНЫХ ПОТОКОВ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234363" y="5153024"/>
            <a:ext cx="3694112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Пилипчук Людмила Андреевна,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канд. физ.-мат. наук, доцент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6306654" y="4344987"/>
            <a:ext cx="5621819" cy="80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Ковалевский Сергей Александрович,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тудент 4 курса 4 группы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Вычисление характеристических векторов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50" y="1720963"/>
            <a:ext cx="103346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527475" y="2430525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150" y="3721225"/>
            <a:ext cx="7470550" cy="9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0"/>
          <p:cNvSpPr txBox="1"/>
          <p:nvPr/>
        </p:nvSpPr>
        <p:spPr>
          <a:xfrm>
            <a:off x="527475" y="3941825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8150" y="4638850"/>
            <a:ext cx="8145525" cy="13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527475" y="5036100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2e0aec23_0_23"/>
          <p:cNvSpPr/>
          <p:nvPr/>
        </p:nvSpPr>
        <p:spPr>
          <a:xfrm>
            <a:off x="2997200" y="252413"/>
            <a:ext cx="7416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Вычисление мартицы детерминантов, ее ранга и определение типа системы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d92e0aec2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1275238"/>
            <a:ext cx="44862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d92e0aec23_0_23"/>
          <p:cNvSpPr txBox="1"/>
          <p:nvPr/>
        </p:nvSpPr>
        <p:spPr>
          <a:xfrm>
            <a:off x="700800" y="2026600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d92e0aec23_0_23"/>
          <p:cNvSpPr txBox="1"/>
          <p:nvPr/>
        </p:nvSpPr>
        <p:spPr>
          <a:xfrm>
            <a:off x="6338725" y="2026300"/>
            <a:ext cx="475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rank=8, небазисных дуг 9, значит система недоопределена.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d92e0aec23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438" y="3428988"/>
            <a:ext cx="23717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92e0aec23_0_23"/>
          <p:cNvSpPr txBox="1"/>
          <p:nvPr/>
        </p:nvSpPr>
        <p:spPr>
          <a:xfrm>
            <a:off x="700800" y="3709150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d92e0aec23_0_23"/>
          <p:cNvSpPr txBox="1"/>
          <p:nvPr/>
        </p:nvSpPr>
        <p:spPr>
          <a:xfrm>
            <a:off x="6338725" y="3708875"/>
            <a:ext cx="54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переменных - 3, уравнений - 4, значит система переопределена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d92e0aec23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450" y="4639775"/>
            <a:ext cx="33147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d92e0aec23_0_23"/>
          <p:cNvSpPr txBox="1"/>
          <p:nvPr/>
        </p:nvSpPr>
        <p:spPr>
          <a:xfrm>
            <a:off x="700800" y="5005663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d92e0aec23_0_23"/>
          <p:cNvSpPr txBox="1"/>
          <p:nvPr/>
        </p:nvSpPr>
        <p:spPr>
          <a:xfrm>
            <a:off x="6338725" y="4821013"/>
            <a:ext cx="54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rank=5, небазисных дуг 5, значит система имеет единственное решение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2135188" y="1196975"/>
            <a:ext cx="9217025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Исследованы структурные и алгоритмические особенности задачи о расположении сенсоров и задачи оценки потока в ненаблюдаемой части сети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Приведен алгоритм перехода от случая переменного внешнего потока к случаю постоянного внешнего потока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Определена теоретическая основа построения опоры сети для случа</a:t>
            </a: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постоянного внешнего потока.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Выполнена декомпозиция разреженной системы с матрицами инциденций графов;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Построено общее решение недоопределенной системы, переопределенной  системы с указанием условия сходимости и системы с единственным решением;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верстка </a:t>
            </a: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дипломной </a:t>
            </a: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 выполнена в системе TeX с применением ее макропакета LaTeX;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ru-RU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системе компьютерной алгебры Wolfram Mathematica реализованы алгоритмы декомпозиции с применением современных технологий и структур данных.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использованных источников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2135188" y="1196975"/>
            <a:ext cx="9217025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L. A. Pilipchuk, Y. V. Malakhouskaya, D. R. Kincaid, and M. Lai, East-West J. of Mathematics 4, No 2, (2002), 191-201.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Пилипчук Л. А. Линейные неоднородные задачи потокового программирования: учеб.-метод. пособие / Л. А. Пилипчук. -- Минск: БГУ, 2009. -222 с.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L. A. Pilipchuk, A. S. Pilipchuk, Y. H. Pesheva, International Journal of Pure and Applied Mathematics (IJPAM) 54, No 2, (2009), 193-205.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I. V. Romanovski, L. A. Pilipchuk, Computing 76, (2006), 353-357.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L. Bianco, G. Confessore, M. Gentili, Combinatorial Aspects of the Sensor Location Problem. Annals of Operation Research 144, 1, (2006), 201-234.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Пилипчук, Л. А. Разреженные недоопределенные системы линейных алгебраических уравнений / Л. А. Пилипчук. -- Минск: БГУ, 2012. -- 260 с.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Размыслович Г. П. Геометрия и алгебра. В 5 - ти частях. Ч. 1: Матрицы, определители, системы линейных уравнений: пособие для студентов факультета прикладной математики и информатики Г.П. Размыслович - Минск: БГУ, 2010. - 73 с.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Котов, В.М. Алгоритмы и структуры данных: учеб. пособие / В.М. Котов, Е.П. Соболевская, А.А. Толстиков. -- Минск: БГУ, 2011. --267 с.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135188" y="1196975"/>
            <a:ext cx="9217025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моделирования и оценки транспортных потоков имеет важное прикладное значение в таких областях, как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теория графов,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оптимизационные задачи,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численное решение СЛАУ специального вида,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линейное и нелинейное математическое программирование,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статистика,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экономика,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логистика,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теория случайных процессов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микроэлектроника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другие.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работы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2135188" y="1196975"/>
            <a:ext cx="9217025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проблематику задачи о расположении специальных программируемых устройств (сенсоров) в узлах сети, построить мат. модель для этой задачи.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проблематику задачи оценки потока в ненаблюдаемой части сети, построить мат. модель для этой задачи.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полученных результатов привести алгоритм оценки ранга системы и построения общего решения соответствующего вида для задачи оценки потока в ненаблюдаемой части 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численный пример построения решения системы с использованием приведенного алгоритма.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Программные средства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2135188" y="1196975"/>
            <a:ext cx="9217025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Wolfram Mathematica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система компьютерной алгебры, широко используемая в научных, инженерных, математических и компьютерных областях. В ее возможности входит работа с системами уравнений, матрицами, функциями, графами и другими математическими объектами.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Wolfram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интерпретируемый язык функционального программирования, составляющий лингвистическую основу системы. Поддерживает символьные вычисления, логическое программирование, может использовать произвольные структуры данных.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997199" y="252412"/>
            <a:ext cx="7417195" cy="51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сети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46899" y="2279325"/>
            <a:ext cx="7011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Конечная ориентированная связная сеть </a:t>
            </a:r>
            <a:r>
              <a:rPr b="0" i="1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(𝐼,</a:t>
            </a:r>
            <a:r>
              <a:rPr b="0" i="1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𝐼 	— 	множество узлов;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𝑈 	— 	множество дуг, определенных на 𝐼 × 𝐼.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I* 	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	множество узлов с переменным внешним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потоком (помечены квадратами)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318" y="1369218"/>
            <a:ext cx="4114800" cy="40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4777288" y="737852"/>
            <a:ext cx="914400" cy="36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2997199" y="252412"/>
            <a:ext cx="7418635" cy="51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множества отслеживаемых узлов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368" y="2451345"/>
            <a:ext cx="4114800" cy="40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075" y="2451345"/>
            <a:ext cx="4114800" cy="40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1768" y="2451345"/>
            <a:ext cx="4114800" cy="40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1463661" y="2186725"/>
            <a:ext cx="1073239" cy="64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M={9}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532549" y="2186724"/>
            <a:ext cx="1538788" cy="64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M={8,9}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9334081" y="2186724"/>
            <a:ext cx="1538787" cy="64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M={5}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256267" y="5325950"/>
            <a:ext cx="254894" cy="281725"/>
          </a:xfrm>
          <a:prstGeom prst="flowChartSummingJunct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334576" y="5325950"/>
            <a:ext cx="254893" cy="281724"/>
          </a:xfrm>
          <a:prstGeom prst="flowChartSummingJunct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7165245" y="2951407"/>
            <a:ext cx="254893" cy="281724"/>
          </a:xfrm>
          <a:prstGeom prst="flowChartSummingJunct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8126568" y="4078308"/>
            <a:ext cx="254893" cy="281724"/>
          </a:xfrm>
          <a:prstGeom prst="flowChartSummingJunct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919788" y="1006161"/>
            <a:ext cx="9921537" cy="64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примере сети </a:t>
            </a:r>
            <a:r>
              <a:rPr b="0" i="1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рассмотрим поэтапно решение задачи оценки потока в ненаблюдаемой части сети </a:t>
            </a:r>
            <a:r>
              <a:rPr b="0" i="1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3-х различных конфигураций сенсоров: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2997199" y="252412"/>
            <a:ext cx="7418743" cy="518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сети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135188" y="1196975"/>
            <a:ext cx="92170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960035" y="1006161"/>
            <a:ext cx="9649555" cy="36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случая 3. введем замену для номеров узлов: 5-&gt;9, 9-&gt;5 и получим сеть </a:t>
            </a:r>
            <a:r>
              <a:rPr b="0" i="1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G'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599" y="2290359"/>
            <a:ext cx="4114800" cy="40481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/>
          <p:nvPr/>
        </p:nvSpPr>
        <p:spPr>
          <a:xfrm>
            <a:off x="4737042" y="1824507"/>
            <a:ext cx="2736760" cy="64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сеть </a:t>
            </a:r>
            <a:r>
              <a:rPr b="0" i="1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G'=(I',U'), M'={9}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4133344" y="3890491"/>
            <a:ext cx="254893" cy="281724"/>
          </a:xfrm>
          <a:prstGeom prst="flowChartSummingJunct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2997199" y="252412"/>
            <a:ext cx="7421875" cy="9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наблюдаемых дуг и дуг, поток на которы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b="1" i="0" lang="ru-RU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может быть вычислен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135188" y="1196975"/>
            <a:ext cx="9217025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Удалим из сети отслеживаемые узлы и дуги, исходящие из узлов, принадлежащих множеству Ĩ=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I(CC(M)) и получим сеть G̅=(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̅,U̅)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5" y="3041250"/>
            <a:ext cx="3283927" cy="32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 txBox="1"/>
          <p:nvPr/>
        </p:nvSpPr>
        <p:spPr>
          <a:xfrm>
            <a:off x="152400" y="2339775"/>
            <a:ext cx="475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551" y="2909175"/>
            <a:ext cx="3505791" cy="34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/>
          <p:nvPr/>
        </p:nvSpPr>
        <p:spPr>
          <a:xfrm>
            <a:off x="3719250" y="2420950"/>
            <a:ext cx="475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499" y="2990350"/>
            <a:ext cx="3283925" cy="32763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/>
        </p:nvSpPr>
        <p:spPr>
          <a:xfrm>
            <a:off x="6884350" y="2471850"/>
            <a:ext cx="475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2997200" y="252413"/>
            <a:ext cx="7416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Построение Ĝ и опоры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2135200" y="1196975"/>
            <a:ext cx="92169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Дополним сеть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G̅=(I̅,U̅)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узлом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ξ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дугами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(ξ,u), u∈I*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получим сеть </a:t>
            </a:r>
            <a:r>
              <a:rPr i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Ĝ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построим для нее опору (опора совпадает с остовом)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2200"/>
            <a:ext cx="2644575" cy="2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/>
        </p:nvSpPr>
        <p:spPr>
          <a:xfrm>
            <a:off x="152400" y="2537825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800" y="2942200"/>
            <a:ext cx="2644575" cy="26323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/>
        </p:nvSpPr>
        <p:spPr>
          <a:xfrm>
            <a:off x="3522800" y="2537825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0" y="5537800"/>
            <a:ext cx="3096425" cy="12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3798" y="5480025"/>
            <a:ext cx="2773577" cy="1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5800" y="2942200"/>
            <a:ext cx="2644575" cy="262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9"/>
          <p:cNvSpPr txBox="1"/>
          <p:nvPr/>
        </p:nvSpPr>
        <p:spPr>
          <a:xfrm>
            <a:off x="6505800" y="2537825"/>
            <a:ext cx="47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3121" y="5475150"/>
            <a:ext cx="2517254" cy="1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2012-12-12T21:40:52Z</dcterms:created>
  <dc:creator>User</dc:creator>
</cp:coreProperties>
</file>