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108" d="100"/>
          <a:sy n="108" d="100"/>
        </p:scale>
        <p:origin x="72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86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60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5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DEE91-5035-45F7-95E6-5C657081BE0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C0119A-8DF6-4A4A-806C-5CB28F54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CCA7-BA2F-40BE-B94A-01C90E3F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36" y="25464"/>
            <a:ext cx="9144000" cy="11550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CMSE-801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A859E-214C-4ECE-87E6-A5782F0D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3320"/>
            <a:ext cx="7766936" cy="1096899"/>
          </a:xfrm>
        </p:spPr>
        <p:txBody>
          <a:bodyPr/>
          <a:lstStyle/>
          <a:p>
            <a:pPr algn="ctr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Numerical analysis of natural vibration</a:t>
            </a:r>
          </a:p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Xiaocheng Sun</a:t>
            </a: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504253F-6531-4D54-B823-ECD7C146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50" y="2188387"/>
            <a:ext cx="5958820" cy="4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3022-6679-450A-B938-D21DBCFC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3473-01C5-473E-A110-D3BCFA67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40831"/>
            <a:ext cx="8596668" cy="1140041"/>
          </a:xfrm>
        </p:spPr>
        <p:txBody>
          <a:bodyPr/>
          <a:lstStyle/>
          <a:p>
            <a:r>
              <a:rPr lang="en-US" dirty="0"/>
              <a:t>Compared with </a:t>
            </a:r>
            <a:r>
              <a:rPr lang="en-US"/>
              <a:t>the exact </a:t>
            </a:r>
            <a:r>
              <a:rPr lang="en-US" dirty="0"/>
              <a:t>solution, the numerical model shows a decent agreement</a:t>
            </a:r>
          </a:p>
          <a:p>
            <a:r>
              <a:rPr lang="en-US" dirty="0"/>
              <a:t>As the number of discretization increasing, the result getting closer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6D98-0F1F-4DE4-B338-A355A116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0D9"/>
              </a:clrFrom>
              <a:clrTo>
                <a:srgbClr val="FBF0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399" y="2492188"/>
            <a:ext cx="6799186" cy="2766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66421-1770-405F-889B-70183B2A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99" y="1926853"/>
            <a:ext cx="8853329" cy="28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41A4D-4737-4A43-8613-0774FE89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99" y="1594897"/>
            <a:ext cx="8806007" cy="2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1398-A8A1-4BB8-9092-CF7F9328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damage</a:t>
            </a:r>
          </a:p>
        </p:txBody>
      </p:sp>
      <p:pic>
        <p:nvPicPr>
          <p:cNvPr id="5" name="Content Placeholder 4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295CC8B8-1E4E-433A-BE64-65421E5AB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12" y="4225922"/>
            <a:ext cx="3483191" cy="231965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1898CE-52AC-4AE1-91BF-78FFE43F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5" y="1478620"/>
            <a:ext cx="3714058" cy="2747302"/>
          </a:xfrm>
          <a:prstGeom prst="rect">
            <a:avLst/>
          </a:prstGeom>
        </p:spPr>
      </p:pic>
      <p:pic>
        <p:nvPicPr>
          <p:cNvPr id="9" name="Picture 8" descr="A picture containing text, building, bridge&#10;&#10;Description automatically generated">
            <a:extLst>
              <a:ext uri="{FF2B5EF4-FFF2-40B4-BE49-F238E27FC236}">
                <a16:creationId xmlns:a16="http://schemas.microsoft.com/office/drawing/2014/main" id="{8713DBE0-70BC-45B7-9142-6F8F3802F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6046"/>
            <a:ext cx="7092998" cy="35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938-002F-4886-A2A8-2A25998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methods for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B635-4253-439E-8BA2-C77770B4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Euler method</a:t>
            </a:r>
          </a:p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</a:p>
          <a:p>
            <a:r>
              <a:rPr lang="en-US" dirty="0"/>
              <a:t>Monte Carlo method</a:t>
            </a:r>
          </a:p>
          <a:p>
            <a:r>
              <a:rPr lang="en-US" dirty="0"/>
              <a:t>Weight-residual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8F099-3318-46CF-AD97-43FCC51E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0" y="3817019"/>
            <a:ext cx="1675668" cy="9366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19114A-B7B0-44B1-A9D0-D586CB3429AD}"/>
              </a:ext>
            </a:extLst>
          </p:cNvPr>
          <p:cNvSpPr txBox="1">
            <a:spLocks/>
          </p:cNvSpPr>
          <p:nvPr/>
        </p:nvSpPr>
        <p:spPr>
          <a:xfrm>
            <a:off x="1242329" y="478484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 a set of linearly independent functions of x (weight functions)</a:t>
            </a:r>
          </a:p>
        </p:txBody>
      </p:sp>
      <p:pic>
        <p:nvPicPr>
          <p:cNvPr id="6" name="Picture 5" descr="\documentclass{article}&#10;\usepackage{amsmath}&#10;\usepackage{amssymb}&#10;\pagestyle{empty}&#10;\begin{document}&#10;&#10;$W_i$&#10;&#10;&#10;\end{document}" title="IguanaTex Bitmap Display">
            <a:extLst>
              <a:ext uri="{FF2B5EF4-FFF2-40B4-BE49-F238E27FC236}">
                <a16:creationId xmlns:a16="http://schemas.microsoft.com/office/drawing/2014/main" id="{42253636-D07E-4B29-92C4-44EFF4F6E4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8" y="4888411"/>
            <a:ext cx="258377" cy="1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D33-7359-4F0F-A0A2-BADE08B3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Euler-Bernoulli Beam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4E12-8C48-45D1-B048-1A873512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329"/>
            <a:ext cx="8596668" cy="4233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Governing equilibrium equations:</a:t>
            </a:r>
          </a:p>
          <a:p>
            <a:endParaRPr lang="en-US" dirty="0"/>
          </a:p>
          <a:p>
            <a:r>
              <a:rPr lang="en-US" dirty="0"/>
              <a:t>Residual formulation: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order to perform the numerical approximation, an appropriate weighting function should be chosen:</a:t>
            </a:r>
          </a:p>
          <a:p>
            <a:r>
              <a:rPr lang="en-US" dirty="0"/>
              <a:t>Least-square method</a:t>
            </a:r>
          </a:p>
          <a:p>
            <a:r>
              <a:rPr lang="en-US" dirty="0"/>
              <a:t>Subdomain method</a:t>
            </a:r>
          </a:p>
          <a:p>
            <a:r>
              <a:rPr lang="en-US" dirty="0"/>
              <a:t>Collocation method</a:t>
            </a:r>
          </a:p>
          <a:p>
            <a:r>
              <a:rPr lang="en-US" dirty="0" err="1"/>
              <a:t>Galerkin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Interpolation Functions:</a:t>
            </a:r>
          </a:p>
          <a:p>
            <a:r>
              <a:rPr lang="en-US" dirty="0"/>
              <a:t>Boundary condition for each domain: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\documentclass{article}&#10;\usepackage{amsmath}&#10;\usepackage{amssymb}&#10;\pagestyle{empty}&#10;\begin{document}&#10;&#10;$\rho A\frac{\partial ^2w}{\partial t^2} = \frac{\partial ^2}{\partial x^2}\left(EI\frac{\partial ^2w}{\partial x^2}\right)$&#10;&#10;&#10;\end{document}" title="IguanaTex Bitmap Display">
            <a:extLst>
              <a:ext uri="{FF2B5EF4-FFF2-40B4-BE49-F238E27FC236}">
                <a16:creationId xmlns:a16="http://schemas.microsoft.com/office/drawing/2014/main" id="{5A55DD35-B9DF-4097-BD3B-A3AF9C7326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81" y="1582503"/>
            <a:ext cx="2960612" cy="61490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begin{document}&#10;&#10;$w^{d}_h(x_d)=w^{d}_1, w^{h}_h(x_{d+1})=w^{d}_2, &#10;\theta^{d}_h(x_e)=\theta^{d}_1, \theta^{d}_h(x_{d+1})=\theta^{d}_2$&#10;&#10;&#10;\end{document}" title="IguanaTex Bitmap Display">
            <a:extLst>
              <a:ext uri="{FF2B5EF4-FFF2-40B4-BE49-F238E27FC236}">
                <a16:creationId xmlns:a16="http://schemas.microsoft.com/office/drawing/2014/main" id="{E7AF0587-FC85-4179-B6C3-F0F6EC4676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6" y="6043990"/>
            <a:ext cx="5611885" cy="260023"/>
          </a:xfrm>
          <a:prstGeom prst="rect">
            <a:avLst/>
          </a:prstGeom>
        </p:spPr>
      </p:pic>
      <p:pic>
        <p:nvPicPr>
          <p:cNvPr id="52" name="Picture 51" descr="\documentclass{article}&#10;\usepackage{amsmath}&#10;\usepackage{amssymb}&#10;\pagestyle{empty}&#10;\begin{document}&#10;&#10;$R(x) = \frac{\partial ^2}{\partial x^2}\left(EI\frac{\partial ^2w}{\partial x^2}\right) -  \rho A\frac{\partial ^2w}{\partial t^2}$&#10;&#10;&#10;\end{document}" title="IguanaTex Bitmap Display">
            <a:extLst>
              <a:ext uri="{FF2B5EF4-FFF2-40B4-BE49-F238E27FC236}">
                <a16:creationId xmlns:a16="http://schemas.microsoft.com/office/drawing/2014/main" id="{DF37F179-557C-455F-A059-1B1ACBCEFB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53" y="2333314"/>
            <a:ext cx="3540005" cy="5436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8928C0-5327-40E8-B7B3-8121DA5396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74" t="6336" b="3960"/>
          <a:stretch/>
        </p:blipFill>
        <p:spPr>
          <a:xfrm>
            <a:off x="6745415" y="3429000"/>
            <a:ext cx="2485401" cy="186155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amssymb}&#10;\pagestyle{empty}&#10;\begin{document}&#10;&#10;$w(x) \approx w^d_h(x)=\phi(x) ^d+\phi(x)^d_2x+\phi(x) ^dx^2+\phi(x)^d_2x^3$&#10;&#10;&#10;\end{document}" title="IguanaTex Bitmap Display">
            <a:extLst>
              <a:ext uri="{FF2B5EF4-FFF2-40B4-BE49-F238E27FC236}">
                <a16:creationId xmlns:a16="http://schemas.microsoft.com/office/drawing/2014/main" id="{8D2C3303-A225-4B52-B41B-63EE428D14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5" y="5385612"/>
            <a:ext cx="4979152" cy="2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270-3FB9-4B8F-A934-E1A86D1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Hermite interpolation</a:t>
            </a:r>
          </a:p>
        </p:txBody>
      </p:sp>
      <p:pic>
        <p:nvPicPr>
          <p:cNvPr id="5" name="Picture 4" descr="\documentclass{article}&#10;\usepackage{amsmath}&#10;\usepackage{amssymb}&#10;\pagestyle{empty}&#10;\begin{document}&#10;&#10;$\phi_1^d = 1-3 \left( \frac{x-x_d}{h_e} \right) ^2 + 2 \left(\frac{x-x_d}{h_e} \right) ^3 $&#10;&#10;&#10;\end{document}" title="IguanaTex Bitmap Display">
            <a:extLst>
              <a:ext uri="{FF2B5EF4-FFF2-40B4-BE49-F238E27FC236}">
                <a16:creationId xmlns:a16="http://schemas.microsoft.com/office/drawing/2014/main" id="{AFE8FE87-1ECF-4D23-97D2-6426300981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2343657"/>
            <a:ext cx="5751955" cy="814811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symb}&#10;\pagestyle{empty}&#10;\begin{document}&#10;&#10;$\phi_3^d = 3 \left( \frac{x-x_d}{h_e} \right) ^2 - 2 \left(\frac{x-x_d}{h_e} \right) ^3 $&#10;&#10;&#10;\end{document}" title="IguanaTex Bitmap Display">
            <a:extLst>
              <a:ext uri="{FF2B5EF4-FFF2-40B4-BE49-F238E27FC236}">
                <a16:creationId xmlns:a16="http://schemas.microsoft.com/office/drawing/2014/main" id="{E8071D98-ECEC-4D23-BB91-253BECADE2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4514345"/>
            <a:ext cx="5055634" cy="81481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FE1B2C-02C9-4620-83A4-2E814BBB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68" y="1309814"/>
            <a:ext cx="8596668" cy="566753"/>
          </a:xfrm>
        </p:spPr>
        <p:txBody>
          <a:bodyPr/>
          <a:lstStyle/>
          <a:p>
            <a:r>
              <a:rPr lang="en-US" dirty="0"/>
              <a:t>Coefficient is a function of x in the interpolating function</a:t>
            </a:r>
          </a:p>
        </p:txBody>
      </p:sp>
      <p:pic>
        <p:nvPicPr>
          <p:cNvPr id="30" name="Picture 29" descr="\documentclass{article}&#10;\usepackage{amsmath}&#10;\usepackage{amssymb}&#10;\pagestyle{empty}&#10;\begin{document}&#10;&#10;$\phi_2^d = - (x-x_d)\left(1-\frac{x-x_d}{h_e} \right) ^2 $&#10;&#10;&#10;\end{document}" title="IguanaTex Bitmap Display">
            <a:extLst>
              <a:ext uri="{FF2B5EF4-FFF2-40B4-BE49-F238E27FC236}">
                <a16:creationId xmlns:a16="http://schemas.microsoft.com/office/drawing/2014/main" id="{3BD77CB2-EBA1-4DF8-A7C8-DE26B0FAA3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383183"/>
            <a:ext cx="5005896" cy="814811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begin{document}&#10;&#10;$\phi_4^d = - (x-x_d)\left[\left( \frac{x-x_d}{h_e} \right) ^2-\frac{x-x_d}{h_e} \right]$&#10;&#10;&#10;\end{document}" title="IguanaTex Bitmap Display">
            <a:extLst>
              <a:ext uri="{FF2B5EF4-FFF2-40B4-BE49-F238E27FC236}">
                <a16:creationId xmlns:a16="http://schemas.microsoft.com/office/drawing/2014/main" id="{CC68731D-B217-42EA-955A-63773AAA3C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5548186"/>
            <a:ext cx="6056228" cy="9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F184-3F0A-4D45-AFBD-DD566B5E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597"/>
          </a:xfrm>
        </p:spPr>
        <p:txBody>
          <a:bodyPr>
            <a:normAutofit fontScale="90000"/>
          </a:bodyPr>
          <a:lstStyle/>
          <a:p>
            <a:r>
              <a:rPr lang="en-US" dirty="0"/>
              <a:t>Semi-discretization over the time and special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7ADE-0FA2-4EE9-8474-3485E9B8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4458"/>
            <a:ext cx="8596668" cy="3880773"/>
          </a:xfrm>
        </p:spPr>
        <p:txBody>
          <a:bodyPr/>
          <a:lstStyle/>
          <a:p>
            <a:r>
              <a:rPr lang="en-US" dirty="0"/>
              <a:t>Continuous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Stiffness matrix:                                                       Mass matrix:</a:t>
            </a:r>
          </a:p>
        </p:txBody>
      </p:sp>
      <p:pic>
        <p:nvPicPr>
          <p:cNvPr id="13" name="Picture 12" descr="\documentclass{article}&#10;\usepackage{amsmath}&#10;\usepackage{amssymb}&#10;\pagestyle{empty}&#10;\begin{document}&#10;&#10;\[w(x,t) \approx \sum_{i=1}^{n} w_i^d (t)\phi _i^d(x) \]&#10;&#10;\end{document}" title="IguanaTex Bitmap Display">
            <a:extLst>
              <a:ext uri="{FF2B5EF4-FFF2-40B4-BE49-F238E27FC236}">
                <a16:creationId xmlns:a16="http://schemas.microsoft.com/office/drawing/2014/main" id="{ECA900EA-2C16-4101-9948-9F4B65A74D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82" y="2433544"/>
            <a:ext cx="2650514" cy="694855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amssymb}&#10;\pagestyle{empty}&#10;\begin{document}&#10;\[&#10;\frac{8EI}{L^3}&#10;\begin{bmatrix}&#10;12 &amp; 3L &amp; -12 &amp; 3L \\&#10;3L &amp; L^2 &amp; -3L &amp; L^2/2 \\&#10;-12 &amp; -3L &amp; 12 &amp; -3L \\&#10;3L &amp; L^2/2 &amp; -3L &amp; L^2&#10;\end{bmatrix}&#10;\]&#10;\end{document}" title="IguanaTex Bitmap Display">
            <a:extLst>
              <a:ext uri="{FF2B5EF4-FFF2-40B4-BE49-F238E27FC236}">
                <a16:creationId xmlns:a16="http://schemas.microsoft.com/office/drawing/2014/main" id="{31A39C2C-C38E-4FBC-9449-5A7457CAFA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82" y="4092784"/>
            <a:ext cx="3211603" cy="109357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symb}&#10;\pagestyle{empty}&#10;\begin{document}&#10;\[&#10;\frac{mL}{840}&#10;\begin{bmatrix}&#10;156 &amp; 11L &amp; 54 &amp; -6.5L \\&#10;11L &amp; L^2 &amp; 6.5L &amp; -0.75L^2 \\&#10;54 &amp; 6.5L &amp; 156 &amp; -11L \\&#10;-6.5L &amp; -0.75L^2 &amp; -11L &amp; L^2&#10;\end{bmatrix}&#10;\]&#10;\end{document}" title="IguanaTex Bitmap Display">
            <a:extLst>
              <a:ext uri="{FF2B5EF4-FFF2-40B4-BE49-F238E27FC236}">
                <a16:creationId xmlns:a16="http://schemas.microsoft.com/office/drawing/2014/main" id="{C2DCC3ED-339C-4C51-B8D4-3D218F578B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99" y="4092783"/>
            <a:ext cx="4194092" cy="10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055-0647-438B-A49A-940910C7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Newmark’s scheme</a:t>
            </a:r>
          </a:p>
        </p:txBody>
      </p:sp>
      <p:pic>
        <p:nvPicPr>
          <p:cNvPr id="10" name="Content Placeholder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36C99B21-9055-4A3E-A105-66A5E1B3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31" y="3097558"/>
            <a:ext cx="3539777" cy="29758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5E938-A73E-4539-B372-60D0E89619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BF0D9"/>
              </a:clrFrom>
              <a:clrTo>
                <a:srgbClr val="FBF0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0837" y="-157563"/>
            <a:ext cx="5137022" cy="28551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481C02-9B0E-478A-BB92-B858E90E4DFB}"/>
              </a:ext>
            </a:extLst>
          </p:cNvPr>
          <p:cNvSpPr txBox="1">
            <a:spLocks/>
          </p:cNvSpPr>
          <p:nvPr/>
        </p:nvSpPr>
        <p:spPr>
          <a:xfrm>
            <a:off x="677334" y="1515581"/>
            <a:ext cx="4203503" cy="45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result getting closer to the exact number within each iteration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Constant average acceleration: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variation acceleration: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56F75-0EAF-48E2-B8FA-23A3E3E4A1D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5FF0D9"/>
              </a:clrFrom>
              <a:clrTo>
                <a:srgbClr val="5FF0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338" y="2577583"/>
            <a:ext cx="4521642" cy="63995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amssymb}&#10;\pagestyle{empty}&#10;\begin{document}&#10;&#10;\[&#10;\gamma = \frac{1}{2}  &#10;\text{and}  &#10;\beta=\frac{1}{4}&#10;\]&#10;&#10;\end{document}" title="IguanaTex Bitmap Display">
            <a:extLst>
              <a:ext uri="{FF2B5EF4-FFF2-40B4-BE49-F238E27FC236}">
                <a16:creationId xmlns:a16="http://schemas.microsoft.com/office/drawing/2014/main" id="{0DF9DF2A-C8A9-4EAD-B7C8-65132908F3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94" y="4240766"/>
            <a:ext cx="1552732" cy="4616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usepackage{amssymb}&#10;\pagestyle{empty}&#10;\begin{document}&#10;&#10;\[&#10;\gamma = \frac{1}{2}  &#10;\text{and}  &#10;\beta=\frac{1}{6}&#10;\]&#10;&#10;\end{document}" title="IguanaTex Bitmap Display">
            <a:extLst>
              <a:ext uri="{FF2B5EF4-FFF2-40B4-BE49-F238E27FC236}">
                <a16:creationId xmlns:a16="http://schemas.microsoft.com/office/drawing/2014/main" id="{38676923-D832-425D-BF19-C34027C966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88" y="5430395"/>
            <a:ext cx="1552732" cy="4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6D4B-8B3E-4BC6-8FA6-6E41C5F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Newmark’s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281C-5A1B-4F8F-9FAC-5D287FB3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Linear acceleration</a:t>
            </a:r>
          </a:p>
          <a:p>
            <a:endParaRPr lang="en-US" dirty="0"/>
          </a:p>
          <a:p>
            <a:r>
              <a:rPr lang="en-US" dirty="0"/>
              <a:t>Statable criteria: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0883E-4052-4536-B1EC-F42942E1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59" y="84440"/>
            <a:ext cx="4120913" cy="2814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A68A1-AE0E-45B2-91F7-389301960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22" y="3221680"/>
            <a:ext cx="6381892" cy="3142229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pagestyle{empty}&#10;\begin{document}&#10;&#10;\[&#10;\gamma = \frac{1}{2}  &#10;\text{and}  &#10;\beta=\frac{1}{6}&#10;\]&#10;&#10;\end{document}" title="IguanaTex Bitmap Display">
            <a:extLst>
              <a:ext uri="{FF2B5EF4-FFF2-40B4-BE49-F238E27FC236}">
                <a16:creationId xmlns:a16="http://schemas.microsoft.com/office/drawing/2014/main" id="{E556159A-F95F-41AC-88AC-673AD0D0E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11" y="2019667"/>
            <a:ext cx="1552732" cy="466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12941-E39A-45BB-AA92-4B0DE4487DA8}"/>
                  </a:ext>
                </a:extLst>
              </p:cNvPr>
              <p:cNvSpPr txBox="1"/>
              <p:nvPr/>
            </p:nvSpPr>
            <p:spPr>
              <a:xfrm>
                <a:off x="-55792" y="3277337"/>
                <a:ext cx="6100548" cy="86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12941-E39A-45BB-AA92-4B0DE448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92" y="3277337"/>
                <a:ext cx="6100548" cy="861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6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6E5A-469E-46B7-BF02-5B8CFE2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80CE7F-99BC-4AA4-BBCD-1F0A34CF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25" y="1442000"/>
            <a:ext cx="3438525" cy="11334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B2779-1A14-4BE0-BC65-21F52B52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0" y="2762800"/>
            <a:ext cx="4926624" cy="3244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E232D-ECE6-4085-8298-260DA1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191" y="2766709"/>
            <a:ext cx="5012066" cy="3244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33B03-6702-4178-AC7B-616E05414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61" y="1442000"/>
            <a:ext cx="3895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.9783"/>
  <p:tag name="ORIGINALWIDTH" val="235.4706"/>
  <p:tag name="LATEXADDIN" val="\documentclass{article}&#10;\usepackage{amsmath}&#10;\usepackage{amssymb}&#10;\pagestyle{empty}&#10;\begin{document}&#10;&#10;$W_i$&#10;&#10;&#10;\end{document}"/>
  <p:tag name="IGUANATEXSIZE" val="18"/>
  <p:tag name="IGUANATEXCURSOR" val="10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69.9287"/>
  <p:tag name="ORIGINALWIDTH" val="2173.978"/>
  <p:tag name="LATEXADDIN" val="\documentclass{article}&#10;\usepackage{amsmath}&#10;\usepackage{amssymb}&#10;\pagestyle{empty}&#10;\begin{document}&#10;&#10;\[w(x,t) \approx \sum_{i=1}^{n} w_i^d (t)\phi _i^d(x) \]&#10;&#10;\end{document}"/>
  <p:tag name="IGUANATEXSIZE" val="20"/>
  <p:tag name="IGUANATEXCURSOR" val="11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96.6254"/>
  <p:tag name="ORIGINALWIDTH" val="2926.884"/>
  <p:tag name="LATEXADDIN" val="\documentclass{article}&#10;\usepackage{amsmath}&#10;\usepackage{amssymb}&#10;\pagestyle{empty}&#10;\begin{document}&#10;\[&#10;\frac{8EI}{L^3}&#10;\begin{bmatrix}&#10;12 &amp; 3L &amp; -12 &amp; 3L \\&#10;3L &amp; L^2 &amp; -3L &amp; L^2/2 \\&#10;-12 &amp; -3L &amp; 12 &amp; -3L \\&#10;3L &amp; L^2/2 &amp; -3L &amp; L^2&#10;\end{bmatrix}&#10;\]&#10;\end{document}"/>
  <p:tag name="IGUANATEXSIZE" val="18"/>
  <p:tag name="IGUANATEXCURSOR" val="10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96.6254"/>
  <p:tag name="ORIGINALWIDTH" val="3822.272"/>
  <p:tag name="LATEXADDIN" val="\documentclass{article}&#10;\usepackage{amsmath}&#10;\usepackage{amssymb}&#10;\pagestyle{empty}&#10;\begin{document}&#10;\[&#10;\frac{mL}{840}&#10;\begin{bmatrix}&#10;156 &amp; 11L &amp; 54 &amp; -6.5L \\&#10;11L &amp; L^2 &amp; 6.5L &amp; -0.75L^2 \\&#10;54 &amp; 6.5L &amp; 156 &amp; -11L \\&#10;-6.5L &amp; -0.75L^2 &amp; -11L &amp; L^2&#10;\end{bmatrix}&#10;\]&#10;\end{document}"/>
  <p:tag name="IGUANATEXSIZE" val="18"/>
  <p:tag name="IGUANATEXCURSOR" val="11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0.6974"/>
  <p:tag name="ORIGINALWIDTH" val="1415.073"/>
  <p:tag name="LATEXADDIN" val="\documentclass{article}&#10;\usepackage{amsmath}&#10;\usepackage{amssymb}&#10;\pagestyle{empty}&#10;\begin{document}&#10;&#10;\[&#10;\gamma = \frac{1}{2}  &#10;\text{and}  &#10;\beta=\frac{1}{4}&#10;\]&#10;&#10;\end{document}"/>
  <p:tag name="IGUANATEXSIZE" val="18"/>
  <p:tag name="IGUANATEXCURSOR" val="14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5.1968"/>
  <p:tag name="ORIGINALWIDTH" val="1415.073"/>
  <p:tag name="LATEXADDIN" val="\documentclass{article}&#10;\usepackage{amsmath}&#10;\usepackage{amssymb}&#10;\pagestyle{empty}&#10;\begin{document}&#10;&#10;\[&#10;\gamma = \frac{1}{2}  &#10;\text{and}  &#10;\beta=\frac{1}{6}&#10;\]&#10;&#10;\end{document}"/>
  <p:tag name="IGUANATEXSIZE" val="18"/>
  <p:tag name="IGUANATEXCURSOR" val="15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5.1968"/>
  <p:tag name="ORIGINALWIDTH" val="1415.073"/>
  <p:tag name="LATEXADDIN" val="\documentclass{article}&#10;\usepackage{amsmath}&#10;\usepackage{amssymb}&#10;\pagestyle{empty}&#10;\begin{document}&#10;&#10;\[&#10;\gamma = \frac{1}{2}  &#10;\text{and}  &#10;\beta=\frac{1}{6}&#10;\]&#10;&#10;\end{document}"/>
  <p:tag name="IGUANATEXSIZE" val="18"/>
  <p:tag name="IGUANATEXCURSOR" val="15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372.7034"/>
  <p:tag name="ORIGINALWIDTH" val="2077.99"/>
  <p:tag name="LATEXADDIN" val="\documentclass{article}&#10;\usepackage{amsmath}&#10;\usepackage{amssymb}&#10;\pagestyle{empty}&#10;\begin{document}&#10;&#10;$\rho A\frac{\partial ^2w}{\partial t^2} = \frac{\partial ^2}{\partial x^2}\left(EI\frac{\partial ^2w}{\partial x^2}\right)$&#10;&#10;&#10;\end{document}"/>
  <p:tag name="IGUANATEXSIZE" val="36"/>
  <p:tag name="IGUANATEXCURSOR" val="2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9704"/>
  <p:tag name="ORIGINALWIDTH" val="5114.361"/>
  <p:tag name="LATEXADDIN" val="\documentclass{article}&#10;\usepackage{amsmath}&#10;\usepackage{amssymb}&#10;\pagestyle{empty}&#10;\begin{document}&#10;&#10;$w^{d}_h(x_d)=w^{d}_1, w^{h}_h(x_{d+1})=w^{d}_2, &#10;\theta^{d}_h(x_e)=\theta^{d}_1, \theta^{d}_h(x_{d+1})=\theta^{d}_2$&#10;&#10;&#10;\end{document}"/>
  <p:tag name="IGUANATEXSIZE" val="18"/>
  <p:tag name="IGUANATEXCURSOR" val="10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372.7034"/>
  <p:tag name="ORIGINALWIDTH" val="2782.152"/>
  <p:tag name="LATEXADDIN" val="\documentclass{article}&#10;\usepackage{amsmath}&#10;\usepackage{amssymb}&#10;\pagestyle{empty}&#10;\begin{document}&#10;&#10;$R(x) = \frac{\partial ^2}{\partial x^2}\left(EI\frac{\partial ^2w}{\partial x^2}\right) -  \rho A\frac{\partial ^2w}{\partial t^2}$&#10;&#10;&#10;\end{document}"/>
  <p:tag name="IGUANATEXSIZE" val="36"/>
  <p:tag name="IGUANATEXCURSOR" val="104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9704"/>
  <p:tag name="ORIGINALWIDTH" val="4804.649"/>
  <p:tag name="LATEXADDIN" val="\documentclass{article}&#10;\usepackage{amsmath}&#10;\usepackage{amssymb}&#10;\pagestyle{empty}&#10;\begin{document}&#10;&#10;$w(x) \approx w^d_h(x)=\phi(x) ^d+\phi(x)^d_2x+\phi(x) ^dx^2+\phi(x)^d_2x^3$&#10;&#10;&#10;\end{document}"/>
  <p:tag name="IGUANATEXSIZE" val="17"/>
  <p:tag name="IGUANATEXCURSOR" val="17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17.6978"/>
  <p:tag name="ORIGINALWIDTH" val="2948.632"/>
  <p:tag name="LATEXADDIN" val="\documentclass{article}&#10;\usepackage{amsmath}&#10;\usepackage{amssymb}&#10;\pagestyle{empty}&#10;\begin{document}&#10;&#10;$\phi_1^d = 1-3 \left( \frac{x-x_d}{h_e} \right) ^2 + 2 \left(\frac{x-x_d}{h_e} \right) ^3 $&#10;&#10;&#10;\end{document}"/>
  <p:tag name="IGUANATEXSIZE" val="32"/>
  <p:tag name="IGUANATEXCURSOR" val="124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17.6978"/>
  <p:tag name="ORIGINALWIDTH" val="2591.676"/>
  <p:tag name="LATEXADDIN" val="\documentclass{article}&#10;\usepackage{amsmath}&#10;\usepackage{amssymb}&#10;\pagestyle{empty}&#10;\begin{document}&#10;&#10;$\phi_3^d = 3 \left( \frac{x-x_d}{h_e} \right) ^2 - 2 \left(\frac{x-x_d}{h_e} \right) ^3 $&#10;&#10;&#10;\end{document}"/>
  <p:tag name="IGUANATEXSIZE" val="32"/>
  <p:tag name="IGUANATEXCURSOR" val="10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17.6978"/>
  <p:tag name="ORIGINALWIDTH" val="2566.179"/>
  <p:tag name="LATEXADDIN" val="\documentclass{article}&#10;\usepackage{amsmath}&#10;\usepackage{amssymb}&#10;\pagestyle{empty}&#10;\begin{document}&#10;&#10;$\phi_2^d = - (x-x_d)\left(1-\frac{x-x_d}{h_e} \right) ^2 $&#10;&#10;&#10;\end{document}"/>
  <p:tag name="IGUANATEXSIZE" val="32"/>
  <p:tag name="IGUANATEXCURSOR" val="10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9377"/>
  <p:tag name="ORIGINALWIDTH" val="3104.612"/>
  <p:tag name="LATEXADDIN" val="\documentclass{article}&#10;\usepackage{amsmath}&#10;\usepackage{amssymb}&#10;\pagestyle{empty}&#10;\begin{document}&#10;&#10;$\phi_4^d = - (x-x_d)\left[\left( \frac{x-x_d}{h_e} \right) ^2-\frac{x-x_d}{h_e} \right]$&#10;&#10;&#10;\end{document}"/>
  <p:tag name="IGUANATEXSIZE" val="32"/>
  <p:tag name="IGUANATEXCURSOR" val="10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173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</vt:lpstr>
      <vt:lpstr>CMSE-801 Final Project</vt:lpstr>
      <vt:lpstr>Earthquake damage</vt:lpstr>
      <vt:lpstr>Numerical methods for integration</vt:lpstr>
      <vt:lpstr>Euler-Bernoulli Beam Element</vt:lpstr>
      <vt:lpstr>Hermite interpolation</vt:lpstr>
      <vt:lpstr>Semi-discretization over the time and special domain</vt:lpstr>
      <vt:lpstr>Newmark’s scheme</vt:lpstr>
      <vt:lpstr>Newmark’s scheme</vt:lpstr>
      <vt:lpstr>Result and discussion</vt:lpstr>
      <vt:lpstr>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CMSE-801 Final Project</dc:title>
  <dc:creator>Sun, Xiaocheng</dc:creator>
  <cp:lastModifiedBy>Sun, Xiaocheng</cp:lastModifiedBy>
  <cp:revision>26</cp:revision>
  <dcterms:created xsi:type="dcterms:W3CDTF">2021-04-21T00:10:55Z</dcterms:created>
  <dcterms:modified xsi:type="dcterms:W3CDTF">2021-04-21T22:21:50Z</dcterms:modified>
</cp:coreProperties>
</file>