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305B8-0ACB-4619-8900-C26822A32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Информационные технологии – основные понятия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621C0-9108-4FEA-A809-95FD94196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b="1" i="1" dirty="0"/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10776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F8AB2-EF89-4B7B-AACA-73F7AADD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Семантический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82F3E-4575-4629-B968-5AA93A86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Информация</a:t>
            </a:r>
          </a:p>
          <a:p>
            <a:r>
              <a:rPr lang="ru-RU" sz="5400" dirty="0"/>
              <a:t>Технология</a:t>
            </a:r>
          </a:p>
        </p:txBody>
      </p:sp>
    </p:spTree>
    <p:extLst>
      <p:ext uri="{BB962C8B-B14F-4D97-AF65-F5344CB8AC3E}">
        <p14:creationId xmlns:p14="http://schemas.microsoft.com/office/powerpoint/2010/main" val="190992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21A4C-5A45-49A9-AC16-74686206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7C124-C863-4427-A775-CF634411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1079"/>
            <a:ext cx="10018713" cy="4936921"/>
          </a:xfrm>
        </p:spPr>
        <p:txBody>
          <a:bodyPr>
            <a:normAutofit fontScale="85000" lnSpcReduction="20000"/>
          </a:bodyPr>
          <a:lstStyle/>
          <a:p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(от лат. </a:t>
            </a:r>
            <a:r>
              <a:rPr lang="ru-RU" b="0" i="0" dirty="0" err="1">
                <a:solidFill>
                  <a:schemeClr val="tx2"/>
                </a:solidFill>
                <a:effectLst/>
                <a:latin typeface="Roboto"/>
              </a:rPr>
              <a:t>informa-tio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 — сообщение) — англ. </a:t>
            </a:r>
            <a:r>
              <a:rPr lang="ru-RU" b="0" i="0" dirty="0" err="1">
                <a:solidFill>
                  <a:schemeClr val="tx2"/>
                </a:solidFill>
                <a:effectLst/>
                <a:latin typeface="Roboto"/>
              </a:rPr>
              <a:t>information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; нем. </a:t>
            </a:r>
            <a:r>
              <a:rPr lang="ru-RU" b="0" i="0" dirty="0" err="1">
                <a:solidFill>
                  <a:schemeClr val="tx2"/>
                </a:solidFill>
                <a:effectLst/>
                <a:latin typeface="Roboto"/>
              </a:rPr>
              <a:t>Information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. 1. Сообщение о ч.-л. 2. Сведения, являющиеся объектом хранения, переработки и передачи. </a:t>
            </a:r>
            <a:r>
              <a:rPr lang="ru-RU" b="0" i="1" dirty="0">
                <a:solidFill>
                  <a:schemeClr val="tx2"/>
                </a:solidFill>
                <a:effectLst/>
                <a:latin typeface="Roboto"/>
              </a:rPr>
              <a:t>Социологический словарь</a:t>
            </a:r>
          </a:p>
          <a:p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Сообщение о положении дел где-либо, о состоянии чего-либо. 2. Сведения об окружающем мире и протекающих в нём процессах, воспринимаемые человеком или специальными устройствами. </a:t>
            </a:r>
            <a:r>
              <a:rPr lang="ru-RU" b="0" i="1" dirty="0">
                <a:solidFill>
                  <a:schemeClr val="tx2"/>
                </a:solidFill>
                <a:effectLst/>
                <a:latin typeface="Roboto"/>
              </a:rPr>
              <a:t>Толковый словарь Ефремовой</a:t>
            </a:r>
          </a:p>
          <a:p>
            <a:r>
              <a:rPr lang="ru-RU" dirty="0">
                <a:solidFill>
                  <a:schemeClr val="tx2"/>
                </a:solidFill>
                <a:latin typeface="Roboto"/>
              </a:rPr>
              <a:t>Е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сть выбор одного (или нескольких) сигналов, параметров, вариантов, альтернатив и т.п. из многих возможных, и этот выбор должен быть запомнен. </a:t>
            </a:r>
            <a:r>
              <a:rPr lang="ru-RU" b="0" i="1" dirty="0">
                <a:solidFill>
                  <a:schemeClr val="tx2"/>
                </a:solidFill>
                <a:effectLst/>
                <a:latin typeface="Roboto"/>
              </a:rPr>
              <a:t>Энциклопедия эпистемологии и философии науки.</a:t>
            </a:r>
          </a:p>
          <a:p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Сведения о предметах, процессах и явлениях окружающего мира, передаваемые людьми устно, письменно или иным способом (напр., с помощью условных сигналов, технических средств и т. д.). С сер. Техника. </a:t>
            </a:r>
            <a:r>
              <a:rPr lang="ru-RU" b="0" i="1" dirty="0">
                <a:solidFill>
                  <a:schemeClr val="tx2"/>
                </a:solidFill>
                <a:effectLst/>
                <a:latin typeface="Roboto"/>
              </a:rPr>
              <a:t>Современная энциклопедия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54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21A4C-5A45-49A9-AC16-74686206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7C124-C863-4427-A775-CF634411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1079"/>
            <a:ext cx="10018713" cy="4936921"/>
          </a:xfrm>
        </p:spPr>
        <p:txBody>
          <a:bodyPr>
            <a:normAutofit fontScale="85000" lnSpcReduction="20000"/>
          </a:bodyPr>
          <a:lstStyle/>
          <a:p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(от лат. </a:t>
            </a:r>
            <a:r>
              <a:rPr lang="ru-RU" b="0" i="0" dirty="0" err="1">
                <a:solidFill>
                  <a:schemeClr val="tx2"/>
                </a:solidFill>
                <a:effectLst/>
                <a:latin typeface="Roboto"/>
              </a:rPr>
              <a:t>informa-tio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 — сообщение) — англ. </a:t>
            </a:r>
            <a:r>
              <a:rPr lang="ru-RU" b="0" i="0" dirty="0" err="1">
                <a:solidFill>
                  <a:schemeClr val="tx2"/>
                </a:solidFill>
                <a:effectLst/>
                <a:latin typeface="Roboto"/>
              </a:rPr>
              <a:t>information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; нем. </a:t>
            </a:r>
            <a:r>
              <a:rPr lang="ru-RU" b="0" i="0" dirty="0" err="1">
                <a:solidFill>
                  <a:schemeClr val="tx2"/>
                </a:solidFill>
                <a:effectLst/>
                <a:latin typeface="Roboto"/>
              </a:rPr>
              <a:t>Information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. 1. </a:t>
            </a:r>
            <a:r>
              <a:rPr lang="ru-RU" b="1" i="0" dirty="0">
                <a:solidFill>
                  <a:schemeClr val="tx2"/>
                </a:solidFill>
                <a:effectLst/>
                <a:latin typeface="Roboto"/>
              </a:rPr>
              <a:t>Сообщение 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о ч.-л. 2. Сведения, являющиеся объектом </a:t>
            </a:r>
            <a:r>
              <a:rPr lang="ru-RU" b="0" i="0" u="sng" dirty="0">
                <a:solidFill>
                  <a:schemeClr val="tx2"/>
                </a:solidFill>
                <a:effectLst/>
                <a:latin typeface="Roboto"/>
              </a:rPr>
              <a:t>хранения, переработки и передачи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. </a:t>
            </a:r>
            <a:r>
              <a:rPr lang="ru-RU" b="0" i="1" dirty="0">
                <a:solidFill>
                  <a:schemeClr val="tx2"/>
                </a:solidFill>
                <a:effectLst/>
                <a:latin typeface="Roboto"/>
              </a:rPr>
              <a:t>Социологический словарь</a:t>
            </a:r>
          </a:p>
          <a:p>
            <a:r>
              <a:rPr lang="ru-RU" b="1" i="0" dirty="0">
                <a:solidFill>
                  <a:schemeClr val="tx2"/>
                </a:solidFill>
                <a:effectLst/>
                <a:latin typeface="Roboto"/>
              </a:rPr>
              <a:t>Сообщение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 о положении дел где-либо, о состоянии чего-либо. 2. Сведения об окружающем мире и протекающих в нём </a:t>
            </a:r>
            <a:r>
              <a:rPr lang="ru-RU" b="0" i="0" u="sng" dirty="0">
                <a:solidFill>
                  <a:schemeClr val="tx2"/>
                </a:solidFill>
                <a:effectLst/>
                <a:latin typeface="Roboto"/>
              </a:rPr>
              <a:t>процессах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, воспринимаемые человеком или специальными устройствами. </a:t>
            </a:r>
            <a:r>
              <a:rPr lang="ru-RU" b="0" i="1" dirty="0">
                <a:solidFill>
                  <a:schemeClr val="tx2"/>
                </a:solidFill>
                <a:effectLst/>
                <a:latin typeface="Roboto"/>
              </a:rPr>
              <a:t>Толковый словарь Ефремовой</a:t>
            </a:r>
          </a:p>
          <a:p>
            <a:r>
              <a:rPr lang="ru-RU" b="1" dirty="0">
                <a:solidFill>
                  <a:schemeClr val="tx2"/>
                </a:solidFill>
                <a:latin typeface="Roboto"/>
              </a:rPr>
              <a:t>Е</a:t>
            </a:r>
            <a:r>
              <a:rPr lang="ru-RU" b="1" i="0" dirty="0">
                <a:solidFill>
                  <a:schemeClr val="tx2"/>
                </a:solidFill>
                <a:effectLst/>
                <a:latin typeface="Roboto"/>
              </a:rPr>
              <a:t>сть выбор 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одного (или нескольких) сигналов, параметров, вариантов, альтернатив и т.п. из </a:t>
            </a:r>
            <a:r>
              <a:rPr lang="ru-RU" b="0" i="0" u="sng" dirty="0">
                <a:solidFill>
                  <a:schemeClr val="tx2"/>
                </a:solidFill>
                <a:effectLst/>
                <a:latin typeface="Roboto"/>
              </a:rPr>
              <a:t>многих возможных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, и этот выбор </a:t>
            </a:r>
            <a:r>
              <a:rPr lang="ru-RU" b="0" i="0" u="sng" dirty="0">
                <a:solidFill>
                  <a:schemeClr val="tx2"/>
                </a:solidFill>
                <a:effectLst/>
                <a:latin typeface="Roboto"/>
              </a:rPr>
              <a:t>должен быть запомнен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. </a:t>
            </a:r>
            <a:r>
              <a:rPr lang="ru-RU" b="0" i="1" dirty="0">
                <a:solidFill>
                  <a:schemeClr val="tx2"/>
                </a:solidFill>
                <a:effectLst/>
                <a:latin typeface="Roboto"/>
              </a:rPr>
              <a:t>Энциклопедия эпистемологии и философии науки.</a:t>
            </a:r>
          </a:p>
          <a:p>
            <a:r>
              <a:rPr lang="ru-RU" b="1" i="0" dirty="0">
                <a:solidFill>
                  <a:schemeClr val="tx2"/>
                </a:solidFill>
                <a:effectLst/>
                <a:latin typeface="Roboto"/>
              </a:rPr>
              <a:t>Сведения 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о предметах, процессах и явлениях окружающего мира, </a:t>
            </a:r>
            <a:r>
              <a:rPr lang="ru-RU" b="0" i="0" u="sng" dirty="0">
                <a:solidFill>
                  <a:schemeClr val="tx2"/>
                </a:solidFill>
                <a:effectLst/>
                <a:latin typeface="Roboto"/>
              </a:rPr>
              <a:t>передаваемые</a:t>
            </a:r>
            <a:r>
              <a:rPr lang="ru-RU" b="0" i="0" dirty="0">
                <a:solidFill>
                  <a:schemeClr val="tx2"/>
                </a:solidFill>
                <a:effectLst/>
                <a:latin typeface="Roboto"/>
              </a:rPr>
              <a:t> людьми устно, письменно или иным способом (напр., с помощью условных сигналов, технических средств и т. д.). С сер. Техника. </a:t>
            </a:r>
            <a:r>
              <a:rPr lang="ru-RU" b="0" i="1" dirty="0">
                <a:solidFill>
                  <a:schemeClr val="tx2"/>
                </a:solidFill>
                <a:effectLst/>
                <a:latin typeface="Roboto"/>
              </a:rPr>
              <a:t>Современная энциклопедия</a:t>
            </a:r>
            <a:br>
              <a:rPr lang="ru-RU" dirty="0">
                <a:solidFill>
                  <a:schemeClr val="tx2"/>
                </a:solidFill>
              </a:rPr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30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F04A6-9A0A-4009-A2B3-8AC9D9ED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37F6A-6CA5-4D65-B0F4-D9440EB5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Достоверность</a:t>
            </a:r>
          </a:p>
          <a:p>
            <a:r>
              <a:rPr lang="ru-RU" sz="2800" dirty="0"/>
              <a:t>Объективность</a:t>
            </a:r>
          </a:p>
          <a:p>
            <a:r>
              <a:rPr lang="ru-RU" sz="2800" dirty="0"/>
              <a:t>Полнота</a:t>
            </a:r>
          </a:p>
          <a:p>
            <a:r>
              <a:rPr lang="ru-RU" sz="2800" dirty="0"/>
              <a:t>Актуальность</a:t>
            </a:r>
          </a:p>
          <a:p>
            <a:r>
              <a:rPr lang="ru-RU" sz="2800" dirty="0"/>
              <a:t>Доступность </a:t>
            </a:r>
          </a:p>
          <a:p>
            <a:r>
              <a:rPr lang="ru-RU" sz="2800" dirty="0"/>
              <a:t>Адекватность</a:t>
            </a:r>
          </a:p>
        </p:txBody>
      </p:sp>
    </p:spTree>
    <p:extLst>
      <p:ext uri="{BB962C8B-B14F-4D97-AF65-F5344CB8AC3E}">
        <p14:creationId xmlns:p14="http://schemas.microsoft.com/office/powerpoint/2010/main" val="235949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49548-8B1A-4453-BE48-FA5181AD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53" y="-343249"/>
            <a:ext cx="10018713" cy="1752599"/>
          </a:xfrm>
        </p:spPr>
        <p:txBody>
          <a:bodyPr/>
          <a:lstStyle/>
          <a:p>
            <a:r>
              <a:rPr lang="ru-RU" b="1" dirty="0"/>
              <a:t>Технология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7E2D6-6B8A-41D9-AD4F-1A5CC40D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299" y="902166"/>
            <a:ext cx="10294737" cy="6411985"/>
          </a:xfrm>
        </p:spPr>
        <p:txBody>
          <a:bodyPr>
            <a:normAutofit fontScale="77500" lnSpcReduction="20000"/>
          </a:bodyPr>
          <a:lstStyle/>
          <a:p>
            <a:r>
              <a:rPr lang="ru-RU" sz="2500" dirty="0">
                <a:solidFill>
                  <a:schemeClr val="tx2"/>
                </a:solidFill>
                <a:latin typeface="Roboto"/>
              </a:rPr>
              <a:t>(от греч. </a:t>
            </a:r>
            <a:r>
              <a:rPr lang="ru-RU" sz="2500" dirty="0" err="1">
                <a:solidFill>
                  <a:schemeClr val="tx2"/>
                </a:solidFill>
                <a:latin typeface="Roboto"/>
              </a:rPr>
              <a:t>techne</a:t>
            </a:r>
            <a:r>
              <a:rPr lang="ru-RU" sz="2500" dirty="0">
                <a:solidFill>
                  <a:schemeClr val="tx2"/>
                </a:solidFill>
                <a:latin typeface="Roboto"/>
              </a:rPr>
              <a:t> — искусство, мастерство, умение и 1о — </a:t>
            </a:r>
            <a:r>
              <a:rPr lang="ru-RU" sz="2500" dirty="0" err="1">
                <a:solidFill>
                  <a:schemeClr val="tx2"/>
                </a:solidFill>
                <a:latin typeface="Roboto"/>
              </a:rPr>
              <a:t>gos</a:t>
            </a:r>
            <a:r>
              <a:rPr lang="ru-RU" sz="2500" dirty="0">
                <a:solidFill>
                  <a:schemeClr val="tx2"/>
                </a:solidFill>
                <a:latin typeface="Roboto"/>
              </a:rPr>
              <a:t> — учение, наука) — англ. </a:t>
            </a:r>
            <a:r>
              <a:rPr lang="ru-RU" sz="2500" dirty="0" err="1">
                <a:solidFill>
                  <a:schemeClr val="tx2"/>
                </a:solidFill>
                <a:latin typeface="Roboto"/>
              </a:rPr>
              <a:t>technology</a:t>
            </a:r>
            <a:r>
              <a:rPr lang="ru-RU" sz="2500" dirty="0">
                <a:solidFill>
                  <a:schemeClr val="tx2"/>
                </a:solidFill>
                <a:latin typeface="Roboto"/>
              </a:rPr>
              <a:t>; нем. </a:t>
            </a:r>
            <a:r>
              <a:rPr lang="ru-RU" sz="2500" dirty="0" err="1">
                <a:solidFill>
                  <a:schemeClr val="tx2"/>
                </a:solidFill>
                <a:latin typeface="Roboto"/>
              </a:rPr>
              <a:t>Technologie</a:t>
            </a:r>
            <a:r>
              <a:rPr lang="ru-RU" sz="2500" dirty="0">
                <a:solidFill>
                  <a:schemeClr val="tx2"/>
                </a:solidFill>
                <a:latin typeface="Roboto"/>
              </a:rPr>
              <a:t>. 1. Совокупность </a:t>
            </a:r>
            <a:r>
              <a:rPr lang="ru-RU" sz="2500" dirty="0" err="1">
                <a:solidFill>
                  <a:schemeClr val="tx2"/>
                </a:solidFill>
                <a:latin typeface="Roboto"/>
              </a:rPr>
              <a:t>приемов</a:t>
            </a:r>
            <a:r>
              <a:rPr lang="ru-RU" sz="2500" dirty="0">
                <a:solidFill>
                  <a:schemeClr val="tx2"/>
                </a:solidFill>
                <a:latin typeface="Roboto"/>
              </a:rPr>
              <a:t> и способов получения, обработки или переработки (изменения состояния, свойств, формы) сырья, материалов, полуфабрикатов или изделий в различных отраслях промышленности, строительстве и т. п. 2. Научная дисциплина, разрабатывающая и совершенствующая эти </a:t>
            </a:r>
            <a:r>
              <a:rPr lang="ru-RU" sz="2500" dirty="0" err="1">
                <a:solidFill>
                  <a:schemeClr val="tx2"/>
                </a:solidFill>
                <a:latin typeface="Roboto"/>
              </a:rPr>
              <a:t>приемы</a:t>
            </a:r>
            <a:r>
              <a:rPr lang="ru-RU" sz="2500" dirty="0">
                <a:solidFill>
                  <a:schemeClr val="tx2"/>
                </a:solidFill>
                <a:latin typeface="Roboto"/>
              </a:rPr>
              <a:t> и способы. 3. Описание производственных процессов, инструкции по их выполнению, технологические карты и т. п. </a:t>
            </a:r>
            <a:r>
              <a:rPr lang="ru-RU" sz="2500" i="1" dirty="0">
                <a:solidFill>
                  <a:schemeClr val="tx2"/>
                </a:solidFill>
                <a:latin typeface="Roboto"/>
              </a:rPr>
              <a:t>Социологический энциклопедический словарь.</a:t>
            </a:r>
          </a:p>
          <a:p>
            <a:r>
              <a:rPr lang="ru-RU" sz="2500" dirty="0">
                <a:solidFill>
                  <a:schemeClr val="tx2"/>
                </a:solidFill>
                <a:latin typeface="Roboto"/>
              </a:rPr>
              <a:t>С</a:t>
            </a:r>
            <a:r>
              <a:rPr lang="ru-RU" sz="2500" b="0" i="0" dirty="0">
                <a:solidFill>
                  <a:schemeClr val="tx2"/>
                </a:solidFill>
                <a:effectLst/>
                <a:latin typeface="Roboto"/>
              </a:rPr>
              <a:t>истематическое изучение способов и технических </a:t>
            </a:r>
            <a:r>
              <a:rPr lang="ru-RU" sz="2500" b="0" i="0" dirty="0" err="1">
                <a:solidFill>
                  <a:schemeClr val="tx2"/>
                </a:solidFill>
                <a:effectLst/>
                <a:latin typeface="Roboto"/>
              </a:rPr>
              <a:t>приемов</a:t>
            </a:r>
            <a:r>
              <a:rPr lang="ru-RU" sz="2500" b="0" i="0" dirty="0">
                <a:solidFill>
                  <a:schemeClr val="tx2"/>
                </a:solidFill>
                <a:effectLst/>
                <a:latin typeface="Roboto"/>
              </a:rPr>
              <a:t>, применяемых в промышленности, научно-исследовательской работе, сельском хозяйстве и в коммерции. Более часто термин используется для описания какого-либо практического применения научных открытий в изготовлении механизмов и решения проблем, с которыми сталкивается человек в своей деятельности. </a:t>
            </a:r>
            <a:r>
              <a:rPr lang="ru-RU" sz="2500" b="0" i="1" dirty="0">
                <a:solidFill>
                  <a:schemeClr val="tx2"/>
                </a:solidFill>
                <a:effectLst/>
                <a:latin typeface="Roboto"/>
              </a:rPr>
              <a:t>Научно-технический энциклопедический словарь.</a:t>
            </a:r>
          </a:p>
          <a:p>
            <a:r>
              <a:rPr lang="ru-RU" sz="2500" b="0" i="0" dirty="0">
                <a:solidFill>
                  <a:schemeClr val="tx2"/>
                </a:solidFill>
                <a:effectLst/>
                <a:latin typeface="Roboto"/>
              </a:rPr>
              <a:t>способ преобразования вещества, энергии, информации в процессе изготовления продукции, обработки и переработки материалов, сборки готовых изделий, контроля качества, управления. Технология воплощает в себе методы, </a:t>
            </a:r>
            <a:r>
              <a:rPr lang="ru-RU" sz="2500" b="0" i="0" dirty="0" err="1">
                <a:solidFill>
                  <a:schemeClr val="tx2"/>
                </a:solidFill>
                <a:effectLst/>
                <a:latin typeface="Roboto"/>
              </a:rPr>
              <a:t>приемы</a:t>
            </a:r>
            <a:r>
              <a:rPr lang="ru-RU" sz="2500" b="0" i="0" dirty="0">
                <a:solidFill>
                  <a:schemeClr val="tx2"/>
                </a:solidFill>
                <a:effectLst/>
                <a:latin typeface="Roboto"/>
              </a:rPr>
              <a:t>, режим работы, последовательность операций и процедур, она тесно связана с применяемыми средствами, оборудованием, инструментами, используемыми материалами. Совокупность технологических операций образует технологический процесс. Современная экономическая наука использует термин «технология» и в таких сочетаниях, как «технология обучения, образовательного процесса, лечения, управления». </a:t>
            </a:r>
            <a:r>
              <a:rPr lang="ru-RU" sz="2500" b="0" i="1" dirty="0">
                <a:solidFill>
                  <a:schemeClr val="tx2"/>
                </a:solidFill>
                <a:effectLst/>
                <a:latin typeface="Roboto"/>
              </a:rPr>
              <a:t>Словарь экономических терминов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59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E6AFE-00F5-4A26-A115-7F82EF33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Сводное 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B0779-B0C9-4558-80AA-0E547929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21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92102-C095-4491-A446-9CE49F8C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90E54-B5D9-42A8-B75A-BD1FD333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- это  совокупность  методов,  производственных процессов и программно-технических средств, </a:t>
            </a:r>
            <a:r>
              <a:rPr lang="ru-RU" dirty="0" err="1"/>
              <a:t>объединенных</a:t>
            </a:r>
            <a:r>
              <a:rPr lang="ru-RU" dirty="0"/>
              <a:t> в технологическую  цепочку,  обеспечивающую  сбор,  накопление,  хранение,  поиск, обработку, выдачу и распространение информации для снижения </a:t>
            </a:r>
            <a:r>
              <a:rPr lang="ru-RU" dirty="0" err="1"/>
              <a:t>трудоемкости</a:t>
            </a:r>
            <a:r>
              <a:rPr lang="ru-RU" dirty="0"/>
              <a:t> процессов использования информационных ресурсов, повышения их </a:t>
            </a:r>
            <a:r>
              <a:rPr lang="ru-RU" dirty="0" err="1"/>
              <a:t>надежности</a:t>
            </a:r>
            <a:r>
              <a:rPr lang="ru-RU" dirty="0"/>
              <a:t> и оперативности. </a:t>
            </a:r>
          </a:p>
        </p:txBody>
      </p:sp>
    </p:spTree>
    <p:extLst>
      <p:ext uri="{BB962C8B-B14F-4D97-AF65-F5344CB8AC3E}">
        <p14:creationId xmlns:p14="http://schemas.microsoft.com/office/powerpoint/2010/main" val="725981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44</TotalTime>
  <Words>618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Roboto</vt:lpstr>
      <vt:lpstr>Параллакс</vt:lpstr>
      <vt:lpstr>Информационные технологии – основные понятия</vt:lpstr>
      <vt:lpstr>Семантический анализ</vt:lpstr>
      <vt:lpstr>Информация</vt:lpstr>
      <vt:lpstr>Информация</vt:lpstr>
      <vt:lpstr>Свойства информации</vt:lpstr>
      <vt:lpstr>Технология</vt:lpstr>
      <vt:lpstr>Сводное определение</vt:lpstr>
      <vt:lpstr>Информационные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– основные понятия</dc:title>
  <dc:creator>Алексей Дубровин</dc:creator>
  <cp:lastModifiedBy>Алексей Дубровин</cp:lastModifiedBy>
  <cp:revision>5</cp:revision>
  <dcterms:created xsi:type="dcterms:W3CDTF">2020-09-08T12:23:50Z</dcterms:created>
  <dcterms:modified xsi:type="dcterms:W3CDTF">2020-09-08T13:08:12Z</dcterms:modified>
</cp:coreProperties>
</file>