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142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129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slides/slide143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s/slide139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126.xml" ContentType="application/vnd.openxmlformats-officedocument.presentationml.slide+xml"/>
  <Override PartName="/ppt/slides/slide128.xml" ContentType="application/vnd.openxmlformats-officedocument.presentationml.slide+xml"/>
  <Override PartName="/ppt/slides/slide137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38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63" r:id="rId3"/>
    <p:sldId id="276" r:id="rId4"/>
    <p:sldId id="364" r:id="rId5"/>
    <p:sldId id="259" r:id="rId6"/>
    <p:sldId id="262" r:id="rId7"/>
    <p:sldId id="263" r:id="rId8"/>
    <p:sldId id="272" r:id="rId9"/>
    <p:sldId id="270" r:id="rId10"/>
    <p:sldId id="264" r:id="rId11"/>
    <p:sldId id="271" r:id="rId12"/>
    <p:sldId id="265" r:id="rId13"/>
    <p:sldId id="261" r:id="rId14"/>
    <p:sldId id="273" r:id="rId15"/>
    <p:sldId id="274" r:id="rId16"/>
    <p:sldId id="275" r:id="rId17"/>
    <p:sldId id="278" r:id="rId18"/>
    <p:sldId id="365" r:id="rId19"/>
    <p:sldId id="293" r:id="rId20"/>
    <p:sldId id="294" r:id="rId21"/>
    <p:sldId id="295" r:id="rId22"/>
    <p:sldId id="296" r:id="rId23"/>
    <p:sldId id="298" r:id="rId24"/>
    <p:sldId id="297" r:id="rId25"/>
    <p:sldId id="299" r:id="rId26"/>
    <p:sldId id="300" r:id="rId27"/>
    <p:sldId id="301" r:id="rId28"/>
    <p:sldId id="302" r:id="rId29"/>
    <p:sldId id="304" r:id="rId30"/>
    <p:sldId id="303" r:id="rId31"/>
    <p:sldId id="305" r:id="rId32"/>
    <p:sldId id="307" r:id="rId33"/>
    <p:sldId id="366" r:id="rId34"/>
    <p:sldId id="306" r:id="rId35"/>
    <p:sldId id="309" r:id="rId36"/>
    <p:sldId id="310" r:id="rId37"/>
    <p:sldId id="311" r:id="rId38"/>
    <p:sldId id="312" r:id="rId39"/>
    <p:sldId id="318" r:id="rId40"/>
    <p:sldId id="314" r:id="rId41"/>
    <p:sldId id="315" r:id="rId42"/>
    <p:sldId id="316" r:id="rId43"/>
    <p:sldId id="308" r:id="rId44"/>
    <p:sldId id="336" r:id="rId45"/>
    <p:sldId id="317" r:id="rId46"/>
    <p:sldId id="319" r:id="rId47"/>
    <p:sldId id="320" r:id="rId48"/>
    <p:sldId id="321" r:id="rId49"/>
    <p:sldId id="322" r:id="rId50"/>
    <p:sldId id="324" r:id="rId51"/>
    <p:sldId id="367" r:id="rId52"/>
    <p:sldId id="323" r:id="rId53"/>
    <p:sldId id="327" r:id="rId54"/>
    <p:sldId id="328" r:id="rId55"/>
    <p:sldId id="329" r:id="rId56"/>
    <p:sldId id="368" r:id="rId57"/>
    <p:sldId id="332" r:id="rId58"/>
    <p:sldId id="333" r:id="rId59"/>
    <p:sldId id="334" r:id="rId60"/>
    <p:sldId id="335" r:id="rId61"/>
    <p:sldId id="337" r:id="rId62"/>
    <p:sldId id="338" r:id="rId63"/>
    <p:sldId id="339" r:id="rId64"/>
    <p:sldId id="340" r:id="rId65"/>
    <p:sldId id="345" r:id="rId66"/>
    <p:sldId id="341" r:id="rId67"/>
    <p:sldId id="342" r:id="rId68"/>
    <p:sldId id="346" r:id="rId69"/>
    <p:sldId id="348" r:id="rId70"/>
    <p:sldId id="349" r:id="rId71"/>
    <p:sldId id="347" r:id="rId72"/>
    <p:sldId id="350" r:id="rId73"/>
    <p:sldId id="351" r:id="rId74"/>
    <p:sldId id="352" r:id="rId75"/>
    <p:sldId id="353" r:id="rId76"/>
    <p:sldId id="354" r:id="rId77"/>
    <p:sldId id="355" r:id="rId78"/>
    <p:sldId id="356" r:id="rId79"/>
    <p:sldId id="360" r:id="rId80"/>
    <p:sldId id="357" r:id="rId81"/>
    <p:sldId id="361" r:id="rId82"/>
    <p:sldId id="358" r:id="rId83"/>
    <p:sldId id="362" r:id="rId84"/>
    <p:sldId id="326" r:id="rId85"/>
    <p:sldId id="325" r:id="rId86"/>
    <p:sldId id="369" r:id="rId87"/>
    <p:sldId id="370" r:id="rId88"/>
    <p:sldId id="373" r:id="rId89"/>
    <p:sldId id="374" r:id="rId90"/>
    <p:sldId id="375" r:id="rId91"/>
    <p:sldId id="376" r:id="rId92"/>
    <p:sldId id="371" r:id="rId93"/>
    <p:sldId id="382" r:id="rId94"/>
    <p:sldId id="383" r:id="rId95"/>
    <p:sldId id="384" r:id="rId96"/>
    <p:sldId id="385" r:id="rId97"/>
    <p:sldId id="386" r:id="rId98"/>
    <p:sldId id="387" r:id="rId99"/>
    <p:sldId id="379" r:id="rId100"/>
    <p:sldId id="380" r:id="rId101"/>
    <p:sldId id="388" r:id="rId102"/>
    <p:sldId id="390" r:id="rId103"/>
    <p:sldId id="391" r:id="rId104"/>
    <p:sldId id="405" r:id="rId105"/>
    <p:sldId id="407" r:id="rId106"/>
    <p:sldId id="408" r:id="rId107"/>
    <p:sldId id="409" r:id="rId108"/>
    <p:sldId id="392" r:id="rId109"/>
    <p:sldId id="393" r:id="rId110"/>
    <p:sldId id="397" r:id="rId111"/>
    <p:sldId id="395" r:id="rId112"/>
    <p:sldId id="398" r:id="rId113"/>
    <p:sldId id="396" r:id="rId114"/>
    <p:sldId id="389" r:id="rId115"/>
    <p:sldId id="399" r:id="rId116"/>
    <p:sldId id="400" r:id="rId117"/>
    <p:sldId id="401" r:id="rId118"/>
    <p:sldId id="410" r:id="rId119"/>
    <p:sldId id="411" r:id="rId120"/>
    <p:sldId id="412" r:id="rId121"/>
    <p:sldId id="331" r:id="rId122"/>
    <p:sldId id="330" r:id="rId123"/>
    <p:sldId id="428" r:id="rId124"/>
    <p:sldId id="414" r:id="rId125"/>
    <p:sldId id="415" r:id="rId126"/>
    <p:sldId id="416" r:id="rId127"/>
    <p:sldId id="417" r:id="rId128"/>
    <p:sldId id="419" r:id="rId129"/>
    <p:sldId id="418" r:id="rId130"/>
    <p:sldId id="420" r:id="rId131"/>
    <p:sldId id="421" r:id="rId132"/>
    <p:sldId id="424" r:id="rId133"/>
    <p:sldId id="425" r:id="rId134"/>
    <p:sldId id="426" r:id="rId135"/>
    <p:sldId id="427" r:id="rId136"/>
    <p:sldId id="422" r:id="rId137"/>
    <p:sldId id="423" r:id="rId138"/>
    <p:sldId id="429" r:id="rId139"/>
    <p:sldId id="431" r:id="rId140"/>
    <p:sldId id="432" r:id="rId141"/>
    <p:sldId id="434" r:id="rId142"/>
    <p:sldId id="435" r:id="rId143"/>
    <p:sldId id="436" r:id="rId14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2" autoAdjust="0"/>
    <p:restoredTop sz="94438" autoAdjust="0"/>
  </p:normalViewPr>
  <p:slideViewPr>
    <p:cSldViewPr>
      <p:cViewPr varScale="1">
        <p:scale>
          <a:sx n="110" d="100"/>
          <a:sy n="110" d="100"/>
        </p:scale>
        <p:origin x="-169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image" Target="../media/image52.emf"/><Relationship Id="rId7" Type="http://schemas.openxmlformats.org/officeDocument/2006/relationships/image" Target="../media/image56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Relationship Id="rId6" Type="http://schemas.openxmlformats.org/officeDocument/2006/relationships/image" Target="../media/image55.emf"/><Relationship Id="rId5" Type="http://schemas.openxmlformats.org/officeDocument/2006/relationships/image" Target="../media/image54.emf"/><Relationship Id="rId4" Type="http://schemas.openxmlformats.org/officeDocument/2006/relationships/image" Target="../media/image5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image" Target="../media/image78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emf"/><Relationship Id="rId1" Type="http://schemas.openxmlformats.org/officeDocument/2006/relationships/image" Target="../media/image81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image" Target="../media/image86.emf"/><Relationship Id="rId1" Type="http://schemas.openxmlformats.org/officeDocument/2006/relationships/image" Target="../media/image8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emf"/><Relationship Id="rId1" Type="http://schemas.openxmlformats.org/officeDocument/2006/relationships/image" Target="../media/image88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e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emf"/><Relationship Id="rId1" Type="http://schemas.openxmlformats.org/officeDocument/2006/relationships/image" Target="../media/image95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e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2" Type="http://schemas.openxmlformats.org/officeDocument/2006/relationships/image" Target="../media/image100.emf"/><Relationship Id="rId1" Type="http://schemas.openxmlformats.org/officeDocument/2006/relationships/image" Target="../media/image99.wmf"/><Relationship Id="rId4" Type="http://schemas.openxmlformats.org/officeDocument/2006/relationships/image" Target="../media/image10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emf"/><Relationship Id="rId2" Type="http://schemas.openxmlformats.org/officeDocument/2006/relationships/image" Target="../media/image105.emf"/><Relationship Id="rId1" Type="http://schemas.openxmlformats.org/officeDocument/2006/relationships/image" Target="../media/image104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e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emf"/><Relationship Id="rId2" Type="http://schemas.openxmlformats.org/officeDocument/2006/relationships/image" Target="../media/image109.emf"/><Relationship Id="rId1" Type="http://schemas.openxmlformats.org/officeDocument/2006/relationships/image" Target="../media/image108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w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emf"/></Relationships>
</file>

<file path=ppt/drawings/_rels/vmlDrawing5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emf"/><Relationship Id="rId1" Type="http://schemas.openxmlformats.org/officeDocument/2006/relationships/image" Target="../media/image113.emf"/></Relationships>
</file>

<file path=ppt/drawings/_rels/vmlDrawing5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emf"/><Relationship Id="rId1" Type="http://schemas.openxmlformats.org/officeDocument/2006/relationships/image" Target="../media/image115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8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9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0.emf"/></Relationships>
</file>

<file path=ppt/drawings/_rels/vmlDrawing6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emf"/><Relationship Id="rId1" Type="http://schemas.openxmlformats.org/officeDocument/2006/relationships/image" Target="../media/image121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latin typeface="Arial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latin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83284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766506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83363" y="393700"/>
            <a:ext cx="1874837" cy="56070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57263" y="393700"/>
            <a:ext cx="5473700" cy="56070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71825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Заголовок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7275" y="393700"/>
            <a:ext cx="5603875" cy="6731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иаграмма 2"/>
          <p:cNvSpPr>
            <a:spLocks noGrp="1"/>
          </p:cNvSpPr>
          <p:nvPr>
            <p:ph type="chart" idx="1"/>
          </p:nvPr>
        </p:nvSpPr>
        <p:spPr>
          <a:xfrm>
            <a:off x="957263" y="1711325"/>
            <a:ext cx="7500937" cy="4289425"/>
          </a:xfrm>
        </p:spPr>
        <p:txBody>
          <a:bodyPr/>
          <a:lstStyle/>
          <a:p>
            <a:pPr lvl="0"/>
            <a:r>
              <a:rPr lang="ru-RU" noProof="0" smtClean="0"/>
              <a:t>Вставка диаграммы</a:t>
            </a:r>
          </a:p>
        </p:txBody>
      </p:sp>
    </p:spTree>
    <p:extLst>
      <p:ext uri="{BB962C8B-B14F-4D97-AF65-F5344CB8AC3E}">
        <p14:creationId xmlns="" xmlns:p14="http://schemas.microsoft.com/office/powerpoint/2010/main" val="3687898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7275" y="393700"/>
            <a:ext cx="5603875" cy="6731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957263" y="1711325"/>
            <a:ext cx="7500937" cy="4289425"/>
          </a:xfrm>
        </p:spPr>
        <p:txBody>
          <a:bodyPr/>
          <a:lstStyle/>
          <a:p>
            <a:pPr lvl="0"/>
            <a:r>
              <a:rPr lang="ru-RU" noProof="0" smtClean="0"/>
              <a:t>Вставка таблицы</a:t>
            </a:r>
          </a:p>
        </p:txBody>
      </p:sp>
    </p:spTree>
    <p:extLst>
      <p:ext uri="{BB962C8B-B14F-4D97-AF65-F5344CB8AC3E}">
        <p14:creationId xmlns="" xmlns:p14="http://schemas.microsoft.com/office/powerpoint/2010/main" val="3341820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03674-4185-4094-AB6E-7D302474CAC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itchFamily="34" charset="0"/>
              </a:defRPr>
            </a:lvl1pPr>
            <a:lvl2pPr>
              <a:defRPr baseline="0">
                <a:latin typeface="Arial" pitchFamily="34" charset="0"/>
              </a:defRPr>
            </a:lvl2pPr>
            <a:lvl3pPr>
              <a:defRPr baseline="0">
                <a:latin typeface="Arial" pitchFamily="34" charset="0"/>
              </a:defRPr>
            </a:lvl3pPr>
            <a:lvl4pPr>
              <a:defRPr baseline="0">
                <a:latin typeface="Arial" pitchFamily="34" charset="0"/>
              </a:defRPr>
            </a:lvl4pPr>
            <a:lvl5pPr>
              <a:defRPr baseline="0">
                <a:latin typeface="Arial" pitchFamily="34" charset="0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04524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 baseline="0">
                <a:latin typeface="Arial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>
                <a:latin typeface="Arial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="" xmlns:p14="http://schemas.microsoft.com/office/powerpoint/2010/main" val="269633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957263" y="1711325"/>
            <a:ext cx="3673475" cy="4289425"/>
          </a:xfrm>
        </p:spPr>
        <p:txBody>
          <a:bodyPr/>
          <a:lstStyle>
            <a:lvl1pPr>
              <a:defRPr sz="2800" baseline="0">
                <a:latin typeface="Arial" pitchFamily="34" charset="0"/>
              </a:defRPr>
            </a:lvl1pPr>
            <a:lvl2pPr>
              <a:defRPr sz="2400" baseline="0">
                <a:latin typeface="Arial" pitchFamily="34" charset="0"/>
              </a:defRPr>
            </a:lvl2pPr>
            <a:lvl3pPr>
              <a:defRPr sz="2000" baseline="0">
                <a:latin typeface="Arial" pitchFamily="34" charset="0"/>
              </a:defRPr>
            </a:lvl3pPr>
            <a:lvl4pPr>
              <a:defRPr sz="1800" baseline="0">
                <a:latin typeface="Arial" pitchFamily="34" charset="0"/>
              </a:defRPr>
            </a:lvl4pPr>
            <a:lvl5pPr>
              <a:defRPr sz="1800" baseline="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83138" y="1711325"/>
            <a:ext cx="3675062" cy="4289425"/>
          </a:xfrm>
        </p:spPr>
        <p:txBody>
          <a:bodyPr/>
          <a:lstStyle>
            <a:lvl1pPr>
              <a:defRPr sz="2800" baseline="0">
                <a:latin typeface="Arial" pitchFamily="34" charset="0"/>
              </a:defRPr>
            </a:lvl1pPr>
            <a:lvl2pPr>
              <a:defRPr sz="2400" baseline="0">
                <a:latin typeface="Arial" pitchFamily="34" charset="0"/>
              </a:defRPr>
            </a:lvl2pPr>
            <a:lvl3pPr>
              <a:defRPr sz="2000" baseline="0">
                <a:latin typeface="Arial" pitchFamily="34" charset="0"/>
              </a:defRPr>
            </a:lvl3pPr>
            <a:lvl4pPr>
              <a:defRPr sz="1800" baseline="0">
                <a:latin typeface="Arial" pitchFamily="34" charset="0"/>
              </a:defRPr>
            </a:lvl4pPr>
            <a:lvl5pPr>
              <a:defRPr sz="1800" baseline="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1046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baseline="0">
                <a:latin typeface="Arial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6977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82708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403006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="" xmlns:p14="http://schemas.microsoft.com/office/powerpoint/2010/main" val="40987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="" xmlns:p14="http://schemas.microsoft.com/office/powerpoint/2010/main" val="1215685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85738" y="248444"/>
            <a:ext cx="560387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ru-RU" dirty="0" smtClean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7123" y="1448780"/>
            <a:ext cx="8235100" cy="428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348434" y="998730"/>
            <a:ext cx="8452665" cy="0"/>
          </a:xfrm>
          <a:prstGeom prst="line">
            <a:avLst/>
          </a:prstGeom>
          <a:noFill/>
          <a:ln w="28575">
            <a:solidFill>
              <a:srgbClr val="00703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8096250" y="6473065"/>
            <a:ext cx="1047750" cy="241300"/>
            <a:chOff x="5100" y="3932"/>
            <a:chExt cx="660" cy="152"/>
          </a:xfrm>
        </p:grpSpPr>
        <p:sp>
          <p:nvSpPr>
            <p:cNvPr id="1035" name="AutoShape 2"/>
            <p:cNvSpPr>
              <a:spLocks noChangeArrowheads="1"/>
            </p:cNvSpPr>
            <p:nvPr userDrawn="1"/>
          </p:nvSpPr>
          <p:spPr bwMode="auto">
            <a:xfrm>
              <a:off x="5100" y="3932"/>
              <a:ext cx="660" cy="152"/>
            </a:xfrm>
            <a:prstGeom prst="roundRect">
              <a:avLst>
                <a:gd name="adj" fmla="val 37500"/>
              </a:avLst>
            </a:prstGeom>
            <a:solidFill>
              <a:srgbClr val="7DC24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2400">
                <a:solidFill>
                  <a:schemeClr val="tx1"/>
                </a:solidFill>
                <a:ea typeface="ヒラギノ角ゴ Pro W3" charset="-128"/>
              </a:endParaRPr>
            </a:p>
          </p:txBody>
        </p:sp>
        <p:sp>
          <p:nvSpPr>
            <p:cNvPr id="1036" name="Rectangle 11"/>
            <p:cNvSpPr>
              <a:spLocks noChangeArrowheads="1"/>
            </p:cNvSpPr>
            <p:nvPr userDrawn="1"/>
          </p:nvSpPr>
          <p:spPr bwMode="auto">
            <a:xfrm>
              <a:off x="5664" y="3932"/>
              <a:ext cx="96" cy="152"/>
            </a:xfrm>
            <a:prstGeom prst="rect">
              <a:avLst/>
            </a:prstGeom>
            <a:solidFill>
              <a:srgbClr val="7DC24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033" name="Rectangle 19"/>
          <p:cNvSpPr>
            <a:spLocks noChangeArrowheads="1"/>
          </p:cNvSpPr>
          <p:nvPr/>
        </p:nvSpPr>
        <p:spPr bwMode="auto">
          <a:xfrm>
            <a:off x="8464550" y="6474653"/>
            <a:ext cx="6413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00000"/>
              </a:lnSpc>
            </a:pPr>
            <a:fld id="{C88C2678-3237-4945-9358-D30CFE275B3D}" type="slidenum">
              <a:rPr lang="ru-RU" b="1">
                <a:ea typeface="ヒラギノ角ゴ Pro W3" charset="-128"/>
              </a:rPr>
              <a:pPr>
                <a:lnSpc>
                  <a:spcPct val="100000"/>
                </a:lnSpc>
              </a:pPr>
              <a:t>‹#›</a:t>
            </a:fld>
            <a:endParaRPr lang="ru-RU" dirty="0">
              <a:ea typeface="ヒラギノ角ゴ Pro W3" charset="-128"/>
            </a:endParaRPr>
          </a:p>
        </p:txBody>
      </p:sp>
      <p:pic>
        <p:nvPicPr>
          <p:cNvPr id="1034" name="Picture 1" descr="Sberbank_Technology.jp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188913"/>
            <a:ext cx="34607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2400" b="1">
          <a:solidFill>
            <a:srgbClr val="00703C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00703C"/>
          </a:solidFill>
          <a:latin typeface="Arial" charset="0"/>
          <a:ea typeface="MS PGothic" pitchFamily="34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00703C"/>
          </a:solidFill>
          <a:latin typeface="Arial" charset="0"/>
          <a:ea typeface="MS PGothic" pitchFamily="34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00703C"/>
          </a:solidFill>
          <a:latin typeface="Arial" charset="0"/>
          <a:ea typeface="MS PGothic" pitchFamily="34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00703C"/>
          </a:solidFill>
          <a:latin typeface="Arial" charset="0"/>
          <a:ea typeface="MS PGothic" pitchFamily="34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007341"/>
          </a:solidFill>
          <a:latin typeface="Arial" charset="0"/>
          <a:ea typeface="ヒラギノ角ゴ Pro W3" pitchFamily="-128" charset="-128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007341"/>
          </a:solidFill>
          <a:latin typeface="Arial" charset="0"/>
          <a:ea typeface="ヒラギノ角ゴ Pro W3" pitchFamily="-128" charset="-128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007341"/>
          </a:solidFill>
          <a:latin typeface="Arial" charset="0"/>
          <a:ea typeface="ヒラギノ角ゴ Pro W3" pitchFamily="-128" charset="-128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007341"/>
          </a:solidFill>
          <a:latin typeface="Arial" charset="0"/>
          <a:ea typeface="ヒラギノ角ゴ Pro W3" pitchFamily="-128" charset="-128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2800">
          <a:solidFill>
            <a:srgbClr val="00703C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2000">
          <a:solidFill>
            <a:srgbClr val="00703C"/>
          </a:solidFill>
          <a:latin typeface="+mn-lt"/>
          <a:ea typeface="MS PGothic" pitchFamily="34" charset="-128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2000">
          <a:solidFill>
            <a:srgbClr val="00703C"/>
          </a:solidFill>
          <a:latin typeface="+mn-lt"/>
          <a:ea typeface="MS PGothic" pitchFamily="34" charset="-128"/>
        </a:defRPr>
      </a:lvl3pPr>
      <a:lvl4pPr marL="15621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2000">
          <a:solidFill>
            <a:srgbClr val="404040"/>
          </a:solidFill>
          <a:latin typeface="+mn-lt"/>
          <a:ea typeface="MS PGothic" pitchFamily="34" charset="-128"/>
        </a:defRPr>
      </a:lvl4pPr>
      <a:lvl5pPr marL="1981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rgbClr val="404040"/>
          </a:solidFill>
          <a:latin typeface="+mn-lt"/>
          <a:ea typeface="MS PGothic" pitchFamily="34" charset="-128"/>
        </a:defRPr>
      </a:lvl5pPr>
      <a:lvl6pPr marL="2438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rgbClr val="404040"/>
          </a:solidFill>
          <a:latin typeface="+mn-lt"/>
          <a:ea typeface="+mn-ea"/>
        </a:defRPr>
      </a:lvl6pPr>
      <a:lvl7pPr marL="2895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rgbClr val="404040"/>
          </a:solidFill>
          <a:latin typeface="+mn-lt"/>
          <a:ea typeface="+mn-ea"/>
        </a:defRPr>
      </a:lvl7pPr>
      <a:lvl8pPr marL="3352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rgbClr val="404040"/>
          </a:solidFill>
          <a:latin typeface="+mn-lt"/>
          <a:ea typeface="+mn-ea"/>
        </a:defRPr>
      </a:lvl8pPr>
      <a:lvl9pPr marL="3810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6.vml"/><Relationship Id="rId4" Type="http://schemas.openxmlformats.org/officeDocument/2006/relationships/oleObject" Target="../embeddings/oleObject61.bin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7.v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8.v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5" Type="http://schemas.openxmlformats.org/officeDocument/2006/relationships/oleObject" Target="../embeddings/oleObject66.bin"/><Relationship Id="rId4" Type="http://schemas.openxmlformats.org/officeDocument/2006/relationships/oleObject" Target="../embeddings/oleObject65.bin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0.vml"/><Relationship Id="rId4" Type="http://schemas.openxmlformats.org/officeDocument/2006/relationships/oleObject" Target="../embeddings/oleObject68.bin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1.v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2.v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4.v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5.v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6.vml"/><Relationship Id="rId4" Type="http://schemas.openxmlformats.org/officeDocument/2006/relationships/oleObject" Target="../embeddings/oleObject75.bin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81.bin"/><Relationship Id="rId5" Type="http://schemas.openxmlformats.org/officeDocument/2006/relationships/oleObject" Target="../embeddings/oleObject80.bin"/><Relationship Id="rId4" Type="http://schemas.openxmlformats.org/officeDocument/2006/relationships/oleObject" Target="../embeddings/oleObject79.bin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0.v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1.v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5" Type="http://schemas.openxmlformats.org/officeDocument/2006/relationships/oleObject" Target="../embeddings/oleObject86.bin"/><Relationship Id="rId4" Type="http://schemas.openxmlformats.org/officeDocument/2006/relationships/oleObject" Target="../embeddings/oleObject85.bin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3.v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5" Type="http://schemas.openxmlformats.org/officeDocument/2006/relationships/oleObject" Target="../embeddings/oleObject90.bin"/><Relationship Id="rId4" Type="http://schemas.openxmlformats.org/officeDocument/2006/relationships/oleObject" Target="../embeddings/oleObject89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5.v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6.v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4" Type="http://schemas.openxmlformats.org/officeDocument/2006/relationships/oleObject" Target="../embeddings/oleObject94.bin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8.vml"/><Relationship Id="rId4" Type="http://schemas.openxmlformats.org/officeDocument/2006/relationships/oleObject" Target="../embeddings/oleObject96.bin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9.v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0.v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2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3.v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4.vml"/><Relationship Id="rId4" Type="http://schemas.openxmlformats.org/officeDocument/2006/relationships/oleObject" Target="../embeddings/oleObject103.bin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5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7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0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4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18.bin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20.bin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oleObject" Target="../embeddings/oleObject33.bin"/><Relationship Id="rId18" Type="http://schemas.openxmlformats.org/officeDocument/2006/relationships/oleObject" Target="../embeddings/oleObject3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7.bin"/><Relationship Id="rId12" Type="http://schemas.openxmlformats.org/officeDocument/2006/relationships/oleObject" Target="../embeddings/oleObject32.bin"/><Relationship Id="rId1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6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6.bin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5.bin"/><Relationship Id="rId10" Type="http://schemas.openxmlformats.org/officeDocument/2006/relationships/oleObject" Target="../embeddings/oleObject30.bin"/><Relationship Id="rId19" Type="http://schemas.openxmlformats.org/officeDocument/2006/relationships/oleObject" Target="../embeddings/oleObject39.bin"/><Relationship Id="rId4" Type="http://schemas.openxmlformats.org/officeDocument/2006/relationships/oleObject" Target="../embeddings/oleObject24.bin"/><Relationship Id="rId9" Type="http://schemas.openxmlformats.org/officeDocument/2006/relationships/oleObject" Target="../embeddings/oleObject29.bin"/><Relationship Id="rId14" Type="http://schemas.openxmlformats.org/officeDocument/2006/relationships/oleObject" Target="../embeddings/oleObject34.bin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41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42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45.bin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oleObject" Target="../embeddings/oleObject51.bin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9.v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3.v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4.vml"/><Relationship Id="rId4" Type="http://schemas.openxmlformats.org/officeDocument/2006/relationships/oleObject" Target="../embeddings/oleObject58.bin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Учебный курс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«ВВЕДЕНИЕ В </a:t>
            </a:r>
            <a:r>
              <a:rPr lang="en-US" dirty="0" smtClean="0"/>
              <a:t>WEBSPHERE MQ (IBM MQ)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sz="2000" dirty="0" smtClean="0"/>
              <a:t>Варфоломеев Алексей</a:t>
            </a:r>
            <a:endParaRPr lang="ru-RU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1.4.2 Односторонняя передача</a:t>
            </a:r>
            <a:br>
              <a:rPr lang="ru-RU" dirty="0" smtClean="0"/>
            </a:br>
            <a:r>
              <a:rPr lang="ru-RU" dirty="0" smtClean="0"/>
              <a:t>1.4.3 Запрос-ответ</a:t>
            </a:r>
            <a:endParaRPr lang="ru-RU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297123" y="1268760"/>
            <a:ext cx="8235100" cy="5184576"/>
          </a:xfrm>
        </p:spPr>
        <p:txBody>
          <a:bodyPr/>
          <a:lstStyle/>
          <a:p>
            <a:pPr marL="514350" indent="-514350">
              <a:buNone/>
            </a:pPr>
            <a:r>
              <a:rPr lang="ru-RU" dirty="0" smtClean="0"/>
              <a:t>Односторонняя передача данных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None/>
            </a:pPr>
            <a:r>
              <a:rPr lang="ru-RU" dirty="0" smtClean="0"/>
              <a:t>Запрос-ответ</a:t>
            </a:r>
          </a:p>
          <a:p>
            <a:endParaRPr lang="ru-RU" dirty="0" smtClean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204864"/>
            <a:ext cx="4608511" cy="141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4365104"/>
            <a:ext cx="4680520" cy="2161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922337"/>
          </a:xfrm>
        </p:spPr>
        <p:txBody>
          <a:bodyPr/>
          <a:lstStyle/>
          <a:p>
            <a:pPr eaLnBrk="1" hangingPunct="1"/>
            <a:r>
              <a:rPr lang="ru-RU" dirty="0" smtClean="0"/>
              <a:t>5.2.9 </a:t>
            </a:r>
            <a:r>
              <a:rPr lang="ru-RU" dirty="0" err="1" smtClean="0"/>
              <a:t>Журналирование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>и восстановление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4475163" cy="24177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200" dirty="0" smtClean="0"/>
              <a:t>Менеджер очередей записывает информацию об основных событиях в </a:t>
            </a:r>
            <a:r>
              <a:rPr lang="ru-RU" sz="2200" b="1" i="1" dirty="0" smtClean="0"/>
              <a:t>файлы журналов</a:t>
            </a:r>
          </a:p>
          <a:p>
            <a:pPr eaLnBrk="1" hangingPunct="1">
              <a:lnSpc>
                <a:spcPct val="80000"/>
              </a:lnSpc>
            </a:pPr>
            <a:r>
              <a:rPr lang="ru-RU" sz="2200" dirty="0" smtClean="0"/>
              <a:t>Журналы используются для восстановления объектов менеджера очередей и постоянных сообщений</a:t>
            </a:r>
          </a:p>
        </p:txBody>
      </p:sp>
      <p:sp>
        <p:nvSpPr>
          <p:cNvPr id="32775" name="Rectangle 4"/>
          <p:cNvSpPr>
            <a:spLocks noChangeArrowheads="1"/>
          </p:cNvSpPr>
          <p:nvPr/>
        </p:nvSpPr>
        <p:spPr bwMode="auto">
          <a:xfrm>
            <a:off x="0" y="22240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32770" name="Object 5"/>
          <p:cNvGraphicFramePr>
            <a:graphicFrameLocks noChangeAspect="1"/>
          </p:cNvGraphicFramePr>
          <p:nvPr/>
        </p:nvGraphicFramePr>
        <p:xfrm>
          <a:off x="5292725" y="1125538"/>
          <a:ext cx="3095625" cy="2965450"/>
        </p:xfrm>
        <a:graphic>
          <a:graphicData uri="http://schemas.openxmlformats.org/presentationml/2006/ole">
            <p:oleObj spid="_x0000_s126978" name="Рисунок" r:id="rId3" imgW="2516717" imgH="2407448" progId="Word.Picture.8">
              <p:embed/>
            </p:oleObj>
          </a:graphicData>
        </a:graphic>
      </p:graphicFrame>
      <p:sp>
        <p:nvSpPr>
          <p:cNvPr id="32776" name="Rectangle 6"/>
          <p:cNvSpPr>
            <a:spLocks noChangeArrowheads="1"/>
          </p:cNvSpPr>
          <p:nvPr/>
        </p:nvSpPr>
        <p:spPr bwMode="auto">
          <a:xfrm>
            <a:off x="0" y="25098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32771" name="Object 7"/>
          <p:cNvGraphicFramePr>
            <a:graphicFrameLocks noChangeAspect="1"/>
          </p:cNvGraphicFramePr>
          <p:nvPr/>
        </p:nvGraphicFramePr>
        <p:xfrm>
          <a:off x="5507682" y="4366344"/>
          <a:ext cx="2952750" cy="2159000"/>
        </p:xfrm>
        <a:graphic>
          <a:graphicData uri="http://schemas.openxmlformats.org/presentationml/2006/ole">
            <p:oleObj spid="_x0000_s126979" name="Рисунок" r:id="rId4" imgW="2516717" imgH="1837348" progId="Word.Picture.8">
              <p:embed/>
            </p:oleObj>
          </a:graphicData>
        </a:graphic>
      </p:graphicFrame>
      <p:sp>
        <p:nvSpPr>
          <p:cNvPr id="32777" name="Rectangle 8"/>
          <p:cNvSpPr>
            <a:spLocks noChangeArrowheads="1"/>
          </p:cNvSpPr>
          <p:nvPr/>
        </p:nvSpPr>
        <p:spPr bwMode="auto">
          <a:xfrm>
            <a:off x="611188" y="5157788"/>
            <a:ext cx="4038600" cy="1079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ru-RU" sz="220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Способы восстановления</a:t>
            </a:r>
            <a:endParaRPr lang="en-US" sz="2200" dirty="0" smtClean="0">
              <a:solidFill>
                <a:srgbClr val="00703C"/>
              </a:solidFill>
              <a:latin typeface="Arial" pitchFamily="34" charset="0"/>
              <a:ea typeface="MS PGothic" pitchFamily="34" charset="-128"/>
            </a:endParaRP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Restart Recovery</a:t>
            </a: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Media Recovery</a:t>
            </a:r>
            <a:endParaRPr lang="ru-RU" sz="2200" dirty="0" smtClean="0">
              <a:solidFill>
                <a:srgbClr val="00703C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32778" name="Rectangle 9"/>
          <p:cNvSpPr>
            <a:spLocks noChangeArrowheads="1"/>
          </p:cNvSpPr>
          <p:nvPr/>
        </p:nvSpPr>
        <p:spPr bwMode="auto">
          <a:xfrm>
            <a:off x="611188" y="3933825"/>
            <a:ext cx="4038600" cy="1079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ru-RU" sz="220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Типы </a:t>
            </a:r>
            <a:r>
              <a:rPr lang="ru-RU" sz="2200" dirty="0" err="1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журналирования</a:t>
            </a:r>
            <a:endParaRPr lang="en-US" sz="2200" dirty="0" smtClean="0">
              <a:solidFill>
                <a:srgbClr val="00703C"/>
              </a:solidFill>
              <a:latin typeface="Arial" pitchFamily="34" charset="0"/>
              <a:ea typeface="MS PGothic" pitchFamily="34" charset="-128"/>
            </a:endParaRP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ru-RU" sz="220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Циклическое</a:t>
            </a:r>
            <a:endParaRPr lang="en-US" sz="2200" dirty="0" smtClean="0">
              <a:solidFill>
                <a:srgbClr val="00703C"/>
              </a:solidFill>
              <a:latin typeface="Arial" pitchFamily="34" charset="0"/>
              <a:ea typeface="MS PGothic" pitchFamily="34" charset="-128"/>
            </a:endParaRP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ru-RU" sz="220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Линейное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5.3 Именование объектов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528" y="1196752"/>
            <a:ext cx="8280919" cy="432048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ru-RU" sz="2600" dirty="0" smtClean="0"/>
              <a:t>Длина имени:</a:t>
            </a:r>
          </a:p>
          <a:p>
            <a:pPr lvl="1">
              <a:lnSpc>
                <a:spcPct val="110000"/>
              </a:lnSpc>
            </a:pPr>
            <a:r>
              <a:rPr lang="ru-RU" sz="2200" dirty="0" smtClean="0"/>
              <a:t>Определения каналов – до 20 символов</a:t>
            </a:r>
          </a:p>
          <a:p>
            <a:pPr lvl="1">
              <a:lnSpc>
                <a:spcPct val="110000"/>
              </a:lnSpc>
            </a:pPr>
            <a:r>
              <a:rPr lang="ru-RU" sz="2200" dirty="0" smtClean="0"/>
              <a:t>Остальные объекты – до 48 символов</a:t>
            </a:r>
          </a:p>
          <a:p>
            <a:r>
              <a:rPr lang="ru-RU" sz="2600" dirty="0" smtClean="0"/>
              <a:t>Допустимые символы:</a:t>
            </a:r>
          </a:p>
          <a:p>
            <a:pPr lvl="1"/>
            <a:r>
              <a:rPr lang="ru-RU" sz="2200" dirty="0" smtClean="0"/>
              <a:t>латинские буквы в верхнем и нижнем регистре (</a:t>
            </a:r>
            <a:r>
              <a:rPr lang="en-US" sz="2200" dirty="0" smtClean="0"/>
              <a:t>A-Z, a-z</a:t>
            </a:r>
            <a:r>
              <a:rPr lang="ru-RU" sz="2200" dirty="0" smtClean="0"/>
              <a:t>)</a:t>
            </a:r>
          </a:p>
          <a:p>
            <a:pPr lvl="1"/>
            <a:r>
              <a:rPr lang="ru-RU" sz="2200" dirty="0" smtClean="0"/>
              <a:t>цифры (0-9)</a:t>
            </a:r>
          </a:p>
          <a:p>
            <a:pPr lvl="1"/>
            <a:r>
              <a:rPr lang="ru-RU" sz="2200" dirty="0" smtClean="0"/>
              <a:t>символ "точка" (.)</a:t>
            </a:r>
          </a:p>
          <a:p>
            <a:pPr lvl="1"/>
            <a:r>
              <a:rPr lang="ru-RU" sz="2200" dirty="0" smtClean="0"/>
              <a:t>символ "подчеркивание" (_)</a:t>
            </a:r>
          </a:p>
          <a:p>
            <a:pPr lvl="1"/>
            <a:r>
              <a:rPr lang="ru-RU" sz="2200" dirty="0" smtClean="0"/>
              <a:t>символ </a:t>
            </a:r>
            <a:r>
              <a:rPr lang="en-US" sz="2200" dirty="0" smtClean="0"/>
              <a:t>slash</a:t>
            </a:r>
            <a:r>
              <a:rPr lang="ru-RU" sz="2200" dirty="0" smtClean="0"/>
              <a:t> (/)</a:t>
            </a:r>
          </a:p>
          <a:p>
            <a:pPr lvl="1"/>
            <a:r>
              <a:rPr lang="ru-RU" sz="2200" dirty="0" smtClean="0"/>
              <a:t>символ "процент" (%)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5.3.1 </a:t>
            </a:r>
            <a:r>
              <a:rPr lang="ru-RU" dirty="0" smtClean="0"/>
              <a:t>Системные объекты (1)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95537" y="1711325"/>
            <a:ext cx="4235202" cy="4289425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При создании менеджера очередей  автоматически создается набор объектов, называемых </a:t>
            </a:r>
            <a:r>
              <a:rPr lang="ru-RU" b="1" i="1" dirty="0" smtClean="0"/>
              <a:t>системными объектами</a:t>
            </a:r>
            <a:r>
              <a:rPr lang="ru-RU" i="1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system objects</a:t>
            </a:r>
            <a:r>
              <a:rPr lang="ru-RU" dirty="0" smtClean="0"/>
              <a:t>) </a:t>
            </a:r>
          </a:p>
          <a:p>
            <a:r>
              <a:rPr lang="ru-RU" dirty="0" smtClean="0"/>
              <a:t>Имя системных объектов</a:t>
            </a:r>
            <a:r>
              <a:rPr lang="en-US" dirty="0" smtClean="0"/>
              <a:t> MQ</a:t>
            </a:r>
            <a:r>
              <a:rPr lang="ru-RU" dirty="0" smtClean="0"/>
              <a:t> начинается  с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SYSTEM.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i="1" dirty="0" smtClean="0"/>
              <a:t>Системные объекты по умолчанию</a:t>
            </a:r>
            <a:r>
              <a:rPr lang="ru-RU" dirty="0" smtClean="0"/>
              <a:t> (</a:t>
            </a:r>
            <a:r>
              <a:rPr lang="en-US" dirty="0" smtClean="0"/>
              <a:t>system default objects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используются в качестве шаблонов при создании объектов менеджера очередей</a:t>
            </a:r>
          </a:p>
          <a:p>
            <a:r>
              <a:rPr lang="ru-RU" b="1" i="1" dirty="0" smtClean="0"/>
              <a:t>Служебные системные объекты</a:t>
            </a:r>
            <a:r>
              <a:rPr lang="ru-RU" dirty="0" smtClean="0"/>
              <a:t> используются менеджером очередей и его служебными программами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5.3.1 </a:t>
            </a:r>
            <a:r>
              <a:rPr lang="ru-RU" dirty="0" smtClean="0"/>
              <a:t>Системные объекты (2)</a:t>
            </a:r>
            <a:endParaRPr lang="ru-RU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141277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SYSTEM.DEFAULT.LOCAL.QUEUE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SYSTEM.DEFAULT.MODEL.QUEUE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SYSTEM.DEFAULT.REMOTE.QUEUE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SYSTEM.DEFAULT.ALIAS.QUEUE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SYSTEM.DEF.SENDER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SYSTEM.DEF.RECEIVER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SYSTEM.DEF.SVRCONN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SYSTEM.DEFAULT.LISTENER.TCP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SYSTEM.DEFAULT.PROCESS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SYSTEM.DEFAULT.SERVICE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SYSTEM.CHANNEL.INITQ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SYSTEM.DEAD.LETTER.QUEUE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SYSTEM.DEFAULT.INITIATION.QUEUE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SYSTEM.AUTO.RECEIVER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SYSTEM.AUTO.SVRCONN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…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5.4 Службы менеджера очередей</a:t>
            </a:r>
            <a:br>
              <a:rPr lang="ru-RU" dirty="0" smtClean="0"/>
            </a:br>
            <a:r>
              <a:rPr lang="ru-RU" dirty="0" smtClean="0"/>
              <a:t>5.4.1 П</a:t>
            </a:r>
            <a:r>
              <a:rPr lang="ru-RU" i="1" dirty="0" smtClean="0"/>
              <a:t>олучатель запросов</a:t>
            </a:r>
          </a:p>
        </p:txBody>
      </p:sp>
      <p:sp>
        <p:nvSpPr>
          <p:cNvPr id="66565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23528" y="1268761"/>
            <a:ext cx="3673475" cy="396044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ru-RU" sz="2000" dirty="0" smtClean="0"/>
              <a:t>Программа </a:t>
            </a:r>
            <a:r>
              <a:rPr lang="ru-RU" sz="2000" b="1" i="1" dirty="0" smtClean="0"/>
              <a:t>получатель запросов</a:t>
            </a:r>
            <a:r>
              <a:rPr lang="ru-RU" sz="2000" b="1" dirty="0" smtClean="0"/>
              <a:t> (</a:t>
            </a:r>
            <a:r>
              <a:rPr lang="en-US" sz="2000" b="1" i="1" dirty="0" smtClean="0"/>
              <a:t>Listener</a:t>
            </a:r>
            <a:r>
              <a:rPr lang="ru-RU" sz="2000" b="1" dirty="0" smtClean="0"/>
              <a:t>)</a:t>
            </a:r>
            <a:r>
              <a:rPr lang="en-US" sz="2000" dirty="0" smtClean="0"/>
              <a:t> </a:t>
            </a:r>
            <a:r>
              <a:rPr lang="ru-RU" sz="2000" dirty="0" smtClean="0"/>
              <a:t>принимает запросы на установку соединения от клиентов и от удаленных канальных агентов</a:t>
            </a:r>
          </a:p>
          <a:p>
            <a:pPr eaLnBrk="1" hangingPunct="1">
              <a:lnSpc>
                <a:spcPct val="100000"/>
              </a:lnSpc>
            </a:pPr>
            <a:endParaRPr lang="ru-RU" sz="2000" dirty="0" smtClean="0"/>
          </a:p>
        </p:txBody>
      </p:sp>
      <p:sp>
        <p:nvSpPr>
          <p:cNvPr id="66566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139952" y="1196752"/>
            <a:ext cx="4320480" cy="3416649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sz="2000" dirty="0" smtClean="0"/>
              <a:t>Listener</a:t>
            </a:r>
            <a:r>
              <a:rPr lang="ru-RU" sz="2000" dirty="0" smtClean="0"/>
              <a:t> поддерживает различные протоколы связи</a:t>
            </a:r>
            <a:r>
              <a:rPr lang="en-US" sz="2000" dirty="0" smtClean="0"/>
              <a:t>: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800" dirty="0" smtClean="0"/>
              <a:t>TCP/IP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800" dirty="0" smtClean="0"/>
              <a:t>NetBIOS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800" dirty="0" smtClean="0"/>
              <a:t>LU62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800" dirty="0" smtClean="0"/>
              <a:t>SPX</a:t>
            </a:r>
          </a:p>
          <a:p>
            <a:pPr eaLnBrk="1" hangingPunct="1">
              <a:lnSpc>
                <a:spcPct val="100000"/>
              </a:lnSpc>
            </a:pPr>
            <a:r>
              <a:rPr lang="ru-RU" sz="2000" dirty="0" smtClean="0"/>
              <a:t>По умолчанию для протокола </a:t>
            </a:r>
            <a:r>
              <a:rPr lang="en-US" sz="2000" dirty="0" smtClean="0"/>
              <a:t>TCP/IP Listener </a:t>
            </a:r>
            <a:r>
              <a:rPr lang="ru-RU" sz="2000" dirty="0" smtClean="0"/>
              <a:t>прослушивает порт 1414</a:t>
            </a:r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2681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66562" name="Object 7"/>
          <p:cNvGraphicFramePr>
            <a:graphicFrameLocks noChangeAspect="1"/>
          </p:cNvGraphicFramePr>
          <p:nvPr/>
        </p:nvGraphicFramePr>
        <p:xfrm>
          <a:off x="1259632" y="4509120"/>
          <a:ext cx="5584892" cy="1922860"/>
        </p:xfrm>
        <a:graphic>
          <a:graphicData uri="http://schemas.openxmlformats.org/presentationml/2006/ole">
            <p:oleObj spid="_x0000_s140290" name="Рисунок" r:id="rId3" imgW="4347319" imgH="1495432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5.4.2 Работа с объектом</a:t>
            </a:r>
            <a:br>
              <a:rPr lang="ru-RU" dirty="0" smtClean="0"/>
            </a:br>
            <a:r>
              <a:rPr lang="ru-RU" i="1" dirty="0" smtClean="0"/>
              <a:t>получатель запросов</a:t>
            </a:r>
            <a:r>
              <a:rPr lang="en-US" i="1" dirty="0" smtClean="0"/>
              <a:t> (1)</a:t>
            </a:r>
            <a:endParaRPr lang="ru-RU" i="1" dirty="0" smtClean="0"/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3106738" cy="1397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1600" smtClean="0"/>
              <a:t>Объект </a:t>
            </a:r>
            <a:r>
              <a:rPr lang="ru-RU" sz="1600" b="1" i="1" smtClean="0"/>
              <a:t>получатель запросов</a:t>
            </a:r>
            <a:r>
              <a:rPr lang="ru-RU" sz="1600" smtClean="0"/>
              <a:t> позволяет управлять программой </a:t>
            </a:r>
            <a:r>
              <a:rPr lang="en-US" sz="1600" smtClean="0"/>
              <a:t>Listener </a:t>
            </a:r>
            <a:r>
              <a:rPr lang="ru-RU" sz="1600" smtClean="0"/>
              <a:t>при помощи команд </a:t>
            </a:r>
            <a:r>
              <a:rPr lang="en-US" sz="1600" smtClean="0"/>
              <a:t>MQSC</a:t>
            </a:r>
          </a:p>
          <a:p>
            <a:pPr eaLnBrk="1" hangingPunct="1">
              <a:lnSpc>
                <a:spcPct val="80000"/>
              </a:lnSpc>
            </a:pPr>
            <a:endParaRPr lang="ru-RU" sz="1600" smtClean="0"/>
          </a:p>
        </p:txBody>
      </p:sp>
      <p:sp>
        <p:nvSpPr>
          <p:cNvPr id="68614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3348038" y="1600200"/>
            <a:ext cx="5338762" cy="13239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600" b="1" smtClean="0"/>
              <a:t>DEFINE LISTENER</a:t>
            </a:r>
            <a:r>
              <a:rPr lang="en-US" sz="1600" smtClean="0"/>
              <a:t> – </a:t>
            </a:r>
            <a:r>
              <a:rPr lang="ru-RU" sz="1600" smtClean="0"/>
              <a:t>создание объекта </a:t>
            </a:r>
            <a:r>
              <a:rPr lang="en-US" sz="1600" smtClean="0"/>
              <a:t>Listener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b="1" smtClean="0"/>
              <a:t>ALTER LISTENER</a:t>
            </a:r>
            <a:r>
              <a:rPr lang="en-US" sz="1600" smtClean="0"/>
              <a:t> –</a:t>
            </a:r>
            <a:r>
              <a:rPr lang="ru-RU" sz="1600" smtClean="0"/>
              <a:t> изменение объекта </a:t>
            </a:r>
            <a:r>
              <a:rPr lang="en-US" sz="1600" smtClean="0"/>
              <a:t>Listener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b="1" smtClean="0"/>
              <a:t>DELETE LISTENER</a:t>
            </a:r>
            <a:r>
              <a:rPr lang="en-US" sz="1600" smtClean="0"/>
              <a:t> –</a:t>
            </a:r>
            <a:r>
              <a:rPr lang="ru-RU" sz="1600" smtClean="0"/>
              <a:t> удаление объекта </a:t>
            </a:r>
            <a:r>
              <a:rPr lang="en-US" sz="1600" smtClean="0"/>
              <a:t>Listener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b="1" smtClean="0"/>
              <a:t>DISPLAY LISTENER</a:t>
            </a:r>
            <a:r>
              <a:rPr lang="en-US" sz="1600" smtClean="0"/>
              <a:t> – </a:t>
            </a:r>
            <a:r>
              <a:rPr lang="ru-RU" sz="1600" smtClean="0"/>
              <a:t>просмотр параметров объекта </a:t>
            </a:r>
            <a:r>
              <a:rPr lang="en-US" sz="1600" smtClean="0"/>
              <a:t>Listener</a:t>
            </a:r>
            <a:endParaRPr lang="ru-RU" sz="1600" smtClean="0"/>
          </a:p>
        </p:txBody>
      </p:sp>
      <p:graphicFrame>
        <p:nvGraphicFramePr>
          <p:cNvPr id="68610" name="Object 6"/>
          <p:cNvGraphicFramePr>
            <a:graphicFrameLocks noChangeAspect="1"/>
          </p:cNvGraphicFramePr>
          <p:nvPr/>
        </p:nvGraphicFramePr>
        <p:xfrm>
          <a:off x="873646" y="2908822"/>
          <a:ext cx="7082730" cy="3112466"/>
        </p:xfrm>
        <a:graphic>
          <a:graphicData uri="http://schemas.openxmlformats.org/presentationml/2006/ole">
            <p:oleObj spid="_x0000_s142338" name="Visio" r:id="rId3" imgW="5715284" imgH="2512202" progId="Visio.Drawing.11">
              <p:embed/>
            </p:oleObj>
          </a:graphicData>
        </a:graphic>
      </p:graphicFrame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755650" y="6151835"/>
            <a:ext cx="4248150" cy="517525"/>
          </a:xfrm>
          <a:prstGeom prst="rect">
            <a:avLst/>
          </a:prstGeom>
          <a:solidFill>
            <a:srgbClr val="FEDAC2"/>
          </a:soli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400" dirty="0"/>
              <a:t>DEFINE LISTENER(MY.LISTENER) </a:t>
            </a:r>
          </a:p>
          <a:p>
            <a:r>
              <a:rPr lang="en-US" sz="1400" dirty="0"/>
              <a:t>TRPTYPE(TCP) PORT (1415) CONTROL(QMGR)</a:t>
            </a:r>
            <a:r>
              <a:rPr lang="ru-RU" sz="14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5.4.2 </a:t>
            </a:r>
            <a:r>
              <a:rPr lang="ru-RU" dirty="0" smtClean="0"/>
              <a:t>Работа с объектом</a:t>
            </a:r>
            <a:br>
              <a:rPr lang="ru-RU" dirty="0" smtClean="0"/>
            </a:br>
            <a:r>
              <a:rPr lang="ru-RU" i="1" dirty="0" smtClean="0"/>
              <a:t>получатель запросов</a:t>
            </a:r>
            <a:r>
              <a:rPr lang="en-US" i="1" dirty="0" smtClean="0"/>
              <a:t> (2)</a:t>
            </a:r>
            <a:endParaRPr lang="ru-RU" i="1" dirty="0" smtClean="0"/>
          </a:p>
        </p:txBody>
      </p:sp>
      <p:sp>
        <p:nvSpPr>
          <p:cNvPr id="6963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7573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smtClean="0"/>
              <a:t>START LISTENER</a:t>
            </a:r>
            <a:r>
              <a:rPr lang="en-US" sz="2400" smtClean="0"/>
              <a:t> – </a:t>
            </a:r>
            <a:r>
              <a:rPr lang="ru-RU" sz="2400" smtClean="0"/>
              <a:t>запуск программы </a:t>
            </a:r>
            <a:r>
              <a:rPr lang="en-US" sz="2400" smtClean="0"/>
              <a:t>Listener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STOP LISTENER</a:t>
            </a:r>
            <a:r>
              <a:rPr lang="en-US" sz="2400" smtClean="0"/>
              <a:t> –</a:t>
            </a:r>
            <a:r>
              <a:rPr lang="ru-RU" sz="2400" smtClean="0"/>
              <a:t> остановка программы </a:t>
            </a:r>
            <a:r>
              <a:rPr lang="en-US" sz="2400" smtClean="0"/>
              <a:t>Listener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DISPLAY LSSTATUS</a:t>
            </a:r>
            <a:r>
              <a:rPr lang="en-US" sz="2400" smtClean="0"/>
              <a:t> – </a:t>
            </a:r>
            <a:r>
              <a:rPr lang="ru-RU" sz="2400" smtClean="0"/>
              <a:t>просмотр информации о статусе программы </a:t>
            </a:r>
            <a:r>
              <a:rPr lang="en-US" sz="2400" smtClean="0"/>
              <a:t>Listener</a:t>
            </a:r>
            <a:endParaRPr lang="ru-RU" sz="2400" smtClean="0"/>
          </a:p>
        </p:txBody>
      </p:sp>
      <p:graphicFrame>
        <p:nvGraphicFramePr>
          <p:cNvPr id="69634" name="Object 8"/>
          <p:cNvGraphicFramePr>
            <a:graphicFrameLocks noChangeAspect="1"/>
          </p:cNvGraphicFramePr>
          <p:nvPr/>
        </p:nvGraphicFramePr>
        <p:xfrm>
          <a:off x="1763713" y="3644900"/>
          <a:ext cx="5454650" cy="466725"/>
        </p:xfrm>
        <a:graphic>
          <a:graphicData uri="http://schemas.openxmlformats.org/presentationml/2006/ole">
            <p:oleObj spid="_x0000_s143362" name="Visio" r:id="rId3" imgW="3495365" imgH="298460" progId="Visio.Drawing.11">
              <p:embed/>
            </p:oleObj>
          </a:graphicData>
        </a:graphic>
      </p:graphicFrame>
      <p:graphicFrame>
        <p:nvGraphicFramePr>
          <p:cNvPr id="69635" name="Object 9"/>
          <p:cNvGraphicFramePr>
            <a:graphicFrameLocks noChangeAspect="1"/>
          </p:cNvGraphicFramePr>
          <p:nvPr/>
        </p:nvGraphicFramePr>
        <p:xfrm>
          <a:off x="1763713" y="4148138"/>
          <a:ext cx="5467350" cy="466725"/>
        </p:xfrm>
        <a:graphic>
          <a:graphicData uri="http://schemas.openxmlformats.org/presentationml/2006/ole">
            <p:oleObj spid="_x0000_s143363" name="Visio" r:id="rId4" imgW="3505444" imgH="298460" progId="Visio.Drawing.11">
              <p:embed/>
            </p:oleObj>
          </a:graphicData>
        </a:graphic>
      </p:graphicFrame>
      <p:graphicFrame>
        <p:nvGraphicFramePr>
          <p:cNvPr id="69636" name="Object 10"/>
          <p:cNvGraphicFramePr>
            <a:graphicFrameLocks noChangeAspect="1"/>
          </p:cNvGraphicFramePr>
          <p:nvPr/>
        </p:nvGraphicFramePr>
        <p:xfrm>
          <a:off x="1763713" y="4652963"/>
          <a:ext cx="5473700" cy="466725"/>
        </p:xfrm>
        <a:graphic>
          <a:graphicData uri="http://schemas.openxmlformats.org/presentationml/2006/ole">
            <p:oleObj spid="_x0000_s143364" name="Visio" r:id="rId5" imgW="3505444" imgH="2984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5.4.3 </a:t>
            </a:r>
            <a:r>
              <a:rPr lang="ru-RU" dirty="0" smtClean="0"/>
              <a:t>Командный сервер</a:t>
            </a:r>
          </a:p>
        </p:txBody>
      </p:sp>
      <p:sp>
        <p:nvSpPr>
          <p:cNvPr id="7578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84784"/>
            <a:ext cx="4038600" cy="29813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1800" b="1" i="1" dirty="0" smtClean="0"/>
              <a:t>Командный сервер (</a:t>
            </a:r>
            <a:r>
              <a:rPr lang="en-US" sz="1800" b="1" i="1" dirty="0" smtClean="0"/>
              <a:t>command server</a:t>
            </a:r>
            <a:r>
              <a:rPr lang="ru-RU" sz="1800" b="1" i="1" dirty="0" smtClean="0"/>
              <a:t>)</a:t>
            </a:r>
            <a:r>
              <a:rPr lang="ru-RU" sz="1800" dirty="0" smtClean="0"/>
              <a:t> - служебная программа, обрабатывающая </a:t>
            </a:r>
            <a:r>
              <a:rPr lang="en-US" sz="1800" dirty="0" smtClean="0"/>
              <a:t>PCF</a:t>
            </a:r>
            <a:r>
              <a:rPr lang="ru-RU" sz="1800" dirty="0" smtClean="0"/>
              <a:t>-команды, посылаемые удаленными программами и менеджерами очередей</a:t>
            </a:r>
          </a:p>
          <a:p>
            <a:pPr eaLnBrk="1" hangingPunct="1">
              <a:lnSpc>
                <a:spcPct val="80000"/>
              </a:lnSpc>
            </a:pPr>
            <a:r>
              <a:rPr lang="ru-RU" sz="1800" dirty="0" smtClean="0"/>
              <a:t>Режим запуска командного сервера определяется параметром менеджера очередей </a:t>
            </a:r>
            <a:r>
              <a:rPr lang="en-US" sz="1800" dirty="0" smtClean="0"/>
              <a:t>SCMDSERV: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QMGR</a:t>
            </a:r>
            <a:r>
              <a:rPr lang="ru-RU" sz="1600" dirty="0" smtClean="0"/>
              <a:t> </a:t>
            </a:r>
            <a:r>
              <a:rPr lang="en-US" sz="1600" dirty="0" smtClean="0"/>
              <a:t>– </a:t>
            </a:r>
            <a:r>
              <a:rPr lang="ru-RU" sz="1600" dirty="0" smtClean="0"/>
              <a:t>автоматический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MANUAL –</a:t>
            </a:r>
            <a:r>
              <a:rPr lang="ru-RU" sz="1600" dirty="0" smtClean="0"/>
              <a:t> ручной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ru-RU" sz="1600" dirty="0" smtClean="0"/>
          </a:p>
        </p:txBody>
      </p:sp>
      <p:sp>
        <p:nvSpPr>
          <p:cNvPr id="75783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484784"/>
            <a:ext cx="4038600" cy="11811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b="1" i="1" smtClean="0"/>
              <a:t>strmqcsv</a:t>
            </a:r>
            <a:r>
              <a:rPr lang="en-US" sz="1800" smtClean="0"/>
              <a:t> –</a:t>
            </a:r>
            <a:r>
              <a:rPr lang="ru-RU" sz="1800" smtClean="0"/>
              <a:t> ручной запуск командного сервера</a:t>
            </a: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z="1800" b="1" i="1" smtClean="0"/>
              <a:t>endmqcsv </a:t>
            </a:r>
            <a:r>
              <a:rPr lang="en-US" sz="1800" smtClean="0"/>
              <a:t>– </a:t>
            </a:r>
            <a:r>
              <a:rPr lang="ru-RU" sz="1800" smtClean="0"/>
              <a:t>ручная остановка командного сервера</a:t>
            </a:r>
            <a:endParaRPr lang="en-US" sz="1800" smtClean="0"/>
          </a:p>
          <a:p>
            <a:pPr eaLnBrk="1" hangingPunct="1">
              <a:lnSpc>
                <a:spcPct val="80000"/>
              </a:lnSpc>
            </a:pPr>
            <a:endParaRPr lang="ru-RU" sz="1800" smtClean="0"/>
          </a:p>
          <a:p>
            <a:pPr eaLnBrk="1" hangingPunct="1">
              <a:lnSpc>
                <a:spcPct val="80000"/>
              </a:lnSpc>
            </a:pPr>
            <a:endParaRPr lang="ru-RU" sz="1800" smtClean="0"/>
          </a:p>
        </p:txBody>
      </p:sp>
      <p:sp>
        <p:nvSpPr>
          <p:cNvPr id="75784" name="Rectangle 6"/>
          <p:cNvSpPr>
            <a:spLocks noChangeArrowheads="1"/>
          </p:cNvSpPr>
          <p:nvPr/>
        </p:nvSpPr>
        <p:spPr bwMode="auto">
          <a:xfrm>
            <a:off x="4843463" y="3340100"/>
            <a:ext cx="3689350" cy="304800"/>
          </a:xfrm>
          <a:prstGeom prst="rect">
            <a:avLst/>
          </a:prstGeom>
          <a:solidFill>
            <a:srgbClr val="FEDAC2"/>
          </a:soli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400"/>
              <a:t>DISPLAY QMSTATUS CMDSERV</a:t>
            </a:r>
            <a:endParaRPr lang="ru-RU" sz="1400"/>
          </a:p>
        </p:txBody>
      </p:sp>
      <p:sp>
        <p:nvSpPr>
          <p:cNvPr id="75785" name="Rectangle 8"/>
          <p:cNvSpPr>
            <a:spLocks noChangeArrowheads="1"/>
          </p:cNvSpPr>
          <p:nvPr/>
        </p:nvSpPr>
        <p:spPr bwMode="auto">
          <a:xfrm>
            <a:off x="4843463" y="3771900"/>
            <a:ext cx="3689350" cy="304800"/>
          </a:xfrm>
          <a:prstGeom prst="rect">
            <a:avLst/>
          </a:prstGeom>
          <a:solidFill>
            <a:srgbClr val="FEDAC2"/>
          </a:soli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400"/>
              <a:t>strmqcsv QM1</a:t>
            </a:r>
            <a:endParaRPr lang="ru-RU" sz="1400"/>
          </a:p>
        </p:txBody>
      </p:sp>
      <p:sp>
        <p:nvSpPr>
          <p:cNvPr id="75786" name="Rectangle 9"/>
          <p:cNvSpPr>
            <a:spLocks noChangeArrowheads="1"/>
          </p:cNvSpPr>
          <p:nvPr/>
        </p:nvSpPr>
        <p:spPr bwMode="auto">
          <a:xfrm>
            <a:off x="4843463" y="4203700"/>
            <a:ext cx="3689350" cy="304800"/>
          </a:xfrm>
          <a:prstGeom prst="rect">
            <a:avLst/>
          </a:prstGeom>
          <a:solidFill>
            <a:srgbClr val="FEDAC2"/>
          </a:soli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400"/>
              <a:t>endmqcsv –c QM1</a:t>
            </a:r>
            <a:endParaRPr lang="ru-RU" sz="1400"/>
          </a:p>
        </p:txBody>
      </p:sp>
      <p:graphicFrame>
        <p:nvGraphicFramePr>
          <p:cNvPr id="75778" name="Object 10"/>
          <p:cNvGraphicFramePr>
            <a:graphicFrameLocks noChangeAspect="1"/>
          </p:cNvGraphicFramePr>
          <p:nvPr/>
        </p:nvGraphicFramePr>
        <p:xfrm>
          <a:off x="755650" y="4652963"/>
          <a:ext cx="7740650" cy="623887"/>
        </p:xfrm>
        <a:graphic>
          <a:graphicData uri="http://schemas.openxmlformats.org/presentationml/2006/ole">
            <p:oleObj spid="_x0000_s144386" name="Visio" r:id="rId3" imgW="5801441" imgH="467848" progId="Visio.Drawing.11">
              <p:embed/>
            </p:oleObj>
          </a:graphicData>
        </a:graphic>
      </p:graphicFrame>
      <p:graphicFrame>
        <p:nvGraphicFramePr>
          <p:cNvPr id="75779" name="Object 11"/>
          <p:cNvGraphicFramePr>
            <a:graphicFrameLocks noChangeAspect="1"/>
          </p:cNvGraphicFramePr>
          <p:nvPr/>
        </p:nvGraphicFramePr>
        <p:xfrm>
          <a:off x="755650" y="5302250"/>
          <a:ext cx="7705725" cy="869950"/>
        </p:xfrm>
        <a:graphic>
          <a:graphicData uri="http://schemas.openxmlformats.org/presentationml/2006/ole">
            <p:oleObj spid="_x0000_s144387" name="Visio" r:id="rId4" imgW="5748122" imgH="649265" progId="Visio.Drawing.11">
              <p:embed/>
            </p:oleObj>
          </a:graphicData>
        </a:graphic>
      </p:graphicFrame>
      <p:sp>
        <p:nvSpPr>
          <p:cNvPr id="75788" name="Rectangle 13"/>
          <p:cNvSpPr>
            <a:spLocks noChangeArrowheads="1"/>
          </p:cNvSpPr>
          <p:nvPr/>
        </p:nvSpPr>
        <p:spPr bwMode="auto">
          <a:xfrm>
            <a:off x="4859338" y="2924175"/>
            <a:ext cx="3689350" cy="304800"/>
          </a:xfrm>
          <a:prstGeom prst="rect">
            <a:avLst/>
          </a:prstGeom>
          <a:solidFill>
            <a:srgbClr val="FEDAC2"/>
          </a:soli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400"/>
              <a:t>ALTER QMGR SCMDSERV</a:t>
            </a:r>
            <a:r>
              <a:rPr lang="ru-RU" sz="1400"/>
              <a:t>(</a:t>
            </a:r>
            <a:r>
              <a:rPr lang="en-US" sz="1400"/>
              <a:t>MANUAL</a:t>
            </a:r>
            <a:r>
              <a:rPr lang="ru-RU" sz="1400"/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188640"/>
            <a:ext cx="5603875" cy="673100"/>
          </a:xfrm>
        </p:spPr>
        <p:txBody>
          <a:bodyPr>
            <a:noAutofit/>
          </a:bodyPr>
          <a:lstStyle/>
          <a:p>
            <a:r>
              <a:rPr lang="ru-RU" sz="2000" dirty="0" smtClean="0"/>
              <a:t>5.5 Управление очередями</a:t>
            </a:r>
            <a:br>
              <a:rPr lang="ru-RU" sz="2000" dirty="0" smtClean="0"/>
            </a:br>
            <a:r>
              <a:rPr lang="ru-RU" sz="2000" dirty="0" smtClean="0"/>
              <a:t>5.5.1 Локальные очереди – параметры (1)</a:t>
            </a:r>
            <a:endParaRPr lang="ru-RU" sz="2000" dirty="0"/>
          </a:p>
        </p:txBody>
      </p:sp>
      <p:sp>
        <p:nvSpPr>
          <p:cNvPr id="7" name="Содержимое 6"/>
          <p:cNvSpPr>
            <a:spLocks noGrp="1"/>
          </p:cNvSpPr>
          <p:nvPr>
            <p:ph sz="half" idx="1"/>
          </p:nvPr>
        </p:nvSpPr>
        <p:spPr>
          <a:xfrm>
            <a:off x="395536" y="1289298"/>
            <a:ext cx="4019178" cy="480399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i="1" dirty="0" smtClean="0"/>
              <a:t>Usage</a:t>
            </a:r>
            <a:r>
              <a:rPr lang="en-US" sz="2400" dirty="0" smtClean="0"/>
              <a:t> - </a:t>
            </a:r>
            <a:r>
              <a:rPr lang="ru-RU" sz="2400" dirty="0" smtClean="0"/>
              <a:t>тип</a:t>
            </a:r>
            <a:r>
              <a:rPr lang="en-US" sz="2400" dirty="0" smtClean="0"/>
              <a:t> </a:t>
            </a:r>
            <a:r>
              <a:rPr lang="ru-RU" sz="2400" dirty="0" smtClean="0"/>
              <a:t>использования очереди: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NORMAL – </a:t>
            </a:r>
            <a:r>
              <a:rPr lang="ru-RU" sz="2000" dirty="0" smtClean="0"/>
              <a:t>простая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XMIT</a:t>
            </a:r>
            <a:r>
              <a:rPr lang="ru-RU" sz="2000" dirty="0" smtClean="0"/>
              <a:t> – трансмиссионная</a:t>
            </a:r>
          </a:p>
          <a:p>
            <a:pPr>
              <a:lnSpc>
                <a:spcPct val="100000"/>
              </a:lnSpc>
            </a:pPr>
            <a:r>
              <a:rPr lang="en-US" sz="2400" b="1" i="1" dirty="0" err="1" smtClean="0"/>
              <a:t>Shareability</a:t>
            </a:r>
            <a:r>
              <a:rPr lang="en-US" sz="2400" dirty="0" smtClean="0"/>
              <a:t> – </a:t>
            </a:r>
            <a:r>
              <a:rPr lang="ru-RU" sz="2400" dirty="0" smtClean="0"/>
              <a:t>одновременное чтение из очереди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SHARE</a:t>
            </a:r>
            <a:endParaRPr lang="ru-RU" sz="2000" dirty="0" smtClean="0"/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NOSHARE</a:t>
            </a:r>
          </a:p>
          <a:p>
            <a:pPr>
              <a:lnSpc>
                <a:spcPct val="100000"/>
              </a:lnSpc>
            </a:pPr>
            <a:r>
              <a:rPr lang="en-US" sz="2400" b="1" i="1" dirty="0" smtClean="0"/>
              <a:t>Retention Interval</a:t>
            </a:r>
            <a:r>
              <a:rPr lang="en-US" sz="2400" dirty="0" smtClean="0"/>
              <a:t> – </a:t>
            </a:r>
            <a:r>
              <a:rPr lang="ru-RU" sz="2400" dirty="0" smtClean="0"/>
              <a:t>время жизни очереди</a:t>
            </a:r>
          </a:p>
          <a:p>
            <a:pPr>
              <a:lnSpc>
                <a:spcPct val="100000"/>
              </a:lnSpc>
            </a:pPr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sz="half" idx="2"/>
          </p:nvPr>
        </p:nvSpPr>
        <p:spPr>
          <a:xfrm>
            <a:off x="4509294" y="1289298"/>
            <a:ext cx="4020914" cy="4803998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2400" b="1" i="1" dirty="0" smtClean="0"/>
              <a:t>Put </a:t>
            </a:r>
            <a:r>
              <a:rPr lang="en-US" sz="2400" dirty="0" smtClean="0"/>
              <a:t>– </a:t>
            </a:r>
            <a:r>
              <a:rPr lang="ru-RU" sz="2400" dirty="0" smtClean="0"/>
              <a:t>разрешение на запись сообщений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ENABLED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DISABLED</a:t>
            </a:r>
          </a:p>
          <a:p>
            <a:pPr>
              <a:lnSpc>
                <a:spcPct val="100000"/>
              </a:lnSpc>
            </a:pPr>
            <a:r>
              <a:rPr lang="en-US" sz="2400" b="1" i="1" dirty="0" smtClean="0"/>
              <a:t>Get</a:t>
            </a:r>
            <a:r>
              <a:rPr lang="en-US" sz="2400" dirty="0" smtClean="0"/>
              <a:t> – </a:t>
            </a:r>
            <a:r>
              <a:rPr lang="ru-RU" sz="2400" dirty="0" smtClean="0"/>
              <a:t>разрешение на чтение сообщений</a:t>
            </a:r>
            <a:endParaRPr lang="en-US" sz="2400" dirty="0" smtClean="0"/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ENABLED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DISABLED</a:t>
            </a:r>
          </a:p>
          <a:p>
            <a:pPr>
              <a:lnSpc>
                <a:spcPct val="100000"/>
              </a:lnSpc>
            </a:pPr>
            <a:r>
              <a:rPr lang="en-US" sz="2400" b="1" i="1" dirty="0" smtClean="0"/>
              <a:t>Default Input Open Option</a:t>
            </a:r>
            <a:r>
              <a:rPr lang="en-US" sz="2400" dirty="0" smtClean="0"/>
              <a:t> – </a:t>
            </a:r>
            <a:r>
              <a:rPr lang="ru-RU" sz="2400" dirty="0" smtClean="0"/>
              <a:t>режим открытия на чтение по умолчанию</a:t>
            </a:r>
            <a:endParaRPr lang="en-US" sz="2400" dirty="0" smtClean="0"/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EXCL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SHARED</a:t>
            </a:r>
            <a:endParaRPr lang="ru-RU" sz="2000" dirty="0" smtClean="0"/>
          </a:p>
          <a:p>
            <a:pPr>
              <a:lnSpc>
                <a:spcPct val="100000"/>
              </a:lnSpc>
            </a:pPr>
            <a:endParaRPr lang="ru-RU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</a:t>
            </a:r>
            <a:r>
              <a:rPr lang="ru-RU" dirty="0" smtClean="0"/>
              <a:t>5.1</a:t>
            </a:r>
            <a:r>
              <a:rPr lang="en-US" dirty="0" smtClean="0"/>
              <a:t> </a:t>
            </a:r>
            <a:r>
              <a:rPr lang="ru-RU" dirty="0" smtClean="0"/>
              <a:t>Локальные очереди – параметры (2)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7123" y="1448780"/>
            <a:ext cx="8235100" cy="500455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600" b="1" i="1" dirty="0" smtClean="0"/>
              <a:t>Message Delivery Sequence </a:t>
            </a:r>
            <a:r>
              <a:rPr lang="ru-RU" sz="2600" dirty="0" smtClean="0"/>
              <a:t>–</a:t>
            </a:r>
            <a:r>
              <a:rPr lang="en-US" sz="2600" dirty="0" smtClean="0"/>
              <a:t> </a:t>
            </a:r>
            <a:r>
              <a:rPr lang="ru-RU" sz="2600" dirty="0" smtClean="0"/>
              <a:t>порядок хранения сообщений: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FIFO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PRIORITY</a:t>
            </a:r>
          </a:p>
          <a:p>
            <a:pPr>
              <a:lnSpc>
                <a:spcPct val="110000"/>
              </a:lnSpc>
            </a:pPr>
            <a:r>
              <a:rPr lang="en-US" sz="2600" b="1" i="1" dirty="0" smtClean="0"/>
              <a:t>Maximum queue depth</a:t>
            </a:r>
            <a:r>
              <a:rPr lang="en-US" sz="2600" dirty="0" smtClean="0"/>
              <a:t> – </a:t>
            </a:r>
            <a:r>
              <a:rPr lang="ru-RU" sz="2600" dirty="0" smtClean="0"/>
              <a:t>максимальная глубина очереди</a:t>
            </a:r>
          </a:p>
          <a:p>
            <a:pPr>
              <a:lnSpc>
                <a:spcPct val="110000"/>
              </a:lnSpc>
            </a:pPr>
            <a:r>
              <a:rPr lang="en-US" sz="2600" b="1" i="1" dirty="0" smtClean="0"/>
              <a:t>Maximum Message Length</a:t>
            </a:r>
            <a:r>
              <a:rPr lang="en-US" sz="2600" dirty="0" smtClean="0"/>
              <a:t> – </a:t>
            </a:r>
            <a:r>
              <a:rPr lang="ru-RU" sz="2600" dirty="0" smtClean="0"/>
              <a:t>максимальная длина сообщения</a:t>
            </a:r>
            <a:endParaRPr lang="ru-RU" sz="2600" b="1" i="1" dirty="0" smtClean="0"/>
          </a:p>
          <a:p>
            <a:pPr>
              <a:lnSpc>
                <a:spcPct val="110000"/>
              </a:lnSpc>
            </a:pPr>
            <a:r>
              <a:rPr lang="en-US" sz="2600" b="1" i="1" dirty="0" smtClean="0"/>
              <a:t>Default Priority</a:t>
            </a:r>
            <a:r>
              <a:rPr lang="en-US" sz="2600" dirty="0" smtClean="0"/>
              <a:t> – </a:t>
            </a:r>
            <a:r>
              <a:rPr lang="ru-RU" sz="2600" dirty="0" smtClean="0"/>
              <a:t>приоритет сообщений по умолчанию</a:t>
            </a:r>
          </a:p>
          <a:p>
            <a:pPr>
              <a:lnSpc>
                <a:spcPct val="110000"/>
              </a:lnSpc>
            </a:pPr>
            <a:r>
              <a:rPr lang="en-US" sz="2600" b="1" i="1" dirty="0" smtClean="0"/>
              <a:t>Default Persistence</a:t>
            </a:r>
            <a:r>
              <a:rPr lang="en-US" sz="2600" dirty="0" smtClean="0"/>
              <a:t> – </a:t>
            </a:r>
            <a:r>
              <a:rPr lang="ru-RU" sz="2600" dirty="0" smtClean="0"/>
              <a:t>способ хранения сообщений по умолчанию</a:t>
            </a:r>
            <a:r>
              <a:rPr lang="en-US" sz="2600" dirty="0" smtClean="0"/>
              <a:t>:</a:t>
            </a:r>
          </a:p>
          <a:p>
            <a:pPr lvl="1">
              <a:lnSpc>
                <a:spcPct val="110000"/>
              </a:lnSpc>
            </a:pPr>
            <a:r>
              <a:rPr lang="en-US" sz="2200" dirty="0" smtClean="0"/>
              <a:t>YES</a:t>
            </a:r>
          </a:p>
          <a:p>
            <a:pPr lvl="1">
              <a:lnSpc>
                <a:spcPct val="110000"/>
              </a:lnSpc>
            </a:pPr>
            <a:r>
              <a:rPr lang="en-US" sz="2200" dirty="0" smtClean="0"/>
              <a:t>NO</a:t>
            </a:r>
            <a:endParaRPr lang="ru-RU" sz="2200" dirty="0" smtClean="0"/>
          </a:p>
          <a:p>
            <a:r>
              <a:rPr lang="en-US" sz="2600" b="1" i="1" dirty="0" err="1" smtClean="0"/>
              <a:t>Backout</a:t>
            </a:r>
            <a:r>
              <a:rPr lang="en-US" sz="2600" b="1" i="1" dirty="0" smtClean="0"/>
              <a:t> queue name</a:t>
            </a:r>
            <a:r>
              <a:rPr lang="en-US" sz="2600" dirty="0" smtClean="0"/>
              <a:t> - </a:t>
            </a:r>
            <a:r>
              <a:rPr lang="ru-RU" sz="2600" dirty="0" smtClean="0"/>
              <a:t>название очереди откатов</a:t>
            </a:r>
          </a:p>
          <a:p>
            <a:r>
              <a:rPr lang="en-US" sz="2600" b="1" i="1" dirty="0" err="1" smtClean="0"/>
              <a:t>Backout</a:t>
            </a:r>
            <a:r>
              <a:rPr lang="en-US" sz="2600" b="1" i="1" dirty="0" smtClean="0"/>
              <a:t> threshold</a:t>
            </a:r>
            <a:r>
              <a:rPr lang="en-US" sz="2600" dirty="0" smtClean="0"/>
              <a:t> – </a:t>
            </a:r>
            <a:r>
              <a:rPr lang="ru-RU" sz="2600" dirty="0" smtClean="0"/>
              <a:t>порог откатов транзакций для сообщения</a:t>
            </a:r>
            <a:endParaRPr lang="ru-RU" sz="2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1.4.4 Клиент-сервер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ru-RU" dirty="0" smtClean="0"/>
              <a:t>Клиент-сервер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204864"/>
            <a:ext cx="5448266" cy="3312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5112568" cy="922337"/>
          </a:xfrm>
        </p:spPr>
        <p:txBody>
          <a:bodyPr/>
          <a:lstStyle/>
          <a:p>
            <a:pPr eaLnBrk="1" hangingPunct="1"/>
            <a:r>
              <a:rPr lang="ru-RU" dirty="0" smtClean="0"/>
              <a:t>5.5.2 </a:t>
            </a:r>
            <a:r>
              <a:rPr lang="ru-RU" dirty="0" smtClean="0"/>
              <a:t>Создание и настройка</a:t>
            </a:r>
            <a:br>
              <a:rPr lang="ru-RU" dirty="0" smtClean="0"/>
            </a:br>
            <a:r>
              <a:rPr lang="ru-RU" dirty="0" smtClean="0"/>
              <a:t>локальных очередей</a:t>
            </a:r>
          </a:p>
        </p:txBody>
      </p:sp>
      <p:graphicFrame>
        <p:nvGraphicFramePr>
          <p:cNvPr id="41986" name="Object 3"/>
          <p:cNvGraphicFramePr>
            <a:graphicFrameLocks noChangeAspect="1"/>
          </p:cNvGraphicFramePr>
          <p:nvPr>
            <p:ph type="body" sz="half" idx="1"/>
          </p:nvPr>
        </p:nvGraphicFramePr>
        <p:xfrm>
          <a:off x="175165" y="1124744"/>
          <a:ext cx="4734973" cy="5617369"/>
        </p:xfrm>
        <a:graphic>
          <a:graphicData uri="http://schemas.openxmlformats.org/presentationml/2006/ole">
            <p:oleObj spid="_x0000_s134146" name="Visio" r:id="rId3" imgW="4252244" imgH="5045862" progId="Visio.Drawing.11">
              <p:embed/>
            </p:oleObj>
          </a:graphicData>
        </a:graphic>
      </p:graphicFrame>
      <p:sp>
        <p:nvSpPr>
          <p:cNvPr id="41989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003800" y="1484313"/>
            <a:ext cx="3683000" cy="18002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b="1" dirty="0" smtClean="0"/>
              <a:t>DEFINE</a:t>
            </a:r>
            <a:r>
              <a:rPr lang="ru-RU" sz="1800" b="1" dirty="0" smtClean="0"/>
              <a:t> </a:t>
            </a:r>
            <a:r>
              <a:rPr lang="en-US" sz="1800" b="1" dirty="0" smtClean="0"/>
              <a:t>QLOCAL</a:t>
            </a:r>
            <a:r>
              <a:rPr lang="ru-RU" sz="1800" dirty="0" smtClean="0"/>
              <a:t> – создание локальной очереди 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 dirty="0" smtClean="0"/>
              <a:t>ALTER QLOCAL</a:t>
            </a:r>
            <a:r>
              <a:rPr lang="en-US" sz="1800" dirty="0" smtClean="0"/>
              <a:t> </a:t>
            </a:r>
            <a:r>
              <a:rPr lang="ru-RU" sz="1800" dirty="0" smtClean="0"/>
              <a:t>–</a:t>
            </a:r>
            <a:r>
              <a:rPr lang="en-US" sz="1800" dirty="0" smtClean="0"/>
              <a:t> </a:t>
            </a:r>
            <a:r>
              <a:rPr lang="ru-RU" sz="1800" dirty="0" smtClean="0"/>
              <a:t>изменение параметров локальной очереди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 dirty="0" smtClean="0"/>
              <a:t>DELETE QLOCAL</a:t>
            </a:r>
            <a:r>
              <a:rPr lang="en-US" sz="1800" dirty="0" smtClean="0"/>
              <a:t> </a:t>
            </a:r>
            <a:r>
              <a:rPr lang="ru-RU" sz="1800" dirty="0" smtClean="0"/>
              <a:t>–</a:t>
            </a:r>
            <a:r>
              <a:rPr lang="en-US" sz="1800" dirty="0" smtClean="0"/>
              <a:t> </a:t>
            </a:r>
            <a:r>
              <a:rPr lang="ru-RU" sz="1800" dirty="0" smtClean="0"/>
              <a:t>удаление локальной очереди</a:t>
            </a:r>
          </a:p>
        </p:txBody>
      </p:sp>
      <p:sp>
        <p:nvSpPr>
          <p:cNvPr id="41991" name="Rectangle 8"/>
          <p:cNvSpPr>
            <a:spLocks noChangeArrowheads="1"/>
          </p:cNvSpPr>
          <p:nvPr/>
        </p:nvSpPr>
        <p:spPr bwMode="auto">
          <a:xfrm>
            <a:off x="5076825" y="3429000"/>
            <a:ext cx="3859213" cy="1282700"/>
          </a:xfrm>
          <a:prstGeom prst="rect">
            <a:avLst/>
          </a:prstGeom>
          <a:solidFill>
            <a:srgbClr val="FEDAC2"/>
          </a:solidFill>
          <a:ln w="9525">
            <a:noFill/>
            <a:miter lim="800000"/>
            <a:headEnd/>
            <a:tailEnd/>
          </a:ln>
        </p:spPr>
        <p:txBody>
          <a:bodyPr tIns="30153" bIns="0" anchor="ctr">
            <a:spAutoFit/>
          </a:bodyPr>
          <a:lstStyle/>
          <a:p>
            <a:r>
              <a:rPr lang="en-US" sz="1600"/>
              <a:t>DEFINE QLOCAL(MY.LOCAL.QUEUE) PUT(ENABLED) GET(ENABLED)     </a:t>
            </a:r>
            <a:br>
              <a:rPr lang="en-US" sz="1600"/>
            </a:br>
            <a:r>
              <a:rPr lang="en-US" sz="1600"/>
              <a:t>MSGDLVSQ(PRIORITY) MAXDEPTH(1000) USAGE(NORMAL)      </a:t>
            </a:r>
            <a:r>
              <a:rPr lang="ru-RU"/>
              <a:t> </a:t>
            </a:r>
          </a:p>
        </p:txBody>
      </p:sp>
      <p:sp>
        <p:nvSpPr>
          <p:cNvPr id="41992" name="Rectangle 9"/>
          <p:cNvSpPr>
            <a:spLocks noChangeArrowheads="1"/>
          </p:cNvSpPr>
          <p:nvPr/>
        </p:nvSpPr>
        <p:spPr bwMode="auto">
          <a:xfrm>
            <a:off x="5110163" y="4868863"/>
            <a:ext cx="3805237" cy="581025"/>
          </a:xfrm>
          <a:prstGeom prst="rect">
            <a:avLst/>
          </a:prstGeom>
          <a:solidFill>
            <a:srgbClr val="FEDAC2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600"/>
              <a:t>ALTER QLOCAL(MY.LOCAL.QUEUE) PUT(DISABLED) </a:t>
            </a:r>
            <a:r>
              <a:rPr lang="ru-RU" sz="1600"/>
              <a:t> </a:t>
            </a:r>
          </a:p>
        </p:txBody>
      </p:sp>
      <p:sp>
        <p:nvSpPr>
          <p:cNvPr id="41993" name="Rectangle 10"/>
          <p:cNvSpPr>
            <a:spLocks noChangeArrowheads="1"/>
          </p:cNvSpPr>
          <p:nvPr/>
        </p:nvSpPr>
        <p:spPr bwMode="auto">
          <a:xfrm>
            <a:off x="5110163" y="5613400"/>
            <a:ext cx="3805237" cy="336550"/>
          </a:xfrm>
          <a:prstGeom prst="rect">
            <a:avLst/>
          </a:prstGeom>
          <a:solidFill>
            <a:srgbClr val="FEDAC2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600"/>
              <a:t>DELETE QLOCAL(MY.LOCAL.QUEUE)</a:t>
            </a:r>
            <a:endParaRPr lang="ru-RU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5.5.3 </a:t>
            </a:r>
            <a:r>
              <a:rPr lang="ru-RU" dirty="0" smtClean="0"/>
              <a:t>Модельные очереди - параметры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Для модельных очередей указывается практически такой же набор параметров, как и для локальных очередей</a:t>
            </a:r>
          </a:p>
          <a:p>
            <a:r>
              <a:rPr lang="ru-RU" dirty="0" smtClean="0"/>
              <a:t>Локальная динамическая очередь при создании наследует значения параметров родительской модельной очереди</a:t>
            </a:r>
          </a:p>
          <a:p>
            <a:r>
              <a:rPr lang="en-US" b="1" i="1" dirty="0" smtClean="0"/>
              <a:t>Definition Type</a:t>
            </a:r>
            <a:r>
              <a:rPr lang="en-US" dirty="0" smtClean="0"/>
              <a:t> – </a:t>
            </a:r>
            <a:r>
              <a:rPr lang="ru-RU" dirty="0" smtClean="0"/>
              <a:t>тип динамических очередей:</a:t>
            </a:r>
          </a:p>
          <a:p>
            <a:pPr lvl="1"/>
            <a:r>
              <a:rPr lang="en-US" dirty="0" smtClean="0"/>
              <a:t>PERMDYN – </a:t>
            </a:r>
            <a:r>
              <a:rPr lang="ru-RU" dirty="0" smtClean="0"/>
              <a:t>постоянные</a:t>
            </a:r>
          </a:p>
          <a:p>
            <a:pPr lvl="1"/>
            <a:r>
              <a:rPr lang="en-US" dirty="0" smtClean="0"/>
              <a:t>TEMPDYN – </a:t>
            </a:r>
            <a:r>
              <a:rPr lang="ru-RU" dirty="0" smtClean="0"/>
              <a:t>временные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16633"/>
            <a:ext cx="5040560" cy="864096"/>
          </a:xfrm>
        </p:spPr>
        <p:txBody>
          <a:bodyPr>
            <a:noAutofit/>
          </a:bodyPr>
          <a:lstStyle/>
          <a:p>
            <a:pPr eaLnBrk="1" hangingPunct="1"/>
            <a:r>
              <a:rPr lang="ru-RU" dirty="0" smtClean="0"/>
              <a:t>5.5.4 </a:t>
            </a:r>
            <a:r>
              <a:rPr lang="ru-RU" dirty="0" smtClean="0"/>
              <a:t>Создание и настройка</a:t>
            </a:r>
            <a:br>
              <a:rPr lang="ru-RU" dirty="0" smtClean="0"/>
            </a:br>
            <a:r>
              <a:rPr lang="ru-RU" dirty="0" smtClean="0"/>
              <a:t>модельных очередей</a:t>
            </a:r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32040" y="1268760"/>
            <a:ext cx="3816350" cy="2016224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sz="1800" b="1" dirty="0" smtClean="0"/>
              <a:t>DEFINE</a:t>
            </a:r>
            <a:r>
              <a:rPr lang="ru-RU" sz="1800" b="1" dirty="0" smtClean="0"/>
              <a:t> </a:t>
            </a:r>
            <a:r>
              <a:rPr lang="en-US" sz="1800" b="1" dirty="0" smtClean="0"/>
              <a:t>QMODEL</a:t>
            </a:r>
            <a:r>
              <a:rPr lang="ru-RU" sz="1800" dirty="0" smtClean="0"/>
              <a:t> – создание модельной очереди 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b="1" dirty="0" smtClean="0"/>
              <a:t>ALTER QMODEL</a:t>
            </a:r>
            <a:r>
              <a:rPr lang="en-US" sz="1800" dirty="0" smtClean="0"/>
              <a:t> </a:t>
            </a:r>
            <a:r>
              <a:rPr lang="ru-RU" sz="1800" dirty="0" smtClean="0"/>
              <a:t>–</a:t>
            </a:r>
            <a:r>
              <a:rPr lang="en-US" sz="1800" dirty="0" smtClean="0"/>
              <a:t> </a:t>
            </a:r>
            <a:r>
              <a:rPr lang="ru-RU" sz="1800" dirty="0" smtClean="0"/>
              <a:t>изменение параметров модельной очереди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b="1" dirty="0" smtClean="0"/>
              <a:t>DELETE QMODEL</a:t>
            </a:r>
            <a:r>
              <a:rPr lang="en-US" sz="1800" dirty="0" smtClean="0"/>
              <a:t> </a:t>
            </a:r>
            <a:r>
              <a:rPr lang="ru-RU" sz="1800" dirty="0" smtClean="0"/>
              <a:t>–</a:t>
            </a:r>
            <a:r>
              <a:rPr lang="en-US" sz="1800" dirty="0" smtClean="0"/>
              <a:t> </a:t>
            </a:r>
            <a:r>
              <a:rPr lang="ru-RU" sz="1800" dirty="0" smtClean="0"/>
              <a:t>удаление модельной очереди</a:t>
            </a:r>
          </a:p>
        </p:txBody>
      </p:sp>
      <p:sp>
        <p:nvSpPr>
          <p:cNvPr id="43015" name="Rectangle 6"/>
          <p:cNvSpPr>
            <a:spLocks noChangeArrowheads="1"/>
          </p:cNvSpPr>
          <p:nvPr/>
        </p:nvSpPr>
        <p:spPr bwMode="auto">
          <a:xfrm>
            <a:off x="5003800" y="3479800"/>
            <a:ext cx="3960813" cy="549275"/>
          </a:xfrm>
          <a:prstGeom prst="rect">
            <a:avLst/>
          </a:prstGeom>
          <a:solidFill>
            <a:srgbClr val="FEDAC2"/>
          </a:solidFill>
          <a:ln w="9525">
            <a:noFill/>
            <a:miter lim="800000"/>
            <a:headEnd/>
            <a:tailEnd/>
          </a:ln>
        </p:spPr>
        <p:txBody>
          <a:bodyPr tIns="30153" bIns="0" anchor="ctr">
            <a:spAutoFit/>
          </a:bodyPr>
          <a:lstStyle/>
          <a:p>
            <a:r>
              <a:rPr lang="en-US" sz="1600"/>
              <a:t>DEFINE QMODEL(MY.MODEL.QUEUE)</a:t>
            </a:r>
          </a:p>
          <a:p>
            <a:r>
              <a:rPr lang="en-US" sz="1600"/>
              <a:t>DEFTYPE(PERMDYN)</a:t>
            </a:r>
            <a:r>
              <a:rPr lang="ru-RU"/>
              <a:t> </a:t>
            </a:r>
          </a:p>
        </p:txBody>
      </p:sp>
      <p:sp>
        <p:nvSpPr>
          <p:cNvPr id="43016" name="Rectangle 7"/>
          <p:cNvSpPr>
            <a:spLocks noChangeArrowheads="1"/>
          </p:cNvSpPr>
          <p:nvPr/>
        </p:nvSpPr>
        <p:spPr bwMode="auto">
          <a:xfrm>
            <a:off x="5003800" y="4216400"/>
            <a:ext cx="3960813" cy="581025"/>
          </a:xfrm>
          <a:prstGeom prst="rect">
            <a:avLst/>
          </a:prstGeom>
          <a:solidFill>
            <a:srgbClr val="FEDAC2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600"/>
              <a:t>ALTER QMODEL(MY.MODEL.QUEUE) PUT(DISABLED) </a:t>
            </a:r>
            <a:r>
              <a:rPr lang="ru-RU" sz="1600"/>
              <a:t> </a:t>
            </a:r>
          </a:p>
        </p:txBody>
      </p:sp>
      <p:sp>
        <p:nvSpPr>
          <p:cNvPr id="43017" name="Rectangle 8"/>
          <p:cNvSpPr>
            <a:spLocks noChangeArrowheads="1"/>
          </p:cNvSpPr>
          <p:nvPr/>
        </p:nvSpPr>
        <p:spPr bwMode="auto">
          <a:xfrm>
            <a:off x="5003800" y="5013325"/>
            <a:ext cx="3960813" cy="336550"/>
          </a:xfrm>
          <a:prstGeom prst="rect">
            <a:avLst/>
          </a:prstGeom>
          <a:solidFill>
            <a:srgbClr val="FEDAC2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600"/>
              <a:t>DELETE QMODEL(MY.MODEL.QUEUE)</a:t>
            </a:r>
            <a:endParaRPr lang="ru-RU" sz="1600"/>
          </a:p>
        </p:txBody>
      </p:sp>
      <p:graphicFrame>
        <p:nvGraphicFramePr>
          <p:cNvPr id="43010" name="Object 9"/>
          <p:cNvGraphicFramePr>
            <a:graphicFrameLocks noChangeAspect="1"/>
          </p:cNvGraphicFramePr>
          <p:nvPr/>
        </p:nvGraphicFramePr>
        <p:xfrm>
          <a:off x="117365" y="1196752"/>
          <a:ext cx="4670535" cy="5429920"/>
        </p:xfrm>
        <a:graphic>
          <a:graphicData uri="http://schemas.openxmlformats.org/presentationml/2006/ole">
            <p:oleObj spid="_x0000_s135170" name="Visio" r:id="rId3" imgW="4225585" imgH="5498104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38" y="248444"/>
            <a:ext cx="6158470" cy="66027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5.5.5 </a:t>
            </a:r>
            <a:r>
              <a:rPr lang="ru-RU" dirty="0" err="1" smtClean="0"/>
              <a:t>Псевдоочереди</a:t>
            </a:r>
            <a:r>
              <a:rPr lang="ru-RU" dirty="0" smtClean="0"/>
              <a:t> - параметры </a:t>
            </a:r>
            <a:br>
              <a:rPr lang="ru-RU" dirty="0" smtClean="0"/>
            </a:br>
            <a:r>
              <a:rPr lang="ru-RU" dirty="0" smtClean="0"/>
              <a:t>5.5.6 </a:t>
            </a:r>
            <a:r>
              <a:rPr lang="ru-RU" dirty="0" smtClean="0"/>
              <a:t>Создание </a:t>
            </a:r>
            <a:r>
              <a:rPr lang="ru-RU" dirty="0" err="1" smtClean="0"/>
              <a:t>псевдоочередей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196752"/>
            <a:ext cx="8235100" cy="1080120"/>
          </a:xfrm>
        </p:spPr>
        <p:txBody>
          <a:bodyPr>
            <a:normAutofit fontScale="70000" lnSpcReduction="20000"/>
          </a:bodyPr>
          <a:lstStyle/>
          <a:p>
            <a:r>
              <a:rPr lang="en-US" b="1" i="1" dirty="0" smtClean="0"/>
              <a:t>Target Queue Name</a:t>
            </a:r>
            <a:r>
              <a:rPr lang="en-US" dirty="0" smtClean="0"/>
              <a:t> – </a:t>
            </a:r>
            <a:r>
              <a:rPr lang="ru-RU" dirty="0" smtClean="0"/>
              <a:t>название базовой очереди</a:t>
            </a:r>
          </a:p>
          <a:p>
            <a:r>
              <a:rPr lang="ru-RU" dirty="0" smtClean="0"/>
              <a:t>Для </a:t>
            </a:r>
            <a:r>
              <a:rPr lang="ru-RU" dirty="0" err="1" smtClean="0"/>
              <a:t>псевдоочередей</a:t>
            </a:r>
            <a:r>
              <a:rPr lang="ru-RU" dirty="0" smtClean="0"/>
              <a:t> также указываются параметры </a:t>
            </a:r>
            <a:r>
              <a:rPr lang="en-US" b="1" i="1" dirty="0" smtClean="0"/>
              <a:t>Put</a:t>
            </a:r>
            <a:r>
              <a:rPr lang="en-US" dirty="0" smtClean="0"/>
              <a:t>, </a:t>
            </a:r>
            <a:r>
              <a:rPr lang="en-US" b="1" i="1" dirty="0" smtClean="0"/>
              <a:t>Get</a:t>
            </a:r>
            <a:r>
              <a:rPr lang="en-US" dirty="0" smtClean="0"/>
              <a:t>, </a:t>
            </a:r>
            <a:r>
              <a:rPr lang="en-US" b="1" i="1" dirty="0" smtClean="0"/>
              <a:t>Default Priority</a:t>
            </a:r>
            <a:r>
              <a:rPr lang="en-US" dirty="0" smtClean="0"/>
              <a:t>, </a:t>
            </a:r>
            <a:r>
              <a:rPr lang="en-US" b="1" i="1" dirty="0" smtClean="0"/>
              <a:t>Default Persistence</a:t>
            </a:r>
            <a:endParaRPr lang="ru-RU" b="1" i="1" dirty="0" smtClean="0"/>
          </a:p>
          <a:p>
            <a:endParaRPr lang="ru-RU" dirty="0"/>
          </a:p>
        </p:txBody>
      </p:sp>
      <p:graphicFrame>
        <p:nvGraphicFramePr>
          <p:cNvPr id="136194" name="Object 9"/>
          <p:cNvGraphicFramePr>
            <a:graphicFrameLocks noChangeAspect="1"/>
          </p:cNvGraphicFramePr>
          <p:nvPr/>
        </p:nvGraphicFramePr>
        <p:xfrm>
          <a:off x="323528" y="2348880"/>
          <a:ext cx="6624736" cy="3391637"/>
        </p:xfrm>
        <a:graphic>
          <a:graphicData uri="http://schemas.openxmlformats.org/presentationml/2006/ole">
            <p:oleObj spid="_x0000_s136194" name="Visio" r:id="rId3" imgW="4242166" imgH="2172127" progId="Visio.Drawing.11">
              <p:embed/>
            </p:oleObj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67544" y="5949280"/>
            <a:ext cx="3960812" cy="519112"/>
          </a:xfrm>
          <a:prstGeom prst="rect">
            <a:avLst/>
          </a:prstGeom>
          <a:solidFill>
            <a:srgbClr val="FEDAC2"/>
          </a:solidFill>
          <a:ln w="9525">
            <a:noFill/>
            <a:miter lim="800000"/>
            <a:headEnd/>
            <a:tailEnd/>
          </a:ln>
        </p:spPr>
        <p:txBody>
          <a:bodyPr tIns="30153" bIns="0" anchor="ctr">
            <a:spAutoFit/>
          </a:bodyPr>
          <a:lstStyle/>
          <a:p>
            <a:r>
              <a:rPr lang="en-US" sz="1600" dirty="0"/>
              <a:t>DEFINE QALIAS(MY.ALIAS.QUEUE) TARGET(MY.LOCAL.QUEUE)</a:t>
            </a:r>
            <a:endParaRPr lang="ru-RU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860032" y="5877272"/>
            <a:ext cx="3960812" cy="581025"/>
          </a:xfrm>
          <a:prstGeom prst="rect">
            <a:avLst/>
          </a:prstGeom>
          <a:solidFill>
            <a:srgbClr val="FEDAC2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600" dirty="0"/>
              <a:t>ALTER QALIAS(MY.ALIAS.QUEUE) PUT(DISABLED)</a:t>
            </a:r>
            <a:endParaRPr lang="ru-RU" sz="16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76330" y="2636912"/>
            <a:ext cx="2016150" cy="273630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DEFINE</a:t>
            </a:r>
            <a:r>
              <a:rPr kumimoji="0" lang="ru-RU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QALIAS</a:t>
            </a: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 – создание </a:t>
            </a:r>
            <a:r>
              <a:rPr kumimoji="0" lang="ru-RU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псевдоочереди</a:t>
            </a: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ALTER QALIAS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 </a:t>
            </a: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–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 </a:t>
            </a: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изменение параметров </a:t>
            </a:r>
            <a:r>
              <a:rPr kumimoji="0" lang="ru-RU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псевдоочереди</a:t>
            </a:r>
            <a:endParaRPr kumimoji="0" lang="ru-RU" sz="1600" b="0" i="0" u="none" strike="noStrike" kern="0" cap="none" spc="0" normalizeH="0" baseline="0" noProof="0" dirty="0" smtClean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DELETE QALIAS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 </a:t>
            </a: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–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 </a:t>
            </a: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удаление </a:t>
            </a:r>
            <a:r>
              <a:rPr kumimoji="0" lang="ru-RU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псевдоочереди</a:t>
            </a:r>
            <a:endParaRPr kumimoji="0" lang="ru-RU" sz="1600" b="0" i="0" u="none" strike="noStrike" kern="0" cap="none" spc="0" normalizeH="0" baseline="0" noProof="0" dirty="0" smtClean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</a:t>
            </a:r>
            <a:r>
              <a:rPr lang="ru-RU" dirty="0" smtClean="0"/>
              <a:t>5</a:t>
            </a:r>
            <a:r>
              <a:rPr lang="en-US" dirty="0" smtClean="0"/>
              <a:t>.</a:t>
            </a:r>
            <a:r>
              <a:rPr lang="ru-RU" dirty="0" smtClean="0"/>
              <a:t>7</a:t>
            </a:r>
            <a:r>
              <a:rPr lang="en-US" dirty="0" smtClean="0"/>
              <a:t> </a:t>
            </a:r>
            <a:r>
              <a:rPr lang="ru-RU" dirty="0" smtClean="0"/>
              <a:t>Удаленные очереди - параметры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7544" y="1340768"/>
            <a:ext cx="8186737" cy="259228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b="1" i="1" dirty="0" smtClean="0"/>
              <a:t>Remote Queue Name</a:t>
            </a:r>
            <a:r>
              <a:rPr lang="en-US" dirty="0" smtClean="0"/>
              <a:t> – </a:t>
            </a:r>
            <a:r>
              <a:rPr lang="ru-RU" dirty="0" smtClean="0"/>
              <a:t>название очереди удаленного менеджера</a:t>
            </a:r>
          </a:p>
          <a:p>
            <a:pPr>
              <a:lnSpc>
                <a:spcPct val="110000"/>
              </a:lnSpc>
            </a:pPr>
            <a:r>
              <a:rPr lang="en-US" b="1" i="1" dirty="0" smtClean="0"/>
              <a:t>Remote Queue Manager Name </a:t>
            </a:r>
            <a:r>
              <a:rPr lang="en-US" dirty="0" smtClean="0"/>
              <a:t>– </a:t>
            </a:r>
            <a:r>
              <a:rPr lang="ru-RU" dirty="0" smtClean="0"/>
              <a:t>название удаленного менеджера очередей</a:t>
            </a:r>
          </a:p>
          <a:p>
            <a:pPr>
              <a:lnSpc>
                <a:spcPct val="110000"/>
              </a:lnSpc>
            </a:pPr>
            <a:r>
              <a:rPr lang="en-US" b="1" i="1" dirty="0" smtClean="0"/>
              <a:t>Transmission Queue</a:t>
            </a:r>
            <a:r>
              <a:rPr lang="en-US" dirty="0" smtClean="0"/>
              <a:t> – </a:t>
            </a:r>
            <a:r>
              <a:rPr lang="ru-RU" dirty="0" smtClean="0"/>
              <a:t>название трансмиссионной очереди</a:t>
            </a:r>
          </a:p>
          <a:p>
            <a:pPr>
              <a:lnSpc>
                <a:spcPct val="110000"/>
              </a:lnSpc>
            </a:pPr>
            <a:r>
              <a:rPr lang="ru-RU" dirty="0" smtClean="0"/>
              <a:t>Для удаленных очередей также указывается параметры </a:t>
            </a:r>
            <a:r>
              <a:rPr lang="en-US" b="1" i="1" dirty="0" smtClean="0"/>
              <a:t>Put</a:t>
            </a:r>
            <a:r>
              <a:rPr lang="en-US" dirty="0" smtClean="0"/>
              <a:t>, </a:t>
            </a:r>
            <a:r>
              <a:rPr lang="en-US" b="1" i="1" dirty="0" smtClean="0"/>
              <a:t>Default</a:t>
            </a:r>
            <a:r>
              <a:rPr lang="en-US" dirty="0" smtClean="0"/>
              <a:t> </a:t>
            </a:r>
            <a:r>
              <a:rPr lang="en-US" b="1" i="1" dirty="0" smtClean="0"/>
              <a:t>Priority</a:t>
            </a:r>
            <a:r>
              <a:rPr lang="en-US" dirty="0" smtClean="0"/>
              <a:t>, </a:t>
            </a:r>
            <a:r>
              <a:rPr lang="en-US" b="1" i="1" dirty="0" smtClean="0"/>
              <a:t>Default Persistence</a:t>
            </a:r>
            <a:endParaRPr lang="ru-RU" b="1" i="1" dirty="0" smtClean="0"/>
          </a:p>
          <a:p>
            <a:pPr>
              <a:lnSpc>
                <a:spcPct val="110000"/>
              </a:lnSpc>
            </a:pPr>
            <a:endParaRPr lang="ru-RU" dirty="0"/>
          </a:p>
        </p:txBody>
      </p:sp>
      <p:graphicFrame>
        <p:nvGraphicFramePr>
          <p:cNvPr id="137218" name="Object 6"/>
          <p:cNvGraphicFramePr>
            <a:graphicFrameLocks noChangeAspect="1"/>
          </p:cNvGraphicFramePr>
          <p:nvPr/>
        </p:nvGraphicFramePr>
        <p:xfrm>
          <a:off x="1043608" y="4293096"/>
          <a:ext cx="6840538" cy="1927225"/>
        </p:xfrm>
        <a:graphic>
          <a:graphicData uri="http://schemas.openxmlformats.org/presentationml/2006/ole">
            <p:oleObj spid="_x0000_s137218" name="Рисунок" r:id="rId3" imgW="5717027" imgH="1608804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5.5.8 </a:t>
            </a:r>
            <a:r>
              <a:rPr lang="ru-RU" dirty="0" smtClean="0"/>
              <a:t>Создание и настройка удаленных очередей</a:t>
            </a:r>
            <a:endParaRPr lang="ru-RU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79586" y="1268760"/>
            <a:ext cx="38163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DEFINE</a:t>
            </a:r>
            <a:r>
              <a: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QREMOTE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 – создание удаленной очереди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ALTER QREMOTE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 –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изменение параметров удаленной очереди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DELETE QREMOTE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 –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удаление удаленной очереди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39952" y="1162943"/>
            <a:ext cx="4679950" cy="763588"/>
          </a:xfrm>
          <a:prstGeom prst="rect">
            <a:avLst/>
          </a:prstGeom>
          <a:solidFill>
            <a:srgbClr val="FEDAC2"/>
          </a:solidFill>
          <a:ln w="9525">
            <a:noFill/>
            <a:miter lim="800000"/>
            <a:headEnd/>
            <a:tailEnd/>
          </a:ln>
        </p:spPr>
        <p:txBody>
          <a:bodyPr tIns="30153" bIns="0" anchor="ctr">
            <a:spAutoFit/>
          </a:bodyPr>
          <a:lstStyle/>
          <a:p>
            <a:r>
              <a:rPr lang="en-US" sz="1600"/>
              <a:t>DEFINE QREMOTE(MY.REMOTE.QUEUE) RNAME(QLOC) RQMNAME(QM2) XMITQ(TRANSQ)</a:t>
            </a:r>
            <a:endParaRPr lang="ru-RU" sz="16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39952" y="2077343"/>
            <a:ext cx="4679950" cy="581025"/>
          </a:xfrm>
          <a:prstGeom prst="rect">
            <a:avLst/>
          </a:prstGeom>
          <a:solidFill>
            <a:srgbClr val="FEDAC2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600"/>
              <a:t>ALTER QREMOTE(MY.REMOTE.QUEUE) PUT(DISABLED)</a:t>
            </a:r>
            <a:endParaRPr lang="ru-RU" sz="16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39952" y="2804418"/>
            <a:ext cx="4679950" cy="336550"/>
          </a:xfrm>
          <a:prstGeom prst="rect">
            <a:avLst/>
          </a:prstGeom>
          <a:solidFill>
            <a:srgbClr val="FEDAC2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600"/>
              <a:t>DELETE QREMOTE(MY.REMOTE.QUEUE)</a:t>
            </a:r>
            <a:endParaRPr lang="ru-RU" sz="1600"/>
          </a:p>
        </p:txBody>
      </p:sp>
      <p:graphicFrame>
        <p:nvGraphicFramePr>
          <p:cNvPr id="138242" name="Object 9"/>
          <p:cNvGraphicFramePr>
            <a:graphicFrameLocks noChangeAspect="1"/>
          </p:cNvGraphicFramePr>
          <p:nvPr/>
        </p:nvGraphicFramePr>
        <p:xfrm>
          <a:off x="1115616" y="3212976"/>
          <a:ext cx="6336704" cy="3528453"/>
        </p:xfrm>
        <a:graphic>
          <a:graphicData uri="http://schemas.openxmlformats.org/presentationml/2006/ole">
            <p:oleObj spid="_x0000_s138242" name="Visio" r:id="rId3" imgW="4270126" imgH="2377603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5.5.9 </a:t>
            </a:r>
            <a:r>
              <a:rPr lang="ru-RU" dirty="0" smtClean="0"/>
              <a:t>Просмотр сведений </a:t>
            </a:r>
            <a:br>
              <a:rPr lang="ru-RU" dirty="0" smtClean="0"/>
            </a:br>
            <a:r>
              <a:rPr lang="ru-RU" dirty="0" smtClean="0"/>
              <a:t>об очереди</a:t>
            </a:r>
          </a:p>
        </p:txBody>
      </p:sp>
      <p:sp>
        <p:nvSpPr>
          <p:cNvPr id="4813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8921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b="1" dirty="0" smtClean="0"/>
              <a:t>DISPLAY QUEUE</a:t>
            </a:r>
            <a:r>
              <a:rPr lang="en-US" sz="2000" dirty="0" smtClean="0"/>
              <a:t> – </a:t>
            </a:r>
            <a:r>
              <a:rPr lang="ru-RU" sz="2000" dirty="0" smtClean="0"/>
              <a:t>просмотр конфигурационных параметров очереди</a:t>
            </a:r>
          </a:p>
        </p:txBody>
      </p:sp>
      <p:sp>
        <p:nvSpPr>
          <p:cNvPr id="48135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00200"/>
            <a:ext cx="4038600" cy="965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b="1" smtClean="0"/>
              <a:t>DISPLAY QSTATUS</a:t>
            </a:r>
            <a:r>
              <a:rPr lang="ru-RU" sz="2000" b="1" smtClean="0"/>
              <a:t> </a:t>
            </a:r>
            <a:r>
              <a:rPr lang="en-US" sz="2000" smtClean="0"/>
              <a:t>– </a:t>
            </a:r>
            <a:r>
              <a:rPr lang="ru-RU" sz="2000" smtClean="0"/>
              <a:t>просмотр состояния очереди</a:t>
            </a:r>
          </a:p>
        </p:txBody>
      </p:sp>
      <p:sp>
        <p:nvSpPr>
          <p:cNvPr id="48136" name="Rectangle 7"/>
          <p:cNvSpPr>
            <a:spLocks noChangeArrowheads="1"/>
          </p:cNvSpPr>
          <p:nvPr/>
        </p:nvSpPr>
        <p:spPr bwMode="auto">
          <a:xfrm>
            <a:off x="5435600" y="2565400"/>
            <a:ext cx="2813050" cy="366713"/>
          </a:xfrm>
          <a:prstGeom prst="rect">
            <a:avLst/>
          </a:prstGeom>
          <a:solidFill>
            <a:srgbClr val="FEDAC2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DISPLAY QSTATUS(Q1)</a:t>
            </a:r>
            <a:r>
              <a:rPr lang="ru-RU"/>
              <a:t> </a:t>
            </a:r>
          </a:p>
        </p:txBody>
      </p:sp>
      <p:sp>
        <p:nvSpPr>
          <p:cNvPr id="48137" name="Rectangle 8"/>
          <p:cNvSpPr>
            <a:spLocks noChangeArrowheads="1"/>
          </p:cNvSpPr>
          <p:nvPr/>
        </p:nvSpPr>
        <p:spPr bwMode="auto">
          <a:xfrm>
            <a:off x="1187450" y="2565400"/>
            <a:ext cx="2546350" cy="366713"/>
          </a:xfrm>
          <a:prstGeom prst="rect">
            <a:avLst/>
          </a:prstGeom>
          <a:solidFill>
            <a:srgbClr val="FEDAC2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DISPLAY QUEUE(Q1)</a:t>
            </a:r>
            <a:r>
              <a:rPr lang="ru-RU"/>
              <a:t> </a:t>
            </a:r>
          </a:p>
        </p:txBody>
      </p:sp>
      <p:graphicFrame>
        <p:nvGraphicFramePr>
          <p:cNvPr id="48130" name="Object 9"/>
          <p:cNvGraphicFramePr>
            <a:graphicFrameLocks noChangeAspect="1"/>
          </p:cNvGraphicFramePr>
          <p:nvPr/>
        </p:nvGraphicFramePr>
        <p:xfrm>
          <a:off x="900113" y="3068638"/>
          <a:ext cx="3109912" cy="3455987"/>
        </p:xfrm>
        <a:graphic>
          <a:graphicData uri="http://schemas.openxmlformats.org/presentationml/2006/ole">
            <p:oleObj spid="_x0000_s139266" name="Visio" r:id="rId3" imgW="4561759" imgH="5071222" progId="Visio.Drawing.11">
              <p:embed/>
            </p:oleObj>
          </a:graphicData>
        </a:graphic>
      </p:graphicFrame>
      <p:graphicFrame>
        <p:nvGraphicFramePr>
          <p:cNvPr id="48131" name="Object 14"/>
          <p:cNvGraphicFramePr>
            <a:graphicFrameLocks noChangeAspect="1"/>
          </p:cNvGraphicFramePr>
          <p:nvPr/>
        </p:nvGraphicFramePr>
        <p:xfrm>
          <a:off x="5292725" y="3141663"/>
          <a:ext cx="3095625" cy="1266825"/>
        </p:xfrm>
        <a:graphic>
          <a:graphicData uri="http://schemas.openxmlformats.org/presentationml/2006/ole">
            <p:oleObj spid="_x0000_s139267" name="Visio" r:id="rId4" imgW="3467405" imgH="1419474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2800" dirty="0" smtClean="0"/>
              <a:t>5.6 Работа с сообщениями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3399979"/>
            <a:ext cx="8229600" cy="1397173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sz="2800" b="1" i="1" dirty="0" err="1" smtClean="0"/>
              <a:t>amqsput</a:t>
            </a:r>
            <a:r>
              <a:rPr lang="en-US" sz="2800" dirty="0" smtClean="0"/>
              <a:t> – </a:t>
            </a:r>
            <a:r>
              <a:rPr lang="ru-RU" sz="2800" dirty="0" smtClean="0"/>
              <a:t>запись тестового сообщения</a:t>
            </a:r>
          </a:p>
          <a:p>
            <a:pPr eaLnBrk="1" hangingPunct="1"/>
            <a:r>
              <a:rPr lang="en-US" sz="2800" b="1" i="1" dirty="0" err="1" smtClean="0"/>
              <a:t>amqsget</a:t>
            </a:r>
            <a:r>
              <a:rPr lang="en-US" sz="2800" b="1" i="1" dirty="0" smtClean="0"/>
              <a:t> </a:t>
            </a:r>
            <a:r>
              <a:rPr lang="ru-RU" sz="2800" b="1" i="1" dirty="0" smtClean="0"/>
              <a:t>– </a:t>
            </a:r>
            <a:r>
              <a:rPr lang="ru-RU" sz="2800" dirty="0" smtClean="0"/>
              <a:t>чтение сообщений из очереди</a:t>
            </a:r>
          </a:p>
          <a:p>
            <a:pPr eaLnBrk="1" hangingPunct="1"/>
            <a:r>
              <a:rPr lang="en-US" sz="2800" b="1" i="1" dirty="0" err="1" smtClean="0"/>
              <a:t>amqsgbr</a:t>
            </a:r>
            <a:r>
              <a:rPr lang="en-US" sz="2800" dirty="0" smtClean="0"/>
              <a:t> – </a:t>
            </a:r>
            <a:r>
              <a:rPr lang="ru-RU" sz="2800" dirty="0" smtClean="0"/>
              <a:t>просмотр сообщений в очереди</a:t>
            </a:r>
          </a:p>
        </p:txBody>
      </p:sp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2627313" y="4941888"/>
            <a:ext cx="3816350" cy="1192212"/>
          </a:xfrm>
          <a:prstGeom prst="rect">
            <a:avLst/>
          </a:prstGeom>
          <a:solidFill>
            <a:srgbClr val="FEDAC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amqsput MY.LOCAL.QUEUE QM1</a:t>
            </a:r>
            <a:endParaRPr lang="ru-RU"/>
          </a:p>
          <a:p>
            <a:pPr>
              <a:spcBef>
                <a:spcPct val="50000"/>
              </a:spcBef>
            </a:pPr>
            <a:r>
              <a:rPr lang="en-US"/>
              <a:t>amqsget MY.LOCAL.QUEUE QM1</a:t>
            </a:r>
            <a:r>
              <a:rPr lang="ru-RU"/>
              <a:t> </a:t>
            </a:r>
          </a:p>
          <a:p>
            <a:pPr>
              <a:spcBef>
                <a:spcPct val="50000"/>
              </a:spcBef>
            </a:pPr>
            <a:r>
              <a:rPr lang="en-US"/>
              <a:t>amqsgbr MY.LOCAL.QUEUE QM1</a:t>
            </a:r>
            <a:r>
              <a:rPr lang="ru-RU"/>
              <a:t> </a:t>
            </a:r>
            <a:endParaRPr lang="en-US"/>
          </a:p>
        </p:txBody>
      </p:sp>
      <p:sp>
        <p:nvSpPr>
          <p:cNvPr id="168966" name="Rectangle 7"/>
          <p:cNvSpPr>
            <a:spLocks noChangeArrowheads="1"/>
          </p:cNvSpPr>
          <p:nvPr/>
        </p:nvSpPr>
        <p:spPr bwMode="auto">
          <a:xfrm>
            <a:off x="457200" y="1600200"/>
            <a:ext cx="8075613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CLEAR QLOCAL </a:t>
            </a:r>
            <a:r>
              <a:rPr lang="en-US" sz="240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– </a:t>
            </a:r>
            <a:r>
              <a:rPr lang="ru-RU" sz="240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удаление всех сообщений из локальной очереди</a:t>
            </a:r>
          </a:p>
        </p:txBody>
      </p:sp>
      <p:sp>
        <p:nvSpPr>
          <p:cNvPr id="168967" name="Rectangle 8"/>
          <p:cNvSpPr>
            <a:spLocks noChangeArrowheads="1"/>
          </p:cNvSpPr>
          <p:nvPr/>
        </p:nvSpPr>
        <p:spPr bwMode="auto">
          <a:xfrm>
            <a:off x="2627313" y="2708275"/>
            <a:ext cx="3744912" cy="366713"/>
          </a:xfrm>
          <a:prstGeom prst="rect">
            <a:avLst/>
          </a:prstGeom>
          <a:solidFill>
            <a:srgbClr val="FEDAC2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/>
              <a:t>CLEAR QLOCAL(Q1)</a:t>
            </a:r>
            <a:r>
              <a:rPr lang="ru-RU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5.7 Безопасность в </a:t>
            </a:r>
            <a:r>
              <a:rPr lang="en-US" dirty="0" smtClean="0"/>
              <a:t>MQ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7123" y="1448780"/>
            <a:ext cx="8235100" cy="4644515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Доступ пользователей к ресурсам </a:t>
            </a:r>
            <a:r>
              <a:rPr lang="en-US" dirty="0" smtClean="0"/>
              <a:t>MQ </a:t>
            </a:r>
            <a:r>
              <a:rPr lang="ru-RU" dirty="0" smtClean="0"/>
              <a:t>контролируется </a:t>
            </a:r>
            <a:r>
              <a:rPr lang="ru-RU" b="1" i="1" dirty="0" smtClean="0"/>
              <a:t>сервисом авторизации</a:t>
            </a:r>
          </a:p>
          <a:p>
            <a:r>
              <a:rPr lang="ru-RU" dirty="0" smtClean="0"/>
              <a:t>По умолчанию </a:t>
            </a:r>
            <a:r>
              <a:rPr lang="en-US" dirty="0" err="1" smtClean="0"/>
              <a:t>WebSphere</a:t>
            </a:r>
            <a:r>
              <a:rPr lang="en-US" dirty="0" smtClean="0"/>
              <a:t> MQ </a:t>
            </a:r>
            <a:r>
              <a:rPr lang="ru-RU" dirty="0" smtClean="0"/>
              <a:t>использует собственный сервис авторизации </a:t>
            </a:r>
            <a:r>
              <a:rPr lang="en-US" b="1" i="1" dirty="0" smtClean="0"/>
              <a:t>Object </a:t>
            </a:r>
            <a:r>
              <a:rPr lang="en-US" b="1" i="1" dirty="0" err="1" smtClean="0"/>
              <a:t>Auhority</a:t>
            </a:r>
            <a:r>
              <a:rPr lang="en-US" b="1" i="1" dirty="0" smtClean="0"/>
              <a:t> Manager</a:t>
            </a:r>
            <a:r>
              <a:rPr lang="en-US" dirty="0" smtClean="0"/>
              <a:t> (</a:t>
            </a:r>
            <a:r>
              <a:rPr lang="en-US" b="1" i="1" dirty="0" smtClean="0"/>
              <a:t>OAM</a:t>
            </a:r>
            <a:r>
              <a:rPr lang="en-US" dirty="0" smtClean="0"/>
              <a:t>)</a:t>
            </a:r>
          </a:p>
          <a:p>
            <a:r>
              <a:rPr lang="ru-RU" dirty="0" smtClean="0"/>
              <a:t>Аутентификация осуществляется средствами ОС либо внешними средствами безопасности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Авторизация:</a:t>
            </a:r>
          </a:p>
          <a:p>
            <a:pPr lvl="1"/>
            <a:r>
              <a:rPr lang="ru-RU" dirty="0" smtClean="0"/>
              <a:t>Подключение к менеджеру очередей (</a:t>
            </a:r>
            <a:r>
              <a:rPr lang="en-US" dirty="0" smtClean="0"/>
              <a:t>MQCONN, MQCONNX)</a:t>
            </a:r>
          </a:p>
          <a:p>
            <a:pPr lvl="1"/>
            <a:r>
              <a:rPr lang="ru-RU" dirty="0" smtClean="0"/>
              <a:t>Открытие очереди (</a:t>
            </a:r>
            <a:r>
              <a:rPr lang="en-US" dirty="0" smtClean="0"/>
              <a:t>MQOPEN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Закрытие динамической очереди (</a:t>
            </a:r>
            <a:r>
              <a:rPr lang="en-US" dirty="0" smtClean="0"/>
              <a:t>MQCLOSE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Выполнение команды </a:t>
            </a:r>
            <a:r>
              <a:rPr lang="en-US" dirty="0" smtClean="0"/>
              <a:t>PCF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5.7.1 Предоставление и отзыв полномочий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7123" y="1052736"/>
            <a:ext cx="8235100" cy="756084"/>
          </a:xfrm>
        </p:spPr>
        <p:txBody>
          <a:bodyPr>
            <a:normAutofit fontScale="92500"/>
          </a:bodyPr>
          <a:lstStyle/>
          <a:p>
            <a:r>
              <a:rPr lang="en-US" b="1" i="1" dirty="0" err="1" smtClean="0"/>
              <a:t>setmqaut</a:t>
            </a:r>
            <a:r>
              <a:rPr lang="en-US" dirty="0" smtClean="0"/>
              <a:t> – </a:t>
            </a:r>
            <a:r>
              <a:rPr lang="ru-RU" dirty="0" smtClean="0"/>
              <a:t>предоставление и отзыв полномочий</a:t>
            </a:r>
          </a:p>
          <a:p>
            <a:endParaRPr lang="ru-RU" dirty="0"/>
          </a:p>
        </p:txBody>
      </p:sp>
      <p:graphicFrame>
        <p:nvGraphicFramePr>
          <p:cNvPr id="145410" name="Object 4"/>
          <p:cNvGraphicFramePr>
            <a:graphicFrameLocks noChangeAspect="1"/>
          </p:cNvGraphicFramePr>
          <p:nvPr/>
        </p:nvGraphicFramePr>
        <p:xfrm>
          <a:off x="323528" y="1628800"/>
          <a:ext cx="8366012" cy="3744416"/>
        </p:xfrm>
        <a:graphic>
          <a:graphicData uri="http://schemas.openxmlformats.org/presentationml/2006/ole">
            <p:oleObj spid="_x0000_s145410" name="Visio" r:id="rId3" imgW="5263043" imgH="2355925" progId="Visio.Drawing.11">
              <p:embed/>
            </p:oleObj>
          </a:graphicData>
        </a:graphic>
      </p:graphicFrame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84213" y="5421014"/>
            <a:ext cx="5759450" cy="304800"/>
          </a:xfrm>
          <a:prstGeom prst="rect">
            <a:avLst/>
          </a:prstGeom>
          <a:solidFill>
            <a:srgbClr val="FEDAC2"/>
          </a:soli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400" dirty="0" err="1"/>
              <a:t>setmqaut</a:t>
            </a:r>
            <a:r>
              <a:rPr lang="en-US" sz="1400" dirty="0"/>
              <a:t> –m QM1 –t </a:t>
            </a:r>
            <a:r>
              <a:rPr lang="en-US" sz="1400" dirty="0" err="1"/>
              <a:t>qmgr</a:t>
            </a:r>
            <a:r>
              <a:rPr lang="en-US" sz="1400" dirty="0"/>
              <a:t> –p user1 +connect</a:t>
            </a:r>
            <a:r>
              <a:rPr lang="ru-RU" sz="1400" dirty="0"/>
              <a:t> 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84213" y="5843289"/>
            <a:ext cx="5759450" cy="304800"/>
          </a:xfrm>
          <a:prstGeom prst="rect">
            <a:avLst/>
          </a:prstGeom>
          <a:solidFill>
            <a:srgbClr val="FEDAC2"/>
          </a:soli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400"/>
              <a:t>setmqaut –m QM1 –n TEST.QUEUE.* –t q –p user1 +browse</a:t>
            </a:r>
            <a:r>
              <a:rPr lang="ru-RU" sz="1400"/>
              <a:t> 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84213" y="6292552"/>
            <a:ext cx="5759450" cy="304800"/>
          </a:xfrm>
          <a:prstGeom prst="rect">
            <a:avLst/>
          </a:prstGeom>
          <a:solidFill>
            <a:srgbClr val="FEDAC2"/>
          </a:soli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400"/>
              <a:t>setmqaut –m QM1 –n TEST.QUEUE.Q1 –t q –p user1@dom -put</a:t>
            </a:r>
            <a:r>
              <a:rPr lang="ru-RU" sz="1400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1.4.5 Брокеры сообщений</a:t>
            </a:r>
            <a:endParaRPr lang="ru-RU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621331"/>
            <a:ext cx="7416824" cy="3759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297123" y="1196753"/>
            <a:ext cx="8235100" cy="1656184"/>
          </a:xfrm>
        </p:spPr>
        <p:txBody>
          <a:bodyPr>
            <a:normAutofit fontScale="85000" lnSpcReduction="20000"/>
          </a:bodyPr>
          <a:lstStyle/>
          <a:p>
            <a:r>
              <a:rPr lang="ru-RU" b="1" i="1" dirty="0" smtClean="0"/>
              <a:t>Брокер сообщений (</a:t>
            </a:r>
            <a:r>
              <a:rPr lang="en-US" b="1" i="1" dirty="0" smtClean="0"/>
              <a:t>message broker)</a:t>
            </a:r>
            <a:endParaRPr lang="ru-RU" b="1" i="1" dirty="0" smtClean="0"/>
          </a:p>
          <a:p>
            <a:pPr lvl="1"/>
            <a:r>
              <a:rPr lang="ru-RU" dirty="0" smtClean="0"/>
              <a:t>программа, осуществляющая обработку сообщений в процессе их передачи между приложениями</a:t>
            </a:r>
          </a:p>
          <a:p>
            <a:pPr lvl="1"/>
            <a:r>
              <a:rPr lang="ru-RU" dirty="0" smtClean="0"/>
              <a:t>используется для преобразования данных и маршрутизации сообщения</a:t>
            </a:r>
            <a:endParaRPr lang="ru-RU" dirty="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5.7.2 Просмотр полномочий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7123" y="1196752"/>
            <a:ext cx="8235100" cy="4541453"/>
          </a:xfrm>
        </p:spPr>
        <p:txBody>
          <a:bodyPr/>
          <a:lstStyle/>
          <a:p>
            <a:r>
              <a:rPr lang="en-US" b="1" i="1" dirty="0" err="1" smtClean="0"/>
              <a:t>dspmqaut</a:t>
            </a:r>
            <a:r>
              <a:rPr lang="en-US" dirty="0" smtClean="0"/>
              <a:t> – </a:t>
            </a:r>
            <a:r>
              <a:rPr lang="ru-RU" dirty="0" smtClean="0"/>
              <a:t>просмотр полномочий</a:t>
            </a:r>
          </a:p>
          <a:p>
            <a:endParaRPr lang="ru-RU" dirty="0"/>
          </a:p>
        </p:txBody>
      </p:sp>
      <p:graphicFrame>
        <p:nvGraphicFramePr>
          <p:cNvPr id="146435" name="Object 5"/>
          <p:cNvGraphicFramePr>
            <a:graphicFrameLocks noChangeAspect="1"/>
          </p:cNvGraphicFramePr>
          <p:nvPr/>
        </p:nvGraphicFramePr>
        <p:xfrm>
          <a:off x="395536" y="1988840"/>
          <a:ext cx="8423042" cy="2160240"/>
        </p:xfrm>
        <a:graphic>
          <a:graphicData uri="http://schemas.openxmlformats.org/presentationml/2006/ole">
            <p:oleObj spid="_x0000_s146435" name="Visio" r:id="rId3" imgW="5264506" imgH="1351552" progId="Visio.Drawing.11">
              <p:embed/>
            </p:oleObj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55650" y="4371975"/>
            <a:ext cx="3600450" cy="304800"/>
          </a:xfrm>
          <a:prstGeom prst="rect">
            <a:avLst/>
          </a:prstGeom>
          <a:solidFill>
            <a:srgbClr val="FEDAC2"/>
          </a:soli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400" dirty="0" err="1"/>
              <a:t>dspmqaut</a:t>
            </a:r>
            <a:r>
              <a:rPr lang="en-US" sz="1400" dirty="0"/>
              <a:t> –m QM1 –n Q1 –t q –p user1</a:t>
            </a:r>
            <a:r>
              <a:rPr lang="ru-RU" sz="1400" dirty="0"/>
              <a:t> 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55650" y="4797425"/>
            <a:ext cx="3600450" cy="304800"/>
          </a:xfrm>
          <a:prstGeom prst="rect">
            <a:avLst/>
          </a:prstGeom>
          <a:solidFill>
            <a:srgbClr val="FEDAC2"/>
          </a:soli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400"/>
              <a:t>dspmqaut –m QM1 –t qmgr –g usergr1</a:t>
            </a:r>
            <a:r>
              <a:rPr lang="ru-RU" sz="1400"/>
              <a:t> 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Тема 6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MQ</a:t>
            </a:r>
            <a:r>
              <a:rPr lang="ru-RU" dirty="0" smtClean="0"/>
              <a:t> в распределенной инфраструктуре</a:t>
            </a:r>
            <a:endParaRPr lang="ru-RU" dirty="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6. </a:t>
            </a:r>
            <a:r>
              <a:rPr lang="en-US" dirty="0" smtClean="0"/>
              <a:t>MQ</a:t>
            </a:r>
            <a:r>
              <a:rPr lang="ru-RU" dirty="0" smtClean="0"/>
              <a:t> в распределенной инфраструктуре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7123" y="1052736"/>
            <a:ext cx="8235100" cy="5472608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Определения каналов сообщений</a:t>
            </a:r>
          </a:p>
          <a:p>
            <a:pPr lvl="1"/>
            <a:r>
              <a:rPr lang="ru-RU" dirty="0" smtClean="0"/>
              <a:t>Типы </a:t>
            </a:r>
            <a:r>
              <a:rPr lang="ru-RU" dirty="0" smtClean="0"/>
              <a:t>каналов сообщений</a:t>
            </a:r>
          </a:p>
          <a:p>
            <a:r>
              <a:rPr lang="ru-RU" dirty="0" smtClean="0"/>
              <a:t>Канальный  агент</a:t>
            </a:r>
          </a:p>
          <a:p>
            <a:r>
              <a:rPr lang="ru-RU" dirty="0" smtClean="0"/>
              <a:t>Сообщения в трансмиссионной очереди</a:t>
            </a:r>
          </a:p>
          <a:p>
            <a:pPr lvl="1"/>
            <a:r>
              <a:rPr lang="ru-RU" dirty="0" smtClean="0"/>
              <a:t>Трансмиссионная очередь по </a:t>
            </a:r>
            <a:r>
              <a:rPr lang="ru-RU" dirty="0" smtClean="0"/>
              <a:t>умолчанию</a:t>
            </a:r>
          </a:p>
          <a:p>
            <a:pPr lvl="1"/>
            <a:r>
              <a:rPr lang="ru-RU" dirty="0" smtClean="0"/>
              <a:t>Модели передачи сообщений</a:t>
            </a:r>
            <a:endParaRPr lang="ru-RU" dirty="0" smtClean="0"/>
          </a:p>
          <a:p>
            <a:r>
              <a:rPr lang="ru-RU" dirty="0" smtClean="0"/>
              <a:t>Очередь </a:t>
            </a:r>
            <a:r>
              <a:rPr lang="ru-RU" dirty="0" err="1" smtClean="0"/>
              <a:t>недоставленных</a:t>
            </a:r>
            <a:r>
              <a:rPr lang="ru-RU" dirty="0" smtClean="0"/>
              <a:t> сообщений</a:t>
            </a:r>
          </a:p>
          <a:p>
            <a:r>
              <a:rPr lang="ru-RU" dirty="0" smtClean="0"/>
              <a:t>Управление </a:t>
            </a:r>
            <a:r>
              <a:rPr lang="ru-RU" dirty="0" smtClean="0"/>
              <a:t>каналом сообщений</a:t>
            </a:r>
            <a:endParaRPr lang="ru-RU" dirty="0" smtClean="0"/>
          </a:p>
          <a:p>
            <a:pPr lvl="1"/>
            <a:r>
              <a:rPr lang="ru-RU" dirty="0" smtClean="0"/>
              <a:t>Основные параметры канала сообщений</a:t>
            </a:r>
          </a:p>
          <a:p>
            <a:pPr lvl="1"/>
            <a:r>
              <a:rPr lang="ru-RU" dirty="0" smtClean="0"/>
              <a:t>Создание </a:t>
            </a:r>
            <a:r>
              <a:rPr lang="ru-RU" dirty="0" smtClean="0"/>
              <a:t>и настройка определения канала</a:t>
            </a:r>
          </a:p>
          <a:p>
            <a:pPr lvl="1"/>
            <a:r>
              <a:rPr lang="ru-RU" dirty="0" smtClean="0"/>
              <a:t>Запуск и остановка канала</a:t>
            </a:r>
          </a:p>
          <a:p>
            <a:pPr lvl="1"/>
            <a:r>
              <a:rPr lang="ru-RU" dirty="0" smtClean="0"/>
              <a:t>Просмотр сведений о канале</a:t>
            </a:r>
          </a:p>
          <a:p>
            <a:pPr marL="342900" lvl="1" indent="-342900">
              <a:buFontTx/>
              <a:buChar char="•"/>
            </a:pPr>
            <a:r>
              <a:rPr lang="ru-RU" sz="2900" dirty="0" smtClean="0">
                <a:cs typeface="+mn-cs"/>
              </a:rPr>
              <a:t>Управление каналом </a:t>
            </a:r>
            <a:r>
              <a:rPr lang="en-US" sz="2900" dirty="0" smtClean="0">
                <a:cs typeface="+mn-cs"/>
              </a:rPr>
              <a:t>MQI</a:t>
            </a:r>
          </a:p>
          <a:p>
            <a:r>
              <a:rPr lang="ru-RU" dirty="0" smtClean="0"/>
              <a:t>Механизм </a:t>
            </a:r>
            <a:r>
              <a:rPr lang="ru-RU" dirty="0" smtClean="0"/>
              <a:t>автоматического запуска канала</a:t>
            </a:r>
          </a:p>
          <a:p>
            <a:r>
              <a:rPr lang="ru-RU" dirty="0" smtClean="0"/>
              <a:t>Кластеры</a:t>
            </a:r>
          </a:p>
          <a:p>
            <a:pPr lvl="1"/>
            <a:r>
              <a:rPr lang="ru-RU" dirty="0" err="1" smtClean="0"/>
              <a:t>Репозитории</a:t>
            </a:r>
            <a:r>
              <a:rPr lang="ru-RU" dirty="0" smtClean="0"/>
              <a:t> кластера</a:t>
            </a:r>
          </a:p>
          <a:p>
            <a:pPr lvl="1"/>
            <a:r>
              <a:rPr lang="ru-RU" dirty="0" smtClean="0"/>
              <a:t>Кластерные каналы</a:t>
            </a:r>
          </a:p>
          <a:p>
            <a:pPr lvl="1"/>
            <a:r>
              <a:rPr lang="ru-RU" dirty="0" smtClean="0"/>
              <a:t>Передача сообщений в кластере</a:t>
            </a:r>
          </a:p>
          <a:p>
            <a:pPr lvl="1"/>
            <a:r>
              <a:rPr lang="ru-RU" dirty="0" smtClean="0"/>
              <a:t>Распределение </a:t>
            </a:r>
            <a:r>
              <a:rPr lang="ru-RU" dirty="0" smtClean="0"/>
              <a:t>нагрузки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6</a:t>
            </a:r>
            <a:r>
              <a:rPr lang="en-US" dirty="0" smtClean="0"/>
              <a:t>.1 </a:t>
            </a:r>
            <a:r>
              <a:rPr lang="ru-RU" dirty="0" smtClean="0"/>
              <a:t>Определения </a:t>
            </a:r>
            <a:r>
              <a:rPr lang="ru-RU" dirty="0" smtClean="0"/>
              <a:t>каналов сообщений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528" y="1268761"/>
            <a:ext cx="8280920" cy="2592287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Канал сообщений образуется при помощи пары </a:t>
            </a:r>
            <a:r>
              <a:rPr lang="ru-RU" b="1" i="1" dirty="0" smtClean="0"/>
              <a:t>определений </a:t>
            </a:r>
            <a:r>
              <a:rPr lang="ru-RU" b="1" i="1" dirty="0" smtClean="0"/>
              <a:t>канала</a:t>
            </a:r>
            <a:r>
              <a:rPr lang="ru-RU" dirty="0" smtClean="0"/>
              <a:t> </a:t>
            </a:r>
            <a:r>
              <a:rPr lang="ru-RU" b="1" dirty="0" smtClean="0"/>
              <a:t>(</a:t>
            </a:r>
            <a:r>
              <a:rPr lang="en-US" b="1" i="1" dirty="0" smtClean="0"/>
              <a:t>channel definition</a:t>
            </a:r>
            <a:r>
              <a:rPr lang="ru-RU" b="1" dirty="0" smtClean="0"/>
              <a:t>) </a:t>
            </a:r>
            <a:r>
              <a:rPr lang="ru-RU" dirty="0" smtClean="0"/>
              <a:t>на стороне различных менеджеров очередей</a:t>
            </a:r>
            <a:endParaRPr lang="ru-RU" dirty="0" smtClean="0"/>
          </a:p>
          <a:p>
            <a:r>
              <a:rPr lang="ru-RU" dirty="0" smtClean="0"/>
              <a:t>Определения для канала сообщений:</a:t>
            </a:r>
          </a:p>
          <a:p>
            <a:pPr lvl="1"/>
            <a:r>
              <a:rPr lang="en-US" dirty="0" smtClean="0"/>
              <a:t>Sender Channel</a:t>
            </a:r>
          </a:p>
          <a:p>
            <a:pPr lvl="1"/>
            <a:r>
              <a:rPr lang="en-US" dirty="0" smtClean="0"/>
              <a:t>Receiver Channel</a:t>
            </a:r>
          </a:p>
          <a:p>
            <a:pPr lvl="1"/>
            <a:r>
              <a:rPr lang="en-US" dirty="0" smtClean="0"/>
              <a:t>Server Channel</a:t>
            </a:r>
          </a:p>
          <a:p>
            <a:pPr lvl="1"/>
            <a:r>
              <a:rPr lang="en-US" dirty="0" smtClean="0"/>
              <a:t>Requester </a:t>
            </a:r>
            <a:r>
              <a:rPr lang="en-US" dirty="0" smtClean="0"/>
              <a:t>Channel</a:t>
            </a:r>
            <a:endParaRPr lang="en-US" dirty="0" smtClean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3789040"/>
            <a:ext cx="4181745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6.1.1 Типы </a:t>
            </a:r>
            <a:r>
              <a:rPr lang="ru-RU" dirty="0" smtClean="0"/>
              <a:t>каналов сообщений</a:t>
            </a:r>
          </a:p>
        </p:txBody>
      </p:sp>
      <p:sp>
        <p:nvSpPr>
          <p:cNvPr id="501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1236663"/>
          </a:xfrm>
        </p:spPr>
        <p:txBody>
          <a:bodyPr/>
          <a:lstStyle/>
          <a:p>
            <a:pPr eaLnBrk="1" hangingPunct="1"/>
            <a:r>
              <a:rPr lang="en-US" smtClean="0"/>
              <a:t>Sender – Receiver</a:t>
            </a:r>
          </a:p>
          <a:p>
            <a:pPr eaLnBrk="1" hangingPunct="1"/>
            <a:r>
              <a:rPr lang="en-US" smtClean="0"/>
              <a:t>Server – Requester</a:t>
            </a:r>
            <a:endParaRPr lang="ru-RU" smtClean="0"/>
          </a:p>
        </p:txBody>
      </p:sp>
      <p:sp>
        <p:nvSpPr>
          <p:cNvPr id="5018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00200"/>
            <a:ext cx="4038600" cy="1236663"/>
          </a:xfrm>
        </p:spPr>
        <p:txBody>
          <a:bodyPr/>
          <a:lstStyle/>
          <a:p>
            <a:pPr eaLnBrk="1" hangingPunct="1"/>
            <a:r>
              <a:rPr lang="en-US" smtClean="0"/>
              <a:t>Sender – Requester</a:t>
            </a:r>
          </a:p>
          <a:p>
            <a:pPr eaLnBrk="1" hangingPunct="1"/>
            <a:r>
              <a:rPr lang="en-US" smtClean="0"/>
              <a:t>Server – Receiver</a:t>
            </a:r>
            <a:endParaRPr lang="ru-RU" smtClean="0"/>
          </a:p>
        </p:txBody>
      </p:sp>
      <p:sp>
        <p:nvSpPr>
          <p:cNvPr id="50186" name="Rectangle 5"/>
          <p:cNvSpPr>
            <a:spLocks noChangeArrowheads="1"/>
          </p:cNvSpPr>
          <p:nvPr/>
        </p:nvSpPr>
        <p:spPr bwMode="auto">
          <a:xfrm>
            <a:off x="0" y="27384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0178" name="Object 6"/>
          <p:cNvGraphicFramePr>
            <a:graphicFrameLocks noChangeAspect="1"/>
          </p:cNvGraphicFramePr>
          <p:nvPr/>
        </p:nvGraphicFramePr>
        <p:xfrm>
          <a:off x="252413" y="2852738"/>
          <a:ext cx="4340225" cy="1382712"/>
        </p:xfrm>
        <a:graphic>
          <a:graphicData uri="http://schemas.openxmlformats.org/presentationml/2006/ole">
            <p:oleObj spid="_x0000_s176130" name="Рисунок" r:id="rId3" imgW="4343400" imgH="1381680" progId="Word.Picture.8">
              <p:embed/>
            </p:oleObj>
          </a:graphicData>
        </a:graphic>
      </p:graphicFrame>
      <p:sp>
        <p:nvSpPr>
          <p:cNvPr id="50187" name="Rectangle 7"/>
          <p:cNvSpPr>
            <a:spLocks noChangeArrowheads="1"/>
          </p:cNvSpPr>
          <p:nvPr/>
        </p:nvSpPr>
        <p:spPr bwMode="auto">
          <a:xfrm>
            <a:off x="0" y="27384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0179" name="Object 8"/>
          <p:cNvGraphicFramePr>
            <a:graphicFrameLocks noChangeAspect="1"/>
          </p:cNvGraphicFramePr>
          <p:nvPr/>
        </p:nvGraphicFramePr>
        <p:xfrm>
          <a:off x="250825" y="4725988"/>
          <a:ext cx="4343400" cy="1381125"/>
        </p:xfrm>
        <a:graphic>
          <a:graphicData uri="http://schemas.openxmlformats.org/presentationml/2006/ole">
            <p:oleObj spid="_x0000_s176131" name="Рисунок" r:id="rId4" imgW="4347319" imgH="1379768" progId="Word.Picture.8">
              <p:embed/>
            </p:oleObj>
          </a:graphicData>
        </a:graphic>
      </p:graphicFrame>
      <p:sp>
        <p:nvSpPr>
          <p:cNvPr id="50188" name="Rectangle 9"/>
          <p:cNvSpPr>
            <a:spLocks noChangeArrowheads="1"/>
          </p:cNvSpPr>
          <p:nvPr/>
        </p:nvSpPr>
        <p:spPr bwMode="auto">
          <a:xfrm>
            <a:off x="0" y="27384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0180" name="Object 10"/>
          <p:cNvGraphicFramePr>
            <a:graphicFrameLocks noChangeAspect="1"/>
          </p:cNvGraphicFramePr>
          <p:nvPr/>
        </p:nvGraphicFramePr>
        <p:xfrm>
          <a:off x="4572000" y="2852738"/>
          <a:ext cx="4343400" cy="1381125"/>
        </p:xfrm>
        <a:graphic>
          <a:graphicData uri="http://schemas.openxmlformats.org/presentationml/2006/ole">
            <p:oleObj spid="_x0000_s176132" name="Рисунок" r:id="rId5" imgW="4347319" imgH="1379768" progId="Word.Picture.8">
              <p:embed/>
            </p:oleObj>
          </a:graphicData>
        </a:graphic>
      </p:graphicFrame>
      <p:graphicFrame>
        <p:nvGraphicFramePr>
          <p:cNvPr id="50181" name="Object 11"/>
          <p:cNvGraphicFramePr>
            <a:graphicFrameLocks noChangeAspect="1"/>
          </p:cNvGraphicFramePr>
          <p:nvPr/>
        </p:nvGraphicFramePr>
        <p:xfrm>
          <a:off x="4572000" y="4725988"/>
          <a:ext cx="4343400" cy="1381125"/>
        </p:xfrm>
        <a:graphic>
          <a:graphicData uri="http://schemas.openxmlformats.org/presentationml/2006/ole">
            <p:oleObj spid="_x0000_s176133" name="Рисунок" r:id="rId6" imgW="4347319" imgH="1379768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6.2 Канальный </a:t>
            </a:r>
            <a:r>
              <a:rPr lang="ru-RU" dirty="0" smtClean="0"/>
              <a:t>агент</a:t>
            </a:r>
            <a:r>
              <a:rPr lang="en-US" dirty="0" smtClean="0"/>
              <a:t> (1)</a:t>
            </a:r>
            <a:endParaRPr lang="ru-RU" dirty="0" smtClean="0"/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2124075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ru-RU" sz="2000" i="1" smtClean="0"/>
              <a:t>Канальный агент</a:t>
            </a:r>
            <a:r>
              <a:rPr lang="ru-RU" sz="2000" smtClean="0"/>
              <a:t> (</a:t>
            </a:r>
            <a:r>
              <a:rPr lang="en-US" sz="2000" i="1" smtClean="0"/>
              <a:t>Message Channel Agent</a:t>
            </a:r>
            <a:r>
              <a:rPr lang="ru-RU" sz="2000" smtClean="0"/>
              <a:t>, </a:t>
            </a:r>
            <a:r>
              <a:rPr lang="en-US" sz="2000" i="1" smtClean="0"/>
              <a:t>MCA</a:t>
            </a:r>
            <a:r>
              <a:rPr lang="ru-RU" sz="2000" smtClean="0"/>
              <a:t>) – программа, управляющая отправкой и получением сообщений </a:t>
            </a:r>
          </a:p>
        </p:txBody>
      </p:sp>
      <p:sp>
        <p:nvSpPr>
          <p:cNvPr id="5120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83138" y="1711325"/>
            <a:ext cx="3675062" cy="4597995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ru-RU" sz="2000" dirty="0" smtClean="0"/>
              <a:t>На каждом конце канала выполняется канальный агент</a:t>
            </a:r>
          </a:p>
          <a:p>
            <a:pPr eaLnBrk="1" hangingPunct="1">
              <a:lnSpc>
                <a:spcPct val="100000"/>
              </a:lnSpc>
            </a:pPr>
            <a:r>
              <a:rPr lang="ru-RU" sz="2000" dirty="0" smtClean="0"/>
              <a:t>Канальный агент на отправляющей стороне забирает сообщения из трансмиссионной очереди и передает их удаленному канальному агенту</a:t>
            </a:r>
          </a:p>
          <a:p>
            <a:pPr eaLnBrk="1" hangingPunct="1">
              <a:lnSpc>
                <a:spcPct val="100000"/>
              </a:lnSpc>
            </a:pPr>
            <a:r>
              <a:rPr lang="ru-RU" sz="2000" dirty="0" smtClean="0"/>
              <a:t>Канальный агент на принимающей стороне помещает сообщения в очередь назначения</a:t>
            </a:r>
          </a:p>
        </p:txBody>
      </p:sp>
      <p:sp>
        <p:nvSpPr>
          <p:cNvPr id="51207" name="Rectangle 5"/>
          <p:cNvSpPr>
            <a:spLocks noChangeArrowheads="1"/>
          </p:cNvSpPr>
          <p:nvPr/>
        </p:nvSpPr>
        <p:spPr bwMode="auto">
          <a:xfrm>
            <a:off x="0" y="2281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1202" name="Object 6"/>
          <p:cNvGraphicFramePr>
            <a:graphicFrameLocks noChangeAspect="1"/>
          </p:cNvGraphicFramePr>
          <p:nvPr/>
        </p:nvGraphicFramePr>
        <p:xfrm>
          <a:off x="287338" y="3573463"/>
          <a:ext cx="4572000" cy="2295525"/>
        </p:xfrm>
        <a:graphic>
          <a:graphicData uri="http://schemas.openxmlformats.org/presentationml/2006/ole">
            <p:oleObj spid="_x0000_s177154" name="Рисунок" r:id="rId3" imgW="4576144" imgH="2291343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6.2 Канальный </a:t>
            </a:r>
            <a:r>
              <a:rPr lang="ru-RU" dirty="0" smtClean="0"/>
              <a:t>агент</a:t>
            </a:r>
            <a:r>
              <a:rPr lang="en-US" dirty="0" smtClean="0"/>
              <a:t> (2)</a:t>
            </a:r>
            <a:endParaRPr lang="ru-RU" dirty="0" smtClean="0"/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2862263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ru-RU" sz="1800" dirty="0" smtClean="0"/>
              <a:t>Канальный агент, инициирующий соединение называется </a:t>
            </a:r>
            <a:r>
              <a:rPr lang="en-US" sz="1800" i="1" dirty="0" smtClean="0"/>
              <a:t>caller-</a:t>
            </a:r>
            <a:r>
              <a:rPr lang="ru-RU" sz="1800" i="1" dirty="0" smtClean="0"/>
              <a:t>агентом (</a:t>
            </a:r>
            <a:r>
              <a:rPr lang="en-US" sz="1800" i="1" dirty="0" smtClean="0"/>
              <a:t>caller MCA</a:t>
            </a:r>
            <a:r>
              <a:rPr lang="ru-RU" sz="1800" i="1" dirty="0" smtClean="0"/>
              <a:t>)</a:t>
            </a:r>
            <a:endParaRPr lang="en-US" sz="1800" i="1" dirty="0" smtClean="0"/>
          </a:p>
          <a:p>
            <a:pPr eaLnBrk="1" hangingPunct="1">
              <a:lnSpc>
                <a:spcPct val="100000"/>
              </a:lnSpc>
            </a:pPr>
            <a:r>
              <a:rPr lang="ru-RU" sz="1800" dirty="0" smtClean="0"/>
              <a:t>Канальный агент, отвечающий на соединение называется </a:t>
            </a:r>
            <a:r>
              <a:rPr lang="en-US" sz="1800" i="1" dirty="0" smtClean="0"/>
              <a:t>responder-</a:t>
            </a:r>
            <a:r>
              <a:rPr lang="ru-RU" sz="1800" i="1" dirty="0" smtClean="0"/>
              <a:t>агентом (</a:t>
            </a:r>
            <a:r>
              <a:rPr lang="en-US" sz="1800" i="1" dirty="0" smtClean="0"/>
              <a:t>responder MCA</a:t>
            </a:r>
            <a:r>
              <a:rPr lang="ru-RU" sz="1800" i="1" dirty="0" smtClean="0"/>
              <a:t>)</a:t>
            </a:r>
            <a:endParaRPr lang="ru-RU" sz="1800" dirty="0" smtClean="0"/>
          </a:p>
        </p:txBody>
      </p:sp>
      <p:sp>
        <p:nvSpPr>
          <p:cNvPr id="5223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sz="1800" i="1" dirty="0" smtClean="0"/>
              <a:t>Caller-</a:t>
            </a:r>
            <a:r>
              <a:rPr lang="ru-RU" sz="1800" i="1" dirty="0" smtClean="0"/>
              <a:t>агент может выполняться на стороне </a:t>
            </a:r>
            <a:r>
              <a:rPr lang="en-US" sz="1800" i="1" dirty="0" smtClean="0"/>
              <a:t>Sender, Server </a:t>
            </a:r>
            <a:r>
              <a:rPr lang="ru-RU" sz="1800" i="1" dirty="0" smtClean="0"/>
              <a:t>или </a:t>
            </a:r>
            <a:r>
              <a:rPr lang="en-US" sz="1800" i="1" dirty="0" smtClean="0"/>
              <a:t>Requester Channel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i="1" dirty="0" smtClean="0"/>
              <a:t>Responder-</a:t>
            </a:r>
            <a:r>
              <a:rPr lang="ru-RU" sz="1800" i="1" dirty="0" smtClean="0"/>
              <a:t>агент может выполняться для </a:t>
            </a:r>
            <a:r>
              <a:rPr lang="en-US" sz="1800" i="1" dirty="0" smtClean="0"/>
              <a:t>Sender, Server, Requester </a:t>
            </a:r>
            <a:r>
              <a:rPr lang="ru-RU" sz="1800" i="1" dirty="0" smtClean="0"/>
              <a:t>или </a:t>
            </a:r>
            <a:r>
              <a:rPr lang="en-US" sz="1800" i="1" dirty="0" smtClean="0"/>
              <a:t>Receiver Channel</a:t>
            </a:r>
            <a:endParaRPr lang="ru-RU" sz="1800" i="1" dirty="0" smtClean="0"/>
          </a:p>
        </p:txBody>
      </p:sp>
      <p:graphicFrame>
        <p:nvGraphicFramePr>
          <p:cNvPr id="52226" name="Object 5"/>
          <p:cNvGraphicFramePr>
            <a:graphicFrameLocks noChangeAspect="1"/>
          </p:cNvGraphicFramePr>
          <p:nvPr/>
        </p:nvGraphicFramePr>
        <p:xfrm>
          <a:off x="2195513" y="4149725"/>
          <a:ext cx="4824412" cy="2422525"/>
        </p:xfrm>
        <a:graphic>
          <a:graphicData uri="http://schemas.openxmlformats.org/presentationml/2006/ole">
            <p:oleObj spid="_x0000_s178178" name="Рисунок" r:id="rId3" imgW="4576144" imgH="2293356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6.3 Сообщения </a:t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ru-RU" dirty="0" smtClean="0"/>
              <a:t>трансмиссионной очереди</a:t>
            </a:r>
          </a:p>
        </p:txBody>
      </p:sp>
      <p:sp>
        <p:nvSpPr>
          <p:cNvPr id="5325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3250" name="Object 4"/>
          <p:cNvGraphicFramePr>
            <a:graphicFrameLocks noChangeAspect="1"/>
          </p:cNvGraphicFramePr>
          <p:nvPr/>
        </p:nvGraphicFramePr>
        <p:xfrm>
          <a:off x="1258888" y="1628775"/>
          <a:ext cx="6192837" cy="1747838"/>
        </p:xfrm>
        <a:graphic>
          <a:graphicData uri="http://schemas.openxmlformats.org/presentationml/2006/ole">
            <p:oleObj spid="_x0000_s179202" name="Рисунок" r:id="rId3" imgW="5717027" imgH="1608804" progId="Word.Picture.8">
              <p:embed/>
            </p:oleObj>
          </a:graphicData>
        </a:graphic>
      </p:graphicFrame>
      <p:sp>
        <p:nvSpPr>
          <p:cNvPr id="53256" name="Rectangle 5"/>
          <p:cNvSpPr>
            <a:spLocks noChangeArrowheads="1"/>
          </p:cNvSpPr>
          <p:nvPr/>
        </p:nvSpPr>
        <p:spPr bwMode="auto">
          <a:xfrm>
            <a:off x="0" y="2795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3251" name="Object 6"/>
          <p:cNvGraphicFramePr>
            <a:graphicFrameLocks noChangeAspect="1"/>
          </p:cNvGraphicFramePr>
          <p:nvPr/>
        </p:nvGraphicFramePr>
        <p:xfrm>
          <a:off x="1476375" y="3357563"/>
          <a:ext cx="5688013" cy="1400175"/>
        </p:xfrm>
        <a:graphic>
          <a:graphicData uri="http://schemas.openxmlformats.org/presentationml/2006/ole">
            <p:oleObj spid="_x0000_s179203" name="Рисунок" r:id="rId4" imgW="5148387" imgH="1266888" progId="Word.Picture.8">
              <p:embed/>
            </p:oleObj>
          </a:graphicData>
        </a:graphic>
      </p:graphicFrame>
      <p:sp>
        <p:nvSpPr>
          <p:cNvPr id="53257" name="Rectangle 7"/>
          <p:cNvSpPr>
            <a:spLocks noChangeArrowheads="1"/>
          </p:cNvSpPr>
          <p:nvPr/>
        </p:nvSpPr>
        <p:spPr bwMode="auto">
          <a:xfrm>
            <a:off x="0" y="2795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3252" name="Object 8"/>
          <p:cNvGraphicFramePr>
            <a:graphicFrameLocks noChangeAspect="1"/>
          </p:cNvGraphicFramePr>
          <p:nvPr/>
        </p:nvGraphicFramePr>
        <p:xfrm>
          <a:off x="1258888" y="4797425"/>
          <a:ext cx="6337300" cy="1463675"/>
        </p:xfrm>
        <a:graphic>
          <a:graphicData uri="http://schemas.openxmlformats.org/presentationml/2006/ole">
            <p:oleObj spid="_x0000_s179204" name="Рисунок" r:id="rId5" imgW="5491445" imgH="1266888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6.3.1 Трансмиссионная </a:t>
            </a:r>
            <a:r>
              <a:rPr lang="ru-RU" dirty="0" smtClean="0"/>
              <a:t>очередь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 </a:t>
            </a:r>
            <a:r>
              <a:rPr lang="ru-RU" dirty="0" smtClean="0"/>
              <a:t>умолчанию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300990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ru-RU" sz="2000" dirty="0" smtClean="0"/>
              <a:t>В том случае, если для сообщения не удается найти подходящую трансмиссионную очередь, оно помещается в </a:t>
            </a:r>
            <a:r>
              <a:rPr lang="ru-RU" sz="2000" b="1" i="1" dirty="0" smtClean="0"/>
              <a:t>трансмиссионную очередь по умолчанию</a:t>
            </a:r>
          </a:p>
        </p:txBody>
      </p:sp>
      <p:sp>
        <p:nvSpPr>
          <p:cNvPr id="5530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00200"/>
            <a:ext cx="4038600" cy="1754188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ru-RU" sz="2000" smtClean="0"/>
              <a:t>Имя трансмиссионной очереди по умолчанию указывается в настройках менеджера очередей</a:t>
            </a:r>
          </a:p>
        </p:txBody>
      </p:sp>
      <p:sp>
        <p:nvSpPr>
          <p:cNvPr id="55303" name="Rectangle 5"/>
          <p:cNvSpPr>
            <a:spLocks noChangeArrowheads="1"/>
          </p:cNvSpPr>
          <p:nvPr/>
        </p:nvSpPr>
        <p:spPr bwMode="auto">
          <a:xfrm>
            <a:off x="0" y="2795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5298" name="Object 6"/>
          <p:cNvGraphicFramePr>
            <a:graphicFrameLocks noChangeAspect="1"/>
          </p:cNvGraphicFramePr>
          <p:nvPr/>
        </p:nvGraphicFramePr>
        <p:xfrm>
          <a:off x="684213" y="4124325"/>
          <a:ext cx="7704137" cy="1897063"/>
        </p:xfrm>
        <a:graphic>
          <a:graphicData uri="http://schemas.openxmlformats.org/presentationml/2006/ole">
            <p:oleObj spid="_x0000_s181250" name="Рисунок" r:id="rId3" imgW="5148387" imgH="1266888" progId="Word.Picture.8">
              <p:embed/>
            </p:oleObj>
          </a:graphicData>
        </a:graphic>
      </p:graphicFrame>
      <p:sp>
        <p:nvSpPr>
          <p:cNvPr id="55305" name="Rectangle 8"/>
          <p:cNvSpPr>
            <a:spLocks noChangeArrowheads="1"/>
          </p:cNvSpPr>
          <p:nvPr/>
        </p:nvSpPr>
        <p:spPr bwMode="auto">
          <a:xfrm>
            <a:off x="755650" y="6165850"/>
            <a:ext cx="3600450" cy="366713"/>
          </a:xfrm>
          <a:prstGeom prst="rect">
            <a:avLst/>
          </a:prstGeom>
          <a:solidFill>
            <a:srgbClr val="FEDAC2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/>
              <a:t>ALTER QMGR DEFXMITQ(TRQ)</a:t>
            </a:r>
            <a:endParaRPr lang="ru-RU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6.3.2 Модели </a:t>
            </a:r>
            <a:br>
              <a:rPr lang="ru-RU" dirty="0" smtClean="0"/>
            </a:br>
            <a:r>
              <a:rPr lang="ru-RU" dirty="0" smtClean="0"/>
              <a:t>передачи </a:t>
            </a:r>
            <a:r>
              <a:rPr lang="ru-RU" dirty="0" smtClean="0"/>
              <a:t>сообщений</a:t>
            </a:r>
          </a:p>
        </p:txBody>
      </p:sp>
      <p:sp>
        <p:nvSpPr>
          <p:cNvPr id="5427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4274" name="Object 4"/>
          <p:cNvGraphicFramePr>
            <a:graphicFrameLocks noChangeAspect="1"/>
          </p:cNvGraphicFramePr>
          <p:nvPr/>
        </p:nvGraphicFramePr>
        <p:xfrm>
          <a:off x="4140200" y="1196975"/>
          <a:ext cx="4537075" cy="1773238"/>
        </p:xfrm>
        <a:graphic>
          <a:graphicData uri="http://schemas.openxmlformats.org/presentationml/2006/ole">
            <p:oleObj spid="_x0000_s180226" name="Рисунок" r:id="rId3" imgW="4118494" imgH="1608804" progId="Word.Picture.8">
              <p:embed/>
            </p:oleObj>
          </a:graphicData>
        </a:graphic>
      </p:graphicFrame>
      <p:sp>
        <p:nvSpPr>
          <p:cNvPr id="54280" name="Rectangle 5"/>
          <p:cNvSpPr>
            <a:spLocks noChangeArrowheads="1"/>
          </p:cNvSpPr>
          <p:nvPr/>
        </p:nvSpPr>
        <p:spPr bwMode="auto">
          <a:xfrm>
            <a:off x="0" y="22240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4275" name="Object 6"/>
          <p:cNvGraphicFramePr>
            <a:graphicFrameLocks noChangeAspect="1"/>
          </p:cNvGraphicFramePr>
          <p:nvPr/>
        </p:nvGraphicFramePr>
        <p:xfrm>
          <a:off x="4284663" y="2708275"/>
          <a:ext cx="4114800" cy="2409825"/>
        </p:xfrm>
        <a:graphic>
          <a:graphicData uri="http://schemas.openxmlformats.org/presentationml/2006/ole">
            <p:oleObj spid="_x0000_s180227" name="Рисунок" r:id="rId4" imgW="4118494" imgH="2407448" progId="Word.Picture.8">
              <p:embed/>
            </p:oleObj>
          </a:graphicData>
        </a:graphic>
      </p:graphicFrame>
      <p:sp>
        <p:nvSpPr>
          <p:cNvPr id="54281" name="Rectangle 7"/>
          <p:cNvSpPr>
            <a:spLocks noChangeArrowheads="1"/>
          </p:cNvSpPr>
          <p:nvPr/>
        </p:nvSpPr>
        <p:spPr bwMode="auto">
          <a:xfrm>
            <a:off x="0" y="2795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4276" name="Object 8"/>
          <p:cNvGraphicFramePr>
            <a:graphicFrameLocks noChangeAspect="1"/>
          </p:cNvGraphicFramePr>
          <p:nvPr/>
        </p:nvGraphicFramePr>
        <p:xfrm>
          <a:off x="3276600" y="5013325"/>
          <a:ext cx="5486400" cy="1266825"/>
        </p:xfrm>
        <a:graphic>
          <a:graphicData uri="http://schemas.openxmlformats.org/presentationml/2006/ole">
            <p:oleObj spid="_x0000_s180228" name="Рисунок" r:id="rId5" imgW="5491445" imgH="1266888" progId="Word.Picture.8">
              <p:embed/>
            </p:oleObj>
          </a:graphicData>
        </a:graphic>
      </p:graphicFrame>
      <p:sp>
        <p:nvSpPr>
          <p:cNvPr id="54282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68313" y="1735138"/>
            <a:ext cx="3898900" cy="5715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ru-RU" sz="2400" smtClean="0"/>
              <a:t>Разделение канала</a:t>
            </a:r>
          </a:p>
        </p:txBody>
      </p:sp>
      <p:sp>
        <p:nvSpPr>
          <p:cNvPr id="54283" name="Rectangle 10"/>
          <p:cNvSpPr>
            <a:spLocks noChangeArrowheads="1"/>
          </p:cNvSpPr>
          <p:nvPr/>
        </p:nvSpPr>
        <p:spPr bwMode="auto">
          <a:xfrm>
            <a:off x="755650" y="5445125"/>
            <a:ext cx="2808288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2400"/>
              <a:t>Multi-hopping</a:t>
            </a:r>
            <a:endParaRPr lang="ru-RU" sz="2400"/>
          </a:p>
        </p:txBody>
      </p:sp>
      <p:sp>
        <p:nvSpPr>
          <p:cNvPr id="54284" name="Rectangle 11"/>
          <p:cNvSpPr>
            <a:spLocks noChangeArrowheads="1"/>
          </p:cNvSpPr>
          <p:nvPr/>
        </p:nvSpPr>
        <p:spPr bwMode="auto">
          <a:xfrm>
            <a:off x="323850" y="3429000"/>
            <a:ext cx="4103688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ru-RU" sz="2400"/>
              <a:t>Использование</a:t>
            </a:r>
          </a:p>
          <a:p>
            <a:pPr marL="342900" indent="-342900" algn="ctr">
              <a:spcBef>
                <a:spcPct val="20000"/>
              </a:spcBef>
            </a:pPr>
            <a:r>
              <a:rPr lang="ru-RU" sz="2400"/>
              <a:t>нескольких каналов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254472"/>
            <a:ext cx="7776864" cy="3558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1.4.6 Публикация-подписка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124744"/>
            <a:ext cx="8640960" cy="2160240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ru-RU" b="1" i="1" dirty="0" smtClean="0"/>
              <a:t>Публикаторы (</a:t>
            </a:r>
            <a:r>
              <a:rPr lang="ru-RU" b="1" i="1" dirty="0" err="1" smtClean="0"/>
              <a:t>publishers</a:t>
            </a:r>
            <a:r>
              <a:rPr lang="ru-RU" b="1" i="1" dirty="0" smtClean="0"/>
              <a:t>)</a:t>
            </a:r>
            <a:r>
              <a:rPr lang="ru-RU" dirty="0" smtClean="0"/>
              <a:t> – приложения, которые  распространяют сообщения</a:t>
            </a:r>
          </a:p>
          <a:p>
            <a:r>
              <a:rPr lang="ru-RU" b="1" i="1" dirty="0" smtClean="0"/>
              <a:t>Подписчики (</a:t>
            </a:r>
            <a:r>
              <a:rPr lang="ru-RU" b="1" i="1" dirty="0" err="1" smtClean="0"/>
              <a:t>subscribers</a:t>
            </a:r>
            <a:r>
              <a:rPr lang="ru-RU" b="1" i="1" dirty="0" smtClean="0"/>
              <a:t>)</a:t>
            </a:r>
            <a:r>
              <a:rPr lang="ru-RU" dirty="0" smtClean="0"/>
              <a:t> – приложения, которые заинтересованы в получении сообщений по определенным </a:t>
            </a:r>
            <a:r>
              <a:rPr lang="ru-RU" b="1" dirty="0" smtClean="0"/>
              <a:t>темам</a:t>
            </a:r>
          </a:p>
          <a:p>
            <a:r>
              <a:rPr lang="ru-RU" b="1" i="1" dirty="0" smtClean="0"/>
              <a:t>Тема сообщения </a:t>
            </a:r>
            <a:r>
              <a:rPr lang="ru-RU" b="1" dirty="0" smtClean="0"/>
              <a:t>(</a:t>
            </a:r>
            <a:r>
              <a:rPr lang="en-US" b="1" i="1" dirty="0" smtClean="0"/>
              <a:t>topic</a:t>
            </a:r>
            <a:r>
              <a:rPr lang="ru-RU" b="1" dirty="0" smtClean="0"/>
              <a:t>)</a:t>
            </a:r>
            <a:r>
              <a:rPr lang="ru-RU" dirty="0" smtClean="0"/>
              <a:t> – специальный идентификатор, позволяющий отнести сообщение к той или иной логической категории  и распределить сообщения между подписчиками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6.4 Очередь </a:t>
            </a:r>
            <a:r>
              <a:rPr lang="ru-RU" dirty="0" err="1" smtClean="0"/>
              <a:t>недоставленных</a:t>
            </a:r>
            <a:r>
              <a:rPr lang="ru-RU" dirty="0" smtClean="0"/>
              <a:t> сообщений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619625" cy="2640013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ru-RU" sz="2000" b="1" i="1" dirty="0" smtClean="0"/>
              <a:t>Очередь </a:t>
            </a:r>
            <a:r>
              <a:rPr lang="ru-RU" sz="2000" b="1" i="1" dirty="0" err="1" smtClean="0"/>
              <a:t>недоставленных</a:t>
            </a:r>
            <a:r>
              <a:rPr lang="ru-RU" sz="2000" b="1" i="1" dirty="0" smtClean="0"/>
              <a:t> сообщений</a:t>
            </a:r>
            <a:r>
              <a:rPr lang="ru-RU" sz="2000" dirty="0" smtClean="0"/>
              <a:t> </a:t>
            </a:r>
            <a:r>
              <a:rPr lang="ru-RU" sz="2000" b="1" i="1" dirty="0" smtClean="0"/>
              <a:t>(</a:t>
            </a:r>
            <a:r>
              <a:rPr lang="en-US" sz="2000" b="1" i="1" dirty="0" smtClean="0"/>
              <a:t>dead-letter queue)</a:t>
            </a:r>
            <a:r>
              <a:rPr lang="en-US" sz="2000" dirty="0" smtClean="0"/>
              <a:t> </a:t>
            </a:r>
            <a:r>
              <a:rPr lang="ru-RU" sz="2000" dirty="0" smtClean="0"/>
              <a:t>–</a:t>
            </a:r>
            <a:r>
              <a:rPr lang="en-US" sz="2000" dirty="0" smtClean="0"/>
              <a:t> </a:t>
            </a:r>
            <a:r>
              <a:rPr lang="ru-RU" sz="2000" dirty="0" smtClean="0"/>
              <a:t>локальная очередь, в которую помещаются сообщения в том случае, если их не удается доставить в очередь назначения </a:t>
            </a:r>
          </a:p>
        </p:txBody>
      </p:sp>
      <p:sp>
        <p:nvSpPr>
          <p:cNvPr id="5632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219700" y="1600200"/>
            <a:ext cx="3467100" cy="4525963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ru-RU" sz="2000" dirty="0" smtClean="0"/>
              <a:t>Имя очереди </a:t>
            </a:r>
            <a:r>
              <a:rPr lang="ru-RU" sz="2000" dirty="0" err="1" smtClean="0"/>
              <a:t>недоставленных</a:t>
            </a:r>
            <a:r>
              <a:rPr lang="ru-RU" sz="2000" dirty="0" smtClean="0"/>
              <a:t> сообщений определяется в настройках  менеджера очередей</a:t>
            </a:r>
          </a:p>
        </p:txBody>
      </p:sp>
      <p:sp>
        <p:nvSpPr>
          <p:cNvPr id="56327" name="Rectangle 5"/>
          <p:cNvSpPr>
            <a:spLocks noChangeArrowheads="1"/>
          </p:cNvSpPr>
          <p:nvPr/>
        </p:nvSpPr>
        <p:spPr bwMode="auto">
          <a:xfrm>
            <a:off x="0" y="25098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6322" name="Object 6"/>
          <p:cNvGraphicFramePr>
            <a:graphicFrameLocks noChangeAspect="1"/>
          </p:cNvGraphicFramePr>
          <p:nvPr/>
        </p:nvGraphicFramePr>
        <p:xfrm>
          <a:off x="1838325" y="3644900"/>
          <a:ext cx="5756275" cy="2438400"/>
        </p:xfrm>
        <a:graphic>
          <a:graphicData uri="http://schemas.openxmlformats.org/presentationml/2006/ole">
            <p:oleObj spid="_x0000_s182274" name="Рисунок" r:id="rId3" imgW="4343400" imgH="1838160" progId="Word.Picture.8">
              <p:embed/>
            </p:oleObj>
          </a:graphicData>
        </a:graphic>
      </p:graphicFrame>
      <p:sp>
        <p:nvSpPr>
          <p:cNvPr id="56329" name="Rectangle 8"/>
          <p:cNvSpPr>
            <a:spLocks noChangeArrowheads="1"/>
          </p:cNvSpPr>
          <p:nvPr/>
        </p:nvSpPr>
        <p:spPr bwMode="auto">
          <a:xfrm>
            <a:off x="611188" y="6165850"/>
            <a:ext cx="3311525" cy="366713"/>
          </a:xfrm>
          <a:prstGeom prst="rect">
            <a:avLst/>
          </a:prstGeom>
          <a:solidFill>
            <a:srgbClr val="FEDAC2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/>
              <a:t>ALTER QMGR DEADQ(DDQ)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6.5 Управление каналом сообщений</a:t>
            </a:r>
            <a:br>
              <a:rPr lang="ru-RU" dirty="0" smtClean="0"/>
            </a:br>
            <a:r>
              <a:rPr lang="ru-RU" dirty="0" smtClean="0"/>
              <a:t>6.5.1 Основные параметры</a:t>
            </a:r>
            <a:endParaRPr lang="ru-RU" dirty="0" smtClean="0"/>
          </a:p>
        </p:txBody>
      </p:sp>
      <p:sp>
        <p:nvSpPr>
          <p:cNvPr id="171011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179513" y="4077072"/>
            <a:ext cx="1800225" cy="10795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/>
              <a:t>Sender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/>
              <a:t>TRPTYPE</a:t>
            </a:r>
            <a:endParaRPr lang="ru-RU" sz="1600" dirty="0" smtClean="0"/>
          </a:p>
          <a:p>
            <a:pPr eaLnBrk="1" hangingPunct="1">
              <a:lnSpc>
                <a:spcPct val="80000"/>
              </a:lnSpc>
            </a:pPr>
            <a:r>
              <a:rPr lang="en-US" sz="1600" dirty="0" smtClean="0"/>
              <a:t>CONNAME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/>
              <a:t>XMITQ</a:t>
            </a:r>
            <a:endParaRPr lang="ru-RU" sz="1600" dirty="0" smtClean="0"/>
          </a:p>
        </p:txBody>
      </p:sp>
      <p:sp>
        <p:nvSpPr>
          <p:cNvPr id="171012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2982913" y="4077072"/>
            <a:ext cx="1797050" cy="10795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/>
              <a:t>Receiver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/>
              <a:t>TRPTYPE</a:t>
            </a:r>
            <a:endParaRPr lang="ru-RU" sz="1600" dirty="0" smtClean="0"/>
          </a:p>
        </p:txBody>
      </p:sp>
      <p:sp>
        <p:nvSpPr>
          <p:cNvPr id="171014" name="Rectangle 9"/>
          <p:cNvSpPr>
            <a:spLocks noChangeArrowheads="1"/>
          </p:cNvSpPr>
          <p:nvPr/>
        </p:nvSpPr>
        <p:spPr bwMode="auto">
          <a:xfrm>
            <a:off x="5364088" y="4293096"/>
            <a:ext cx="2881313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/>
              <a:t>Sender – Receiver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/>
              <a:t>Server – Requester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/>
              <a:t>Sender – Requester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/>
              <a:t>Server – Receiver</a:t>
            </a:r>
            <a:endParaRPr lang="ru-RU" sz="20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ru-RU" sz="2000" dirty="0"/>
          </a:p>
        </p:txBody>
      </p:sp>
      <p:sp>
        <p:nvSpPr>
          <p:cNvPr id="171015" name="Rectangle 11"/>
          <p:cNvSpPr>
            <a:spLocks noChangeArrowheads="1"/>
          </p:cNvSpPr>
          <p:nvPr/>
        </p:nvSpPr>
        <p:spPr bwMode="auto">
          <a:xfrm>
            <a:off x="539552" y="1412776"/>
            <a:ext cx="7921625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 smtClean="0">
                <a:solidFill>
                  <a:srgbClr val="00703C"/>
                </a:solidFill>
                <a:latin typeface="+mj-lt"/>
                <a:ea typeface="MS PGothic" pitchFamily="34" charset="-128"/>
                <a:cs typeface="+mj-cs"/>
              </a:rPr>
              <a:t>Transport </a:t>
            </a:r>
            <a:r>
              <a:rPr lang="en-US" sz="2400" b="1" dirty="0" smtClean="0">
                <a:solidFill>
                  <a:srgbClr val="00703C"/>
                </a:solidFill>
                <a:latin typeface="+mj-lt"/>
                <a:ea typeface="MS PGothic" pitchFamily="34" charset="-128"/>
                <a:cs typeface="+mj-cs"/>
              </a:rPr>
              <a:t>type</a:t>
            </a:r>
            <a:r>
              <a:rPr lang="ru-RU" sz="2400" b="1" dirty="0" smtClean="0">
                <a:solidFill>
                  <a:srgbClr val="00703C"/>
                </a:solidFill>
                <a:latin typeface="+mj-lt"/>
                <a:ea typeface="MS PGothic" pitchFamily="34" charset="-128"/>
                <a:cs typeface="+mj-cs"/>
              </a:rPr>
              <a:t> </a:t>
            </a:r>
            <a:r>
              <a:rPr lang="ru-RU" sz="2400" dirty="0" smtClean="0">
                <a:solidFill>
                  <a:srgbClr val="00703C"/>
                </a:solidFill>
                <a:latin typeface="+mj-lt"/>
                <a:ea typeface="MS PGothic" pitchFamily="34" charset="-128"/>
                <a:cs typeface="+mj-cs"/>
              </a:rPr>
              <a:t>(</a:t>
            </a:r>
            <a:r>
              <a:rPr lang="en-US" sz="2400" dirty="0" smtClean="0">
                <a:solidFill>
                  <a:srgbClr val="00703C"/>
                </a:solidFill>
                <a:latin typeface="+mj-lt"/>
                <a:ea typeface="MS PGothic" pitchFamily="34" charset="-128"/>
                <a:cs typeface="+mj-cs"/>
              </a:rPr>
              <a:t>TCP/LU62/NETBIOS</a:t>
            </a:r>
            <a:r>
              <a:rPr lang="en-US" sz="2400" dirty="0" smtClean="0">
                <a:solidFill>
                  <a:srgbClr val="00703C"/>
                </a:solidFill>
                <a:latin typeface="+mj-lt"/>
                <a:ea typeface="MS PGothic" pitchFamily="34" charset="-128"/>
                <a:cs typeface="+mj-cs"/>
              </a:rPr>
              <a:t>/…</a:t>
            </a:r>
            <a:r>
              <a:rPr lang="ru-RU" sz="2400" dirty="0" smtClean="0">
                <a:solidFill>
                  <a:srgbClr val="00703C"/>
                </a:solidFill>
                <a:latin typeface="+mj-lt"/>
                <a:ea typeface="MS PGothic" pitchFamily="34" charset="-128"/>
                <a:cs typeface="+mj-cs"/>
              </a:rPr>
              <a:t>)</a:t>
            </a:r>
            <a:r>
              <a:rPr lang="en-US" sz="2400" dirty="0" smtClean="0">
                <a:solidFill>
                  <a:srgbClr val="00703C"/>
                </a:solidFill>
                <a:latin typeface="+mj-lt"/>
                <a:ea typeface="MS PGothic" pitchFamily="34" charset="-128"/>
                <a:cs typeface="+mj-cs"/>
              </a:rPr>
              <a:t> </a:t>
            </a:r>
            <a:r>
              <a:rPr lang="ru-RU" sz="2400" dirty="0" smtClean="0">
                <a:solidFill>
                  <a:srgbClr val="00703C"/>
                </a:solidFill>
                <a:latin typeface="+mj-lt"/>
                <a:ea typeface="MS PGothic" pitchFamily="34" charset="-128"/>
                <a:cs typeface="+mj-cs"/>
              </a:rPr>
              <a:t> </a:t>
            </a:r>
            <a:r>
              <a:rPr lang="en-US" sz="2400" dirty="0" smtClean="0">
                <a:solidFill>
                  <a:srgbClr val="00703C"/>
                </a:solidFill>
                <a:latin typeface="+mj-lt"/>
                <a:ea typeface="MS PGothic" pitchFamily="34" charset="-128"/>
                <a:cs typeface="+mj-cs"/>
              </a:rPr>
              <a:t>– </a:t>
            </a:r>
            <a:r>
              <a:rPr lang="ru-RU" sz="2400" dirty="0" smtClean="0">
                <a:solidFill>
                  <a:srgbClr val="00703C"/>
                </a:solidFill>
                <a:latin typeface="+mj-lt"/>
                <a:ea typeface="MS PGothic" pitchFamily="34" charset="-128"/>
                <a:cs typeface="+mj-cs"/>
              </a:rPr>
              <a:t>транспортный протокол</a:t>
            </a:r>
            <a:endParaRPr lang="en-US" sz="2400" dirty="0" smtClean="0">
              <a:solidFill>
                <a:srgbClr val="00703C"/>
              </a:solidFill>
              <a:latin typeface="+mj-lt"/>
              <a:ea typeface="MS PGothic" pitchFamily="34" charset="-128"/>
              <a:cs typeface="+mj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 smtClean="0">
                <a:solidFill>
                  <a:srgbClr val="00703C"/>
                </a:solidFill>
                <a:latin typeface="+mj-lt"/>
                <a:ea typeface="MS PGothic" pitchFamily="34" charset="-128"/>
                <a:cs typeface="+mj-cs"/>
              </a:rPr>
              <a:t>Connection name</a:t>
            </a:r>
            <a:r>
              <a:rPr lang="ru-RU" sz="2400" b="1" dirty="0" smtClean="0">
                <a:solidFill>
                  <a:srgbClr val="00703C"/>
                </a:solidFill>
                <a:latin typeface="+mj-lt"/>
                <a:ea typeface="MS PGothic" pitchFamily="34" charset="-128"/>
                <a:cs typeface="+mj-cs"/>
              </a:rPr>
              <a:t> </a:t>
            </a:r>
            <a:r>
              <a:rPr lang="en-US" sz="2400" dirty="0" smtClean="0">
                <a:solidFill>
                  <a:srgbClr val="00703C"/>
                </a:solidFill>
                <a:latin typeface="+mj-lt"/>
                <a:ea typeface="MS PGothic" pitchFamily="34" charset="-128"/>
                <a:cs typeface="+mj-cs"/>
              </a:rPr>
              <a:t>– </a:t>
            </a:r>
            <a:r>
              <a:rPr lang="ru-RU" sz="2400" dirty="0" smtClean="0">
                <a:solidFill>
                  <a:srgbClr val="00703C"/>
                </a:solidFill>
                <a:latin typeface="+mj-lt"/>
                <a:ea typeface="MS PGothic" pitchFamily="34" charset="-128"/>
                <a:cs typeface="+mj-cs"/>
              </a:rPr>
              <a:t>строка соединения</a:t>
            </a:r>
            <a:endParaRPr lang="en-US" sz="2400" dirty="0" smtClean="0">
              <a:solidFill>
                <a:srgbClr val="00703C"/>
              </a:solidFill>
              <a:latin typeface="+mj-lt"/>
              <a:ea typeface="MS PGothic" pitchFamily="34" charset="-128"/>
              <a:cs typeface="+mj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 smtClean="0">
                <a:solidFill>
                  <a:srgbClr val="00703C"/>
                </a:solidFill>
                <a:latin typeface="+mj-lt"/>
                <a:ea typeface="MS PGothic" pitchFamily="34" charset="-128"/>
                <a:cs typeface="+mj-cs"/>
              </a:rPr>
              <a:t>Transmission queue name </a:t>
            </a:r>
            <a:r>
              <a:rPr lang="en-US" sz="2400" dirty="0" smtClean="0">
                <a:solidFill>
                  <a:srgbClr val="00703C"/>
                </a:solidFill>
                <a:latin typeface="+mj-lt"/>
                <a:ea typeface="MS PGothic" pitchFamily="34" charset="-128"/>
                <a:cs typeface="+mj-cs"/>
              </a:rPr>
              <a:t>– </a:t>
            </a:r>
            <a:r>
              <a:rPr lang="ru-RU" sz="2400" dirty="0" smtClean="0">
                <a:solidFill>
                  <a:srgbClr val="00703C"/>
                </a:solidFill>
                <a:latin typeface="+mj-lt"/>
                <a:ea typeface="MS PGothic" pitchFamily="34" charset="-128"/>
                <a:cs typeface="+mj-cs"/>
              </a:rPr>
              <a:t>название трансмиссионной очереди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ru-RU" sz="2600" dirty="0"/>
          </a:p>
        </p:txBody>
      </p:sp>
      <p:sp>
        <p:nvSpPr>
          <p:cNvPr id="171016" name="Rectangle 12"/>
          <p:cNvSpPr>
            <a:spLocks noChangeArrowheads="1"/>
          </p:cNvSpPr>
          <p:nvPr/>
        </p:nvSpPr>
        <p:spPr bwMode="auto">
          <a:xfrm>
            <a:off x="1179513" y="5156572"/>
            <a:ext cx="1800225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n-US" sz="1600" b="1"/>
              <a:t>Server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1600"/>
              <a:t>TRPTYPE</a:t>
            </a:r>
            <a:endParaRPr lang="ru-RU" sz="160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1600" i="1">
                <a:solidFill>
                  <a:schemeClr val="bg2"/>
                </a:solidFill>
              </a:rPr>
              <a:t>CONNAME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1600"/>
              <a:t>XMITQ</a:t>
            </a:r>
            <a:endParaRPr lang="ru-RU" sz="1600"/>
          </a:p>
        </p:txBody>
      </p:sp>
      <p:sp>
        <p:nvSpPr>
          <p:cNvPr id="171017" name="Rectangle 13"/>
          <p:cNvSpPr>
            <a:spLocks noChangeArrowheads="1"/>
          </p:cNvSpPr>
          <p:nvPr/>
        </p:nvSpPr>
        <p:spPr bwMode="auto">
          <a:xfrm>
            <a:off x="2982913" y="5156572"/>
            <a:ext cx="1797050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n-US" sz="1600" b="1"/>
              <a:t>Requester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1600"/>
              <a:t>TRPTYPE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1600"/>
              <a:t>CONNAME</a:t>
            </a:r>
            <a:endParaRPr lang="ru-RU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410944" cy="634082"/>
          </a:xfrm>
        </p:spPr>
        <p:txBody>
          <a:bodyPr/>
          <a:lstStyle/>
          <a:p>
            <a:pPr eaLnBrk="1" hangingPunct="1"/>
            <a:r>
              <a:rPr lang="ru-RU" dirty="0" smtClean="0"/>
              <a:t>6.5.2 Создание </a:t>
            </a:r>
            <a:r>
              <a:rPr lang="ru-RU" dirty="0" smtClean="0"/>
              <a:t>и настройка определения канала</a:t>
            </a:r>
          </a:p>
        </p:txBody>
      </p:sp>
      <p:sp>
        <p:nvSpPr>
          <p:cNvPr id="58373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467544" y="1167780"/>
            <a:ext cx="8229600" cy="11811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b="1" dirty="0" smtClean="0"/>
              <a:t>DEFINE CHANNEL</a:t>
            </a:r>
            <a:r>
              <a:rPr lang="en-US" sz="2000" dirty="0" smtClean="0"/>
              <a:t> – </a:t>
            </a:r>
            <a:r>
              <a:rPr lang="ru-RU" sz="2000" dirty="0" smtClean="0"/>
              <a:t>создание определения канала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 smtClean="0"/>
              <a:t>ALTER CHANNEL</a:t>
            </a:r>
            <a:r>
              <a:rPr lang="en-US" sz="2000" dirty="0" smtClean="0"/>
              <a:t> –</a:t>
            </a:r>
            <a:r>
              <a:rPr lang="ru-RU" sz="2000" dirty="0" smtClean="0"/>
              <a:t> изменение параметра определения канала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 smtClean="0"/>
              <a:t>DELETE CHANNEL</a:t>
            </a:r>
            <a:r>
              <a:rPr lang="en-US" sz="2000" dirty="0" smtClean="0"/>
              <a:t> –</a:t>
            </a:r>
            <a:r>
              <a:rPr lang="ru-RU" sz="2000" dirty="0" smtClean="0"/>
              <a:t> удаление определения канала</a:t>
            </a:r>
          </a:p>
        </p:txBody>
      </p:sp>
      <p:graphicFrame>
        <p:nvGraphicFramePr>
          <p:cNvPr id="58370" name="Object 7"/>
          <p:cNvGraphicFramePr>
            <a:graphicFrameLocks noChangeAspect="1"/>
          </p:cNvGraphicFramePr>
          <p:nvPr>
            <p:ph sz="half" idx="2"/>
          </p:nvPr>
        </p:nvGraphicFramePr>
        <p:xfrm>
          <a:off x="827584" y="2245452"/>
          <a:ext cx="7662416" cy="2839732"/>
        </p:xfrm>
        <a:graphic>
          <a:graphicData uri="http://schemas.openxmlformats.org/presentationml/2006/ole">
            <p:oleObj spid="_x0000_s184322" name="Visio" r:id="rId3" imgW="4089684" imgH="1515361" progId="Visio.Drawing.11">
              <p:embed/>
            </p:oleObj>
          </a:graphicData>
        </a:graphic>
      </p:graphicFrame>
      <p:sp>
        <p:nvSpPr>
          <p:cNvPr id="58375" name="Rectangle 10"/>
          <p:cNvSpPr>
            <a:spLocks noChangeArrowheads="1"/>
          </p:cNvSpPr>
          <p:nvPr/>
        </p:nvSpPr>
        <p:spPr bwMode="auto">
          <a:xfrm>
            <a:off x="900113" y="5229225"/>
            <a:ext cx="5832475" cy="517525"/>
          </a:xfrm>
          <a:prstGeom prst="rect">
            <a:avLst/>
          </a:prstGeom>
          <a:solidFill>
            <a:srgbClr val="FEDAC2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400"/>
              <a:t>DEFINE CHANNEL(QM1.TO.QM2) CHLTYPE(SDR) TRPTYPE(TCP)</a:t>
            </a:r>
            <a:r>
              <a:rPr lang="ru-RU" sz="1400"/>
              <a:t> 	</a:t>
            </a:r>
            <a:r>
              <a:rPr lang="en-US" sz="1400"/>
              <a:t>XMITQ(TRANSQ)</a:t>
            </a:r>
            <a:r>
              <a:rPr lang="ru-RU" sz="1400"/>
              <a:t> </a:t>
            </a:r>
            <a:r>
              <a:rPr lang="en-US" sz="1400"/>
              <a:t>CONNAME('localhost(1414)')</a:t>
            </a:r>
            <a:endParaRPr lang="ru-RU"/>
          </a:p>
        </p:txBody>
      </p:sp>
      <p:sp>
        <p:nvSpPr>
          <p:cNvPr id="58376" name="Rectangle 11"/>
          <p:cNvSpPr>
            <a:spLocks noChangeArrowheads="1"/>
          </p:cNvSpPr>
          <p:nvPr/>
        </p:nvSpPr>
        <p:spPr bwMode="auto">
          <a:xfrm>
            <a:off x="900113" y="5864225"/>
            <a:ext cx="5832475" cy="304800"/>
          </a:xfrm>
          <a:prstGeom prst="rect">
            <a:avLst/>
          </a:prstGeom>
          <a:solidFill>
            <a:srgbClr val="FEDAC2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400"/>
              <a:t>ALTER CHANNEL(QM1.TO.QM2) CHLTYPE(SDR) XMITQ(TRANSQ2)</a:t>
            </a:r>
            <a:endParaRPr lang="ru-RU" sz="1400"/>
          </a:p>
        </p:txBody>
      </p:sp>
      <p:sp>
        <p:nvSpPr>
          <p:cNvPr id="58377" name="Rectangle 12"/>
          <p:cNvSpPr>
            <a:spLocks noChangeArrowheads="1"/>
          </p:cNvSpPr>
          <p:nvPr/>
        </p:nvSpPr>
        <p:spPr bwMode="auto">
          <a:xfrm>
            <a:off x="900113" y="6292850"/>
            <a:ext cx="5832475" cy="304800"/>
          </a:xfrm>
          <a:prstGeom prst="rect">
            <a:avLst/>
          </a:prstGeom>
          <a:solidFill>
            <a:srgbClr val="FEDAC2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400"/>
              <a:t>DELETE CHANNEL(QM1.TO.QM2)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6.5.3 Запуск </a:t>
            </a:r>
            <a:r>
              <a:rPr lang="ru-RU" dirty="0" smtClean="0"/>
              <a:t>и остановка канала</a:t>
            </a:r>
          </a:p>
        </p:txBody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8229600" cy="7493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 smtClean="0"/>
              <a:t>Запуск канала осуществляется при помощи команды </a:t>
            </a:r>
            <a:r>
              <a:rPr lang="en-US" sz="2400" b="1" dirty="0" smtClean="0"/>
              <a:t>START CHANNEL</a:t>
            </a:r>
            <a:endParaRPr lang="ru-RU" sz="2400" b="1" dirty="0" smtClean="0"/>
          </a:p>
        </p:txBody>
      </p:sp>
      <p:graphicFrame>
        <p:nvGraphicFramePr>
          <p:cNvPr id="59394" name="Object 7"/>
          <p:cNvGraphicFramePr>
            <a:graphicFrameLocks noChangeAspect="1"/>
          </p:cNvGraphicFramePr>
          <p:nvPr/>
        </p:nvGraphicFramePr>
        <p:xfrm>
          <a:off x="1331913" y="2132856"/>
          <a:ext cx="6624637" cy="492125"/>
        </p:xfrm>
        <a:graphic>
          <a:graphicData uri="http://schemas.openxmlformats.org/presentationml/2006/ole">
            <p:oleObj spid="_x0000_s185346" name="Visio" r:id="rId3" imgW="3930945" imgH="292412" progId="Visio.Drawing.11">
              <p:embed/>
            </p:oleObj>
          </a:graphicData>
        </a:graphic>
      </p:graphicFrame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1403350" y="2780928"/>
            <a:ext cx="2952750" cy="304800"/>
          </a:xfrm>
          <a:prstGeom prst="rect">
            <a:avLst/>
          </a:prstGeom>
          <a:solidFill>
            <a:srgbClr val="FEDAC2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400"/>
              <a:t>START CHANNEL(QM1.TO.QM2)</a:t>
            </a:r>
            <a:endParaRPr lang="ru-RU"/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457200" y="3328913"/>
            <a:ext cx="82296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ru-RU" sz="240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Для остановки канала используется команда </a:t>
            </a:r>
            <a:r>
              <a:rPr lang="en-US" sz="2400" b="1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STOP CHANNEL</a:t>
            </a:r>
            <a:endParaRPr lang="ru-RU" sz="2400" b="1" dirty="0" smtClean="0">
              <a:solidFill>
                <a:srgbClr val="00703C"/>
              </a:solidFill>
              <a:latin typeface="Arial" pitchFamily="34" charset="0"/>
              <a:ea typeface="MS PGothic" pitchFamily="34" charset="-128"/>
            </a:endParaRPr>
          </a:p>
        </p:txBody>
      </p:sp>
      <p:graphicFrame>
        <p:nvGraphicFramePr>
          <p:cNvPr id="59395" name="Object 10"/>
          <p:cNvGraphicFramePr>
            <a:graphicFrameLocks noChangeAspect="1"/>
          </p:cNvGraphicFramePr>
          <p:nvPr/>
        </p:nvGraphicFramePr>
        <p:xfrm>
          <a:off x="395536" y="4090635"/>
          <a:ext cx="8567968" cy="1714629"/>
        </p:xfrm>
        <a:graphic>
          <a:graphicData uri="http://schemas.openxmlformats.org/presentationml/2006/ole">
            <p:oleObj spid="_x0000_s185347" name="Visio" r:id="rId4" imgW="4217944" imgH="844720" progId="Visio.Drawing.11">
              <p:embed/>
            </p:oleObj>
          </a:graphicData>
        </a:graphic>
      </p:graphicFrame>
      <p:sp>
        <p:nvSpPr>
          <p:cNvPr id="59402" name="Rectangle 12"/>
          <p:cNvSpPr>
            <a:spLocks noChangeArrowheads="1"/>
          </p:cNvSpPr>
          <p:nvPr/>
        </p:nvSpPr>
        <p:spPr bwMode="auto">
          <a:xfrm>
            <a:off x="1403350" y="5949950"/>
            <a:ext cx="4321175" cy="304800"/>
          </a:xfrm>
          <a:prstGeom prst="rect">
            <a:avLst/>
          </a:prstGeom>
          <a:solidFill>
            <a:srgbClr val="FEDAC2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400"/>
              <a:t>STOP CHANNEL(QM1.TO.QM2) MODE (FORCE)</a:t>
            </a:r>
            <a:endParaRPr lang="ru-RU"/>
          </a:p>
        </p:txBody>
      </p:sp>
      <p:sp>
        <p:nvSpPr>
          <p:cNvPr id="59403" name="Rectangle 13"/>
          <p:cNvSpPr>
            <a:spLocks noChangeArrowheads="1"/>
          </p:cNvSpPr>
          <p:nvPr/>
        </p:nvSpPr>
        <p:spPr bwMode="auto">
          <a:xfrm>
            <a:off x="4716463" y="2780928"/>
            <a:ext cx="3311525" cy="304800"/>
          </a:xfrm>
          <a:prstGeom prst="rect">
            <a:avLst/>
          </a:prstGeom>
          <a:solidFill>
            <a:srgbClr val="FEDAC2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400"/>
              <a:t>runmqchl –c ‘QM1.TO.QM2’ –m QM1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6.5.4 Просмотр </a:t>
            </a:r>
            <a:r>
              <a:rPr lang="ru-RU" dirty="0" smtClean="0"/>
              <a:t>сведений о канале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8921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b="1" dirty="0" smtClean="0"/>
              <a:t>DISPLAY CHANNEL</a:t>
            </a:r>
            <a:r>
              <a:rPr lang="en-US" sz="1800" dirty="0" smtClean="0"/>
              <a:t> – </a:t>
            </a:r>
            <a:r>
              <a:rPr lang="ru-RU" sz="1800" dirty="0" smtClean="0"/>
              <a:t>просмотр конфигурационных параметров определения канала</a:t>
            </a:r>
          </a:p>
        </p:txBody>
      </p:sp>
      <p:sp>
        <p:nvSpPr>
          <p:cNvPr id="6042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00200"/>
            <a:ext cx="4038600" cy="965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b="1" smtClean="0"/>
              <a:t>DISPLAY CHSTATUS</a:t>
            </a:r>
            <a:r>
              <a:rPr lang="ru-RU" sz="2000" b="1" smtClean="0"/>
              <a:t> </a:t>
            </a:r>
            <a:r>
              <a:rPr lang="en-US" sz="2000" smtClean="0"/>
              <a:t>– </a:t>
            </a:r>
            <a:r>
              <a:rPr lang="ru-RU" sz="2000" smtClean="0"/>
              <a:t>просмотр состояния канала</a:t>
            </a:r>
          </a:p>
        </p:txBody>
      </p:sp>
      <p:sp>
        <p:nvSpPr>
          <p:cNvPr id="60424" name="Rectangle 5"/>
          <p:cNvSpPr>
            <a:spLocks noChangeArrowheads="1"/>
          </p:cNvSpPr>
          <p:nvPr/>
        </p:nvSpPr>
        <p:spPr bwMode="auto">
          <a:xfrm>
            <a:off x="4716463" y="2565400"/>
            <a:ext cx="4095750" cy="366713"/>
          </a:xfrm>
          <a:prstGeom prst="rect">
            <a:avLst/>
          </a:prstGeom>
          <a:solidFill>
            <a:srgbClr val="FEDAC2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DISPLAY CHSTATUS(QM1.TO.QM3)</a:t>
            </a:r>
            <a:r>
              <a:rPr lang="ru-RU"/>
              <a:t> </a:t>
            </a:r>
          </a:p>
        </p:txBody>
      </p:sp>
      <p:sp>
        <p:nvSpPr>
          <p:cNvPr id="60425" name="Rectangle 6"/>
          <p:cNvSpPr>
            <a:spLocks noChangeArrowheads="1"/>
          </p:cNvSpPr>
          <p:nvPr/>
        </p:nvSpPr>
        <p:spPr bwMode="auto">
          <a:xfrm>
            <a:off x="611188" y="2565400"/>
            <a:ext cx="3956050" cy="366713"/>
          </a:xfrm>
          <a:prstGeom prst="rect">
            <a:avLst/>
          </a:prstGeom>
          <a:solidFill>
            <a:srgbClr val="FEDAC2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DISPLAY CHANNEL(QM1.TO.QM3)</a:t>
            </a:r>
            <a:r>
              <a:rPr lang="ru-RU"/>
              <a:t> </a:t>
            </a:r>
          </a:p>
        </p:txBody>
      </p:sp>
      <p:graphicFrame>
        <p:nvGraphicFramePr>
          <p:cNvPr id="60418" name="Object 10"/>
          <p:cNvGraphicFramePr>
            <a:graphicFrameLocks noChangeAspect="1"/>
          </p:cNvGraphicFramePr>
          <p:nvPr/>
        </p:nvGraphicFramePr>
        <p:xfrm>
          <a:off x="827088" y="3068638"/>
          <a:ext cx="3473450" cy="3249612"/>
        </p:xfrm>
        <a:graphic>
          <a:graphicData uri="http://schemas.openxmlformats.org/presentationml/2006/ole">
            <p:oleObj spid="_x0000_s186370" name="Visio" r:id="rId3" imgW="4643689" imgH="4345600" progId="Visio.Drawing.11">
              <p:embed/>
            </p:oleObj>
          </a:graphicData>
        </a:graphic>
      </p:graphicFrame>
      <p:graphicFrame>
        <p:nvGraphicFramePr>
          <p:cNvPr id="60419" name="Object 11"/>
          <p:cNvGraphicFramePr>
            <a:graphicFrameLocks noChangeAspect="1"/>
          </p:cNvGraphicFramePr>
          <p:nvPr/>
        </p:nvGraphicFramePr>
        <p:xfrm>
          <a:off x="4716463" y="3078163"/>
          <a:ext cx="4100512" cy="871537"/>
        </p:xfrm>
        <a:graphic>
          <a:graphicData uri="http://schemas.openxmlformats.org/presentationml/2006/ole">
            <p:oleObj spid="_x0000_s186371" name="Visio" r:id="rId4" imgW="4101145" imgH="87088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6.5.5 </a:t>
            </a:r>
            <a:r>
              <a:rPr lang="ru-RU" dirty="0" smtClean="0"/>
              <a:t>Пример конфигурирования </a:t>
            </a:r>
            <a:r>
              <a:rPr lang="ru-RU" dirty="0" smtClean="0"/>
              <a:t>канала сообщений</a:t>
            </a:r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24744"/>
            <a:ext cx="4038600" cy="5334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b="1" smtClean="0"/>
              <a:t>QM1</a:t>
            </a:r>
            <a:endParaRPr lang="ru-RU" smtClean="0"/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124744"/>
            <a:ext cx="4038600" cy="604838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b="1" smtClean="0"/>
              <a:t>QM2</a:t>
            </a: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682625" y="1799432"/>
            <a:ext cx="3744913" cy="517525"/>
          </a:xfrm>
          <a:prstGeom prst="rect">
            <a:avLst/>
          </a:prstGeom>
          <a:solidFill>
            <a:srgbClr val="FEDAC2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400"/>
              <a:t>DEFINE QLOCAL(TRQ) </a:t>
            </a:r>
          </a:p>
          <a:p>
            <a:r>
              <a:rPr lang="en-US" sz="1400"/>
              <a:t>USAGE(XMITQ)</a:t>
            </a:r>
            <a:r>
              <a:rPr lang="ru-RU" sz="1400"/>
              <a:t> </a:t>
            </a:r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682625" y="2377282"/>
            <a:ext cx="3744913" cy="942975"/>
          </a:xfrm>
          <a:prstGeom prst="rect">
            <a:avLst/>
          </a:prstGeom>
          <a:solidFill>
            <a:srgbClr val="FEDAC2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400"/>
              <a:t>DEFINE CHANNEL(QM1.TO.QM2) CHLTYPE(SDR) TRPTYPE(TCP) XMITQ(TRQ) </a:t>
            </a:r>
          </a:p>
          <a:p>
            <a:r>
              <a:rPr lang="en-US" sz="1400"/>
              <a:t>CONNAME('localhost(1414)')</a:t>
            </a:r>
            <a:endParaRPr lang="ru-RU" sz="1400"/>
          </a:p>
        </p:txBody>
      </p:sp>
      <p:sp>
        <p:nvSpPr>
          <p:cNvPr id="61450" name="Rectangle 12"/>
          <p:cNvSpPr>
            <a:spLocks noChangeArrowheads="1"/>
          </p:cNvSpPr>
          <p:nvPr/>
        </p:nvSpPr>
        <p:spPr bwMode="auto">
          <a:xfrm>
            <a:off x="4859338" y="1801019"/>
            <a:ext cx="3744912" cy="517525"/>
          </a:xfrm>
          <a:prstGeom prst="rect">
            <a:avLst/>
          </a:prstGeom>
          <a:solidFill>
            <a:srgbClr val="FEDAC2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400"/>
              <a:t>DEFINE CHANNEL(QM1.TO.QM2) CHLTYPE(RCVR) TRPTYPE(TCP)</a:t>
            </a:r>
            <a:r>
              <a:rPr lang="ru-RU" sz="1400"/>
              <a:t> </a:t>
            </a:r>
          </a:p>
        </p:txBody>
      </p:sp>
      <p:sp>
        <p:nvSpPr>
          <p:cNvPr id="61451" name="Rectangle 13"/>
          <p:cNvSpPr>
            <a:spLocks noChangeArrowheads="1"/>
          </p:cNvSpPr>
          <p:nvPr/>
        </p:nvSpPr>
        <p:spPr bwMode="auto">
          <a:xfrm>
            <a:off x="682625" y="3369469"/>
            <a:ext cx="3744913" cy="304800"/>
          </a:xfrm>
          <a:prstGeom prst="rect">
            <a:avLst/>
          </a:prstGeom>
          <a:solidFill>
            <a:srgbClr val="FEDAC2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400"/>
              <a:t>START CHANNEL(QM1.TO.QM2)</a:t>
            </a:r>
            <a:r>
              <a:rPr lang="ru-RU" sz="1400"/>
              <a:t> </a:t>
            </a:r>
          </a:p>
        </p:txBody>
      </p:sp>
      <p:sp>
        <p:nvSpPr>
          <p:cNvPr id="61452" name="Rectangle 14"/>
          <p:cNvSpPr>
            <a:spLocks noChangeArrowheads="1"/>
          </p:cNvSpPr>
          <p:nvPr/>
        </p:nvSpPr>
        <p:spPr bwMode="auto">
          <a:xfrm>
            <a:off x="684213" y="3728244"/>
            <a:ext cx="3744912" cy="304800"/>
          </a:xfrm>
          <a:prstGeom prst="rect">
            <a:avLst/>
          </a:prstGeom>
          <a:solidFill>
            <a:srgbClr val="FEDAC2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400"/>
              <a:t>DISPLAY CHSTATUS(QM1.TO.QM2)</a:t>
            </a:r>
            <a:endParaRPr lang="ru-RU" sz="1400"/>
          </a:p>
        </p:txBody>
      </p:sp>
      <p:sp>
        <p:nvSpPr>
          <p:cNvPr id="61453" name="Rectangle 15"/>
          <p:cNvSpPr>
            <a:spLocks noChangeArrowheads="1"/>
          </p:cNvSpPr>
          <p:nvPr/>
        </p:nvSpPr>
        <p:spPr bwMode="auto">
          <a:xfrm>
            <a:off x="684213" y="4094957"/>
            <a:ext cx="3744912" cy="730250"/>
          </a:xfrm>
          <a:prstGeom prst="rect">
            <a:avLst/>
          </a:prstGeom>
          <a:solidFill>
            <a:srgbClr val="FEDAC2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400"/>
              <a:t>DEFINE QREMOTE(QREM) RNAME(QLOC) RQMNAME(QM2) XMITQ(TRQ)</a:t>
            </a:r>
            <a:r>
              <a:rPr lang="ru-RU" sz="1400"/>
              <a:t> </a:t>
            </a:r>
          </a:p>
        </p:txBody>
      </p:sp>
      <p:sp>
        <p:nvSpPr>
          <p:cNvPr id="61454" name="Rectangle 17"/>
          <p:cNvSpPr>
            <a:spLocks noChangeArrowheads="1"/>
          </p:cNvSpPr>
          <p:nvPr/>
        </p:nvSpPr>
        <p:spPr bwMode="auto">
          <a:xfrm>
            <a:off x="4859338" y="3745707"/>
            <a:ext cx="3744912" cy="304800"/>
          </a:xfrm>
          <a:prstGeom prst="rect">
            <a:avLst/>
          </a:prstGeom>
          <a:solidFill>
            <a:srgbClr val="FEDAC2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400"/>
              <a:t>DISPLAY CHSTATUS(QM1.TO.QM2)</a:t>
            </a:r>
            <a:endParaRPr lang="ru-RU" sz="1400"/>
          </a:p>
        </p:txBody>
      </p:sp>
      <p:sp>
        <p:nvSpPr>
          <p:cNvPr id="61455" name="Rectangle 18"/>
          <p:cNvSpPr>
            <a:spLocks noChangeArrowheads="1"/>
          </p:cNvSpPr>
          <p:nvPr/>
        </p:nvSpPr>
        <p:spPr bwMode="auto">
          <a:xfrm>
            <a:off x="4859338" y="2377282"/>
            <a:ext cx="3744912" cy="304800"/>
          </a:xfrm>
          <a:prstGeom prst="rect">
            <a:avLst/>
          </a:prstGeom>
          <a:solidFill>
            <a:srgbClr val="FEDAC2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400"/>
              <a:t>DEFINE QLOCAL(QLOC)</a:t>
            </a:r>
            <a:endParaRPr lang="ru-RU" sz="1400"/>
          </a:p>
        </p:txBody>
      </p:sp>
      <p:graphicFrame>
        <p:nvGraphicFramePr>
          <p:cNvPr id="61442" name="Object 19"/>
          <p:cNvGraphicFramePr>
            <a:graphicFrameLocks noChangeAspect="1"/>
          </p:cNvGraphicFramePr>
          <p:nvPr/>
        </p:nvGraphicFramePr>
        <p:xfrm>
          <a:off x="2032665" y="5013176"/>
          <a:ext cx="4987607" cy="1512168"/>
        </p:xfrm>
        <a:graphic>
          <a:graphicData uri="http://schemas.openxmlformats.org/presentationml/2006/ole">
            <p:oleObj spid="_x0000_s187394" name="Visio" r:id="rId3" imgW="4055791" imgH="1242753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6.6 Управление каналом </a:t>
            </a:r>
            <a:r>
              <a:rPr lang="en-US" dirty="0" smtClean="0"/>
              <a:t>MQI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6.6.1 Определение </a:t>
            </a:r>
            <a:r>
              <a:rPr lang="ru-RU" dirty="0" smtClean="0"/>
              <a:t>канала </a:t>
            </a:r>
            <a:r>
              <a:rPr lang="en-US" dirty="0" smtClean="0"/>
              <a:t>MQI</a:t>
            </a:r>
            <a:endParaRPr lang="ru-RU" dirty="0" smtClean="0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3609975" cy="27654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400" smtClean="0"/>
              <a:t>Для создания канала </a:t>
            </a:r>
            <a:r>
              <a:rPr lang="en-US" sz="2400" smtClean="0"/>
              <a:t>MQI </a:t>
            </a:r>
            <a:r>
              <a:rPr lang="ru-RU" sz="2400" smtClean="0"/>
              <a:t>используются определения канала </a:t>
            </a:r>
            <a:r>
              <a:rPr lang="en-US" sz="2400" b="1" i="1" smtClean="0"/>
              <a:t>Server Connection Channel</a:t>
            </a:r>
            <a:r>
              <a:rPr lang="en-US" sz="2400" smtClean="0"/>
              <a:t> </a:t>
            </a:r>
            <a:r>
              <a:rPr lang="ru-RU" sz="2400" smtClean="0"/>
              <a:t>(на сервере) и </a:t>
            </a:r>
            <a:r>
              <a:rPr lang="en-US" sz="2400" b="1" i="1" smtClean="0"/>
              <a:t>Client Connection Channel</a:t>
            </a:r>
            <a:r>
              <a:rPr lang="en-US" sz="2400" smtClean="0"/>
              <a:t> </a:t>
            </a:r>
            <a:r>
              <a:rPr lang="ru-RU" sz="2400" smtClean="0"/>
              <a:t>(на клиенте)</a:t>
            </a:r>
          </a:p>
          <a:p>
            <a:pPr eaLnBrk="1" hangingPunct="1">
              <a:lnSpc>
                <a:spcPct val="80000"/>
              </a:lnSpc>
            </a:pPr>
            <a:endParaRPr lang="ru-RU" sz="2400" smtClean="0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427538" y="1600200"/>
            <a:ext cx="4259262" cy="27654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400" smtClean="0"/>
              <a:t>Одно определение </a:t>
            </a:r>
            <a:r>
              <a:rPr lang="en-US" sz="2400" smtClean="0"/>
              <a:t>Server Connection </a:t>
            </a:r>
            <a:r>
              <a:rPr lang="ru-RU" sz="2400" smtClean="0"/>
              <a:t>может одновременно использоваться для образования нескольких каналов </a:t>
            </a:r>
            <a:r>
              <a:rPr lang="en-US" sz="2400" smtClean="0"/>
              <a:t>MQI c</a:t>
            </a:r>
            <a:r>
              <a:rPr lang="ru-RU" sz="2400" smtClean="0"/>
              <a:t> различными клиентами</a:t>
            </a:r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0" y="2454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7346" name="Object 7"/>
          <p:cNvGraphicFramePr>
            <a:graphicFrameLocks noChangeAspect="1"/>
          </p:cNvGraphicFramePr>
          <p:nvPr/>
        </p:nvGraphicFramePr>
        <p:xfrm>
          <a:off x="1835150" y="4221163"/>
          <a:ext cx="4968875" cy="2120900"/>
        </p:xfrm>
        <a:graphic>
          <a:graphicData uri="http://schemas.openxmlformats.org/presentationml/2006/ole">
            <p:oleObj spid="_x0000_s183298" name="Рисунок" r:id="rId3" imgW="4572901" imgH="1949367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38" y="188640"/>
            <a:ext cx="5603875" cy="732904"/>
          </a:xfrm>
        </p:spPr>
        <p:txBody>
          <a:bodyPr/>
          <a:lstStyle/>
          <a:p>
            <a:pPr eaLnBrk="1" hangingPunct="1"/>
            <a:r>
              <a:rPr lang="ru-RU" sz="2800" dirty="0" smtClean="0"/>
              <a:t>6.6.2 Основные параметры канала </a:t>
            </a:r>
            <a:r>
              <a:rPr lang="en-US" sz="2800" dirty="0" smtClean="0"/>
              <a:t>MQI</a:t>
            </a:r>
            <a:endParaRPr lang="ru-RU" sz="2800" dirty="0" smtClean="0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29600" cy="129629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b="1" i="1" dirty="0" smtClean="0"/>
              <a:t>Transport type</a:t>
            </a:r>
            <a:r>
              <a:rPr lang="ru-RU" sz="2400" dirty="0" smtClean="0"/>
              <a:t>(</a:t>
            </a:r>
            <a:r>
              <a:rPr lang="en-US" sz="2400" dirty="0" smtClean="0"/>
              <a:t>TCP/LU62/NETBIOS/…</a:t>
            </a:r>
            <a:r>
              <a:rPr lang="ru-RU" sz="2400" dirty="0" smtClean="0"/>
              <a:t>)</a:t>
            </a:r>
            <a:r>
              <a:rPr lang="en-US" sz="2400" dirty="0" smtClean="0"/>
              <a:t> – </a:t>
            </a:r>
            <a:r>
              <a:rPr lang="ru-RU" sz="2400" dirty="0" smtClean="0"/>
              <a:t>транспортный протокол</a:t>
            </a:r>
            <a:endParaRPr lang="en-US" sz="2400" dirty="0" smtClean="0"/>
          </a:p>
          <a:p>
            <a:pPr eaLnBrk="1" hangingPunct="1">
              <a:lnSpc>
                <a:spcPct val="110000"/>
              </a:lnSpc>
            </a:pPr>
            <a:r>
              <a:rPr lang="en-US" sz="2400" b="1" i="1" dirty="0" smtClean="0"/>
              <a:t>Connection name</a:t>
            </a:r>
            <a:r>
              <a:rPr lang="ru-RU" sz="2400" dirty="0" smtClean="0"/>
              <a:t> </a:t>
            </a:r>
            <a:r>
              <a:rPr lang="en-US" sz="2400" dirty="0" smtClean="0"/>
              <a:t>– </a:t>
            </a:r>
            <a:r>
              <a:rPr lang="ru-RU" sz="2400" dirty="0" smtClean="0"/>
              <a:t>строка соединения</a:t>
            </a:r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1474886" y="3861048"/>
            <a:ext cx="511333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/>
              <a:t>Client Connection – Server Connection</a:t>
            </a:r>
            <a:endParaRPr lang="ru-RU" sz="2000" dirty="0"/>
          </a:p>
        </p:txBody>
      </p:sp>
      <p:sp>
        <p:nvSpPr>
          <p:cNvPr id="172038" name="Rectangle 6"/>
          <p:cNvSpPr>
            <a:spLocks noChangeArrowheads="1"/>
          </p:cNvSpPr>
          <p:nvPr/>
        </p:nvSpPr>
        <p:spPr bwMode="auto">
          <a:xfrm>
            <a:off x="1979711" y="2708920"/>
            <a:ext cx="2090738" cy="86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n-US" sz="1600" b="1"/>
              <a:t>Client Connection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1600"/>
              <a:t>TRPTYPE</a:t>
            </a:r>
            <a:endParaRPr lang="ru-RU" sz="160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1600"/>
              <a:t>CONNAME</a:t>
            </a:r>
          </a:p>
        </p:txBody>
      </p:sp>
      <p:sp>
        <p:nvSpPr>
          <p:cNvPr id="172039" name="Rectangle 7"/>
          <p:cNvSpPr>
            <a:spLocks noChangeArrowheads="1"/>
          </p:cNvSpPr>
          <p:nvPr/>
        </p:nvSpPr>
        <p:spPr bwMode="auto">
          <a:xfrm>
            <a:off x="4067274" y="2708920"/>
            <a:ext cx="2087562" cy="86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n-US" sz="1600" b="1"/>
              <a:t>Server Connection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1600"/>
              <a:t>TRPTYPE</a:t>
            </a:r>
            <a:endParaRPr lang="ru-RU" sz="1600"/>
          </a:p>
        </p:txBody>
      </p:sp>
      <p:sp>
        <p:nvSpPr>
          <p:cNvPr id="8" name="Rectangle 9"/>
          <p:cNvSpPr txBox="1">
            <a:spLocks noChangeArrowheads="1"/>
          </p:cNvSpPr>
          <p:nvPr/>
        </p:nvSpPr>
        <p:spPr bwMode="auto">
          <a:xfrm>
            <a:off x="2699792" y="4509120"/>
            <a:ext cx="3168352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DEFINE </a:t>
            </a:r>
            <a:r>
              <a:rPr lang="en-US" sz="2000" b="1" kern="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CHANNEL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000" b="1" kern="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ALTER </a:t>
            </a:r>
            <a:r>
              <a:rPr lang="en-US" sz="2000" b="1" kern="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CHANNEL</a:t>
            </a:r>
            <a:r>
              <a:rPr lang="en-US" sz="2000" kern="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 </a:t>
            </a:r>
            <a:endParaRPr lang="en-US" sz="2000" kern="0" dirty="0" smtClean="0">
              <a:solidFill>
                <a:srgbClr val="00703C"/>
              </a:solidFill>
              <a:latin typeface="Arial" pitchFamily="34" charset="0"/>
              <a:ea typeface="MS PGothic" pitchFamily="3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000" b="1" kern="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DELETE CHANNEL</a:t>
            </a:r>
            <a:r>
              <a:rPr lang="en-US" sz="2000" kern="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000" b="1" kern="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DISPLAY CHANNEL</a:t>
            </a:r>
            <a:endParaRPr lang="en-US" sz="2000" kern="0" dirty="0" smtClean="0">
              <a:solidFill>
                <a:srgbClr val="00703C"/>
              </a:solidFill>
              <a:latin typeface="Arial" pitchFamily="34" charset="0"/>
              <a:ea typeface="MS PGothic" pitchFamily="34" charset="-128"/>
            </a:endParaRP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000" b="1" kern="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START CHANNEL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000" b="1" kern="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STOP CHANNEL</a:t>
            </a:r>
            <a:endParaRPr lang="ru-RU" sz="2000" b="1" kern="0" dirty="0" smtClean="0">
              <a:solidFill>
                <a:srgbClr val="00703C"/>
              </a:solidFill>
              <a:latin typeface="Arial" pitchFamily="34" charset="0"/>
              <a:ea typeface="MS PGothic" pitchFamily="34" charset="-128"/>
            </a:endParaRP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ru-RU" sz="2000" kern="0" dirty="0" smtClean="0">
              <a:solidFill>
                <a:srgbClr val="00703C"/>
              </a:solidFill>
              <a:latin typeface="Arial" pitchFamily="34" charset="0"/>
              <a:ea typeface="MS PGothic" pitchFamily="3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6.7 </a:t>
            </a:r>
            <a:r>
              <a:rPr lang="ru-RU" dirty="0" smtClean="0"/>
              <a:t>Механизм автоматического запуска канала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7123" y="1196752"/>
            <a:ext cx="8235100" cy="2808311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Для автоматического  запуска канала используется механизм </a:t>
            </a:r>
            <a:r>
              <a:rPr lang="ru-RU" dirty="0" err="1" smtClean="0"/>
              <a:t>триггеринга</a:t>
            </a:r>
            <a:r>
              <a:rPr lang="ru-RU" dirty="0" smtClean="0"/>
              <a:t> трансмиссионной очереди</a:t>
            </a:r>
          </a:p>
          <a:p>
            <a:r>
              <a:rPr lang="ru-RU" dirty="0" smtClean="0"/>
              <a:t>Для трансмиссионной очереди настраивается </a:t>
            </a:r>
            <a:r>
              <a:rPr lang="ru-RU" dirty="0" err="1" smtClean="0"/>
              <a:t>триггерное</a:t>
            </a:r>
            <a:r>
              <a:rPr lang="ru-RU" dirty="0" smtClean="0"/>
              <a:t> событие типа </a:t>
            </a:r>
            <a:r>
              <a:rPr lang="en-US" dirty="0" smtClean="0"/>
              <a:t>FIRST</a:t>
            </a:r>
          </a:p>
          <a:p>
            <a:r>
              <a:rPr lang="ru-RU" dirty="0" smtClean="0"/>
              <a:t>В настройках трансмиссионной очереди в параметре </a:t>
            </a:r>
            <a:r>
              <a:rPr lang="en-US" dirty="0" smtClean="0"/>
              <a:t>Trigger Data</a:t>
            </a:r>
            <a:r>
              <a:rPr lang="ru-RU" dirty="0" smtClean="0"/>
              <a:t> указывается название канала</a:t>
            </a:r>
            <a:endParaRPr lang="en-US" dirty="0" smtClean="0"/>
          </a:p>
          <a:p>
            <a:r>
              <a:rPr lang="ru-RU" dirty="0" smtClean="0"/>
              <a:t>Запуск канала осуществляется специальным </a:t>
            </a:r>
            <a:r>
              <a:rPr lang="ru-RU" dirty="0" err="1" smtClean="0"/>
              <a:t>триггерным</a:t>
            </a:r>
            <a:r>
              <a:rPr lang="ru-RU" dirty="0" smtClean="0"/>
              <a:t> монитором –</a:t>
            </a:r>
            <a:r>
              <a:rPr lang="en-US" dirty="0" smtClean="0"/>
              <a:t> </a:t>
            </a:r>
            <a:r>
              <a:rPr lang="ru-RU" b="1" i="1" dirty="0" smtClean="0"/>
              <a:t>активатором канала (</a:t>
            </a:r>
            <a:r>
              <a:rPr lang="en-US" b="1" i="1" dirty="0" smtClean="0"/>
              <a:t>channel initiator</a:t>
            </a:r>
            <a:r>
              <a:rPr lang="ru-RU" b="1" i="1" dirty="0" smtClean="0"/>
              <a:t>)</a:t>
            </a:r>
            <a:endParaRPr lang="ru-RU" dirty="0"/>
          </a:p>
        </p:txBody>
      </p:sp>
      <p:graphicFrame>
        <p:nvGraphicFramePr>
          <p:cNvPr id="188418" name="Object 7"/>
          <p:cNvGraphicFramePr>
            <a:graphicFrameLocks noChangeAspect="1"/>
          </p:cNvGraphicFramePr>
          <p:nvPr/>
        </p:nvGraphicFramePr>
        <p:xfrm>
          <a:off x="2411760" y="4083769"/>
          <a:ext cx="4859338" cy="2441575"/>
        </p:xfrm>
        <a:graphic>
          <a:graphicData uri="http://schemas.openxmlformats.org/presentationml/2006/ole">
            <p:oleObj spid="_x0000_s188418" name="Рисунок" r:id="rId3" imgW="3657600" imgH="1837348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6.8 Кластеры</a:t>
            </a:r>
            <a:endParaRPr lang="ru-RU" dirty="0" smtClean="0"/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68760"/>
            <a:ext cx="3898900" cy="54006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ru-RU" sz="1800" b="1" i="1" dirty="0" smtClean="0"/>
              <a:t>Кластер</a:t>
            </a:r>
            <a:r>
              <a:rPr lang="ru-RU" sz="1800" i="1" dirty="0" smtClean="0"/>
              <a:t> (</a:t>
            </a:r>
            <a:r>
              <a:rPr lang="en-US" sz="1800" b="1" i="1" dirty="0" smtClean="0"/>
              <a:t>cluster</a:t>
            </a:r>
            <a:r>
              <a:rPr lang="ru-RU" sz="1800" i="1" dirty="0" smtClean="0"/>
              <a:t>)</a:t>
            </a:r>
            <a:r>
              <a:rPr lang="ru-RU" sz="1800" dirty="0" smtClean="0"/>
              <a:t> – это распределенный объект </a:t>
            </a:r>
            <a:r>
              <a:rPr lang="en-US" sz="1800" dirty="0" err="1" smtClean="0"/>
              <a:t>WebSphere</a:t>
            </a:r>
            <a:r>
              <a:rPr lang="en-US" sz="1800" dirty="0" smtClean="0"/>
              <a:t> MQ</a:t>
            </a:r>
            <a:r>
              <a:rPr lang="ru-RU" sz="1800" dirty="0" smtClean="0"/>
              <a:t>, объединяющий в логическую сеть группу менеджеров очередей. </a:t>
            </a:r>
          </a:p>
          <a:p>
            <a:pPr eaLnBrk="1" hangingPunct="1">
              <a:lnSpc>
                <a:spcPct val="110000"/>
              </a:lnSpc>
            </a:pPr>
            <a:r>
              <a:rPr lang="ru-RU" sz="1800" dirty="0" smtClean="0"/>
              <a:t>Кластер характеризуется уникальным в пределах сети именем. </a:t>
            </a:r>
          </a:p>
          <a:p>
            <a:pPr eaLnBrk="1" hangingPunct="1">
              <a:lnSpc>
                <a:spcPct val="110000"/>
              </a:lnSpc>
            </a:pPr>
            <a:r>
              <a:rPr lang="ru-RU" sz="1800" dirty="0" smtClean="0"/>
              <a:t>Менеджеры очередей, входящие в один кластер, могут обмениваться сообщениями друг с другом.</a:t>
            </a:r>
          </a:p>
          <a:p>
            <a:pPr eaLnBrk="1" hangingPunct="1">
              <a:lnSpc>
                <a:spcPct val="110000"/>
              </a:lnSpc>
            </a:pPr>
            <a:r>
              <a:rPr lang="ru-RU" sz="1800" dirty="0" smtClean="0"/>
              <a:t>Любой менеджер очередей, включенный в кластер, может отправлять сообщения в удаленную кластерную очередь без дополнительного </a:t>
            </a:r>
            <a:r>
              <a:rPr lang="ru-RU" sz="2000" dirty="0" smtClean="0"/>
              <a:t>создания</a:t>
            </a:r>
            <a:r>
              <a:rPr lang="ru-RU" sz="1800" dirty="0" smtClean="0"/>
              <a:t> каналов, ссылок на удаленную очередь и трансмиссионных очередей. Чтение сообщений может выполняться только из локальных очередей.  </a:t>
            </a:r>
          </a:p>
        </p:txBody>
      </p:sp>
      <p:sp>
        <p:nvSpPr>
          <p:cNvPr id="84998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284663" y="1196752"/>
            <a:ext cx="4402137" cy="2664048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ru-RU" sz="1600" dirty="0" smtClean="0"/>
              <a:t>Кластер может включать в себя менеджеры очередей, выполняющиеся на различных компьютерах и под управлением различных операционных систем. </a:t>
            </a:r>
          </a:p>
          <a:p>
            <a:pPr eaLnBrk="1" hangingPunct="1">
              <a:lnSpc>
                <a:spcPct val="100000"/>
              </a:lnSpc>
            </a:pPr>
            <a:r>
              <a:rPr lang="ru-RU" sz="1600" dirty="0" smtClean="0"/>
              <a:t>Для организации взаимодействия менеджеров в кластере может использоваться любой из поддерживаемых протоколов связи (</a:t>
            </a:r>
            <a:r>
              <a:rPr lang="en-US" sz="1600" dirty="0" smtClean="0"/>
              <a:t>TCP</a:t>
            </a:r>
            <a:r>
              <a:rPr lang="ru-RU" sz="1600" dirty="0" smtClean="0"/>
              <a:t>, </a:t>
            </a:r>
            <a:r>
              <a:rPr lang="en-US" sz="1600" dirty="0" smtClean="0"/>
              <a:t>LU</a:t>
            </a:r>
            <a:r>
              <a:rPr lang="ru-RU" sz="1600" dirty="0" smtClean="0"/>
              <a:t> 6.2, </a:t>
            </a:r>
            <a:r>
              <a:rPr lang="en-US" sz="1600" dirty="0" smtClean="0"/>
              <a:t>NetBIOS</a:t>
            </a:r>
            <a:r>
              <a:rPr lang="ru-RU" sz="1600" dirty="0" smtClean="0"/>
              <a:t>, </a:t>
            </a:r>
            <a:r>
              <a:rPr lang="en-US" sz="1600" dirty="0" smtClean="0"/>
              <a:t>SPX</a:t>
            </a:r>
            <a:r>
              <a:rPr lang="ru-RU" sz="1600" dirty="0" smtClean="0"/>
              <a:t>) </a:t>
            </a:r>
          </a:p>
        </p:txBody>
      </p:sp>
      <p:sp>
        <p:nvSpPr>
          <p:cNvPr id="85000" name="Rectangle 7"/>
          <p:cNvSpPr>
            <a:spLocks noChangeArrowheads="1"/>
          </p:cNvSpPr>
          <p:nvPr/>
        </p:nvSpPr>
        <p:spPr bwMode="auto">
          <a:xfrm>
            <a:off x="0" y="2195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84994" name="Object 6"/>
          <p:cNvGraphicFramePr>
            <a:graphicFrameLocks noChangeAspect="1"/>
          </p:cNvGraphicFramePr>
          <p:nvPr/>
        </p:nvGraphicFramePr>
        <p:xfrm>
          <a:off x="5004048" y="3861048"/>
          <a:ext cx="3181350" cy="2466975"/>
        </p:xfrm>
        <a:graphic>
          <a:graphicData uri="http://schemas.openxmlformats.org/presentationml/2006/ole">
            <p:oleObj spid="_x0000_s189442" name="Visio" r:id="rId3" imgW="4967752" imgH="3851727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39" y="248444"/>
            <a:ext cx="5078350" cy="673100"/>
          </a:xfrm>
        </p:spPr>
        <p:txBody>
          <a:bodyPr/>
          <a:lstStyle/>
          <a:p>
            <a:r>
              <a:rPr lang="ru-RU" dirty="0" smtClean="0"/>
              <a:t>1.4.7 Распределенные системы на основе очередей сообщений</a:t>
            </a:r>
            <a:endParaRPr lang="ru-RU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780928"/>
            <a:ext cx="6912768" cy="187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297123" y="1448781"/>
            <a:ext cx="8235100" cy="1188132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В распределенных системах сообщение может передаваться между удаленными системами очередей сообщений для обеспечения взаимодействия приложений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6.8.1 </a:t>
            </a:r>
            <a:r>
              <a:rPr lang="ru-RU" dirty="0" err="1" smtClean="0"/>
              <a:t>Репозитории</a:t>
            </a:r>
            <a:r>
              <a:rPr lang="ru-RU" dirty="0" smtClean="0"/>
              <a:t> </a:t>
            </a:r>
            <a:r>
              <a:rPr lang="ru-RU" dirty="0" smtClean="0"/>
              <a:t>кластера</a:t>
            </a:r>
          </a:p>
        </p:txBody>
      </p:sp>
      <p:sp>
        <p:nvSpPr>
          <p:cNvPr id="190467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467544" y="1340768"/>
            <a:ext cx="4163195" cy="504055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000" b="1" i="1" dirty="0" err="1" smtClean="0"/>
              <a:t>Репозиторий</a:t>
            </a:r>
            <a:r>
              <a:rPr lang="ru-RU" sz="2000" dirty="0" smtClean="0"/>
              <a:t> (</a:t>
            </a:r>
            <a:r>
              <a:rPr lang="en-US" sz="2000" b="1" i="1" dirty="0" smtClean="0"/>
              <a:t>repository</a:t>
            </a:r>
            <a:r>
              <a:rPr lang="ru-RU" sz="2000" dirty="0" smtClean="0"/>
              <a:t>) – хранилище, содержащее служебную информацию о конфигурации кластера: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1800" dirty="0" smtClean="0"/>
              <a:t>названия менеджеров очередей, входящих в кластер;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1800" dirty="0" smtClean="0"/>
              <a:t>сведения о расположении менеджеров очередей;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1800" dirty="0" smtClean="0"/>
              <a:t>сведения о каналах, используемых для связи менеджеров очередей в кластере;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1800" dirty="0" smtClean="0"/>
              <a:t>сведения об очередях, разрешенных для использования в кластере.</a:t>
            </a:r>
          </a:p>
        </p:txBody>
      </p:sp>
      <p:sp>
        <p:nvSpPr>
          <p:cNvPr id="190468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4583471" y="1340768"/>
            <a:ext cx="4164993" cy="504055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000" dirty="0" err="1" smtClean="0"/>
              <a:t>Репозиторий</a:t>
            </a:r>
            <a:r>
              <a:rPr lang="ru-RU" sz="2000" dirty="0" smtClean="0"/>
              <a:t> размещается в очереди </a:t>
            </a:r>
            <a:r>
              <a:rPr lang="en-US" sz="2000" dirty="0" smtClean="0"/>
              <a:t>SYSTEM</a:t>
            </a:r>
            <a:r>
              <a:rPr lang="ru-RU" sz="2000" dirty="0" smtClean="0"/>
              <a:t>.</a:t>
            </a:r>
            <a:r>
              <a:rPr lang="en-US" sz="2000" dirty="0" smtClean="0"/>
              <a:t>CLUSTER</a:t>
            </a:r>
            <a:r>
              <a:rPr lang="ru-RU" sz="2000" dirty="0" smtClean="0"/>
              <a:t>.</a:t>
            </a:r>
            <a:br>
              <a:rPr lang="ru-RU" sz="2000" dirty="0" smtClean="0"/>
            </a:br>
            <a:r>
              <a:rPr lang="en-US" sz="2000" dirty="0" smtClean="0"/>
              <a:t>REPOSITORY</a:t>
            </a:r>
            <a:r>
              <a:rPr lang="ru-RU" sz="2000" dirty="0" smtClean="0"/>
              <a:t>.</a:t>
            </a:r>
            <a:r>
              <a:rPr lang="en-US" sz="2000" dirty="0" smtClean="0"/>
              <a:t>QUEUE</a:t>
            </a:r>
            <a:endParaRPr lang="ru-RU" sz="2000" dirty="0" smtClean="0"/>
          </a:p>
          <a:p>
            <a:pPr eaLnBrk="1" hangingPunct="1">
              <a:lnSpc>
                <a:spcPct val="90000"/>
              </a:lnSpc>
            </a:pPr>
            <a:r>
              <a:rPr lang="ru-RU" sz="2000" dirty="0" err="1" smtClean="0"/>
              <a:t>Репозитории</a:t>
            </a:r>
            <a:r>
              <a:rPr lang="ru-RU" sz="2000" dirty="0" smtClean="0"/>
              <a:t> бывают двух видов: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1800" dirty="0" smtClean="0"/>
              <a:t> </a:t>
            </a:r>
            <a:r>
              <a:rPr lang="ru-RU" sz="1800" b="1" i="1" dirty="0" smtClean="0"/>
              <a:t>Полный </a:t>
            </a:r>
            <a:r>
              <a:rPr lang="ru-RU" sz="1800" b="1" i="1" dirty="0" err="1" smtClean="0"/>
              <a:t>репозиторий</a:t>
            </a:r>
            <a:r>
              <a:rPr lang="ru-RU" sz="1800" b="1" dirty="0" smtClean="0"/>
              <a:t> </a:t>
            </a:r>
            <a:r>
              <a:rPr lang="ru-RU" sz="1800" b="1" i="1" dirty="0" smtClean="0"/>
              <a:t>(</a:t>
            </a:r>
            <a:r>
              <a:rPr lang="en-US" sz="1800" b="1" i="1" dirty="0" smtClean="0"/>
              <a:t>full repository</a:t>
            </a:r>
            <a:r>
              <a:rPr lang="ru-RU" sz="1800" b="1" i="1" dirty="0" smtClean="0"/>
              <a:t>)</a:t>
            </a:r>
            <a:r>
              <a:rPr lang="ru-RU" sz="1800" dirty="0" smtClean="0"/>
              <a:t> содержит сведения обо всех объектах кластера 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1800" b="1" i="1" dirty="0" smtClean="0"/>
              <a:t>Частичный </a:t>
            </a:r>
            <a:r>
              <a:rPr lang="ru-RU" sz="1800" b="1" i="1" dirty="0" err="1" smtClean="0"/>
              <a:t>репозиторий</a:t>
            </a:r>
            <a:r>
              <a:rPr lang="ru-RU" sz="1800" b="1" dirty="0" smtClean="0"/>
              <a:t> </a:t>
            </a:r>
            <a:r>
              <a:rPr lang="ru-RU" sz="1800" b="1" i="1" dirty="0" smtClean="0"/>
              <a:t>(</a:t>
            </a:r>
            <a:r>
              <a:rPr lang="en-US" sz="1800" b="1" i="1" dirty="0" smtClean="0"/>
              <a:t>partial repository</a:t>
            </a:r>
            <a:r>
              <a:rPr lang="ru-RU" sz="1800" b="1" i="1" dirty="0" smtClean="0"/>
              <a:t>)</a:t>
            </a:r>
            <a:r>
              <a:rPr lang="ru-RU" sz="1800" dirty="0" smtClean="0"/>
              <a:t> содержит сведения только о тех менеджерах очередей, с которыми взаимодействует его обладатель 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6.8.2 Кластерные </a:t>
            </a:r>
            <a:r>
              <a:rPr lang="ru-RU" dirty="0" smtClean="0"/>
              <a:t>каналы</a:t>
            </a: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14684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1600" smtClean="0"/>
              <a:t>На каждом менеджере очередей, включенном в кластер, администратором должно быть создано одно определение канала </a:t>
            </a:r>
            <a:r>
              <a:rPr lang="en-US" sz="1600" i="1" smtClean="0"/>
              <a:t>cluster receiver</a:t>
            </a:r>
            <a:r>
              <a:rPr lang="ru-RU" sz="1600" smtClean="0"/>
              <a:t> </a:t>
            </a:r>
          </a:p>
        </p:txBody>
      </p:sp>
      <p:sp>
        <p:nvSpPr>
          <p:cNvPr id="86022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00200"/>
            <a:ext cx="4038600" cy="48529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1600" smtClean="0"/>
              <a:t>Для менеджеров очередей кластера также должны быть созданы определения каналов </a:t>
            </a:r>
            <a:r>
              <a:rPr lang="en-US" sz="1600" i="1" smtClean="0"/>
              <a:t>cluster sender</a:t>
            </a:r>
            <a:r>
              <a:rPr lang="ru-RU" sz="1600" smtClean="0"/>
              <a:t>, обеспечивающие передачу сообщений. </a:t>
            </a:r>
          </a:p>
          <a:p>
            <a:pPr eaLnBrk="1" hangingPunct="1">
              <a:lnSpc>
                <a:spcPct val="80000"/>
              </a:lnSpc>
            </a:pPr>
            <a:r>
              <a:rPr lang="ru-RU" sz="1600" smtClean="0"/>
              <a:t>Если менеджер очередей содержит </a:t>
            </a:r>
            <a:r>
              <a:rPr lang="ru-RU" sz="1600" i="1" smtClean="0"/>
              <a:t>частичный репозиторий</a:t>
            </a:r>
            <a:r>
              <a:rPr lang="ru-RU" sz="1600" smtClean="0"/>
              <a:t>, то для него достаточно создать одно определение канала </a:t>
            </a:r>
            <a:r>
              <a:rPr lang="en-US" sz="1600" i="1" smtClean="0"/>
              <a:t>cluster sender</a:t>
            </a:r>
            <a:r>
              <a:rPr lang="ru-RU" sz="1600" i="1" smtClean="0"/>
              <a:t>.</a:t>
            </a:r>
            <a:r>
              <a:rPr lang="ru-RU" sz="160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ru-RU" sz="1600" smtClean="0"/>
              <a:t>Менеджеры очередей, содержащие </a:t>
            </a:r>
            <a:r>
              <a:rPr lang="ru-RU" sz="1600" i="1" smtClean="0"/>
              <a:t>полный репозиторий</a:t>
            </a:r>
            <a:r>
              <a:rPr lang="ru-RU" sz="1600" smtClean="0"/>
              <a:t>, должны быть связаны друг с другом таким образом, чтобы при выходе из строя одного из них, остальные могли обмениваться сведениями о конфигурации кластера. </a:t>
            </a:r>
          </a:p>
          <a:p>
            <a:pPr eaLnBrk="1" hangingPunct="1">
              <a:lnSpc>
                <a:spcPct val="80000"/>
              </a:lnSpc>
            </a:pPr>
            <a:r>
              <a:rPr lang="ru-RU" sz="1600" smtClean="0"/>
              <a:t>Недостающие определения каналов </a:t>
            </a:r>
            <a:r>
              <a:rPr lang="en-US" sz="1600" i="1" smtClean="0"/>
              <a:t>cluster sender</a:t>
            </a:r>
            <a:r>
              <a:rPr lang="en-US" sz="1600" smtClean="0"/>
              <a:t> </a:t>
            </a:r>
            <a:r>
              <a:rPr lang="ru-RU" sz="1600" smtClean="0"/>
              <a:t>создаются автоматически при необходимости</a:t>
            </a:r>
          </a:p>
        </p:txBody>
      </p:sp>
      <p:sp>
        <p:nvSpPr>
          <p:cNvPr id="86024" name="Rectangle 6"/>
          <p:cNvSpPr>
            <a:spLocks noChangeArrowheads="1"/>
          </p:cNvSpPr>
          <p:nvPr/>
        </p:nvSpPr>
        <p:spPr bwMode="auto">
          <a:xfrm>
            <a:off x="0" y="1738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86018" name="Object 5"/>
          <p:cNvGraphicFramePr>
            <a:graphicFrameLocks noChangeAspect="1"/>
          </p:cNvGraphicFramePr>
          <p:nvPr/>
        </p:nvGraphicFramePr>
        <p:xfrm>
          <a:off x="250825" y="2855913"/>
          <a:ext cx="4343400" cy="3381375"/>
        </p:xfrm>
        <a:graphic>
          <a:graphicData uri="http://schemas.openxmlformats.org/presentationml/2006/ole">
            <p:oleObj spid="_x0000_s190466" name="Visio" r:id="rId3" imgW="5770961" imgH="450452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6.8.3 Передача </a:t>
            </a:r>
            <a:r>
              <a:rPr lang="ru-RU" dirty="0" smtClean="0"/>
              <a:t>сообщений в кластере</a:t>
            </a:r>
          </a:p>
        </p:txBody>
      </p:sp>
      <p:sp>
        <p:nvSpPr>
          <p:cNvPr id="8704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87042" name="Object 5"/>
          <p:cNvGraphicFramePr>
            <a:graphicFrameLocks noChangeAspect="1"/>
          </p:cNvGraphicFramePr>
          <p:nvPr/>
        </p:nvGraphicFramePr>
        <p:xfrm>
          <a:off x="179388" y="2997200"/>
          <a:ext cx="4608512" cy="3455988"/>
        </p:xfrm>
        <a:graphic>
          <a:graphicData uri="http://schemas.openxmlformats.org/presentationml/2006/ole">
            <p:oleObj spid="_x0000_s191490" name="Visio" r:id="rId3" imgW="6148913" imgH="4622854" progId="Visio.Drawing.11">
              <p:embed/>
            </p:oleObj>
          </a:graphicData>
        </a:graphic>
      </p:graphicFrame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0" y="1790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87043" name="Object 7"/>
          <p:cNvGraphicFramePr>
            <a:graphicFrameLocks noChangeAspect="1"/>
          </p:cNvGraphicFramePr>
          <p:nvPr/>
        </p:nvGraphicFramePr>
        <p:xfrm>
          <a:off x="4356100" y="1268413"/>
          <a:ext cx="4681538" cy="3651250"/>
        </p:xfrm>
        <a:graphic>
          <a:graphicData uri="http://schemas.openxmlformats.org/presentationml/2006/ole">
            <p:oleObj spid="_x0000_s191491" name="Visio" r:id="rId4" imgW="6040892" imgH="4709893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6.8.4 Распределение </a:t>
            </a:r>
            <a:r>
              <a:rPr lang="ru-RU" dirty="0" smtClean="0"/>
              <a:t>нагрузки</a:t>
            </a:r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68760"/>
            <a:ext cx="4546600" cy="1655862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ru-RU" sz="1800" b="1" i="1" dirty="0" smtClean="0"/>
              <a:t>Механизм </a:t>
            </a:r>
            <a:r>
              <a:rPr lang="en-US" sz="1800" b="1" i="1" dirty="0" smtClean="0"/>
              <a:t>workload balancing</a:t>
            </a:r>
            <a:r>
              <a:rPr lang="ru-RU" sz="1800" dirty="0" smtClean="0"/>
              <a:t> позволяет распределять сообщения между несколькими экземплярами логической кластерной очереди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076825" y="1268760"/>
            <a:ext cx="3609975" cy="5256584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ru-RU" sz="1800" dirty="0" smtClean="0"/>
              <a:t>Механизм распределения нагрузки следует использовать в том случае, когда мощностей сервера, на котором функционирует менеджер очередей, недостаточно для своевременной обработки сообщений. 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dirty="0" err="1" smtClean="0"/>
              <a:t>WebSphere</a:t>
            </a:r>
            <a:r>
              <a:rPr lang="en-US" sz="1800" dirty="0" smtClean="0"/>
              <a:t> MQ </a:t>
            </a:r>
            <a:r>
              <a:rPr lang="ru-RU" sz="1800" dirty="0" smtClean="0"/>
              <a:t>поддерживает возможность подключения пользовательского модуля распределения нагрузки при помощи </a:t>
            </a:r>
            <a:r>
              <a:rPr lang="en-US" sz="1800" b="1" i="1" dirty="0" smtClean="0"/>
              <a:t>cluster workload exit</a:t>
            </a:r>
            <a:r>
              <a:rPr lang="ru-RU" sz="1800" b="1" dirty="0" smtClean="0"/>
              <a:t> </a:t>
            </a:r>
          </a:p>
          <a:p>
            <a:pPr eaLnBrk="1" hangingPunct="1">
              <a:lnSpc>
                <a:spcPct val="100000"/>
              </a:lnSpc>
            </a:pPr>
            <a:endParaRPr lang="ru-RU" sz="1800" b="1" dirty="0" smtClean="0"/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0" y="1943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88066" name="Object 7"/>
          <p:cNvGraphicFramePr>
            <a:graphicFrameLocks noChangeAspect="1"/>
          </p:cNvGraphicFramePr>
          <p:nvPr/>
        </p:nvGraphicFramePr>
        <p:xfrm>
          <a:off x="179512" y="2726735"/>
          <a:ext cx="4968800" cy="3726601"/>
        </p:xfrm>
        <a:graphic>
          <a:graphicData uri="http://schemas.openxmlformats.org/presentationml/2006/ole">
            <p:oleObj spid="_x0000_s192514" name="Visio" r:id="rId3" imgW="5885810" imgH="4409902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1.4.8 </a:t>
            </a:r>
            <a:r>
              <a:rPr lang="en-US" dirty="0" smtClean="0"/>
              <a:t>Enterprise service bus (ESB)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7123" y="1196752"/>
            <a:ext cx="8235100" cy="2232248"/>
          </a:xfrm>
        </p:spPr>
        <p:txBody>
          <a:bodyPr>
            <a:normAutofit/>
          </a:bodyPr>
          <a:lstStyle/>
          <a:p>
            <a:r>
              <a:rPr lang="en-US" sz="2400" b="1" i="1" dirty="0" smtClean="0"/>
              <a:t>Enterprise service bus (ESB) – </a:t>
            </a:r>
            <a:r>
              <a:rPr lang="ru-RU" sz="2400" b="1" i="1" dirty="0" smtClean="0"/>
              <a:t>сервисная шина предприятия</a:t>
            </a:r>
          </a:p>
          <a:p>
            <a:pPr lvl="1"/>
            <a:r>
              <a:rPr lang="ru-RU" sz="1800" dirty="0" smtClean="0"/>
              <a:t>обеспечивает взаимодействие приложений в масштабах предприятия (в рамках </a:t>
            </a:r>
            <a:r>
              <a:rPr lang="ru-RU" sz="1800" dirty="0" err="1" smtClean="0"/>
              <a:t>сервисно-ориентированной</a:t>
            </a:r>
            <a:r>
              <a:rPr lang="ru-RU" sz="1800" dirty="0" smtClean="0"/>
              <a:t> архитектуры)</a:t>
            </a:r>
          </a:p>
          <a:p>
            <a:pPr lvl="1"/>
            <a:r>
              <a:rPr lang="ru-RU" sz="1800" dirty="0" smtClean="0"/>
              <a:t>предоставляет унифицированный доступ к сервисам предприятия</a:t>
            </a:r>
            <a:endParaRPr lang="ru-RU" sz="2400" dirty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3717032"/>
            <a:ext cx="6912768" cy="1963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5013176"/>
            <a:ext cx="7180291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1.5 Средства </a:t>
            </a:r>
            <a:r>
              <a:rPr lang="en-US" dirty="0" smtClean="0"/>
              <a:t>MOM </a:t>
            </a:r>
            <a:r>
              <a:rPr lang="ru-RU" dirty="0" smtClean="0"/>
              <a:t>в линейке продуктов </a:t>
            </a:r>
            <a:r>
              <a:rPr lang="en-US" dirty="0" smtClean="0"/>
              <a:t>IBM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95537" y="1196752"/>
            <a:ext cx="5184576" cy="4289425"/>
          </a:xfrm>
        </p:spPr>
        <p:txBody>
          <a:bodyPr>
            <a:normAutofit fontScale="70000" lnSpcReduction="20000"/>
          </a:bodyPr>
          <a:lstStyle/>
          <a:p>
            <a:r>
              <a:rPr lang="en-US" b="1" i="1" dirty="0" smtClean="0"/>
              <a:t>IBM MQ (</a:t>
            </a:r>
            <a:r>
              <a:rPr lang="en-US" b="1" i="1" dirty="0" err="1" smtClean="0"/>
              <a:t>WebSphere</a:t>
            </a:r>
            <a:r>
              <a:rPr lang="en-US" b="1" i="1" dirty="0" smtClean="0"/>
              <a:t> MQ, </a:t>
            </a:r>
            <a:r>
              <a:rPr lang="en-US" b="1" i="1" dirty="0" err="1" smtClean="0"/>
              <a:t>MQSeries</a:t>
            </a:r>
            <a:r>
              <a:rPr lang="en-US" b="1" i="1" dirty="0" smtClean="0"/>
              <a:t>)</a:t>
            </a:r>
            <a:r>
              <a:rPr lang="en-US" dirty="0" smtClean="0"/>
              <a:t> – </a:t>
            </a:r>
            <a:r>
              <a:rPr lang="ru-RU" dirty="0" smtClean="0"/>
              <a:t>система очередей сообщений</a:t>
            </a:r>
            <a:endParaRPr lang="en-US" dirty="0" smtClean="0"/>
          </a:p>
          <a:p>
            <a:pPr lvl="1"/>
            <a:r>
              <a:rPr lang="ru-RU" dirty="0" smtClean="0"/>
              <a:t>предоставляет транспорт сообщений</a:t>
            </a:r>
          </a:p>
          <a:p>
            <a:pPr lvl="1"/>
            <a:r>
              <a:rPr lang="ru-RU" dirty="0" smtClean="0"/>
              <a:t>обеспечивает управление очередями сообщений</a:t>
            </a:r>
          </a:p>
          <a:p>
            <a:r>
              <a:rPr lang="en-US" b="1" i="1" dirty="0" smtClean="0"/>
              <a:t>IBM Integration Bus (</a:t>
            </a:r>
            <a:r>
              <a:rPr lang="en-US" b="1" i="1" dirty="0" err="1" smtClean="0"/>
              <a:t>WebSphere</a:t>
            </a:r>
            <a:r>
              <a:rPr lang="en-US" b="1" i="1" dirty="0" smtClean="0"/>
              <a:t> Message Broker)</a:t>
            </a:r>
            <a:r>
              <a:rPr lang="en-US" dirty="0" smtClean="0"/>
              <a:t> –  </a:t>
            </a:r>
            <a:r>
              <a:rPr lang="ru-RU" dirty="0" smtClean="0"/>
              <a:t>интеграционный брокер</a:t>
            </a:r>
          </a:p>
          <a:p>
            <a:pPr lvl="1"/>
            <a:r>
              <a:rPr lang="ru-RU" dirty="0" smtClean="0"/>
              <a:t>поддерживает реализацию и выполнение брокеров сообщений</a:t>
            </a:r>
          </a:p>
          <a:p>
            <a:pPr lvl="1"/>
            <a:r>
              <a:rPr lang="ru-RU" dirty="0" smtClean="0"/>
              <a:t>обеспечивает построение архитектуры </a:t>
            </a:r>
            <a:r>
              <a:rPr lang="en-US" dirty="0" smtClean="0"/>
              <a:t>ESB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>
          <a:xfrm>
            <a:off x="5868144" y="1196752"/>
            <a:ext cx="2736304" cy="4289425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Поддерживаемые платформы:</a:t>
            </a:r>
            <a:endParaRPr lang="en-US" dirty="0" smtClean="0"/>
          </a:p>
          <a:p>
            <a:pPr lvl="1"/>
            <a:r>
              <a:rPr lang="en-US" dirty="0" smtClean="0"/>
              <a:t>AIX</a:t>
            </a:r>
          </a:p>
          <a:p>
            <a:pPr lvl="1"/>
            <a:r>
              <a:rPr lang="en-US" dirty="0" smtClean="0"/>
              <a:t>HP-UX</a:t>
            </a:r>
          </a:p>
          <a:p>
            <a:pPr lvl="1"/>
            <a:r>
              <a:rPr lang="en-US" dirty="0" smtClean="0"/>
              <a:t>Solaris</a:t>
            </a:r>
          </a:p>
          <a:p>
            <a:pPr lvl="1"/>
            <a:r>
              <a:rPr lang="en-US" dirty="0" smtClean="0"/>
              <a:t>Linux</a:t>
            </a:r>
          </a:p>
          <a:p>
            <a:pPr lvl="1"/>
            <a:r>
              <a:rPr lang="en-US" dirty="0" smtClean="0"/>
              <a:t>Windows</a:t>
            </a:r>
          </a:p>
          <a:p>
            <a:pPr lvl="1"/>
            <a:r>
              <a:rPr lang="en-US" dirty="0" smtClean="0"/>
              <a:t>Z/OS</a:t>
            </a: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Тема 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Основные объекты </a:t>
            </a:r>
            <a:r>
              <a:rPr lang="en-US" dirty="0" smtClean="0"/>
              <a:t>IBM MQ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ru-RU" dirty="0" smtClean="0"/>
              <a:t>Основные объекты </a:t>
            </a:r>
            <a:r>
              <a:rPr lang="en-US" dirty="0" smtClean="0"/>
              <a:t>IBM MQ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7123" y="1196752"/>
            <a:ext cx="8235100" cy="525658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00000"/>
              </a:lnSpc>
            </a:pPr>
            <a:r>
              <a:rPr lang="ru-RU" sz="2400" dirty="0" smtClean="0"/>
              <a:t>Менеджеры очередей</a:t>
            </a:r>
          </a:p>
          <a:p>
            <a:pPr marL="514350" indent="-514350">
              <a:lnSpc>
                <a:spcPct val="100000"/>
              </a:lnSpc>
            </a:pPr>
            <a:r>
              <a:rPr lang="ru-RU" sz="2400" dirty="0" smtClean="0"/>
              <a:t>Очереди</a:t>
            </a:r>
            <a:r>
              <a:rPr lang="en-US" sz="2400" dirty="0" smtClean="0"/>
              <a:t> </a:t>
            </a:r>
            <a:r>
              <a:rPr lang="ru-RU" sz="2400" dirty="0" smtClean="0"/>
              <a:t>сообщений</a:t>
            </a:r>
          </a:p>
          <a:p>
            <a:pPr marL="914400" lvl="1" indent="-514350">
              <a:lnSpc>
                <a:spcPct val="100000"/>
              </a:lnSpc>
            </a:pPr>
            <a:r>
              <a:rPr lang="ru-RU" dirty="0" smtClean="0"/>
              <a:t>Локальные очереди</a:t>
            </a:r>
          </a:p>
          <a:p>
            <a:pPr marL="1314450" lvl="2" indent="-514350">
              <a:lnSpc>
                <a:spcPct val="100000"/>
              </a:lnSpc>
            </a:pPr>
            <a:r>
              <a:rPr lang="ru-RU" dirty="0" smtClean="0"/>
              <a:t>предопределенные и динамические</a:t>
            </a:r>
          </a:p>
          <a:p>
            <a:pPr marL="1314450" lvl="2" indent="-514350">
              <a:lnSpc>
                <a:spcPct val="100000"/>
              </a:lnSpc>
            </a:pPr>
            <a:r>
              <a:rPr lang="ru-RU" dirty="0" smtClean="0"/>
              <a:t>простые и трансмиссионные</a:t>
            </a:r>
          </a:p>
          <a:p>
            <a:pPr marL="914400" lvl="1" indent="-514350">
              <a:lnSpc>
                <a:spcPct val="100000"/>
              </a:lnSpc>
            </a:pPr>
            <a:r>
              <a:rPr lang="ru-RU" dirty="0" smtClean="0"/>
              <a:t>Модельные очереди</a:t>
            </a:r>
          </a:p>
          <a:p>
            <a:pPr marL="914400" lvl="1" indent="-514350">
              <a:lnSpc>
                <a:spcPct val="100000"/>
              </a:lnSpc>
            </a:pPr>
            <a:r>
              <a:rPr lang="ru-RU" dirty="0" err="1" smtClean="0"/>
              <a:t>Псевдоочереди</a:t>
            </a:r>
            <a:endParaRPr lang="ru-RU" dirty="0" smtClean="0"/>
          </a:p>
          <a:p>
            <a:pPr marL="914400" lvl="1" indent="-514350">
              <a:lnSpc>
                <a:spcPct val="100000"/>
              </a:lnSpc>
            </a:pPr>
            <a:r>
              <a:rPr lang="ru-RU" dirty="0" smtClean="0"/>
              <a:t>Удаленные очереди</a:t>
            </a:r>
          </a:p>
          <a:p>
            <a:pPr marL="514350" indent="-514350">
              <a:lnSpc>
                <a:spcPct val="100000"/>
              </a:lnSpc>
            </a:pPr>
            <a:r>
              <a:rPr lang="ru-RU" sz="2400" dirty="0" smtClean="0"/>
              <a:t>Каналы</a:t>
            </a:r>
          </a:p>
          <a:p>
            <a:pPr marL="914400" lvl="1" indent="-514350">
              <a:lnSpc>
                <a:spcPct val="100000"/>
              </a:lnSpc>
            </a:pPr>
            <a:r>
              <a:rPr lang="ru-RU" dirty="0" smtClean="0"/>
              <a:t>Каналы </a:t>
            </a:r>
            <a:r>
              <a:rPr lang="en-US" dirty="0" smtClean="0"/>
              <a:t>MQI</a:t>
            </a:r>
          </a:p>
          <a:p>
            <a:pPr marL="914400" lvl="1" indent="-514350">
              <a:lnSpc>
                <a:spcPct val="100000"/>
              </a:lnSpc>
            </a:pPr>
            <a:r>
              <a:rPr lang="ru-RU" dirty="0" smtClean="0"/>
              <a:t>Каналы сообщений</a:t>
            </a:r>
          </a:p>
          <a:p>
            <a:pPr marL="914400" lvl="1" indent="-514350">
              <a:lnSpc>
                <a:spcPct val="100000"/>
              </a:lnSpc>
            </a:pPr>
            <a:r>
              <a:rPr lang="ru-RU" dirty="0" smtClean="0"/>
              <a:t>Определения канала</a:t>
            </a:r>
          </a:p>
          <a:p>
            <a:pPr marL="914400" lvl="1" indent="-514350">
              <a:lnSpc>
                <a:spcPct val="100000"/>
              </a:lnSpc>
            </a:pPr>
            <a:r>
              <a:rPr lang="ru-RU" dirty="0" smtClean="0"/>
              <a:t>Службы каналов</a:t>
            </a:r>
          </a:p>
          <a:p>
            <a:pPr marL="514350" indent="-514350">
              <a:lnSpc>
                <a:spcPct val="100000"/>
              </a:lnSpc>
            </a:pPr>
            <a:r>
              <a:rPr lang="ru-RU" sz="2400" dirty="0" smtClean="0"/>
              <a:t>Вспомогательные объекты </a:t>
            </a:r>
            <a:r>
              <a:rPr lang="en-US" sz="2400" dirty="0" smtClean="0"/>
              <a:t>MQ</a:t>
            </a:r>
          </a:p>
          <a:p>
            <a:pPr marL="514350" indent="-514350">
              <a:lnSpc>
                <a:spcPct val="100000"/>
              </a:lnSpc>
            </a:pPr>
            <a:r>
              <a:rPr lang="ru-RU" sz="2400" dirty="0" smtClean="0"/>
              <a:t>Кластеры</a:t>
            </a:r>
            <a:endParaRPr lang="ru-RU" sz="3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</a:t>
            </a:r>
            <a:r>
              <a:rPr lang="ru-RU" dirty="0" smtClean="0"/>
              <a:t>Менеджеры очередей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7123" y="1268760"/>
            <a:ext cx="5643029" cy="2592288"/>
          </a:xfrm>
        </p:spPr>
        <p:txBody>
          <a:bodyPr>
            <a:normAutofit fontScale="70000" lnSpcReduction="20000"/>
          </a:bodyPr>
          <a:lstStyle/>
          <a:p>
            <a:r>
              <a:rPr lang="ru-RU" b="1" i="1" dirty="0" smtClean="0"/>
              <a:t>Менеджер очередей (администратор очередей, </a:t>
            </a:r>
            <a:r>
              <a:rPr lang="en-US" b="1" i="1" dirty="0" smtClean="0"/>
              <a:t>queue manager)</a:t>
            </a:r>
            <a:endParaRPr lang="ru-RU" b="1" i="1" dirty="0" smtClean="0"/>
          </a:p>
          <a:p>
            <a:pPr lvl="1"/>
            <a:r>
              <a:rPr lang="ru-RU" dirty="0" smtClean="0"/>
              <a:t>главная серверная программа </a:t>
            </a:r>
            <a:r>
              <a:rPr lang="en-US" dirty="0" smtClean="0"/>
              <a:t>MQ</a:t>
            </a:r>
            <a:endParaRPr lang="ru-RU" dirty="0" smtClean="0"/>
          </a:p>
          <a:p>
            <a:pPr lvl="1"/>
            <a:r>
              <a:rPr lang="ru-RU" dirty="0" smtClean="0"/>
              <a:t>управляет очередями и другими объектами </a:t>
            </a:r>
            <a:r>
              <a:rPr lang="en-US" dirty="0" smtClean="0"/>
              <a:t>MQ</a:t>
            </a:r>
            <a:endParaRPr lang="ru-RU" dirty="0" smtClean="0"/>
          </a:p>
          <a:p>
            <a:pPr lvl="1"/>
            <a:r>
              <a:rPr lang="ru-RU" dirty="0" smtClean="0"/>
              <a:t>управляет транзакциями</a:t>
            </a:r>
          </a:p>
          <a:p>
            <a:pPr lvl="1"/>
            <a:r>
              <a:rPr lang="ru-RU" dirty="0" smtClean="0"/>
              <a:t>обрабатывает вызовы от прикладных программ</a:t>
            </a:r>
          </a:p>
          <a:p>
            <a:pPr lvl="1"/>
            <a:r>
              <a:rPr lang="ru-RU" dirty="0" smtClean="0"/>
              <a:t>отвечает за восстановление данных после сбоев</a:t>
            </a:r>
          </a:p>
          <a:p>
            <a:pPr lvl="1"/>
            <a:r>
              <a:rPr lang="ru-RU" dirty="0" smtClean="0"/>
              <a:t>защищает данные от несанкционированного доступа</a:t>
            </a:r>
            <a:endParaRPr lang="ru-RU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 bwMode="auto">
          <a:xfrm>
            <a:off x="297123" y="3861048"/>
            <a:ext cx="8595357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62500" lnSpcReduction="2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ru-RU" sz="2800" kern="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На сервере </a:t>
            </a:r>
            <a:r>
              <a:rPr lang="en-US" sz="2800" kern="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MQ</a:t>
            </a:r>
            <a:r>
              <a:rPr lang="ru-RU" sz="2800" kern="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 может параллельно выполняться несколько менеджеров очередей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ru-RU" sz="2800" kern="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Любая очередь принадлежит одному определенному менеджеру очередей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ru-RU" sz="2800" u="none" strike="noStrike" kern="0" cap="none" spc="0" normalizeH="0" baseline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rPr>
              <a:t>У каждого менеджера очередей имеется свое уникальное название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ru-RU" sz="2800" kern="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У каждого менеджера очередей имеется набор конфигурационных параметров, влияющих на работу менеджера очередей и его объекты</a:t>
            </a:r>
            <a:endParaRPr kumimoji="0" lang="ru-RU" sz="2800" u="none" strike="noStrike" kern="0" cap="none" spc="0" normalizeH="0" baseline="0" noProof="0" dirty="0" smtClean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ea typeface="MS PGothic" pitchFamily="3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ru-RU" sz="2800" kern="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Менеджер очередей, с которым взаимодействует конкретное приложение, принято называть </a:t>
            </a:r>
            <a:r>
              <a:rPr lang="ru-RU" sz="2800" b="1" i="1" kern="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локальным менеджером очередей (</a:t>
            </a:r>
            <a:r>
              <a:rPr lang="en-US" sz="2800" b="1" i="1" kern="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local queue manager)</a:t>
            </a:r>
            <a:r>
              <a:rPr lang="en-US" sz="2800" kern="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 </a:t>
            </a:r>
            <a:r>
              <a:rPr lang="ru-RU" sz="2800" kern="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для этого приложения</a:t>
            </a:r>
            <a:endParaRPr kumimoji="0" lang="ru-RU" sz="2000" u="none" strike="noStrike" kern="0" cap="none" spc="0" normalizeH="0" baseline="0" noProof="0" dirty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ea typeface="MS PGothic" pitchFamily="34" charset="-128"/>
            </a:endParaRP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1268760"/>
            <a:ext cx="3104009" cy="244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 курса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Системы очередей сообщений как средство интеграции приложений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Основные объекты </a:t>
            </a:r>
            <a:r>
              <a:rPr lang="en-US" dirty="0" smtClean="0"/>
              <a:t>MQ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Сообщения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Приложения </a:t>
            </a:r>
            <a:r>
              <a:rPr lang="en-US" dirty="0" smtClean="0"/>
              <a:t>MQ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Основы администрирования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MQ </a:t>
            </a:r>
            <a:r>
              <a:rPr lang="ru-RU" dirty="0" smtClean="0"/>
              <a:t>в распределенной инфраструктуре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</a:t>
            </a:r>
            <a:r>
              <a:rPr lang="ru-RU" dirty="0" smtClean="0"/>
              <a:t>Очереди сообщений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7123" y="1196752"/>
            <a:ext cx="8235100" cy="1440160"/>
          </a:xfrm>
        </p:spPr>
        <p:txBody>
          <a:bodyPr>
            <a:normAutofit fontScale="70000" lnSpcReduction="20000"/>
          </a:bodyPr>
          <a:lstStyle/>
          <a:p>
            <a:r>
              <a:rPr lang="ru-RU" b="1" i="1" dirty="0" smtClean="0"/>
              <a:t>Очередь</a:t>
            </a:r>
            <a:r>
              <a:rPr lang="ru-RU" dirty="0" smtClean="0"/>
              <a:t> </a:t>
            </a:r>
            <a:r>
              <a:rPr lang="ru-RU" b="1" i="1" dirty="0" smtClean="0"/>
              <a:t>(</a:t>
            </a:r>
            <a:r>
              <a:rPr lang="en-US" b="1" i="1" dirty="0" smtClean="0"/>
              <a:t>Queue)</a:t>
            </a:r>
            <a:r>
              <a:rPr lang="en-US" dirty="0" smtClean="0"/>
              <a:t> </a:t>
            </a:r>
            <a:endParaRPr lang="ru-RU" dirty="0" smtClean="0"/>
          </a:p>
          <a:p>
            <a:pPr lvl="1"/>
            <a:r>
              <a:rPr lang="ru-RU" dirty="0" smtClean="0"/>
              <a:t>объект менеджера очередей</a:t>
            </a:r>
          </a:p>
          <a:p>
            <a:pPr lvl="1"/>
            <a:r>
              <a:rPr lang="ru-RU" dirty="0" smtClean="0"/>
              <a:t>используется для хранения сообщений и/или адресации хранилища сообщений</a:t>
            </a:r>
          </a:p>
          <a:p>
            <a:pPr lvl="1"/>
            <a:r>
              <a:rPr lang="ru-RU" dirty="0" smtClean="0"/>
              <a:t>характеризуется названием и набором параметров</a:t>
            </a:r>
            <a:endParaRPr lang="ru-RU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 bwMode="auto">
          <a:xfrm>
            <a:off x="179512" y="2564904"/>
            <a:ext cx="8712967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55000" lnSpcReduction="20000"/>
          </a:bodyPr>
          <a:lstStyle/>
          <a:p>
            <a:pPr marL="342900" lvl="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ru-RU" sz="2800" kern="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Приложения обмениваются данными через очереди</a:t>
            </a:r>
          </a:p>
          <a:p>
            <a:pPr marL="342900" lvl="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ru-RU" sz="2800" kern="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Приложение может:</a:t>
            </a:r>
          </a:p>
          <a:p>
            <a:pPr marL="742950" lvl="1" indent="-28575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</a:pPr>
            <a:r>
              <a:rPr lang="ru-RU" sz="260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открывать и закрывать очередь (</a:t>
            </a:r>
            <a:r>
              <a:rPr lang="en-US" sz="260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MQOPEN, MQCLOSE)</a:t>
            </a:r>
          </a:p>
          <a:p>
            <a:pPr marL="742950" lvl="1" indent="-28575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</a:pPr>
            <a:r>
              <a:rPr lang="ru-RU" sz="260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помещать сообщения в очередь </a:t>
            </a:r>
            <a:r>
              <a:rPr lang="en-US" sz="260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(MQPUT</a:t>
            </a:r>
            <a:r>
              <a:rPr lang="ru-RU" sz="260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, </a:t>
            </a:r>
            <a:r>
              <a:rPr lang="en-US" sz="260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MQPUT1)</a:t>
            </a:r>
            <a:endParaRPr lang="ru-RU" sz="2600" dirty="0" smtClean="0">
              <a:solidFill>
                <a:srgbClr val="00703C"/>
              </a:solidFill>
              <a:latin typeface="Arial" pitchFamily="34" charset="0"/>
              <a:ea typeface="MS PGothic" pitchFamily="34" charset="-128"/>
            </a:endParaRPr>
          </a:p>
          <a:p>
            <a:pPr marL="742950" lvl="1" indent="-28575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</a:pPr>
            <a:r>
              <a:rPr lang="ru-RU" sz="260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извлекать сообщения из очереди </a:t>
            </a:r>
            <a:r>
              <a:rPr lang="en-US" sz="260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(MQGET)</a:t>
            </a:r>
            <a:endParaRPr lang="ru-RU" sz="2600" dirty="0" smtClean="0">
              <a:solidFill>
                <a:srgbClr val="00703C"/>
              </a:solidFill>
              <a:latin typeface="Arial" pitchFamily="34" charset="0"/>
              <a:ea typeface="MS PGothic" pitchFamily="34" charset="-128"/>
            </a:endParaRPr>
          </a:p>
          <a:p>
            <a:pPr marL="742950" lvl="1" indent="-28575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</a:pPr>
            <a:r>
              <a:rPr lang="ru-RU" sz="260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просматривать сообщения в очереди</a:t>
            </a:r>
            <a:r>
              <a:rPr lang="en-US" sz="260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 (MQGET)</a:t>
            </a:r>
          </a:p>
          <a:p>
            <a:pPr marL="742950" lvl="1" indent="-28575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</a:pPr>
            <a:r>
              <a:rPr lang="ru-RU" sz="260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читать и изменять параметры очереди (</a:t>
            </a:r>
            <a:r>
              <a:rPr lang="en-US" sz="260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MQSET, MQINQ)</a:t>
            </a:r>
          </a:p>
          <a:p>
            <a:pPr marL="34290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ru-RU" sz="2800" kern="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Очередь, сообщения которой физически размещаются внутри менеджера очередей, управляющего данной очередью, принято называть </a:t>
            </a:r>
            <a:r>
              <a:rPr lang="ru-RU" sz="2800" b="1" i="1" kern="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локальной очередью </a:t>
            </a:r>
            <a:r>
              <a:rPr lang="en-US" sz="2800" b="1" i="1" kern="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(local queue)</a:t>
            </a:r>
          </a:p>
          <a:p>
            <a:pPr marL="34290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ru-RU" sz="2800" kern="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Параметры очереди определяют:</a:t>
            </a:r>
          </a:p>
          <a:p>
            <a:pPr marL="742950" lvl="1" indent="-28575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</a:pPr>
            <a:r>
              <a:rPr lang="ru-RU" sz="260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максимальную глубину очереди</a:t>
            </a:r>
          </a:p>
          <a:p>
            <a:pPr marL="742950" lvl="1" indent="-28575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</a:pPr>
            <a:r>
              <a:rPr lang="ru-RU" sz="260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максимальный размер сообщения</a:t>
            </a:r>
          </a:p>
          <a:p>
            <a:pPr marL="742950" lvl="1" indent="-28575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</a:pPr>
            <a:r>
              <a:rPr lang="ru-RU" sz="260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настройки по умолчанию для сообщений очереди</a:t>
            </a:r>
          </a:p>
          <a:p>
            <a:pPr marL="742950" lvl="1" indent="-28575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</a:pPr>
            <a:r>
              <a:rPr lang="ru-RU" sz="260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допустимые операции для очереди</a:t>
            </a:r>
          </a:p>
          <a:p>
            <a:pPr marL="742950" lvl="1" indent="-28575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</a:pPr>
            <a:r>
              <a:rPr lang="ru-RU" sz="260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способ организации сообщений в очереди </a:t>
            </a:r>
            <a:r>
              <a:rPr lang="en-US" sz="260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(FIFO /</a:t>
            </a:r>
            <a:r>
              <a:rPr lang="ru-RU" sz="260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 </a:t>
            </a:r>
            <a:r>
              <a:rPr lang="en-US" sz="260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FIFO </a:t>
            </a:r>
            <a:r>
              <a:rPr lang="ru-RU" sz="260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с учетом приоритетов)</a:t>
            </a:r>
            <a:endParaRPr lang="en-US" sz="2800" kern="0" dirty="0" smtClean="0">
              <a:solidFill>
                <a:srgbClr val="00703C"/>
              </a:solidFill>
              <a:latin typeface="Arial" pitchFamily="34" charset="0"/>
              <a:ea typeface="MS PGothic" pitchFamily="34" charset="-128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2.2.1 Типы очередей</a:t>
            </a:r>
            <a:endParaRPr lang="ru-RU" dirty="0"/>
          </a:p>
        </p:txBody>
      </p:sp>
      <p:graphicFrame>
        <p:nvGraphicFramePr>
          <p:cNvPr id="38914" name="Object 4"/>
          <p:cNvGraphicFramePr>
            <a:graphicFrameLocks noChangeAspect="1"/>
          </p:cNvGraphicFramePr>
          <p:nvPr/>
        </p:nvGraphicFramePr>
        <p:xfrm>
          <a:off x="323850" y="1700213"/>
          <a:ext cx="8137525" cy="4162425"/>
        </p:xfrm>
        <a:graphic>
          <a:graphicData uri="http://schemas.openxmlformats.org/presentationml/2006/ole">
            <p:oleObj spid="_x0000_s38914" name="Рисунок" r:id="rId3" imgW="5831620" imgH="2978267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2.2.2 Локальные очереди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7122" y="1448780"/>
            <a:ext cx="8379333" cy="3348372"/>
          </a:xfrm>
        </p:spPr>
        <p:txBody>
          <a:bodyPr>
            <a:normAutofit fontScale="92500"/>
          </a:bodyPr>
          <a:lstStyle/>
          <a:p>
            <a:r>
              <a:rPr lang="ru-RU" b="1" i="1" dirty="0" smtClean="0"/>
              <a:t>Локальная очередь</a:t>
            </a:r>
            <a:r>
              <a:rPr lang="ru-RU" dirty="0" smtClean="0"/>
              <a:t> </a:t>
            </a:r>
            <a:r>
              <a:rPr lang="ru-RU" b="1" i="1" dirty="0" smtClean="0"/>
              <a:t>(</a:t>
            </a:r>
            <a:r>
              <a:rPr lang="en-US" b="1" i="1" dirty="0" smtClean="0"/>
              <a:t>local queue</a:t>
            </a:r>
            <a:r>
              <a:rPr lang="ru-RU" b="1" i="1" dirty="0" smtClean="0"/>
              <a:t>)</a:t>
            </a:r>
            <a:r>
              <a:rPr lang="ru-RU" dirty="0" smtClean="0"/>
              <a:t> является физическим хранилищем сообщений</a:t>
            </a:r>
          </a:p>
          <a:p>
            <a:pPr>
              <a:lnSpc>
                <a:spcPct val="90000"/>
              </a:lnSpc>
            </a:pPr>
            <a:r>
              <a:rPr lang="ru-RU" dirty="0" smtClean="0"/>
              <a:t>По способу создания локальные очереди классифицируются на </a:t>
            </a:r>
            <a:r>
              <a:rPr lang="ru-RU" b="1" i="1" dirty="0" smtClean="0"/>
              <a:t>предопределенные</a:t>
            </a:r>
            <a:r>
              <a:rPr lang="ru-RU" b="1" dirty="0" smtClean="0"/>
              <a:t> </a:t>
            </a:r>
            <a:r>
              <a:rPr lang="ru-RU" b="1" i="1" dirty="0" smtClean="0"/>
              <a:t>(</a:t>
            </a:r>
            <a:r>
              <a:rPr lang="en-US" b="1" i="1" dirty="0" smtClean="0"/>
              <a:t>predefined</a:t>
            </a:r>
            <a:r>
              <a:rPr lang="ru-RU" b="1" i="1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b="1" i="1" dirty="0" smtClean="0"/>
              <a:t>динамические</a:t>
            </a:r>
            <a:r>
              <a:rPr lang="ru-RU" dirty="0" smtClean="0"/>
              <a:t> </a:t>
            </a:r>
            <a:r>
              <a:rPr lang="ru-RU" b="1" i="1" dirty="0" smtClean="0"/>
              <a:t>(</a:t>
            </a:r>
            <a:r>
              <a:rPr lang="en-US" b="1" i="1" dirty="0" smtClean="0"/>
              <a:t>dynamic queue</a:t>
            </a:r>
            <a:r>
              <a:rPr lang="ru-RU" b="1" i="1" dirty="0" smtClean="0"/>
              <a:t>)</a:t>
            </a:r>
            <a:endParaRPr lang="en-US" b="1" i="1" dirty="0" smtClean="0"/>
          </a:p>
          <a:p>
            <a:pPr>
              <a:lnSpc>
                <a:spcPct val="90000"/>
              </a:lnSpc>
            </a:pPr>
            <a:r>
              <a:rPr lang="ru-RU" dirty="0" smtClean="0"/>
              <a:t>По предназначению локальные очереди классифицируются на </a:t>
            </a:r>
            <a:r>
              <a:rPr lang="ru-RU" b="1" i="1" dirty="0" smtClean="0"/>
              <a:t>простые локальные</a:t>
            </a:r>
            <a:r>
              <a:rPr lang="ru-RU" dirty="0" smtClean="0"/>
              <a:t> </a:t>
            </a:r>
            <a:r>
              <a:rPr lang="ru-RU" b="1" i="1" dirty="0" smtClean="0"/>
              <a:t>(</a:t>
            </a:r>
            <a:r>
              <a:rPr lang="en-US" b="1" i="1" dirty="0" smtClean="0"/>
              <a:t>simple</a:t>
            </a:r>
            <a:r>
              <a:rPr lang="ru-RU" b="1" i="1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b="1" i="1" dirty="0" smtClean="0"/>
              <a:t>трансмиссионные</a:t>
            </a:r>
            <a:r>
              <a:rPr lang="ru-RU" dirty="0" smtClean="0"/>
              <a:t> </a:t>
            </a:r>
            <a:r>
              <a:rPr lang="ru-RU" b="1" i="1" dirty="0" smtClean="0"/>
              <a:t>(</a:t>
            </a:r>
            <a:r>
              <a:rPr lang="en-US" b="1" i="1" dirty="0" smtClean="0"/>
              <a:t>transmission</a:t>
            </a:r>
            <a:r>
              <a:rPr lang="ru-RU" b="1" i="1" dirty="0" smtClean="0"/>
              <a:t>)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2.2.2.1 Простые локальные очереди</a:t>
            </a:r>
            <a:br>
              <a:rPr lang="ru-RU" dirty="0" smtClean="0"/>
            </a:br>
            <a:r>
              <a:rPr lang="ru-RU" dirty="0" smtClean="0"/>
              <a:t>2.2.2.2 Трансмиссионные очереди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7123" y="1124744"/>
            <a:ext cx="8307325" cy="1548171"/>
          </a:xfrm>
        </p:spPr>
        <p:txBody>
          <a:bodyPr>
            <a:normAutofit fontScale="62500" lnSpcReduction="20000"/>
          </a:bodyPr>
          <a:lstStyle/>
          <a:p>
            <a:r>
              <a:rPr lang="ru-RU" b="1" i="1" dirty="0" smtClean="0"/>
              <a:t>Простая локальная очередь </a:t>
            </a:r>
            <a:r>
              <a:rPr lang="ru-RU" dirty="0" smtClean="0"/>
              <a:t>предназначена для использования приложениями </a:t>
            </a:r>
            <a:endParaRPr lang="ru-RU" i="1" dirty="0" smtClean="0"/>
          </a:p>
          <a:p>
            <a:r>
              <a:rPr lang="ru-RU" b="1" i="1" dirty="0" smtClean="0"/>
              <a:t>Трансмиссионная очередь (</a:t>
            </a:r>
            <a:r>
              <a:rPr lang="en-US" b="1" i="1" dirty="0" smtClean="0"/>
              <a:t>transmission queue</a:t>
            </a:r>
            <a:r>
              <a:rPr lang="ru-RU" b="1" i="1" dirty="0" smtClean="0"/>
              <a:t>) </a:t>
            </a:r>
            <a:r>
              <a:rPr lang="ru-RU" dirty="0" smtClean="0"/>
              <a:t>предназначена для промежуточного хранения сообщений перед их отправкой на удаленный менеджер очередей</a:t>
            </a:r>
          </a:p>
          <a:p>
            <a:endParaRPr lang="ru-RU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777825"/>
            <a:ext cx="6120680" cy="165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4437112"/>
            <a:ext cx="5400600" cy="2149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948714"/>
            <a:ext cx="5544616" cy="3692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2.2.3 Модельные очереди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7122" y="1196752"/>
            <a:ext cx="8451341" cy="212423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ru-RU" sz="2000" b="1" i="1" dirty="0" smtClean="0"/>
              <a:t>Модельная очередь</a:t>
            </a:r>
            <a:r>
              <a:rPr lang="ru-RU" sz="2000" dirty="0" smtClean="0"/>
              <a:t> </a:t>
            </a:r>
            <a:r>
              <a:rPr lang="ru-RU" sz="2000" b="1" i="1" dirty="0" smtClean="0"/>
              <a:t>(</a:t>
            </a:r>
            <a:r>
              <a:rPr lang="en-US" sz="2000" b="1" i="1" dirty="0" smtClean="0"/>
              <a:t>model queue</a:t>
            </a:r>
            <a:r>
              <a:rPr lang="ru-RU" sz="2000" b="1" i="1" dirty="0" smtClean="0"/>
              <a:t>)</a:t>
            </a:r>
            <a:r>
              <a:rPr lang="ru-RU" sz="2000" dirty="0" smtClean="0"/>
              <a:t> является шаблоном для создания локальных динамических очередей</a:t>
            </a:r>
          </a:p>
          <a:p>
            <a:pPr>
              <a:lnSpc>
                <a:spcPct val="100000"/>
              </a:lnSpc>
            </a:pPr>
            <a:r>
              <a:rPr lang="ru-RU" sz="2000" dirty="0" smtClean="0"/>
              <a:t>Дочерние локальные динамические очереди создаются приложением при обращении к модельной очереди. </a:t>
            </a:r>
          </a:p>
          <a:p>
            <a:pPr>
              <a:lnSpc>
                <a:spcPct val="100000"/>
              </a:lnSpc>
            </a:pPr>
            <a:r>
              <a:rPr lang="ru-RU" sz="2000" dirty="0" smtClean="0"/>
              <a:t>Динамические очереди могут быть </a:t>
            </a:r>
            <a:r>
              <a:rPr lang="ru-RU" sz="2000" b="1" i="1" dirty="0" smtClean="0"/>
              <a:t>постоянными</a:t>
            </a:r>
            <a:r>
              <a:rPr lang="ru-RU" sz="2000" dirty="0" smtClean="0"/>
              <a:t> (</a:t>
            </a:r>
            <a:r>
              <a:rPr lang="en-US" sz="2000" b="1" i="1" dirty="0" smtClean="0"/>
              <a:t>permanent</a:t>
            </a:r>
            <a:r>
              <a:rPr lang="ru-RU" sz="2000" dirty="0" smtClean="0"/>
              <a:t>) или временными (</a:t>
            </a:r>
            <a:r>
              <a:rPr lang="en-US" sz="2000" b="1" i="1" dirty="0" smtClean="0"/>
              <a:t>temporary</a:t>
            </a:r>
            <a:r>
              <a:rPr lang="ru-RU" sz="2000" dirty="0" smtClean="0"/>
              <a:t>), в зависимости от настроек модельной очереди</a:t>
            </a:r>
          </a:p>
          <a:p>
            <a:pPr>
              <a:lnSpc>
                <a:spcPct val="100000"/>
              </a:lnSpc>
            </a:pPr>
            <a:endParaRPr lang="ru-RU"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2.2.4 </a:t>
            </a:r>
            <a:r>
              <a:rPr lang="ru-RU" dirty="0" err="1" smtClean="0"/>
              <a:t>Псевдоочереди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3" y="1448781"/>
            <a:ext cx="4176464" cy="4860539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ts val="0"/>
              </a:spcBef>
            </a:pPr>
            <a:r>
              <a:rPr lang="ru-RU" sz="2900" b="1" i="1" dirty="0" err="1" smtClean="0"/>
              <a:t>Псевдоочередь (</a:t>
            </a:r>
            <a:r>
              <a:rPr lang="en-US" sz="2900" b="1" i="1" dirty="0" err="1" smtClean="0"/>
              <a:t>alias queue</a:t>
            </a:r>
            <a:r>
              <a:rPr lang="ru-RU" sz="2900" b="1" i="1" dirty="0" err="1" smtClean="0"/>
              <a:t>)</a:t>
            </a:r>
            <a:r>
              <a:rPr lang="ru-RU" sz="2900" i="1" dirty="0" err="1" smtClean="0"/>
              <a:t> </a:t>
            </a:r>
            <a:r>
              <a:rPr lang="ru-RU" sz="2900" dirty="0" err="1" smtClean="0"/>
              <a:t>или </a:t>
            </a:r>
            <a:r>
              <a:rPr lang="ru-RU" sz="2900" b="1" i="1" dirty="0" err="1" smtClean="0"/>
              <a:t>псевдоним </a:t>
            </a:r>
            <a:r>
              <a:rPr lang="ru-RU" sz="2900" dirty="0" err="1" smtClean="0"/>
              <a:t>представляет собой ссылку на другую очередь внутри менеджера очередей</a:t>
            </a:r>
          </a:p>
          <a:p>
            <a:pPr>
              <a:spcBef>
                <a:spcPts val="0"/>
              </a:spcBef>
            </a:pPr>
            <a:r>
              <a:rPr lang="ru-RU" sz="2900" dirty="0" smtClean="0"/>
              <a:t>Очередь, на которую указывает </a:t>
            </a:r>
            <a:r>
              <a:rPr lang="ru-RU" sz="2900" dirty="0" err="1" smtClean="0"/>
              <a:t>псевдоочередь</a:t>
            </a:r>
            <a:r>
              <a:rPr lang="ru-RU" sz="2900" dirty="0" smtClean="0"/>
              <a:t>, принято называть </a:t>
            </a:r>
            <a:r>
              <a:rPr lang="ru-RU" sz="2900" b="1" i="1" dirty="0" smtClean="0"/>
              <a:t>базовой очередью (</a:t>
            </a:r>
            <a:r>
              <a:rPr lang="en-US" sz="2900" b="1" i="1" dirty="0" smtClean="0"/>
              <a:t>base queue, target queue)</a:t>
            </a:r>
          </a:p>
          <a:p>
            <a:pPr>
              <a:spcBef>
                <a:spcPts val="0"/>
              </a:spcBef>
            </a:pPr>
            <a:endParaRPr lang="en-US" sz="2900" dirty="0" smtClean="0"/>
          </a:p>
          <a:p>
            <a:pPr>
              <a:spcBef>
                <a:spcPts val="0"/>
              </a:spcBef>
            </a:pPr>
            <a:r>
              <a:rPr lang="ru-RU" sz="2900" dirty="0" smtClean="0"/>
              <a:t>В качестве базовой очереди может выступать локальная или удаленная очередь</a:t>
            </a:r>
          </a:p>
          <a:p>
            <a:pPr>
              <a:spcBef>
                <a:spcPts val="0"/>
              </a:spcBef>
            </a:pPr>
            <a:r>
              <a:rPr lang="ru-RU" sz="2900" dirty="0" err="1" smtClean="0"/>
              <a:t>Использование псевдоочередей позволяет разрабатывать приложения, не зависящие от имени очереди </a:t>
            </a:r>
          </a:p>
          <a:p>
            <a:endParaRPr lang="ru-RU" dirty="0"/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68309" y="1628800"/>
            <a:ext cx="4424171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7854" y="4077072"/>
            <a:ext cx="4766634" cy="1930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2.2.5 </a:t>
            </a:r>
            <a:r>
              <a:rPr lang="ru-RU" dirty="0" smtClean="0"/>
              <a:t>Удаленная очередь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7123" y="1448781"/>
            <a:ext cx="8235100" cy="1836203"/>
          </a:xfrm>
        </p:spPr>
        <p:txBody>
          <a:bodyPr>
            <a:normAutofit fontScale="77500" lnSpcReduction="20000"/>
          </a:bodyPr>
          <a:lstStyle/>
          <a:p>
            <a:r>
              <a:rPr lang="ru-RU" b="1" i="1" dirty="0" smtClean="0"/>
              <a:t>Удаленная очередь</a:t>
            </a:r>
            <a:r>
              <a:rPr lang="ru-RU" i="1" dirty="0" smtClean="0"/>
              <a:t> (</a:t>
            </a:r>
            <a:r>
              <a:rPr lang="en-US" b="1" i="1" dirty="0" smtClean="0"/>
              <a:t>remote queue</a:t>
            </a:r>
            <a:r>
              <a:rPr lang="ru-RU" i="1" dirty="0" smtClean="0"/>
              <a:t>)</a:t>
            </a:r>
            <a:r>
              <a:rPr lang="ru-RU" dirty="0" smtClean="0"/>
              <a:t> предназначена для передачи сообщений на удаленные менеджеры очередей</a:t>
            </a:r>
          </a:p>
          <a:p>
            <a:pPr>
              <a:lnSpc>
                <a:spcPct val="110000"/>
              </a:lnSpc>
            </a:pPr>
            <a:r>
              <a:rPr lang="ru-RU" dirty="0" smtClean="0"/>
              <a:t>Удаленная очередь представляет собой ссылку на локальную очередь другого (удаленного) менеджера очередей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645024"/>
            <a:ext cx="7985007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2.3 Каналы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7122" y="1196752"/>
            <a:ext cx="8595357" cy="2232248"/>
          </a:xfrm>
        </p:spPr>
        <p:txBody>
          <a:bodyPr>
            <a:normAutofit fontScale="62500" lnSpcReduction="20000"/>
          </a:bodyPr>
          <a:lstStyle/>
          <a:p>
            <a:r>
              <a:rPr lang="ru-RU" b="1" i="1" dirty="0" smtClean="0"/>
              <a:t>Канал (</a:t>
            </a:r>
            <a:r>
              <a:rPr lang="en-US" b="1" i="1" dirty="0" smtClean="0"/>
              <a:t>channel</a:t>
            </a:r>
            <a:r>
              <a:rPr lang="ru-RU" i="1" dirty="0" smtClean="0"/>
              <a:t>)</a:t>
            </a:r>
            <a:r>
              <a:rPr lang="ru-RU" dirty="0" smtClean="0"/>
              <a:t> – логическая линия связи, соединяющая менеджер очередей с удаленным объектом</a:t>
            </a:r>
          </a:p>
          <a:p>
            <a:r>
              <a:rPr lang="ru-RU" b="1" i="1" dirty="0" smtClean="0"/>
              <a:t>Канал сообщений</a:t>
            </a:r>
            <a:r>
              <a:rPr lang="ru-RU" dirty="0" smtClean="0"/>
              <a:t> </a:t>
            </a:r>
            <a:r>
              <a:rPr lang="en-US" b="1" dirty="0" smtClean="0"/>
              <a:t>(message channel)</a:t>
            </a:r>
            <a:r>
              <a:rPr lang="en-US" dirty="0" smtClean="0"/>
              <a:t> </a:t>
            </a:r>
            <a:r>
              <a:rPr lang="ru-RU" dirty="0" smtClean="0"/>
              <a:t>используется для односторонней передачи сообщений между двумя менеджерами  очередей</a:t>
            </a:r>
          </a:p>
          <a:p>
            <a:r>
              <a:rPr lang="ru-RU" b="1" i="1" dirty="0" smtClean="0"/>
              <a:t>Канал </a:t>
            </a:r>
            <a:r>
              <a:rPr lang="en-US" b="1" i="1" dirty="0" smtClean="0"/>
              <a:t>MQI</a:t>
            </a:r>
            <a:r>
              <a:rPr lang="ru-RU" b="1" i="1" dirty="0" smtClean="0"/>
              <a:t> (</a:t>
            </a:r>
            <a:r>
              <a:rPr lang="en-US" b="1" i="1" dirty="0" smtClean="0"/>
              <a:t>MQI channel</a:t>
            </a:r>
            <a:r>
              <a:rPr lang="ru-RU" b="1" i="1" dirty="0" smtClean="0"/>
              <a:t>)</a:t>
            </a:r>
            <a:r>
              <a:rPr lang="ru-RU" dirty="0" smtClean="0"/>
              <a:t> обеспечивает взаимодействие между клиентом </a:t>
            </a:r>
            <a:r>
              <a:rPr lang="en-US" dirty="0" smtClean="0"/>
              <a:t>IBM MQ </a:t>
            </a:r>
            <a:r>
              <a:rPr lang="ru-RU" dirty="0" smtClean="0"/>
              <a:t>и менеджером очередей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212976"/>
            <a:ext cx="5616624" cy="1760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5229200"/>
            <a:ext cx="4176464" cy="1367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2.3.1 </a:t>
            </a:r>
            <a:r>
              <a:rPr lang="ru-RU" dirty="0" smtClean="0"/>
              <a:t>Определения каналов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528" y="1268761"/>
            <a:ext cx="5616624" cy="3024335"/>
          </a:xfrm>
        </p:spPr>
        <p:txBody>
          <a:bodyPr>
            <a:normAutofit fontScale="55000" lnSpcReduction="20000"/>
          </a:bodyPr>
          <a:lstStyle/>
          <a:p>
            <a:r>
              <a:rPr lang="ru-RU" dirty="0" smtClean="0"/>
              <a:t>Чтобы создать канал, необходимо определить его параметры на каждом из объектов, соединяемых каналом</a:t>
            </a:r>
            <a:endParaRPr lang="en-US" dirty="0" smtClean="0"/>
          </a:p>
          <a:p>
            <a:r>
              <a:rPr lang="ru-RU" dirty="0" smtClean="0"/>
              <a:t>Для этого служит специальный объект менеджера очередей – </a:t>
            </a:r>
            <a:r>
              <a:rPr lang="ru-RU" b="1" i="1" dirty="0" smtClean="0"/>
              <a:t>определение канала</a:t>
            </a:r>
            <a:r>
              <a:rPr lang="ru-RU" dirty="0" smtClean="0"/>
              <a:t> </a:t>
            </a:r>
            <a:r>
              <a:rPr lang="ru-RU" b="1" dirty="0" smtClean="0"/>
              <a:t>(</a:t>
            </a:r>
            <a:r>
              <a:rPr lang="en-US" b="1" i="1" dirty="0" smtClean="0"/>
              <a:t>channel definition</a:t>
            </a:r>
            <a:r>
              <a:rPr lang="ru-RU" b="1" dirty="0" smtClean="0"/>
              <a:t>)</a:t>
            </a:r>
          </a:p>
          <a:p>
            <a:pPr lvl="0"/>
            <a:r>
              <a:rPr lang="ru-RU" dirty="0" smtClean="0"/>
              <a:t>Определение канала позволяет задать:</a:t>
            </a:r>
          </a:p>
          <a:p>
            <a:pPr lvl="1"/>
            <a:r>
              <a:rPr lang="ru-RU" dirty="0" smtClean="0"/>
              <a:t>сетевой протокол</a:t>
            </a:r>
          </a:p>
          <a:p>
            <a:pPr lvl="1"/>
            <a:r>
              <a:rPr lang="ru-RU" dirty="0" smtClean="0"/>
              <a:t>адрес удаленного менеджера очередей</a:t>
            </a:r>
          </a:p>
          <a:p>
            <a:pPr lvl="1"/>
            <a:r>
              <a:rPr lang="ru-RU" dirty="0" smtClean="0"/>
              <a:t>направление передачи сообщений</a:t>
            </a:r>
          </a:p>
          <a:p>
            <a:pPr lvl="1"/>
            <a:r>
              <a:rPr lang="ru-RU" dirty="0" smtClean="0"/>
              <a:t>имя трансмиссионной очереди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940152" y="1268760"/>
            <a:ext cx="2736304" cy="36004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Sender Channel</a:t>
            </a:r>
          </a:p>
          <a:p>
            <a:r>
              <a:rPr lang="en-US" dirty="0" smtClean="0"/>
              <a:t>Receiver Channel</a:t>
            </a:r>
          </a:p>
          <a:p>
            <a:r>
              <a:rPr lang="en-US" dirty="0" smtClean="0"/>
              <a:t>Server Channel</a:t>
            </a:r>
          </a:p>
          <a:p>
            <a:r>
              <a:rPr lang="en-US" dirty="0" smtClean="0"/>
              <a:t>Requester Channel</a:t>
            </a:r>
          </a:p>
          <a:p>
            <a:r>
              <a:rPr lang="en-US" dirty="0" smtClean="0"/>
              <a:t>Server Connection Channel</a:t>
            </a:r>
          </a:p>
          <a:p>
            <a:r>
              <a:rPr lang="en-US" dirty="0" smtClean="0"/>
              <a:t>Client Connection Channel</a:t>
            </a:r>
            <a:endParaRPr lang="ru-RU" dirty="0" smtClean="0"/>
          </a:p>
          <a:p>
            <a:r>
              <a:rPr lang="en-US" dirty="0" smtClean="0"/>
              <a:t>Cluster Sender Channel</a:t>
            </a:r>
          </a:p>
          <a:p>
            <a:r>
              <a:rPr lang="en-US" dirty="0" smtClean="0"/>
              <a:t>Cluster Receiver Channel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077072"/>
            <a:ext cx="4181745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4509120"/>
            <a:ext cx="3960440" cy="182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2.3.2 Службы каналов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297123" y="1196752"/>
            <a:ext cx="8235100" cy="2736304"/>
          </a:xfrm>
        </p:spPr>
        <p:txBody>
          <a:bodyPr>
            <a:normAutofit fontScale="70000" lnSpcReduction="20000"/>
          </a:bodyPr>
          <a:lstStyle/>
          <a:p>
            <a:r>
              <a:rPr lang="ru-RU" sz="2600" b="1" i="1" dirty="0" smtClean="0"/>
              <a:t>Канальный агент</a:t>
            </a:r>
            <a:r>
              <a:rPr lang="ru-RU" sz="2600" dirty="0" smtClean="0"/>
              <a:t> </a:t>
            </a:r>
            <a:r>
              <a:rPr lang="ru-RU" sz="2600" b="1" i="1" dirty="0" smtClean="0"/>
              <a:t>(</a:t>
            </a:r>
            <a:r>
              <a:rPr lang="en-US" sz="2600" b="1" i="1" dirty="0" smtClean="0"/>
              <a:t>Message Channel Agent, MCA</a:t>
            </a:r>
            <a:r>
              <a:rPr lang="ru-RU" sz="2600" b="1" i="1" dirty="0" smtClean="0"/>
              <a:t>)</a:t>
            </a:r>
            <a:r>
              <a:rPr lang="en-US" sz="2600" dirty="0" smtClean="0"/>
              <a:t> </a:t>
            </a:r>
            <a:r>
              <a:rPr lang="ru-RU" sz="2600" dirty="0" smtClean="0"/>
              <a:t>– программа, управляющая передачей сообщений по каналу</a:t>
            </a:r>
          </a:p>
          <a:p>
            <a:r>
              <a:rPr lang="ru-RU" sz="2600" b="1" i="1" dirty="0" smtClean="0"/>
              <a:t>Активатор канала (</a:t>
            </a:r>
            <a:r>
              <a:rPr lang="en-US" sz="2600" b="1" i="1" dirty="0" smtClean="0"/>
              <a:t>Channel Initiator</a:t>
            </a:r>
            <a:r>
              <a:rPr lang="ru-RU" sz="2600" b="1" i="1" dirty="0" smtClean="0"/>
              <a:t>)</a:t>
            </a:r>
            <a:r>
              <a:rPr lang="en-US" sz="2600" dirty="0" smtClean="0"/>
              <a:t> – </a:t>
            </a:r>
            <a:r>
              <a:rPr lang="ru-RU" sz="2600" dirty="0" smtClean="0"/>
              <a:t>программа, выполняющая автоматический запуск канала при появлении</a:t>
            </a:r>
          </a:p>
          <a:p>
            <a:r>
              <a:rPr lang="ru-RU" sz="2600" b="1" i="1" dirty="0" smtClean="0"/>
              <a:t>Получатель запросов</a:t>
            </a:r>
            <a:r>
              <a:rPr lang="ru-RU" sz="2600" dirty="0" smtClean="0"/>
              <a:t> </a:t>
            </a:r>
            <a:r>
              <a:rPr lang="ru-RU" sz="2600" b="1" i="1" dirty="0" smtClean="0"/>
              <a:t>(</a:t>
            </a:r>
            <a:r>
              <a:rPr lang="en-US" sz="2600" b="1" i="1" dirty="0" smtClean="0"/>
              <a:t>Listener</a:t>
            </a:r>
            <a:r>
              <a:rPr lang="ru-RU" sz="2600" b="1" i="1" dirty="0" smtClean="0"/>
              <a:t>)</a:t>
            </a:r>
            <a:r>
              <a:rPr lang="ru-RU" sz="2600" dirty="0" smtClean="0"/>
              <a:t> </a:t>
            </a:r>
            <a:r>
              <a:rPr lang="en-US" sz="2600" dirty="0" smtClean="0"/>
              <a:t>–</a:t>
            </a:r>
            <a:endParaRPr lang="ru-RU" sz="2600" dirty="0" smtClean="0"/>
          </a:p>
          <a:p>
            <a:pPr lvl="1"/>
            <a:r>
              <a:rPr lang="ru-RU" sz="2200" dirty="0" smtClean="0"/>
              <a:t>служба, обеспечивающая взаимодействие менеджера очередей с удаленными объектами по заданному протоколу связи</a:t>
            </a:r>
          </a:p>
          <a:p>
            <a:pPr lvl="1"/>
            <a:r>
              <a:rPr lang="ru-RU" sz="2200" dirty="0" smtClean="0"/>
              <a:t>объект менеджера очередей, предназначенный для управления службой </a:t>
            </a:r>
            <a:r>
              <a:rPr lang="en-US" sz="2200" dirty="0" smtClean="0"/>
              <a:t>Listener</a:t>
            </a:r>
            <a:endParaRPr lang="ru-RU" sz="2200" dirty="0" smtClean="0"/>
          </a:p>
        </p:txBody>
      </p:sp>
      <p:graphicFrame>
        <p:nvGraphicFramePr>
          <p:cNvPr id="46082" name="Object 5"/>
          <p:cNvGraphicFramePr>
            <a:graphicFrameLocks noChangeAspect="1"/>
          </p:cNvGraphicFramePr>
          <p:nvPr/>
        </p:nvGraphicFramePr>
        <p:xfrm>
          <a:off x="1547664" y="3885809"/>
          <a:ext cx="5256584" cy="2639535"/>
        </p:xfrm>
        <a:graphic>
          <a:graphicData uri="http://schemas.openxmlformats.org/presentationml/2006/ole">
            <p:oleObj spid="_x0000_s46082" name="Рисунок" r:id="rId3" imgW="4576144" imgH="2293356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Тема 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Системы очередей сообщений как средство интеграции приложений</a:t>
            </a:r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2.4 Вспомогательные объекты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7123" y="1448780"/>
            <a:ext cx="8235100" cy="4788532"/>
          </a:xfrm>
        </p:spPr>
        <p:txBody>
          <a:bodyPr>
            <a:normAutofit fontScale="70000" lnSpcReduction="20000"/>
          </a:bodyPr>
          <a:lstStyle/>
          <a:p>
            <a:r>
              <a:rPr lang="ru-RU" b="1" i="1" dirty="0" smtClean="0"/>
              <a:t>Сервис</a:t>
            </a:r>
            <a:r>
              <a:rPr lang="ru-RU" dirty="0" smtClean="0"/>
              <a:t> (</a:t>
            </a:r>
            <a:r>
              <a:rPr lang="ru-RU" b="1" i="1" dirty="0" smtClean="0"/>
              <a:t>«служба»</a:t>
            </a:r>
            <a:r>
              <a:rPr lang="ru-RU" dirty="0" smtClean="0"/>
              <a:t>, </a:t>
            </a:r>
            <a:r>
              <a:rPr lang="en-US" b="1" i="1" dirty="0" smtClean="0"/>
              <a:t>service</a:t>
            </a:r>
            <a:r>
              <a:rPr lang="ru-RU" dirty="0" smtClean="0"/>
              <a:t>)</a:t>
            </a:r>
            <a:r>
              <a:rPr lang="en-US" dirty="0" smtClean="0"/>
              <a:t> – </a:t>
            </a:r>
            <a:r>
              <a:rPr lang="ru-RU" dirty="0" smtClean="0"/>
              <a:t>объект менеджера очередей, предназначенный для управления внешними программами, обслуживающими менеджер очередей</a:t>
            </a:r>
          </a:p>
          <a:p>
            <a:r>
              <a:rPr lang="ru-RU" b="1" i="1" dirty="0" smtClean="0"/>
              <a:t>Список имен</a:t>
            </a:r>
            <a:r>
              <a:rPr lang="ru-RU" dirty="0" smtClean="0"/>
              <a:t> (</a:t>
            </a:r>
            <a:r>
              <a:rPr lang="en-US" b="1" i="1" dirty="0" err="1" smtClean="0"/>
              <a:t>namelist</a:t>
            </a:r>
            <a:r>
              <a:rPr lang="ru-RU" dirty="0" smtClean="0"/>
              <a:t>)</a:t>
            </a:r>
            <a:r>
              <a:rPr lang="en-US" dirty="0" smtClean="0"/>
              <a:t> – </a:t>
            </a:r>
            <a:r>
              <a:rPr lang="ru-RU" dirty="0" smtClean="0"/>
              <a:t>вспомогательный объект менеджера очередей, предназначенный для хранения перечня имен объектов </a:t>
            </a:r>
            <a:r>
              <a:rPr lang="en-US" dirty="0" err="1" smtClean="0"/>
              <a:t>WebSphere</a:t>
            </a:r>
            <a:r>
              <a:rPr lang="en-US" dirty="0" smtClean="0"/>
              <a:t> MQ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en-US" b="1" i="1" dirty="0" err="1" smtClean="0"/>
              <a:t>Authinfo</a:t>
            </a:r>
            <a:r>
              <a:rPr lang="en-US" i="1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вспомогательный объект менеджера очередей, содержащий </a:t>
            </a:r>
            <a:r>
              <a:rPr lang="ru-RU" dirty="0" err="1" smtClean="0"/>
              <a:t>аутентификационые</a:t>
            </a:r>
            <a:r>
              <a:rPr lang="ru-RU" dirty="0" smtClean="0"/>
              <a:t> данные для протокола </a:t>
            </a:r>
            <a:r>
              <a:rPr lang="en-US" dirty="0" smtClean="0"/>
              <a:t>SSL</a:t>
            </a:r>
            <a:endParaRPr lang="ru-RU" dirty="0" smtClean="0"/>
          </a:p>
          <a:p>
            <a:r>
              <a:rPr lang="ru-RU" b="1" i="1" dirty="0" smtClean="0"/>
              <a:t>Разделы</a:t>
            </a:r>
            <a:r>
              <a:rPr lang="ru-RU" dirty="0" smtClean="0"/>
              <a:t> (</a:t>
            </a:r>
            <a:r>
              <a:rPr lang="en-US" b="1" i="1" dirty="0" smtClean="0"/>
              <a:t>topics</a:t>
            </a:r>
            <a:r>
              <a:rPr lang="ru-RU" dirty="0" smtClean="0"/>
              <a:t>) и </a:t>
            </a:r>
            <a:r>
              <a:rPr lang="ru-RU" b="1" i="1" dirty="0" smtClean="0"/>
              <a:t>подписки</a:t>
            </a:r>
            <a:r>
              <a:rPr lang="en-US" dirty="0" smtClean="0"/>
              <a:t> (</a:t>
            </a:r>
            <a:r>
              <a:rPr lang="en-US" b="1" i="1" dirty="0" smtClean="0"/>
              <a:t>subscriptions</a:t>
            </a:r>
            <a:r>
              <a:rPr lang="en-US" dirty="0" smtClean="0"/>
              <a:t>) – </a:t>
            </a:r>
            <a:r>
              <a:rPr lang="ru-RU" dirty="0" smtClean="0"/>
              <a:t>объекты менеджера очередей, используемые встроенным брокером публикации-подписки для рассылки сообщений</a:t>
            </a:r>
            <a:endParaRPr lang="en-US" dirty="0" smtClean="0"/>
          </a:p>
          <a:p>
            <a:r>
              <a:rPr lang="ru-RU" b="1" i="1" dirty="0" err="1" smtClean="0"/>
              <a:t>Триггерный</a:t>
            </a:r>
            <a:r>
              <a:rPr lang="ru-RU" b="1" i="1" dirty="0" smtClean="0"/>
              <a:t> монитор (</a:t>
            </a:r>
            <a:r>
              <a:rPr lang="en-US" b="1" i="1" dirty="0" smtClean="0"/>
              <a:t>trigger monitor)</a:t>
            </a:r>
            <a:r>
              <a:rPr lang="en-US" dirty="0" smtClean="0"/>
              <a:t> – </a:t>
            </a:r>
            <a:r>
              <a:rPr lang="ru-RU" dirty="0" smtClean="0"/>
              <a:t>служба менеджера очередей, обеспечивающая запуск внешних приложений по </a:t>
            </a:r>
            <a:r>
              <a:rPr lang="ru-RU" b="1" i="1" dirty="0" err="1" smtClean="0"/>
              <a:t>триггерным</a:t>
            </a:r>
            <a:r>
              <a:rPr lang="ru-RU" b="1" i="1" dirty="0" smtClean="0"/>
              <a:t> событиям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5" y="2996951"/>
            <a:ext cx="5616624" cy="341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2.5 Кластеры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7123" y="1448781"/>
            <a:ext cx="8235100" cy="2052227"/>
          </a:xfrm>
        </p:spPr>
        <p:txBody>
          <a:bodyPr>
            <a:normAutofit fontScale="70000" lnSpcReduction="20000"/>
          </a:bodyPr>
          <a:lstStyle/>
          <a:p>
            <a:r>
              <a:rPr lang="ru-RU" b="1" i="1" dirty="0" smtClean="0"/>
              <a:t>Кластер (</a:t>
            </a:r>
            <a:r>
              <a:rPr lang="en-US" b="1" i="1" dirty="0" smtClean="0"/>
              <a:t>cluster</a:t>
            </a:r>
            <a:r>
              <a:rPr lang="ru-RU" b="1" i="1" dirty="0" smtClean="0"/>
              <a:t>)</a:t>
            </a:r>
            <a:r>
              <a:rPr lang="ru-RU" dirty="0" smtClean="0"/>
              <a:t> – это распределенный объект </a:t>
            </a:r>
            <a:r>
              <a:rPr lang="en-US" dirty="0" smtClean="0"/>
              <a:t>IBM MQ</a:t>
            </a:r>
            <a:r>
              <a:rPr lang="ru-RU" dirty="0" smtClean="0"/>
              <a:t>, объединяющий в логическую сеть группу менеджеров очередей</a:t>
            </a:r>
          </a:p>
          <a:p>
            <a:r>
              <a:rPr lang="ru-RU" dirty="0" smtClean="0"/>
              <a:t>Кластеры обеспечивают:</a:t>
            </a:r>
          </a:p>
          <a:p>
            <a:pPr lvl="1"/>
            <a:r>
              <a:rPr lang="ru-RU" dirty="0" smtClean="0"/>
              <a:t>обмен сообщениями между менеджерами очередей</a:t>
            </a:r>
          </a:p>
          <a:p>
            <a:pPr lvl="1"/>
            <a:r>
              <a:rPr lang="ru-RU" dirty="0" smtClean="0"/>
              <a:t>распределение нагрузки</a:t>
            </a:r>
            <a:r>
              <a:rPr lang="en-US" dirty="0" smtClean="0"/>
              <a:t> </a:t>
            </a:r>
            <a:r>
              <a:rPr lang="ru-RU" dirty="0" smtClean="0"/>
              <a:t>между менеджерами очередей</a:t>
            </a:r>
          </a:p>
          <a:p>
            <a:pPr lvl="1"/>
            <a:endParaRPr lang="ru-RU" dirty="0" smtClean="0"/>
          </a:p>
          <a:p>
            <a:endParaRPr lang="ru-RU" dirty="0"/>
          </a:p>
        </p:txBody>
      </p:sp>
      <p:graphicFrame>
        <p:nvGraphicFramePr>
          <p:cNvPr id="47106" name="Object 6"/>
          <p:cNvGraphicFramePr>
            <a:graphicFrameLocks noChangeAspect="1"/>
          </p:cNvGraphicFramePr>
          <p:nvPr/>
        </p:nvGraphicFramePr>
        <p:xfrm>
          <a:off x="139477" y="3645024"/>
          <a:ext cx="3064371" cy="2376264"/>
        </p:xfrm>
        <a:graphic>
          <a:graphicData uri="http://schemas.openxmlformats.org/presentationml/2006/ole">
            <p:oleObj spid="_x0000_s47106" name="Visio" r:id="rId4" imgW="4967752" imgH="3851727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Тема 3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Сообщения</a:t>
            </a:r>
            <a:endParaRPr lang="ru-R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3. Сообщения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7123" y="1340768"/>
            <a:ext cx="8235100" cy="511256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00000"/>
              </a:lnSpc>
            </a:pPr>
            <a:r>
              <a:rPr lang="ru-RU" sz="2400" dirty="0" smtClean="0"/>
              <a:t>Структура сообщений</a:t>
            </a:r>
          </a:p>
          <a:p>
            <a:pPr marL="514350" indent="-514350">
              <a:lnSpc>
                <a:spcPct val="100000"/>
              </a:lnSpc>
            </a:pPr>
            <a:r>
              <a:rPr lang="ru-RU" sz="2400" dirty="0" smtClean="0"/>
              <a:t>Типы сообщений</a:t>
            </a:r>
          </a:p>
          <a:p>
            <a:pPr marL="514350" indent="-514350">
              <a:lnSpc>
                <a:spcPct val="100000"/>
              </a:lnSpc>
            </a:pPr>
            <a:r>
              <a:rPr lang="ru-RU" sz="2400" dirty="0" smtClean="0"/>
              <a:t>Способ представления данных в сообщении</a:t>
            </a:r>
          </a:p>
          <a:p>
            <a:pPr marL="514350" indent="-514350">
              <a:lnSpc>
                <a:spcPct val="100000"/>
              </a:lnSpc>
            </a:pPr>
            <a:r>
              <a:rPr lang="ru-RU" sz="2400" dirty="0" smtClean="0"/>
              <a:t>Постоянные и непостоянные сообщения</a:t>
            </a:r>
          </a:p>
          <a:p>
            <a:pPr marL="514350" indent="-514350">
              <a:lnSpc>
                <a:spcPct val="100000"/>
              </a:lnSpc>
            </a:pPr>
            <a:r>
              <a:rPr lang="ru-RU" sz="2400" dirty="0" smtClean="0"/>
              <a:t>Приоритеты сообщений</a:t>
            </a:r>
          </a:p>
          <a:p>
            <a:pPr marL="514350" indent="-514350">
              <a:lnSpc>
                <a:spcPct val="100000"/>
              </a:lnSpc>
            </a:pPr>
            <a:r>
              <a:rPr lang="ru-RU" sz="2400" dirty="0" smtClean="0"/>
              <a:t>Время жизни сообщений</a:t>
            </a:r>
          </a:p>
          <a:p>
            <a:pPr marL="514350" indent="-514350">
              <a:lnSpc>
                <a:spcPct val="100000"/>
              </a:lnSpc>
            </a:pPr>
            <a:r>
              <a:rPr lang="ru-RU" sz="2400" dirty="0" smtClean="0"/>
              <a:t>Группировка и сегментация</a:t>
            </a:r>
          </a:p>
          <a:p>
            <a:pPr marL="514350" indent="-514350">
              <a:lnSpc>
                <a:spcPct val="100000"/>
              </a:lnSpc>
            </a:pPr>
            <a:r>
              <a:rPr lang="ru-RU" sz="2400" dirty="0" smtClean="0"/>
              <a:t>Идентификаторы сообщений</a:t>
            </a:r>
          </a:p>
          <a:p>
            <a:pPr marL="514350" indent="-514350">
              <a:lnSpc>
                <a:spcPct val="100000"/>
              </a:lnSpc>
            </a:pPr>
            <a:r>
              <a:rPr lang="ru-RU" sz="2400" dirty="0" smtClean="0"/>
              <a:t>Контекст сообщений</a:t>
            </a:r>
          </a:p>
          <a:p>
            <a:pPr marL="514350" indent="-514350">
              <a:lnSpc>
                <a:spcPct val="100000"/>
              </a:lnSpc>
            </a:pPr>
            <a:r>
              <a:rPr lang="ru-RU" sz="2400" dirty="0" smtClean="0"/>
              <a:t>Подзаголовки сообщений</a:t>
            </a:r>
          </a:p>
          <a:p>
            <a:pPr marL="514350" indent="-514350">
              <a:lnSpc>
                <a:spcPct val="100000"/>
              </a:lnSpc>
            </a:pPr>
            <a:r>
              <a:rPr lang="ru-RU" sz="2400" dirty="0" smtClean="0"/>
              <a:t>Свойства сообщений</a:t>
            </a:r>
          </a:p>
          <a:p>
            <a:pPr marL="514350" indent="-514350">
              <a:lnSpc>
                <a:spcPct val="100000"/>
              </a:lnSpc>
            </a:pPr>
            <a:r>
              <a:rPr lang="ru-RU" sz="2400" dirty="0" smtClean="0"/>
              <a:t>Структура </a:t>
            </a:r>
            <a:r>
              <a:rPr lang="en-US" sz="2400" dirty="0" smtClean="0"/>
              <a:t>MQMD</a:t>
            </a:r>
            <a:endParaRPr lang="ru-RU" sz="2400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5237913"/>
            <a:ext cx="4104456" cy="1431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3.1 Сообщения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7122" y="1196752"/>
            <a:ext cx="8595357" cy="4248472"/>
          </a:xfrm>
        </p:spPr>
        <p:txBody>
          <a:bodyPr>
            <a:normAutofit fontScale="70000" lnSpcReduction="20000"/>
          </a:bodyPr>
          <a:lstStyle/>
          <a:p>
            <a:r>
              <a:rPr lang="ru-RU" b="1" i="1" dirty="0" smtClean="0"/>
              <a:t>Сообщение </a:t>
            </a:r>
            <a:r>
              <a:rPr lang="en-US" b="1" i="1" dirty="0" smtClean="0"/>
              <a:t>(message)</a:t>
            </a:r>
            <a:endParaRPr lang="ru-RU" b="1" i="1" dirty="0" smtClean="0"/>
          </a:p>
          <a:p>
            <a:pPr lvl="1"/>
            <a:r>
              <a:rPr lang="ru-RU" dirty="0" smtClean="0"/>
              <a:t>Данные, которыми приложения обмениваются между собой через </a:t>
            </a:r>
            <a:r>
              <a:rPr lang="ru-RU" i="1" dirty="0" smtClean="0"/>
              <a:t>очереди</a:t>
            </a:r>
            <a:r>
              <a:rPr lang="ru-RU" dirty="0" smtClean="0"/>
              <a:t>, представляются в форме </a:t>
            </a:r>
            <a:r>
              <a:rPr lang="ru-RU" b="1" i="1" dirty="0" smtClean="0"/>
              <a:t>сообщений</a:t>
            </a:r>
            <a:r>
              <a:rPr lang="en-US" dirty="0" smtClean="0"/>
              <a:t> (</a:t>
            </a:r>
            <a:r>
              <a:rPr lang="en-US" b="1" i="1" dirty="0" smtClean="0"/>
              <a:t>message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 smtClean="0"/>
              <a:t>Сообщение - структура данных, состоящая из </a:t>
            </a:r>
            <a:r>
              <a:rPr lang="ru-RU" b="1" i="1" dirty="0" smtClean="0"/>
              <a:t>заголовка</a:t>
            </a:r>
            <a:r>
              <a:rPr lang="ru-RU" dirty="0" smtClean="0"/>
              <a:t> (</a:t>
            </a:r>
            <a:r>
              <a:rPr lang="en-US" dirty="0" smtClean="0"/>
              <a:t>MQMD, Message Descriptor</a:t>
            </a:r>
            <a:r>
              <a:rPr lang="ru-RU" dirty="0" smtClean="0"/>
              <a:t>) и </a:t>
            </a:r>
            <a:r>
              <a:rPr lang="ru-RU" b="1" i="1" dirty="0" smtClean="0"/>
              <a:t>прикладной части</a:t>
            </a:r>
            <a:r>
              <a:rPr lang="ru-RU" dirty="0" smtClean="0"/>
              <a:t> (</a:t>
            </a:r>
            <a:r>
              <a:rPr lang="en-US" dirty="0" smtClean="0"/>
              <a:t>Application Data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Максимальный размер сообщения определяется настройками менеджера очередей и очереди и может достигать 100Мб</a:t>
            </a:r>
          </a:p>
          <a:p>
            <a:r>
              <a:rPr lang="ru-RU" dirty="0" smtClean="0"/>
              <a:t>Прикладная часть</a:t>
            </a:r>
          </a:p>
          <a:p>
            <a:pPr lvl="1"/>
            <a:r>
              <a:rPr lang="ru-RU" dirty="0" smtClean="0"/>
              <a:t>содержит данные приложений</a:t>
            </a:r>
          </a:p>
          <a:p>
            <a:pPr lvl="1"/>
            <a:r>
              <a:rPr lang="ru-RU" dirty="0" smtClean="0"/>
              <a:t>структура и формат прикладной части определяется приложением</a:t>
            </a:r>
          </a:p>
          <a:p>
            <a:pPr lvl="1"/>
            <a:r>
              <a:rPr lang="ru-RU" dirty="0" smtClean="0"/>
              <a:t>может быть произвольной длины</a:t>
            </a:r>
            <a:endParaRPr lang="en-US" dirty="0" smtClean="0"/>
          </a:p>
          <a:p>
            <a:r>
              <a:rPr lang="ru-RU" dirty="0" smtClean="0"/>
              <a:t>Заголовок</a:t>
            </a:r>
          </a:p>
          <a:p>
            <a:pPr lvl="1"/>
            <a:r>
              <a:rPr lang="ru-RU" dirty="0" smtClean="0"/>
              <a:t>содержит служебную информацию о сообщении</a:t>
            </a:r>
            <a:endParaRPr lang="en-US" dirty="0" smtClean="0"/>
          </a:p>
          <a:p>
            <a:pPr lvl="1"/>
            <a:r>
              <a:rPr lang="ru-RU" dirty="0" smtClean="0"/>
              <a:t>имеет предопределенную структуру (</a:t>
            </a:r>
            <a:r>
              <a:rPr lang="en-US" dirty="0" smtClean="0"/>
              <a:t>MQMD</a:t>
            </a:r>
            <a:r>
              <a:rPr lang="ru-RU" dirty="0" smtClean="0"/>
              <a:t>) и фиксированный размер</a:t>
            </a:r>
          </a:p>
          <a:p>
            <a:pPr lvl="1"/>
            <a:r>
              <a:rPr lang="ru-RU" dirty="0" smtClean="0"/>
              <a:t>состоит из набора полей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3.2 Типы сообщений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7123" y="1268760"/>
            <a:ext cx="8235100" cy="396044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i="1" dirty="0" smtClean="0"/>
              <a:t>Datagram</a:t>
            </a:r>
            <a:r>
              <a:rPr lang="en-US" dirty="0" smtClean="0"/>
              <a:t> </a:t>
            </a:r>
            <a:r>
              <a:rPr lang="ru-RU" dirty="0" smtClean="0"/>
              <a:t>- </a:t>
            </a:r>
            <a:r>
              <a:rPr lang="ru-RU" i="1" dirty="0" smtClean="0"/>
              <a:t>дейтаграмма</a:t>
            </a:r>
            <a:r>
              <a:rPr lang="ru-RU" dirty="0" smtClean="0"/>
              <a:t> - используются при односторонней передаче данных</a:t>
            </a:r>
          </a:p>
          <a:p>
            <a:pPr lvl="0"/>
            <a:r>
              <a:rPr lang="en-US" i="1" dirty="0" smtClean="0"/>
              <a:t>Request</a:t>
            </a:r>
            <a:r>
              <a:rPr lang="en-US" dirty="0" smtClean="0"/>
              <a:t> </a:t>
            </a:r>
            <a:r>
              <a:rPr lang="ru-RU" dirty="0" smtClean="0"/>
              <a:t>– сообщение-</a:t>
            </a:r>
            <a:r>
              <a:rPr lang="ru-RU" i="1" dirty="0" smtClean="0"/>
              <a:t>запрос</a:t>
            </a:r>
            <a:r>
              <a:rPr lang="ru-RU" dirty="0" smtClean="0"/>
              <a:t>  в клиент-серверном взаимодействии</a:t>
            </a:r>
          </a:p>
          <a:p>
            <a:pPr lvl="0"/>
            <a:r>
              <a:rPr lang="en-US" i="1" dirty="0" smtClean="0"/>
              <a:t>Reply</a:t>
            </a:r>
            <a:r>
              <a:rPr lang="en-US" dirty="0" smtClean="0"/>
              <a:t> </a:t>
            </a:r>
            <a:r>
              <a:rPr lang="ru-RU" dirty="0" smtClean="0"/>
              <a:t>– ответ на сообщение </a:t>
            </a:r>
            <a:r>
              <a:rPr lang="en-US" dirty="0" smtClean="0"/>
              <a:t>Request</a:t>
            </a:r>
            <a:endParaRPr lang="ru-RU" dirty="0" smtClean="0"/>
          </a:p>
          <a:p>
            <a:pPr lvl="0"/>
            <a:r>
              <a:rPr lang="en-US" i="1" dirty="0" smtClean="0"/>
              <a:t>Report</a:t>
            </a:r>
            <a:r>
              <a:rPr lang="en-US" dirty="0" smtClean="0"/>
              <a:t> </a:t>
            </a:r>
            <a:r>
              <a:rPr lang="ru-RU" dirty="0" smtClean="0"/>
              <a:t>- </a:t>
            </a:r>
            <a:r>
              <a:rPr lang="ru-RU" i="1" dirty="0" smtClean="0"/>
              <a:t>отчет</a:t>
            </a:r>
            <a:r>
              <a:rPr lang="ru-RU" dirty="0" smtClean="0"/>
              <a:t> – оповещения о событиях</a:t>
            </a:r>
          </a:p>
          <a:p>
            <a:pPr lvl="0"/>
            <a:r>
              <a:rPr lang="ru-RU" dirty="0" smtClean="0"/>
              <a:t>Дополнительно поддерживаются пользовательские типы сообщений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3.3 Представление данных </a:t>
            </a:r>
            <a:br>
              <a:rPr lang="ru-RU" dirty="0" smtClean="0"/>
            </a:br>
            <a:r>
              <a:rPr lang="ru-RU" dirty="0" smtClean="0"/>
              <a:t>в сообщении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7123" y="1340768"/>
            <a:ext cx="8235100" cy="4788532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ru-RU" i="1" dirty="0" smtClean="0"/>
              <a:t>Формат сообщения</a:t>
            </a:r>
            <a:r>
              <a:rPr lang="ru-RU" dirty="0" smtClean="0"/>
              <a:t> (</a:t>
            </a:r>
            <a:r>
              <a:rPr lang="ru-RU" i="1" dirty="0" err="1" smtClean="0"/>
              <a:t>format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позволяет получателю сообщения определить, каким образом представлены данные в прикладной части сообщения</a:t>
            </a:r>
          </a:p>
          <a:p>
            <a:pPr lvl="1"/>
            <a:r>
              <a:rPr lang="ru-RU" i="1" dirty="0" smtClean="0"/>
              <a:t>MQFTM_STRING – </a:t>
            </a:r>
            <a:r>
              <a:rPr lang="ru-RU" dirty="0" smtClean="0"/>
              <a:t>текстовое сообщение</a:t>
            </a:r>
          </a:p>
          <a:p>
            <a:pPr lvl="1"/>
            <a:r>
              <a:rPr lang="ru-RU" i="1" dirty="0" smtClean="0"/>
              <a:t>MQ</a:t>
            </a:r>
            <a:r>
              <a:rPr lang="en-US" i="1" dirty="0" smtClean="0"/>
              <a:t>FMT</a:t>
            </a:r>
            <a:r>
              <a:rPr lang="ru-RU" i="1" dirty="0" smtClean="0"/>
              <a:t>_</a:t>
            </a:r>
            <a:r>
              <a:rPr lang="en-US" i="1" dirty="0" smtClean="0"/>
              <a:t>ADMIN</a:t>
            </a:r>
            <a:r>
              <a:rPr lang="ru-RU" i="1" dirty="0" smtClean="0"/>
              <a:t> – </a:t>
            </a:r>
            <a:r>
              <a:rPr lang="ru-RU" dirty="0" smtClean="0"/>
              <a:t>административная команда </a:t>
            </a:r>
            <a:r>
              <a:rPr lang="en-US" dirty="0" smtClean="0"/>
              <a:t>MQ</a:t>
            </a:r>
          </a:p>
          <a:p>
            <a:pPr lvl="1"/>
            <a:r>
              <a:rPr lang="ru-RU" i="1" dirty="0" smtClean="0"/>
              <a:t>MQFMT_NONE</a:t>
            </a:r>
            <a:r>
              <a:rPr lang="en-US" i="1" dirty="0" smtClean="0"/>
              <a:t> </a:t>
            </a:r>
            <a:r>
              <a:rPr lang="ru-RU" i="1" dirty="0" smtClean="0"/>
              <a:t>– </a:t>
            </a:r>
            <a:r>
              <a:rPr lang="ru-RU" dirty="0" smtClean="0"/>
              <a:t>формат не определен</a:t>
            </a:r>
            <a:endParaRPr lang="en-US" dirty="0" smtClean="0"/>
          </a:p>
          <a:p>
            <a:pPr lvl="1"/>
            <a:r>
              <a:rPr lang="en-US" dirty="0" smtClean="0"/>
              <a:t>MQFMT_RF_HEADER_2 –</a:t>
            </a:r>
            <a:r>
              <a:rPr lang="ru-RU" dirty="0" smtClean="0"/>
              <a:t> сообщение с подзаголовком </a:t>
            </a:r>
            <a:r>
              <a:rPr lang="en-US" dirty="0" smtClean="0"/>
              <a:t>RFH2</a:t>
            </a:r>
          </a:p>
          <a:p>
            <a:pPr lvl="1"/>
            <a:r>
              <a:rPr lang="en-US" dirty="0" smtClean="0"/>
              <a:t>…</a:t>
            </a:r>
            <a:endParaRPr lang="ru-RU" dirty="0" smtClean="0"/>
          </a:p>
          <a:p>
            <a:pPr lvl="0"/>
            <a:r>
              <a:rPr lang="ru-RU" i="1" dirty="0" smtClean="0"/>
              <a:t>Кодовая страница</a:t>
            </a:r>
            <a:r>
              <a:rPr lang="en-US" dirty="0" smtClean="0"/>
              <a:t> (</a:t>
            </a:r>
            <a:r>
              <a:rPr lang="en-US" i="1" dirty="0" smtClean="0"/>
              <a:t>coded character set ID, CCSID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определяет представление символьных данных в сообщении</a:t>
            </a:r>
            <a:endParaRPr lang="ru-RU" i="1" dirty="0" smtClean="0"/>
          </a:p>
          <a:p>
            <a:pPr lvl="0"/>
            <a:r>
              <a:rPr lang="ru-RU" i="1" dirty="0" smtClean="0"/>
              <a:t>Кодировка</a:t>
            </a:r>
            <a:r>
              <a:rPr lang="ru-RU" dirty="0" smtClean="0"/>
              <a:t> (</a:t>
            </a:r>
            <a:r>
              <a:rPr lang="en-US" i="1" dirty="0" smtClean="0"/>
              <a:t>e</a:t>
            </a:r>
            <a:r>
              <a:rPr lang="ru-RU" i="1" dirty="0" err="1" smtClean="0"/>
              <a:t>ncoding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определяет, каким образом в сообщении представлены числовые данные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3.4 Постоянные и непостоянные сообщения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7123" y="1340768"/>
            <a:ext cx="8235100" cy="3456384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 smtClean="0"/>
              <a:t>Постоянные (</a:t>
            </a:r>
            <a:r>
              <a:rPr lang="ru-RU" b="1" dirty="0" err="1" smtClean="0"/>
              <a:t>persistent</a:t>
            </a:r>
            <a:r>
              <a:rPr lang="ru-RU" b="1" dirty="0" smtClean="0"/>
              <a:t>)</a:t>
            </a:r>
            <a:r>
              <a:rPr lang="ru-RU" i="1" dirty="0" smtClean="0"/>
              <a:t> </a:t>
            </a:r>
            <a:r>
              <a:rPr lang="ru-RU" dirty="0" smtClean="0"/>
              <a:t>сообщения </a:t>
            </a:r>
            <a:endParaRPr lang="en-US" dirty="0" smtClean="0"/>
          </a:p>
          <a:p>
            <a:pPr lvl="1"/>
            <a:r>
              <a:rPr lang="ru-RU" dirty="0" smtClean="0"/>
              <a:t>при помещении в очередь записываются на жесткий диск в файл журнала менеджера очередей, а также в файл очереди</a:t>
            </a:r>
            <a:endParaRPr lang="en-US" dirty="0" smtClean="0"/>
          </a:p>
          <a:p>
            <a:pPr lvl="1"/>
            <a:r>
              <a:rPr lang="ru-RU" dirty="0" smtClean="0"/>
              <a:t>восстанавливаются в случае сбоя или перезапуска службы менеджера очередей</a:t>
            </a:r>
            <a:r>
              <a:rPr lang="en-US" dirty="0" smtClean="0"/>
              <a:t> </a:t>
            </a:r>
          </a:p>
          <a:p>
            <a:pPr lvl="1"/>
            <a:r>
              <a:rPr lang="ru-RU" dirty="0" smtClean="0"/>
              <a:t>могут храниться в предопределенных (</a:t>
            </a:r>
            <a:r>
              <a:rPr lang="ru-RU" dirty="0" err="1" smtClean="0"/>
              <a:t>predefi</a:t>
            </a:r>
            <a:r>
              <a:rPr lang="en-US" dirty="0" smtClean="0"/>
              <a:t>n</a:t>
            </a:r>
            <a:r>
              <a:rPr lang="ru-RU" dirty="0" err="1" smtClean="0"/>
              <a:t>ed</a:t>
            </a:r>
            <a:r>
              <a:rPr lang="ru-RU" dirty="0" smtClean="0"/>
              <a:t>), а также в постоянных динамических (</a:t>
            </a:r>
            <a:r>
              <a:rPr lang="en-US" dirty="0" smtClean="0"/>
              <a:t>permanent dynamic</a:t>
            </a:r>
            <a:r>
              <a:rPr lang="ru-RU" dirty="0" smtClean="0"/>
              <a:t>) очередях</a:t>
            </a:r>
          </a:p>
          <a:p>
            <a:r>
              <a:rPr lang="ru-RU" b="1" dirty="0" smtClean="0"/>
              <a:t>Непостоянные (</a:t>
            </a:r>
            <a:r>
              <a:rPr lang="en-US" b="1" dirty="0" smtClean="0"/>
              <a:t>non-</a:t>
            </a:r>
            <a:r>
              <a:rPr lang="ru-RU" b="1" dirty="0" err="1" smtClean="0"/>
              <a:t>persistent</a:t>
            </a:r>
            <a:r>
              <a:rPr lang="ru-RU" b="1" dirty="0" smtClean="0"/>
              <a:t>)</a:t>
            </a:r>
            <a:r>
              <a:rPr lang="en-US" b="1" dirty="0" smtClean="0"/>
              <a:t> </a:t>
            </a:r>
            <a:r>
              <a:rPr lang="ru-RU" b="1" dirty="0" smtClean="0"/>
              <a:t>сообщения</a:t>
            </a:r>
            <a:r>
              <a:rPr lang="ru-RU" dirty="0" smtClean="0"/>
              <a:t> </a:t>
            </a:r>
            <a:endParaRPr lang="en-US" dirty="0" smtClean="0"/>
          </a:p>
          <a:p>
            <a:pPr lvl="1"/>
            <a:r>
              <a:rPr lang="ru-RU" dirty="0" smtClean="0"/>
              <a:t>хранятся в буфере очереди и не </a:t>
            </a:r>
            <a:r>
              <a:rPr lang="ru-RU" dirty="0" err="1" smtClean="0"/>
              <a:t>журналируются</a:t>
            </a:r>
            <a:r>
              <a:rPr lang="ru-RU" dirty="0" smtClean="0"/>
              <a:t>.</a:t>
            </a:r>
            <a:endParaRPr lang="en-US" dirty="0" smtClean="0"/>
          </a:p>
          <a:p>
            <a:pPr lvl="1"/>
            <a:r>
              <a:rPr lang="ru-RU" dirty="0" smtClean="0"/>
              <a:t>при остановке службы менеджера очередей сообщения удаляются</a:t>
            </a:r>
          </a:p>
          <a:p>
            <a:pPr lvl="1"/>
            <a:r>
              <a:rPr lang="ru-RU" dirty="0" smtClean="0"/>
              <a:t>могут храниться в любых локальных очередях.</a:t>
            </a:r>
          </a:p>
          <a:p>
            <a:pPr lvl="1"/>
            <a:r>
              <a:rPr lang="ru-RU" dirty="0" smtClean="0"/>
              <a:t>обрабатываются  на порядок быстрее постоянных</a:t>
            </a:r>
          </a:p>
          <a:p>
            <a:endParaRPr lang="ru-RU" dirty="0" smtClean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 bwMode="auto">
          <a:xfrm>
            <a:off x="323528" y="4797152"/>
            <a:ext cx="8235100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34290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ru-RU" sz="2900" kern="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Прикладная программа при записи сообщения в очередь может явно определить, будет ли оно постоянным или непостоянным</a:t>
            </a:r>
          </a:p>
          <a:p>
            <a:pPr marL="34290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ru-RU" sz="2900" kern="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Если программа явно не укажет, будет ли это сообщение постоянным или непостоянным, то способ его хранения будет определяться на основе параметра очереди </a:t>
            </a:r>
            <a:r>
              <a:rPr lang="en-US" sz="2900" kern="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DEFPSIST</a:t>
            </a:r>
            <a:r>
              <a:rPr lang="ru-RU" sz="2900" kern="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 (</a:t>
            </a:r>
            <a:r>
              <a:rPr lang="en-US" sz="2900" kern="0" dirty="0" err="1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default persistence</a:t>
            </a:r>
            <a:r>
              <a:rPr lang="ru-RU" sz="2900" kern="0" dirty="0" err="1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)</a:t>
            </a:r>
          </a:p>
          <a:p>
            <a:pPr marL="34290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ru-RU" sz="2900" kern="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В одной очереди могут храниться одновременно и постоянные, и непостоянные сообщения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3.5 Приоритет сообщений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7123" y="1196752"/>
            <a:ext cx="8235100" cy="3816423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В зависимости от настроек очереди сообщения могут размещаться в очереди:</a:t>
            </a:r>
          </a:p>
          <a:p>
            <a:pPr lvl="1"/>
            <a:r>
              <a:rPr lang="ru-RU" dirty="0" smtClean="0"/>
              <a:t>в порядке их поступления (</a:t>
            </a:r>
            <a:r>
              <a:rPr lang="en-US" dirty="0" smtClean="0"/>
              <a:t>FIFO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 порядке заданных </a:t>
            </a:r>
            <a:r>
              <a:rPr lang="ru-RU" i="1" dirty="0" smtClean="0"/>
              <a:t>приоритетов</a:t>
            </a:r>
            <a:r>
              <a:rPr lang="ru-RU" dirty="0" smtClean="0"/>
              <a:t> (</a:t>
            </a:r>
            <a:r>
              <a:rPr lang="en-US" i="1" dirty="0" smtClean="0"/>
              <a:t>priority</a:t>
            </a:r>
            <a:r>
              <a:rPr lang="ru-RU" dirty="0" smtClean="0"/>
              <a:t>)</a:t>
            </a:r>
          </a:p>
          <a:p>
            <a:r>
              <a:rPr lang="ru-RU" dirty="0" smtClean="0"/>
              <a:t>Приоритет сообщения</a:t>
            </a:r>
          </a:p>
          <a:p>
            <a:pPr lvl="1"/>
            <a:r>
              <a:rPr lang="ru-RU" dirty="0" smtClean="0"/>
              <a:t>определяется для каждого сообщения индивидуально программой-отправителем</a:t>
            </a:r>
          </a:p>
          <a:p>
            <a:pPr lvl="1"/>
            <a:r>
              <a:rPr lang="ru-RU" dirty="0" smtClean="0"/>
              <a:t>задается целым числом в диапазоне от 0 (самый низкий приоритет) до 9 (самый высокий приоритет)</a:t>
            </a:r>
          </a:p>
          <a:p>
            <a:pPr lvl="1"/>
            <a:r>
              <a:rPr lang="ru-RU" dirty="0" smtClean="0"/>
              <a:t>по умолчанию определяется на основе параметра очереди </a:t>
            </a:r>
            <a:r>
              <a:rPr lang="en-US" i="1" dirty="0" smtClean="0"/>
              <a:t>DEFPRTY</a:t>
            </a:r>
            <a:r>
              <a:rPr lang="ru-RU" dirty="0" smtClean="0"/>
              <a:t> (</a:t>
            </a:r>
            <a:r>
              <a:rPr lang="en-US" i="1" dirty="0" smtClean="0"/>
              <a:t>default priority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8609" name="Object 1"/>
          <p:cNvGraphicFramePr>
            <a:graphicFrameLocks noChangeAspect="1"/>
          </p:cNvGraphicFramePr>
          <p:nvPr/>
        </p:nvGraphicFramePr>
        <p:xfrm>
          <a:off x="1043608" y="4869160"/>
          <a:ext cx="6552728" cy="1729803"/>
        </p:xfrm>
        <a:graphic>
          <a:graphicData uri="http://schemas.openxmlformats.org/presentationml/2006/ole">
            <p:oleObj spid="_x0000_s68609" name="Visio" r:id="rId3" imgW="4252634" imgH="1120718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3.6 Время жизни сообщения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7123" y="1448781"/>
            <a:ext cx="8235100" cy="3276363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Прикладная программа может ограничить </a:t>
            </a:r>
            <a:r>
              <a:rPr lang="ru-RU" i="1" dirty="0" smtClean="0"/>
              <a:t>время жизни</a:t>
            </a:r>
            <a:r>
              <a:rPr lang="ru-RU" dirty="0" smtClean="0"/>
              <a:t> (</a:t>
            </a:r>
            <a:r>
              <a:rPr lang="en-US" i="1" dirty="0" smtClean="0"/>
              <a:t>expiry</a:t>
            </a:r>
            <a:r>
              <a:rPr lang="ru-RU" dirty="0" smtClean="0"/>
              <a:t>) отправляемого сообщения</a:t>
            </a:r>
          </a:p>
          <a:p>
            <a:r>
              <a:rPr lang="ru-RU" dirty="0" smtClean="0"/>
              <a:t>Время жизни указывается в десятых долях секунды</a:t>
            </a:r>
          </a:p>
          <a:p>
            <a:r>
              <a:rPr lang="ru-RU" dirty="0" smtClean="0"/>
              <a:t>По истечению заданного времени менеджер очередей может удалить сообщение, не дожидаясь его получения адресатом</a:t>
            </a:r>
          </a:p>
          <a:p>
            <a:r>
              <a:rPr lang="ru-RU" dirty="0" smtClean="0"/>
              <a:t>Удаление «просроченных» сообщений происходит в момент обращения к очереди с вызовом MQGET для чтения или просмотра сообщений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1. Системы очередей сообщений как средство интеграции приложений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</a:pPr>
            <a:r>
              <a:rPr lang="ru-RU" sz="1900" dirty="0" smtClean="0"/>
              <a:t>Интеграция приложений через промежуточное ПО</a:t>
            </a:r>
          </a:p>
          <a:p>
            <a:pPr marL="514350" indent="-514350">
              <a:lnSpc>
                <a:spcPct val="100000"/>
              </a:lnSpc>
            </a:pPr>
            <a:r>
              <a:rPr lang="en-US" sz="1900" dirty="0" smtClean="0"/>
              <a:t>Message oriented middleware</a:t>
            </a:r>
          </a:p>
          <a:p>
            <a:pPr marL="514350" indent="-514350">
              <a:lnSpc>
                <a:spcPct val="100000"/>
              </a:lnSpc>
            </a:pPr>
            <a:r>
              <a:rPr lang="ru-RU" sz="1900" dirty="0" smtClean="0"/>
              <a:t>Системы очередей сообщений – основные понятия</a:t>
            </a:r>
          </a:p>
          <a:p>
            <a:pPr marL="514350" indent="-514350">
              <a:lnSpc>
                <a:spcPct val="100000"/>
              </a:lnSpc>
            </a:pPr>
            <a:r>
              <a:rPr lang="ru-RU" sz="1900" dirty="0" smtClean="0"/>
              <a:t>Взаимодействие приложений через очереди сообщений</a:t>
            </a:r>
          </a:p>
          <a:p>
            <a:pPr marL="914400" lvl="1" indent="-514350">
              <a:lnSpc>
                <a:spcPct val="100000"/>
              </a:lnSpc>
            </a:pPr>
            <a:r>
              <a:rPr lang="ru-RU" sz="1600" dirty="0" smtClean="0"/>
              <a:t>Синхронное и асинхронное взаимодействие</a:t>
            </a:r>
          </a:p>
          <a:p>
            <a:pPr marL="914400" lvl="1" indent="-514350">
              <a:lnSpc>
                <a:spcPct val="100000"/>
              </a:lnSpc>
            </a:pPr>
            <a:r>
              <a:rPr lang="ru-RU" sz="1600" dirty="0" smtClean="0"/>
              <a:t>Односторонняя передача данных</a:t>
            </a:r>
          </a:p>
          <a:p>
            <a:pPr marL="914400" lvl="1" indent="-514350">
              <a:lnSpc>
                <a:spcPct val="100000"/>
              </a:lnSpc>
            </a:pPr>
            <a:r>
              <a:rPr lang="ru-RU" sz="1600" dirty="0" smtClean="0"/>
              <a:t>Запрос-ответ</a:t>
            </a:r>
          </a:p>
          <a:p>
            <a:pPr marL="914400" lvl="1" indent="-514350">
              <a:lnSpc>
                <a:spcPct val="100000"/>
              </a:lnSpc>
            </a:pPr>
            <a:r>
              <a:rPr lang="ru-RU" sz="1600" dirty="0" smtClean="0"/>
              <a:t>Клиент-сервер</a:t>
            </a:r>
          </a:p>
          <a:p>
            <a:pPr marL="914400" lvl="1" indent="-514350">
              <a:lnSpc>
                <a:spcPct val="100000"/>
              </a:lnSpc>
            </a:pPr>
            <a:r>
              <a:rPr lang="ru-RU" sz="1600" dirty="0" smtClean="0"/>
              <a:t>Брокеры сообщений</a:t>
            </a:r>
          </a:p>
          <a:p>
            <a:pPr marL="914400" lvl="1" indent="-514350">
              <a:lnSpc>
                <a:spcPct val="100000"/>
              </a:lnSpc>
            </a:pPr>
            <a:r>
              <a:rPr lang="ru-RU" sz="1600" dirty="0" smtClean="0"/>
              <a:t>Публикация-подписка</a:t>
            </a:r>
          </a:p>
          <a:p>
            <a:pPr marL="914400" lvl="1" indent="-514350">
              <a:lnSpc>
                <a:spcPct val="100000"/>
              </a:lnSpc>
            </a:pPr>
            <a:r>
              <a:rPr lang="ru-RU" sz="1600" dirty="0" smtClean="0"/>
              <a:t>Распределенные системы</a:t>
            </a:r>
          </a:p>
          <a:p>
            <a:pPr marL="914400" lvl="1" indent="-514350">
              <a:lnSpc>
                <a:spcPct val="100000"/>
              </a:lnSpc>
            </a:pPr>
            <a:r>
              <a:rPr lang="en-US" sz="1600" dirty="0" smtClean="0"/>
              <a:t>ESB</a:t>
            </a:r>
            <a:endParaRPr lang="ru-RU" sz="1600" dirty="0" smtClean="0"/>
          </a:p>
          <a:p>
            <a:pPr marL="514350" indent="-514350">
              <a:lnSpc>
                <a:spcPct val="100000"/>
              </a:lnSpc>
            </a:pPr>
            <a:r>
              <a:rPr lang="ru-RU" sz="1900" dirty="0" smtClean="0"/>
              <a:t>Средства </a:t>
            </a:r>
            <a:r>
              <a:rPr lang="en-US" sz="1900" dirty="0" smtClean="0"/>
              <a:t>MOM </a:t>
            </a:r>
            <a:r>
              <a:rPr lang="ru-RU" sz="1900" dirty="0" smtClean="0"/>
              <a:t>в линейке продуктов </a:t>
            </a:r>
            <a:r>
              <a:rPr lang="en-US" sz="1900" dirty="0" smtClean="0"/>
              <a:t>IBM</a:t>
            </a:r>
            <a:endParaRPr lang="ru-RU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3.7 Группировка и сегментация сообщений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196752"/>
            <a:ext cx="4896544" cy="2232248"/>
          </a:xfrm>
        </p:spPr>
        <p:txBody>
          <a:bodyPr>
            <a:normAutofit fontScale="70000" lnSpcReduction="20000"/>
          </a:bodyPr>
          <a:lstStyle/>
          <a:p>
            <a:r>
              <a:rPr lang="ru-RU" b="1" i="1" dirty="0" smtClean="0"/>
              <a:t>Сегментация (</a:t>
            </a:r>
            <a:r>
              <a:rPr lang="en-US" b="1" i="1" dirty="0" smtClean="0"/>
              <a:t>segmentation)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разбиение </a:t>
            </a:r>
            <a:r>
              <a:rPr lang="ru-RU" b="1" i="1" dirty="0" smtClean="0"/>
              <a:t>логического сообщения</a:t>
            </a:r>
            <a:r>
              <a:rPr lang="ru-RU" dirty="0" smtClean="0"/>
              <a:t> на несколько физических сообщений – сегментов</a:t>
            </a:r>
          </a:p>
          <a:p>
            <a:pPr lvl="1"/>
            <a:r>
              <a:rPr lang="ru-RU" dirty="0" smtClean="0"/>
              <a:t>применяется в случае, если информация не может быть передана в виде одного сообщения из-за большого размера, однако при этом требуется, чтобы приложения обрабатывали ее как одно </a:t>
            </a:r>
            <a:r>
              <a:rPr lang="ru-RU" b="1" i="1" dirty="0" smtClean="0"/>
              <a:t>логическое сообщение</a:t>
            </a:r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6561" name="Object 1"/>
          <p:cNvGraphicFramePr>
            <a:graphicFrameLocks noChangeAspect="1"/>
          </p:cNvGraphicFramePr>
          <p:nvPr/>
        </p:nvGraphicFramePr>
        <p:xfrm>
          <a:off x="4860032" y="1196752"/>
          <a:ext cx="4126447" cy="2160240"/>
        </p:xfrm>
        <a:graphic>
          <a:graphicData uri="http://schemas.openxmlformats.org/presentationml/2006/ole">
            <p:oleObj spid="_x0000_s66561" name="Visio" r:id="rId3" imgW="3034783" imgH="1592728" progId="Visio.Drawing.11">
              <p:embed/>
            </p:oleObj>
          </a:graphicData>
        </a:graphic>
      </p:graphicFrame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1619672" y="4894739"/>
          <a:ext cx="5832648" cy="1846629"/>
        </p:xfrm>
        <a:graphic>
          <a:graphicData uri="http://schemas.openxmlformats.org/presentationml/2006/ole">
            <p:oleObj spid="_x0000_s66563" name="Visio" r:id="rId4" imgW="4930747" imgH="1557604" progId="Visio.Drawing.11">
              <p:embed/>
            </p:oleObj>
          </a:graphicData>
        </a:graphic>
      </p:graphicFrame>
      <p:sp>
        <p:nvSpPr>
          <p:cNvPr id="8" name="Содержимое 2"/>
          <p:cNvSpPr txBox="1">
            <a:spLocks/>
          </p:cNvSpPr>
          <p:nvPr/>
        </p:nvSpPr>
        <p:spPr bwMode="auto">
          <a:xfrm>
            <a:off x="251520" y="3356992"/>
            <a:ext cx="8640960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62500" lnSpcReduction="2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ru-RU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Группировка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ru-RU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rPr>
              <a:t>Группа сообщений (</a:t>
            </a:r>
            <a:r>
              <a:rPr kumimoji="0" lang="ru-RU" sz="20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rPr>
              <a:t>message</a:t>
            </a:r>
            <a:r>
              <a:rPr kumimoji="0" lang="ru-RU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rPr>
              <a:t> </a:t>
            </a:r>
            <a:r>
              <a:rPr kumimoji="0" lang="ru-RU" sz="20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rPr>
              <a:t>group</a:t>
            </a:r>
            <a:r>
              <a:rPr kumimoji="0" lang="ru-RU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rPr>
              <a:t>)</a:t>
            </a: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rPr>
              <a:t> – совокупность сообщений, объединенных прикладной программой по некоторому принципу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rPr>
              <a:t>у группы сообщений имеется свой идентификатор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rPr>
              <a:t>каждое сообщение в группе имеет свой порядковый номер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rPr>
              <a:t>группировка используется для объединения логически связанных сообщений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ru-RU" sz="2000" b="1" i="1" u="none" strike="noStrike" kern="0" cap="none" spc="0" normalizeH="0" baseline="0" noProof="0" dirty="0" smtClean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ea typeface="MS PGothic" pitchFamily="34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ea typeface="MS PGothic" pitchFamily="34" charset="-128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3.8 Идентификаторы сообщения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7123" y="1268760"/>
            <a:ext cx="8235100" cy="432048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Message ID</a:t>
            </a:r>
            <a:endParaRPr lang="ru-RU" b="1" dirty="0" smtClean="0"/>
          </a:p>
          <a:p>
            <a:pPr lvl="1"/>
            <a:r>
              <a:rPr lang="ru-RU" dirty="0" smtClean="0"/>
              <a:t>идентификатор сообщения</a:t>
            </a:r>
          </a:p>
          <a:p>
            <a:pPr lvl="1"/>
            <a:r>
              <a:rPr lang="ru-RU" dirty="0" smtClean="0"/>
              <a:t>по умолчанию генерируется для сообщения менеджером очередей при записи этого сообщения в очередь</a:t>
            </a:r>
          </a:p>
          <a:p>
            <a:pPr lvl="1"/>
            <a:r>
              <a:rPr lang="ru-RU" dirty="0" smtClean="0"/>
              <a:t>может быть установлен прикладной программой</a:t>
            </a:r>
          </a:p>
          <a:p>
            <a:r>
              <a:rPr lang="en-US" b="1" dirty="0" smtClean="0"/>
              <a:t>Correlation ID</a:t>
            </a:r>
            <a:endParaRPr lang="ru-RU" b="1" dirty="0" smtClean="0"/>
          </a:p>
          <a:p>
            <a:pPr lvl="1"/>
            <a:r>
              <a:rPr lang="ru-RU" dirty="0" smtClean="0"/>
              <a:t>идентификатор зависимости сообщения</a:t>
            </a:r>
          </a:p>
          <a:p>
            <a:pPr lvl="1"/>
            <a:r>
              <a:rPr lang="ru-RU" dirty="0" smtClean="0"/>
              <a:t>может использоваться для связи сообщений между собой (например, запроса и ответа)</a:t>
            </a:r>
          </a:p>
          <a:p>
            <a:r>
              <a:rPr lang="en-US" b="1" dirty="0" smtClean="0"/>
              <a:t>Group ID</a:t>
            </a:r>
            <a:endParaRPr lang="ru-RU" b="1" dirty="0" smtClean="0"/>
          </a:p>
          <a:p>
            <a:pPr lvl="1"/>
            <a:r>
              <a:rPr lang="ru-RU" dirty="0" smtClean="0"/>
              <a:t>идентификатор группы сообщения</a:t>
            </a:r>
          </a:p>
          <a:p>
            <a:pPr lvl="1"/>
            <a:r>
              <a:rPr lang="ru-RU" dirty="0" smtClean="0"/>
              <a:t>проставляется для сообщения при использовании механизма группировки и сегментации</a:t>
            </a:r>
            <a:endParaRPr lang="ru-RU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3.9 Контекст сообщения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268760"/>
            <a:ext cx="8235100" cy="4289425"/>
          </a:xfrm>
        </p:spPr>
        <p:txBody>
          <a:bodyPr>
            <a:normAutofit fontScale="85000" lnSpcReduction="20000"/>
          </a:bodyPr>
          <a:lstStyle/>
          <a:p>
            <a:r>
              <a:rPr lang="ru-RU" b="1" i="1" dirty="0" smtClean="0"/>
              <a:t>Контекст сообщения (</a:t>
            </a:r>
            <a:r>
              <a:rPr lang="ru-RU" b="1" i="1" dirty="0" err="1" smtClean="0"/>
              <a:t>message</a:t>
            </a:r>
            <a:r>
              <a:rPr lang="ru-RU" b="1" i="1" dirty="0" smtClean="0"/>
              <a:t> </a:t>
            </a:r>
            <a:r>
              <a:rPr lang="ru-RU" b="1" i="1" dirty="0" err="1" smtClean="0"/>
              <a:t>context</a:t>
            </a:r>
            <a:r>
              <a:rPr lang="ru-RU" b="1" i="1" dirty="0" smtClean="0"/>
              <a:t>)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позволяет приложению-получателю узнать о создателе данного сообщения</a:t>
            </a:r>
          </a:p>
          <a:p>
            <a:pPr lvl="1"/>
            <a:r>
              <a:rPr lang="ru-RU" dirty="0" smtClean="0"/>
              <a:t>по умолчанию устанавливается менеджером очередей при помещении сообщения в очередь</a:t>
            </a:r>
          </a:p>
          <a:p>
            <a:pPr lvl="1"/>
            <a:r>
              <a:rPr lang="ru-RU" dirty="0" smtClean="0"/>
              <a:t>приложения могут добавлять в контекст свою информацию только в том случае, если им предоставлены соответствующие полномочия в рамках политики безопасности.</a:t>
            </a:r>
          </a:p>
          <a:p>
            <a:r>
              <a:rPr lang="ru-RU" dirty="0" smtClean="0"/>
              <a:t>Контекст сообщения:</a:t>
            </a:r>
          </a:p>
          <a:p>
            <a:pPr lvl="1"/>
            <a:r>
              <a:rPr lang="ru-RU" b="1" i="1" dirty="0" err="1" smtClean="0"/>
              <a:t>identity</a:t>
            </a:r>
            <a:r>
              <a:rPr lang="ru-RU" b="1" i="1" dirty="0" smtClean="0"/>
              <a:t> </a:t>
            </a:r>
            <a:r>
              <a:rPr lang="en-US" b="1" i="1" dirty="0" smtClean="0"/>
              <a:t>c</a:t>
            </a:r>
            <a:r>
              <a:rPr lang="ru-RU" b="1" i="1" dirty="0" err="1" smtClean="0"/>
              <a:t>ontext</a:t>
            </a:r>
            <a:r>
              <a:rPr lang="ru-RU" b="1" i="1" dirty="0" smtClean="0"/>
              <a:t> («персональный контекст») </a:t>
            </a:r>
            <a:r>
              <a:rPr lang="ru-RU" dirty="0" smtClean="0"/>
              <a:t>– содержит сведения о пользователе, от имени которого приложение было записано в очередь</a:t>
            </a:r>
          </a:p>
          <a:p>
            <a:pPr lvl="1"/>
            <a:r>
              <a:rPr lang="en-US" b="1" dirty="0" smtClean="0"/>
              <a:t>o</a:t>
            </a:r>
            <a:r>
              <a:rPr lang="ru-RU" b="1" dirty="0" err="1" smtClean="0"/>
              <a:t>rigin</a:t>
            </a:r>
            <a:r>
              <a:rPr lang="ru-RU" b="1" dirty="0" smtClean="0"/>
              <a:t> </a:t>
            </a:r>
            <a:r>
              <a:rPr lang="ru-RU" b="1" dirty="0" err="1" smtClean="0"/>
              <a:t>context</a:t>
            </a:r>
            <a:r>
              <a:rPr lang="ru-RU" b="1" dirty="0" smtClean="0"/>
              <a:t> («контекст происхождения») </a:t>
            </a:r>
            <a:r>
              <a:rPr lang="ru-RU" dirty="0" smtClean="0"/>
              <a:t>– содержит информацию о приложении-отправителе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</a:t>
            </a:r>
            <a:r>
              <a:rPr lang="ru-RU" dirty="0" smtClean="0"/>
              <a:t>0</a:t>
            </a:r>
            <a:r>
              <a:rPr lang="en-US" dirty="0" smtClean="0"/>
              <a:t> </a:t>
            </a:r>
            <a:r>
              <a:rPr lang="ru-RU" dirty="0" smtClean="0"/>
              <a:t>Подзаголовки</a:t>
            </a:r>
            <a:r>
              <a:rPr lang="en-US" dirty="0" smtClean="0"/>
              <a:t> </a:t>
            </a:r>
            <a:r>
              <a:rPr lang="ru-RU" dirty="0" smtClean="0"/>
              <a:t>сообщений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124744"/>
            <a:ext cx="8208912" cy="1656184"/>
          </a:xfrm>
        </p:spPr>
        <p:txBody>
          <a:bodyPr>
            <a:normAutofit fontScale="85000" lnSpcReduction="20000"/>
          </a:bodyPr>
          <a:lstStyle/>
          <a:p>
            <a:r>
              <a:rPr lang="ru-RU" b="1" i="1" dirty="0" smtClean="0"/>
              <a:t>Подзаголовок </a:t>
            </a:r>
          </a:p>
          <a:p>
            <a:pPr lvl="1"/>
            <a:r>
              <a:rPr lang="ru-RU" dirty="0" smtClean="0"/>
              <a:t>вспомогательный заголовок сообщения, размещающийся в прикладной части сообщения</a:t>
            </a:r>
          </a:p>
          <a:p>
            <a:pPr lvl="1"/>
            <a:r>
              <a:rPr lang="ru-RU" dirty="0" smtClean="0"/>
              <a:t>содержит дополнительные параметры сообщения</a:t>
            </a:r>
          </a:p>
          <a:p>
            <a:pPr lvl="1"/>
            <a:r>
              <a:rPr lang="ru-RU" dirty="0" smtClean="0"/>
              <a:t>предшествует прикладным данным приложения</a:t>
            </a:r>
            <a:endParaRPr lang="ru-RU" dirty="0"/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2465" name="Object 1"/>
          <p:cNvGraphicFramePr>
            <a:graphicFrameLocks noChangeAspect="1"/>
          </p:cNvGraphicFramePr>
          <p:nvPr/>
        </p:nvGraphicFramePr>
        <p:xfrm>
          <a:off x="1475656" y="5182473"/>
          <a:ext cx="5904656" cy="1486887"/>
        </p:xfrm>
        <a:graphic>
          <a:graphicData uri="http://schemas.openxmlformats.org/presentationml/2006/ole">
            <p:oleObj spid="_x0000_s62465" name="Visio" r:id="rId3" imgW="3934887" imgH="988059" progId="Visio.Drawing.11">
              <p:embed/>
            </p:oleObj>
          </a:graphicData>
        </a:graphic>
      </p:graphicFrame>
      <p:sp>
        <p:nvSpPr>
          <p:cNvPr id="7" name="Содержимое 2"/>
          <p:cNvSpPr txBox="1">
            <a:spLocks/>
          </p:cNvSpPr>
          <p:nvPr/>
        </p:nvSpPr>
        <p:spPr bwMode="auto">
          <a:xfrm>
            <a:off x="323528" y="2996952"/>
            <a:ext cx="8352928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1200" kern="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MQXQH</a:t>
            </a:r>
            <a:r>
              <a:rPr lang="ru-RU" sz="1200" kern="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 – трансмиссионный подзаголовок (</a:t>
            </a:r>
            <a:r>
              <a:rPr lang="en-US" sz="1200" kern="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transmission</a:t>
            </a:r>
            <a:r>
              <a:rPr lang="ru-RU" sz="1200" kern="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–</a:t>
            </a:r>
            <a:r>
              <a:rPr lang="en-US" sz="1200" kern="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queue header</a:t>
            </a:r>
            <a:r>
              <a:rPr lang="ru-RU" sz="1200" kern="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), содержит адрес доставки сообщения передаваемого по каналу</a:t>
            </a:r>
          </a:p>
          <a:p>
            <a:pPr marL="34290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1200" kern="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MQDLH</a:t>
            </a:r>
            <a:r>
              <a:rPr lang="ru-RU" sz="1200" kern="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 – подзаголовок </a:t>
            </a:r>
            <a:r>
              <a:rPr lang="ru-RU" sz="1200" kern="0" dirty="0" err="1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недоставленного</a:t>
            </a:r>
            <a:r>
              <a:rPr lang="ru-RU" sz="1200" kern="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 сообщения (</a:t>
            </a:r>
            <a:r>
              <a:rPr lang="en-US" sz="1200" kern="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dead</a:t>
            </a:r>
            <a:r>
              <a:rPr lang="ru-RU" sz="1200" kern="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-</a:t>
            </a:r>
            <a:r>
              <a:rPr lang="en-US" sz="1200" kern="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letter header</a:t>
            </a:r>
            <a:r>
              <a:rPr lang="ru-RU" sz="1200" kern="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), содержит причину, по которой сообщение не удалось доставить получателю</a:t>
            </a:r>
          </a:p>
          <a:p>
            <a:pPr marL="34290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1200" kern="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MQCFH</a:t>
            </a:r>
            <a:r>
              <a:rPr lang="ru-RU" sz="1200" kern="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 – подзаголовок административного сообщения PCF </a:t>
            </a:r>
          </a:p>
          <a:p>
            <a:pPr marL="34290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1200" kern="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MQRFH – «</a:t>
            </a:r>
            <a:r>
              <a:rPr lang="ru-RU" sz="1200" kern="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подзаголовок правил и форматирования</a:t>
            </a:r>
            <a:r>
              <a:rPr lang="en-US" sz="1200" kern="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» – rules and formatting header (RFH header)</a:t>
            </a:r>
            <a:r>
              <a:rPr lang="ru-RU" sz="1200" kern="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, позволяет хранить в сообщении произвольное количество дополнительных параметров (в формате строки)</a:t>
            </a:r>
          </a:p>
          <a:p>
            <a:pPr marL="34290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ru-RU" sz="1200" kern="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 </a:t>
            </a:r>
            <a:r>
              <a:rPr lang="en-US" sz="1200" kern="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MQRFH</a:t>
            </a:r>
            <a:r>
              <a:rPr lang="ru-RU" sz="1200" kern="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2 – вторая версия подзаголовка </a:t>
            </a:r>
            <a:r>
              <a:rPr lang="en-US" sz="1200" kern="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RFH</a:t>
            </a:r>
            <a:r>
              <a:rPr lang="ru-RU" sz="1200" kern="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, использует XML-подобный синтаксис для представления параметров (JMS, публикация-подписка, </a:t>
            </a:r>
            <a:r>
              <a:rPr lang="en-US" sz="1200" kern="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message properties</a:t>
            </a:r>
            <a:r>
              <a:rPr lang="ru-RU" sz="1200" kern="0" dirty="0" smtClean="0">
                <a:solidFill>
                  <a:srgbClr val="00703C"/>
                </a:solidFill>
                <a:latin typeface="Arial" pitchFamily="34" charset="0"/>
                <a:ea typeface="MS PGothic" pitchFamily="34" charset="-128"/>
              </a:rPr>
              <a:t>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3.11 </a:t>
            </a:r>
            <a:r>
              <a:rPr lang="ru-RU" dirty="0" smtClean="0"/>
              <a:t>Свойства сообщения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b="1" i="1" dirty="0" smtClean="0"/>
              <a:t>Свойства сообщения (</a:t>
            </a:r>
            <a:r>
              <a:rPr lang="en-US" sz="2000" b="1" i="1" dirty="0" smtClean="0"/>
              <a:t>message properties</a:t>
            </a:r>
            <a:r>
              <a:rPr lang="ru-RU" sz="2000" b="1" i="1" dirty="0" smtClean="0"/>
              <a:t>) </a:t>
            </a:r>
            <a:r>
              <a:rPr lang="ru-RU" sz="2000" dirty="0" smtClean="0"/>
              <a:t>– совокупность полей заголовка сообщения и дополнительных параметров, хранящихся в подзаголовке </a:t>
            </a:r>
            <a:r>
              <a:rPr lang="en-US" sz="2000" dirty="0" smtClean="0"/>
              <a:t>MQRFH</a:t>
            </a:r>
            <a:r>
              <a:rPr lang="ru-RU" sz="2000" dirty="0" smtClean="0"/>
              <a:t>2. </a:t>
            </a:r>
            <a:endParaRPr lang="en-US" sz="2000" dirty="0" smtClean="0"/>
          </a:p>
          <a:p>
            <a:r>
              <a:rPr lang="ru-RU" sz="2000" dirty="0" smtClean="0"/>
              <a:t>Начиная с </a:t>
            </a:r>
            <a:r>
              <a:rPr lang="en-US" sz="2000" dirty="0" err="1" smtClean="0"/>
              <a:t>WebSphere</a:t>
            </a:r>
            <a:r>
              <a:rPr lang="en-US" sz="2000" dirty="0" smtClean="0"/>
              <a:t> MQ </a:t>
            </a:r>
            <a:r>
              <a:rPr lang="ru-RU" sz="2000" dirty="0" smtClean="0"/>
              <a:t>версии 7 поддерживаются специальные вызовы для работы со свойствами сообщения</a:t>
            </a:r>
          </a:p>
          <a:p>
            <a:endParaRPr lang="ru-RU" sz="2000" dirty="0"/>
          </a:p>
        </p:txBody>
      </p:sp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3425" name="Object 1"/>
          <p:cNvGraphicFramePr>
            <a:graphicFrameLocks noChangeAspect="1"/>
          </p:cNvGraphicFramePr>
          <p:nvPr/>
        </p:nvGraphicFramePr>
        <p:xfrm>
          <a:off x="1331640" y="3861048"/>
          <a:ext cx="6192689" cy="1811070"/>
        </p:xfrm>
        <a:graphic>
          <a:graphicData uri="http://schemas.openxmlformats.org/presentationml/2006/ole">
            <p:oleObj spid="_x0000_s103425" name="Visio" r:id="rId3" imgW="4042781" imgH="1179618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3.12 Структура </a:t>
            </a:r>
            <a:r>
              <a:rPr lang="en-US" dirty="0" smtClean="0"/>
              <a:t>MQMD</a:t>
            </a:r>
            <a:r>
              <a:rPr lang="ru-RU" dirty="0" smtClean="0"/>
              <a:t> (1)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323528" y="1268760"/>
          <a:ext cx="8352927" cy="4907280"/>
        </p:xfrm>
        <a:graphic>
          <a:graphicData uri="http://schemas.openxmlformats.org/drawingml/2006/table">
            <a:tbl>
              <a:tblPr/>
              <a:tblGrid>
                <a:gridCol w="1548396"/>
                <a:gridCol w="1231948"/>
                <a:gridCol w="1862309"/>
                <a:gridCol w="3710274"/>
              </a:tblGrid>
              <a:tr h="315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На</a:t>
                      </a:r>
                      <a:r>
                        <a:rPr lang="ru-RU" sz="1400" b="1" dirty="0" err="1">
                          <a:latin typeface="Times New Roman"/>
                          <a:ea typeface="Times New Roman"/>
                        </a:rPr>
                        <a:t>з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вание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поля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12888" marR="128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</a:rPr>
                        <a:t>Тип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12888" marR="128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</a:rPr>
                        <a:t>Описание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12888" marR="128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З</a:t>
                      </a:r>
                      <a:r>
                        <a:rPr lang="ru-RU" sz="1400" b="1" dirty="0" err="1">
                          <a:latin typeface="Times New Roman"/>
                          <a:ea typeface="Times New Roman"/>
                        </a:rPr>
                        <a:t>начени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я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12888" marR="128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StrucId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MQCHAR4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Идентификатор структуры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184150" algn="l"/>
                        </a:tabLs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MQMD_STRUC_ID – обозначает структуру MQMD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5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Version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MQLONG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Версия структуры</a:t>
                      </a:r>
                      <a:r>
                        <a:rPr lang="en-US" sz="1400">
                          <a:latin typeface="Times New Roman"/>
                          <a:ea typeface="Times New Roman"/>
                        </a:rPr>
                        <a:t> MQMD 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184150" algn="l"/>
                        </a:tabLs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MQMD_VERSION_1 (по умолчанию) 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184150" algn="l"/>
                        </a:tabLs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MQMD_VERSION_2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5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Report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MQLONG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Категория отчета (для сообщений типа </a:t>
                      </a:r>
                      <a:r>
                        <a:rPr lang="ru-RU" sz="1400" i="1">
                          <a:latin typeface="Times New Roman"/>
                          <a:ea typeface="Times New Roman"/>
                        </a:rPr>
                        <a:t>Report</a:t>
                      </a:r>
                      <a:r>
                        <a:rPr lang="ru-RU" sz="1400">
                          <a:latin typeface="Times New Roman"/>
                          <a:ea typeface="Times New Roman"/>
                        </a:rPr>
                        <a:t>)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i="1">
                          <a:latin typeface="Times New Roman"/>
                          <a:ea typeface="Times New Roman"/>
                        </a:rPr>
                        <a:t>…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i="1">
                          <a:latin typeface="Times New Roman"/>
                          <a:ea typeface="Times New Roman"/>
                        </a:rPr>
                        <a:t>(свыше 20 предопределенных значений)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MsgType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MQLONG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Тип сообщения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18415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MQMT</a:t>
                      </a:r>
                      <a:r>
                        <a:rPr lang="ru-RU" sz="1400">
                          <a:latin typeface="Times New Roman"/>
                          <a:ea typeface="Times New Roman"/>
                        </a:rPr>
                        <a:t>_</a:t>
                      </a:r>
                      <a:r>
                        <a:rPr lang="en-US" sz="1400">
                          <a:latin typeface="Times New Roman"/>
                          <a:ea typeface="Times New Roman"/>
                        </a:rPr>
                        <a:t>DATAGRAM</a:t>
                      </a:r>
                      <a:r>
                        <a:rPr lang="ru-RU" sz="1400">
                          <a:latin typeface="Times New Roman"/>
                          <a:ea typeface="Times New Roman"/>
                        </a:rPr>
                        <a:t> – дейтаграмма (по умолчанию)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18415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MQMT_REQUEST – запрос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18415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MQMT_REPLY – ответ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18415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MQMT_REPORT – отчет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i="1">
                          <a:latin typeface="Times New Roman"/>
                          <a:ea typeface="Times New Roman"/>
                        </a:rPr>
                        <a:t>+ пользовательские типы в диапазоне от</a:t>
                      </a:r>
                      <a:r>
                        <a:rPr lang="ru-RU" sz="140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>
                          <a:latin typeface="Times New Roman"/>
                          <a:ea typeface="Times New Roman"/>
                        </a:rPr>
                        <a:t>MQMT</a:t>
                      </a:r>
                      <a:r>
                        <a:rPr lang="ru-RU" sz="1400">
                          <a:latin typeface="Times New Roman"/>
                          <a:ea typeface="Times New Roman"/>
                        </a:rPr>
                        <a:t>_</a:t>
                      </a:r>
                      <a:r>
                        <a:rPr lang="en-US" sz="1400">
                          <a:latin typeface="Times New Roman"/>
                          <a:ea typeface="Times New Roman"/>
                        </a:rPr>
                        <a:t>APPL</a:t>
                      </a:r>
                      <a:r>
                        <a:rPr lang="ru-RU" sz="1400">
                          <a:latin typeface="Times New Roman"/>
                          <a:ea typeface="Times New Roman"/>
                        </a:rPr>
                        <a:t>_</a:t>
                      </a:r>
                      <a:r>
                        <a:rPr lang="en-US" sz="1400">
                          <a:latin typeface="Times New Roman"/>
                          <a:ea typeface="Times New Roman"/>
                        </a:rPr>
                        <a:t>FIRST </a:t>
                      </a:r>
                      <a:r>
                        <a:rPr lang="ru-RU" sz="1400" i="1">
                          <a:latin typeface="Times New Roman"/>
                          <a:ea typeface="Times New Roman"/>
                        </a:rPr>
                        <a:t>до</a:t>
                      </a:r>
                      <a:r>
                        <a:rPr lang="ru-RU" sz="140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>
                          <a:latin typeface="Times New Roman"/>
                          <a:ea typeface="Times New Roman"/>
                        </a:rPr>
                        <a:t>MQMT</a:t>
                      </a:r>
                      <a:r>
                        <a:rPr lang="ru-RU" sz="1400">
                          <a:latin typeface="Times New Roman"/>
                          <a:ea typeface="Times New Roman"/>
                        </a:rPr>
                        <a:t>_</a:t>
                      </a:r>
                      <a:r>
                        <a:rPr lang="en-US" sz="1400">
                          <a:latin typeface="Times New Roman"/>
                          <a:ea typeface="Times New Roman"/>
                        </a:rPr>
                        <a:t>APPL</a:t>
                      </a:r>
                      <a:r>
                        <a:rPr lang="ru-RU" sz="1400">
                          <a:latin typeface="Times New Roman"/>
                          <a:ea typeface="Times New Roman"/>
                        </a:rPr>
                        <a:t>_</a:t>
                      </a:r>
                      <a:r>
                        <a:rPr lang="en-US" sz="1400">
                          <a:latin typeface="Times New Roman"/>
                          <a:ea typeface="Times New Roman"/>
                        </a:rPr>
                        <a:t>LAST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5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Expiry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MQLONG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Время жизни сообщения (в десятых  долях сек.)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18415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MQEI</a:t>
                      </a:r>
                      <a:r>
                        <a:rPr lang="ru-RU" sz="1400">
                          <a:latin typeface="Times New Roman"/>
                          <a:ea typeface="Times New Roman"/>
                        </a:rPr>
                        <a:t>_</a:t>
                      </a:r>
                      <a:r>
                        <a:rPr lang="en-US" sz="1400">
                          <a:latin typeface="Times New Roman"/>
                          <a:ea typeface="Times New Roman"/>
                        </a:rPr>
                        <a:t>UNLIMITED</a:t>
                      </a:r>
                      <a:r>
                        <a:rPr lang="ru-RU" sz="1400">
                          <a:latin typeface="Times New Roman"/>
                          <a:ea typeface="Times New Roman"/>
                        </a:rPr>
                        <a:t> – не ограничено (по умолчанию)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18415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 – 999 999 999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5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Feedba</a:t>
                      </a:r>
                      <a:r>
                        <a:rPr lang="ru-RU" sz="1400">
                          <a:latin typeface="Times New Roman"/>
                          <a:ea typeface="Times New Roman"/>
                        </a:rPr>
                        <a:t>ck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MQLONG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Вид отчета (для сообщений типа </a:t>
                      </a:r>
                      <a:r>
                        <a:rPr lang="ru-RU" sz="1400" i="1">
                          <a:latin typeface="Times New Roman"/>
                          <a:ea typeface="Times New Roman"/>
                        </a:rPr>
                        <a:t>Report</a:t>
                      </a:r>
                      <a:r>
                        <a:rPr lang="ru-RU" sz="1400">
                          <a:latin typeface="Times New Roman"/>
                          <a:ea typeface="Times New Roman"/>
                        </a:rPr>
                        <a:t>)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i="1">
                          <a:latin typeface="Times New Roman"/>
                          <a:ea typeface="Times New Roman"/>
                        </a:rPr>
                        <a:t>…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i="1">
                          <a:latin typeface="Times New Roman"/>
                          <a:ea typeface="Times New Roman"/>
                        </a:rPr>
                        <a:t>(свыше 60 предопределенных значений)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0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Encoding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MQLONG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Кодировка (используемая для представления чисел в сообщении)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i="1" dirty="0">
                          <a:latin typeface="Times New Roman"/>
                          <a:ea typeface="Times New Roman"/>
                        </a:rPr>
                        <a:t>кодировка определяется на основе набора констант-флагов, объединяемых при помощи операции побитового ИЛИ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3.12 Структура </a:t>
            </a:r>
            <a:r>
              <a:rPr lang="en-US" dirty="0" smtClean="0"/>
              <a:t>MQMD</a:t>
            </a:r>
            <a:r>
              <a:rPr lang="ru-RU" dirty="0" smtClean="0"/>
              <a:t> (2)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323529" y="1201169"/>
          <a:ext cx="8352927" cy="5404175"/>
        </p:xfrm>
        <a:graphic>
          <a:graphicData uri="http://schemas.openxmlformats.org/drawingml/2006/table">
            <a:tbl>
              <a:tblPr/>
              <a:tblGrid>
                <a:gridCol w="1548396"/>
                <a:gridCol w="971883"/>
                <a:gridCol w="1584176"/>
                <a:gridCol w="4248472"/>
              </a:tblGrid>
              <a:tr h="2835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На</a:t>
                      </a:r>
                      <a:r>
                        <a:rPr lang="ru-RU" sz="1400" b="1" dirty="0" err="1">
                          <a:latin typeface="Times New Roman"/>
                          <a:ea typeface="Times New Roman"/>
                        </a:rPr>
                        <a:t>з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вание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 smtClean="0">
                          <a:latin typeface="Times New Roman"/>
                          <a:ea typeface="Times New Roman"/>
                        </a:rPr>
                        <a:t>поля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12888" marR="128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</a:rPr>
                        <a:t>Тип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12888" marR="128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</a:rPr>
                        <a:t>Описание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12888" marR="128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З</a:t>
                      </a:r>
                      <a:r>
                        <a:rPr lang="ru-RU" sz="1400" b="1" dirty="0" err="1">
                          <a:latin typeface="Times New Roman"/>
                          <a:ea typeface="Times New Roman"/>
                        </a:rPr>
                        <a:t>начени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я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12888" marR="128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latin typeface="Times New Roman"/>
                          <a:ea typeface="Times New Roman"/>
                        </a:rPr>
                        <a:t>CodedCharSetId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MQLONG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Кодовая страница (используемая для представления символов)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i="1" dirty="0">
                          <a:latin typeface="Times New Roman"/>
                          <a:ea typeface="Times New Roman"/>
                        </a:rPr>
                        <a:t>указывается номер кодовой страницы или специальные константы: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184150" algn="l"/>
                        </a:tabLs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MQCCSI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_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Q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_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MGR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 – как у менеджера очередей (по умолчанию)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184150" algn="l"/>
                        </a:tabLs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MQCCSI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_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Q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_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DEFAULT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 – по умолчанию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i="1" dirty="0">
                          <a:latin typeface="Times New Roman"/>
                          <a:ea typeface="Times New Roman"/>
                        </a:rPr>
                        <a:t>…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i="1" dirty="0">
                          <a:latin typeface="Times New Roman"/>
                          <a:ea typeface="Times New Roman"/>
                        </a:rPr>
                        <a:t>и др. 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0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Format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MQC</a:t>
                      </a:r>
                      <a:r>
                        <a:rPr lang="en-US" sz="1400">
                          <a:latin typeface="Times New Roman"/>
                          <a:ea typeface="Times New Roman"/>
                        </a:rPr>
                        <a:t>H</a:t>
                      </a:r>
                      <a:r>
                        <a:rPr lang="ru-RU" sz="1400">
                          <a:latin typeface="Times New Roman"/>
                          <a:ea typeface="Times New Roman"/>
                        </a:rPr>
                        <a:t>AR8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Формат сообщения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9210">
                        <a:spcAft>
                          <a:spcPts val="0"/>
                        </a:spcAft>
                      </a:pPr>
                      <a:r>
                        <a:rPr lang="ru-RU" sz="1400" i="1" dirty="0">
                          <a:latin typeface="Times New Roman"/>
                          <a:ea typeface="Times New Roman"/>
                        </a:rPr>
                        <a:t>указывается название формата или используется одно из предопределенных значений: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184150" algn="l"/>
                        </a:tabLs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MQFMT_NONE –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формат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не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задан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184150" algn="l"/>
                        </a:tabLs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MQFMT_STRING – строка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184150" algn="l"/>
                        </a:tabLs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MQFMT_ADMIN – административная команда</a:t>
                      </a:r>
                    </a:p>
                    <a:p>
                      <a:pPr marL="29210"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…</a:t>
                      </a:r>
                    </a:p>
                    <a:p>
                      <a:pPr marL="29210">
                        <a:spcAft>
                          <a:spcPts val="0"/>
                        </a:spcAft>
                      </a:pPr>
                      <a:r>
                        <a:rPr lang="ru-RU" sz="1400" i="1" dirty="0">
                          <a:latin typeface="Times New Roman"/>
                          <a:ea typeface="Times New Roman"/>
                        </a:rPr>
                        <a:t>и др. (свыше 20 предопределенных форматов) 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5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Priority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MQLONG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Приоритет сообщения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184150" algn="l"/>
                        </a:tabLs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MQPRI_PRIORITY_AS_Q_DEF – приоритет определяется настройками очереди (по умолчанию)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184150" algn="l"/>
                        </a:tabLs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0 – 9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5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Persistence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MQLONG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Способ хранения сообщения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184150" algn="l"/>
                        </a:tabLs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MQPER_PERSISTENCE_AS_Q_DEF  – определяется настройками очереди (по умолчанию) 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184150" algn="l"/>
                        </a:tabLs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MQPER_PERSISTENT – постоянное сообщение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184150" algn="l"/>
                        </a:tabLs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MQPER_NOT_PERSISTENT – непостоянное сообщение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3.12 Структура </a:t>
            </a:r>
            <a:r>
              <a:rPr lang="en-US" dirty="0" smtClean="0"/>
              <a:t>MQMD</a:t>
            </a:r>
            <a:r>
              <a:rPr lang="ru-RU" dirty="0" smtClean="0"/>
              <a:t> (3)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51520" y="1124744"/>
          <a:ext cx="8352927" cy="5547360"/>
        </p:xfrm>
        <a:graphic>
          <a:graphicData uri="http://schemas.openxmlformats.org/drawingml/2006/table">
            <a:tbl>
              <a:tblPr/>
              <a:tblGrid>
                <a:gridCol w="1548396"/>
                <a:gridCol w="1231948"/>
                <a:gridCol w="1862309"/>
                <a:gridCol w="275024"/>
                <a:gridCol w="3435250"/>
              </a:tblGrid>
              <a:tr h="1260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На</a:t>
                      </a:r>
                      <a:r>
                        <a:rPr lang="ru-RU" sz="1400" b="1" dirty="0" err="1">
                          <a:latin typeface="Times New Roman"/>
                          <a:ea typeface="Times New Roman"/>
                        </a:rPr>
                        <a:t>з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вание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 smtClean="0">
                          <a:latin typeface="Times New Roman"/>
                          <a:ea typeface="Times New Roman"/>
                        </a:rPr>
                        <a:t>поля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12888" marR="128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</a:rPr>
                        <a:t>Тип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12888" marR="128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</a:rPr>
                        <a:t>Описание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12888" marR="128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З</a:t>
                      </a:r>
                      <a:r>
                        <a:rPr lang="ru-RU" sz="1400" b="1" dirty="0" err="1">
                          <a:latin typeface="Times New Roman"/>
                          <a:ea typeface="Times New Roman"/>
                        </a:rPr>
                        <a:t>начени</a:t>
                      </a:r>
                      <a:r>
                        <a:rPr lang="en-US" sz="1400" b="1" dirty="0" smtClean="0">
                          <a:latin typeface="Times New Roman"/>
                          <a:ea typeface="Times New Roman"/>
                        </a:rPr>
                        <a:t>я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12888" marR="128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12888" marR="12888" marT="0" marB="0" anchor="ctr"/>
                </a:tc>
              </a:tr>
              <a:tr h="1260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latin typeface="Times New Roman"/>
                          <a:ea typeface="Times New Roman"/>
                        </a:rPr>
                        <a:t>MsgId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MQBYTE24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Идентификатор сообщения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i="1" dirty="0">
                          <a:latin typeface="Times New Roman"/>
                          <a:ea typeface="Times New Roman"/>
                        </a:rPr>
                        <a:t>указывается идентификатор или используется специальное значение: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184150" algn="l"/>
                        </a:tabLs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MQMI_NONE – нулевой идентификатор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260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CorrelId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MQBYTE24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Идентификатор зависимости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i="1" dirty="0">
                          <a:latin typeface="Times New Roman"/>
                          <a:ea typeface="Times New Roman"/>
                        </a:rPr>
                        <a:t>указывается идентификатор или используется специальное значение: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184150" algn="l"/>
                        </a:tabLs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MQСI_NONE – нулевой идентификатор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260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BackoutCount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MQLONG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Счетчик отката транзакций с участием данного сообщения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i="1" dirty="0">
                          <a:latin typeface="Times New Roman"/>
                          <a:ea typeface="Times New Roman"/>
                        </a:rPr>
                        <a:t>целочисленное значение ≥0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15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ReplyToQ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MQC</a:t>
                      </a:r>
                      <a:r>
                        <a:rPr lang="en-US" sz="1400">
                          <a:latin typeface="Times New Roman"/>
                          <a:ea typeface="Times New Roman"/>
                        </a:rPr>
                        <a:t>H</a:t>
                      </a:r>
                      <a:r>
                        <a:rPr lang="ru-RU" sz="1400">
                          <a:latin typeface="Times New Roman"/>
                          <a:ea typeface="Times New Roman"/>
                        </a:rPr>
                        <a:t>AR</a:t>
                      </a:r>
                      <a:r>
                        <a:rPr lang="en-US" sz="1400">
                          <a:latin typeface="Times New Roman"/>
                          <a:ea typeface="Times New Roman"/>
                        </a:rPr>
                        <a:t>4</a:t>
                      </a:r>
                      <a:r>
                        <a:rPr lang="ru-RU" sz="1400">
                          <a:latin typeface="Times New Roman"/>
                          <a:ea typeface="Times New Roman"/>
                        </a:rPr>
                        <a:t>8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Название очереди для ответов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15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ReplyToQMgr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MQC</a:t>
                      </a:r>
                      <a:r>
                        <a:rPr lang="en-US" sz="1400">
                          <a:latin typeface="Times New Roman"/>
                          <a:ea typeface="Times New Roman"/>
                        </a:rPr>
                        <a:t>H</a:t>
                      </a:r>
                      <a:r>
                        <a:rPr lang="ru-RU" sz="1400">
                          <a:latin typeface="Times New Roman"/>
                          <a:ea typeface="Times New Roman"/>
                        </a:rPr>
                        <a:t>AR</a:t>
                      </a:r>
                      <a:r>
                        <a:rPr lang="en-US" sz="1400">
                          <a:latin typeface="Times New Roman"/>
                          <a:ea typeface="Times New Roman"/>
                        </a:rPr>
                        <a:t>4</a:t>
                      </a:r>
                      <a:r>
                        <a:rPr lang="ru-RU" sz="1400">
                          <a:latin typeface="Times New Roman"/>
                          <a:ea typeface="Times New Roman"/>
                        </a:rPr>
                        <a:t>8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Название менеджера очередей для ответов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30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UserIdentifier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MQC</a:t>
                      </a:r>
                      <a:r>
                        <a:rPr lang="en-US" sz="1400">
                          <a:latin typeface="Times New Roman"/>
                          <a:ea typeface="Times New Roman"/>
                        </a:rPr>
                        <a:t>H</a:t>
                      </a:r>
                      <a:r>
                        <a:rPr lang="ru-RU" sz="1400">
                          <a:latin typeface="Times New Roman"/>
                          <a:ea typeface="Times New Roman"/>
                        </a:rPr>
                        <a:t>AR</a:t>
                      </a:r>
                      <a:r>
                        <a:rPr lang="en-US" sz="1400">
                          <a:latin typeface="Times New Roman"/>
                          <a:ea typeface="Times New Roman"/>
                        </a:rPr>
                        <a:t>12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Identity context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: Идентификатор пользователя, создавшего сообщение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945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AccountingToken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MQBYTE</a:t>
                      </a:r>
                      <a:r>
                        <a:rPr lang="en-US" sz="1400">
                          <a:latin typeface="Times New Roman"/>
                          <a:ea typeface="Times New Roman"/>
                        </a:rPr>
                        <a:t>3</a:t>
                      </a:r>
                      <a:r>
                        <a:rPr lang="ru-RU" sz="14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Identity context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: Дополнительная информация о пользователе (например, в ОС 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Windows 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в данное поле содержит значение идентификатора безопасности 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Windows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 – 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SID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)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945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ApplIdentityData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MQC</a:t>
                      </a:r>
                      <a:r>
                        <a:rPr lang="en-US" sz="1400">
                          <a:latin typeface="Times New Roman"/>
                          <a:ea typeface="Times New Roman"/>
                        </a:rPr>
                        <a:t>H</a:t>
                      </a:r>
                      <a:r>
                        <a:rPr lang="ru-RU" sz="1400">
                          <a:latin typeface="Times New Roman"/>
                          <a:ea typeface="Times New Roman"/>
                        </a:rPr>
                        <a:t>AR</a:t>
                      </a:r>
                      <a:r>
                        <a:rPr lang="en-US" sz="1400">
                          <a:latin typeface="Times New Roman"/>
                          <a:ea typeface="Times New Roman"/>
                        </a:rPr>
                        <a:t>32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Identity context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: Данные идентификации приложения. Поле заполняется прикладной программой и может содержать любую информацию.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35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PutApplType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MQLONG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>
                          <a:latin typeface="Times New Roman"/>
                          <a:ea typeface="Times New Roman"/>
                        </a:rPr>
                        <a:t>Origin context</a:t>
                      </a:r>
                      <a:r>
                        <a:rPr lang="ru-RU" sz="1400">
                          <a:latin typeface="Times New Roman"/>
                          <a:ea typeface="Times New Roman"/>
                        </a:rPr>
                        <a:t>: Тип приложения –отправителя сообщения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i="1" dirty="0">
                          <a:latin typeface="Times New Roman"/>
                          <a:ea typeface="Times New Roman"/>
                        </a:rPr>
                        <a:t>свыше 20 предопределенных значений, включая: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184150" algn="l"/>
                        </a:tabLs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MQAT_UNKNOWN – неизвестный тип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184150" algn="l"/>
                        </a:tabLs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MQAT_WINDOWS_NT – 32-битное приложение 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Windows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184150" algn="l"/>
                        </a:tabLs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MQAT_ZOS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– 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приложение 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z/OS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  <a:p>
                      <a:pPr marL="29210"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…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i="1" dirty="0">
                          <a:latin typeface="Times New Roman"/>
                          <a:ea typeface="Times New Roman"/>
                        </a:rPr>
                        <a:t>и др.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3.12 Структура </a:t>
            </a:r>
            <a:r>
              <a:rPr lang="en-US" dirty="0" smtClean="0"/>
              <a:t>MQMD</a:t>
            </a:r>
            <a:r>
              <a:rPr lang="ru-RU" dirty="0" smtClean="0"/>
              <a:t> (4)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51520" y="1268760"/>
          <a:ext cx="8352927" cy="4053840"/>
        </p:xfrm>
        <a:graphic>
          <a:graphicData uri="http://schemas.openxmlformats.org/drawingml/2006/table">
            <a:tbl>
              <a:tblPr/>
              <a:tblGrid>
                <a:gridCol w="1548396"/>
                <a:gridCol w="1231948"/>
                <a:gridCol w="1862309"/>
                <a:gridCol w="3710274"/>
              </a:tblGrid>
              <a:tr h="315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На</a:t>
                      </a:r>
                      <a:r>
                        <a:rPr lang="ru-RU" sz="1400" b="1" dirty="0" err="1">
                          <a:latin typeface="Times New Roman"/>
                          <a:ea typeface="Times New Roman"/>
                        </a:rPr>
                        <a:t>з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вание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 smtClean="0">
                          <a:latin typeface="Times New Roman"/>
                          <a:ea typeface="Times New Roman"/>
                        </a:rPr>
                        <a:t>поля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12888" marR="128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</a:rPr>
                        <a:t>Тип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12888" marR="128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</a:rPr>
                        <a:t>Описание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12888" marR="128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З</a:t>
                      </a:r>
                      <a:r>
                        <a:rPr lang="ru-RU" sz="1400" b="1" dirty="0" err="1">
                          <a:latin typeface="Times New Roman"/>
                          <a:ea typeface="Times New Roman"/>
                        </a:rPr>
                        <a:t>начени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я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12888" marR="128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5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latin typeface="Times New Roman"/>
                          <a:ea typeface="Times New Roman"/>
                        </a:rPr>
                        <a:t>PutApplName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MQC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H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AR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2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8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>
                          <a:latin typeface="Times New Roman"/>
                          <a:ea typeface="Times New Roman"/>
                        </a:rPr>
                        <a:t>Origin context: </a:t>
                      </a:r>
                      <a:r>
                        <a:rPr lang="ru-RU" sz="1400">
                          <a:latin typeface="Times New Roman"/>
                          <a:ea typeface="Times New Roman"/>
                        </a:rPr>
                        <a:t>Название приложения-отправителя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15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latin typeface="Times New Roman"/>
                          <a:ea typeface="Times New Roman"/>
                        </a:rPr>
                        <a:t>PutDate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MQC</a:t>
                      </a:r>
                      <a:r>
                        <a:rPr lang="en-US" sz="1400">
                          <a:latin typeface="Times New Roman"/>
                          <a:ea typeface="Times New Roman"/>
                        </a:rPr>
                        <a:t>H</a:t>
                      </a:r>
                      <a:r>
                        <a:rPr lang="ru-RU" sz="1400">
                          <a:latin typeface="Times New Roman"/>
                          <a:ea typeface="Times New Roman"/>
                        </a:rPr>
                        <a:t>AR8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>
                          <a:latin typeface="Times New Roman"/>
                          <a:ea typeface="Times New Roman"/>
                        </a:rPr>
                        <a:t>Origin context:</a:t>
                      </a:r>
                      <a:r>
                        <a:rPr lang="ru-RU" sz="1400">
                          <a:latin typeface="Times New Roman"/>
                          <a:ea typeface="Times New Roman"/>
                        </a:rPr>
                        <a:t> Дата записи сообщения в очередь 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15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latin typeface="Times New Roman"/>
                          <a:ea typeface="Times New Roman"/>
                        </a:rPr>
                        <a:t>PutTime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MQC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H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AR8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>
                          <a:latin typeface="Times New Roman"/>
                          <a:ea typeface="Times New Roman"/>
                        </a:rPr>
                        <a:t>Origin context:</a:t>
                      </a:r>
                      <a:r>
                        <a:rPr lang="ru-RU" sz="1400">
                          <a:latin typeface="Times New Roman"/>
                          <a:ea typeface="Times New Roman"/>
                        </a:rPr>
                        <a:t> Время записи сообщения в очередь 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30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ApplOriginData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MQC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H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AR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4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 dirty="0" err="1">
                          <a:latin typeface="Times New Roman"/>
                          <a:ea typeface="Times New Roman"/>
                        </a:rPr>
                        <a:t>Origin</a:t>
                      </a:r>
                      <a:r>
                        <a:rPr lang="ru-RU" sz="14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1400" b="1" dirty="0" err="1">
                          <a:latin typeface="Times New Roman"/>
                          <a:ea typeface="Times New Roman"/>
                        </a:rPr>
                        <a:t>context</a:t>
                      </a:r>
                      <a:r>
                        <a:rPr lang="ru-RU" sz="1400" b="1" dirty="0">
                          <a:latin typeface="Times New Roman"/>
                          <a:ea typeface="Times New Roman"/>
                        </a:rPr>
                        <a:t>: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 Дополнительные сведения о приложении. Поле заполняется прикладной программой.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575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 smtClean="0">
                          <a:latin typeface="Times New Roman"/>
                          <a:ea typeface="Times New Roman"/>
                        </a:rPr>
                        <a:t>GroupId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MQBYTE</a:t>
                      </a:r>
                      <a:r>
                        <a:rPr lang="en-US" sz="1400">
                          <a:latin typeface="Times New Roman"/>
                          <a:ea typeface="Times New Roman"/>
                        </a:rPr>
                        <a:t>24</a:t>
                      </a:r>
                      <a:endParaRPr lang="ru-RU" sz="1400">
                        <a:latin typeface="Times New Roman"/>
                        <a:ea typeface="Times New Roman"/>
                      </a:endParaRP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Идентификатор группы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i="1" dirty="0">
                          <a:latin typeface="Times New Roman"/>
                          <a:ea typeface="Times New Roman"/>
                        </a:rPr>
                        <a:t>указывается идентификатор или используется специальное значение: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MQ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G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I_NONE – нулевой идентификатор (сообщение не в группе и не сегментировано)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5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 smtClean="0">
                          <a:latin typeface="Times New Roman"/>
                          <a:ea typeface="Times New Roman"/>
                        </a:rPr>
                        <a:t>MsgSeqNumber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MQLONG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9210"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Порядковый номер сообщения в группе (используется при группировке сообщений)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184150" algn="l"/>
                        </a:tabLs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1 – 999 999 999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0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 smtClean="0">
                          <a:latin typeface="Times New Roman"/>
                          <a:ea typeface="Times New Roman"/>
                        </a:rPr>
                        <a:t>Offset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MQLONG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Стартовый байт сегмента сообщения (используется при сегментации)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i="1" dirty="0">
                          <a:latin typeface="Times New Roman"/>
                          <a:ea typeface="Times New Roman"/>
                        </a:rPr>
                        <a:t>указывается смещение сегмента 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i="1" dirty="0">
                          <a:latin typeface="Times New Roman"/>
                          <a:ea typeface="Times New Roman"/>
                        </a:rPr>
                        <a:t>сообщения относительно начала логического сообщения (в байтах):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184150" algn="l"/>
                        </a:tabLs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0 – 999 999 999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3.12 Структура </a:t>
            </a:r>
            <a:r>
              <a:rPr lang="en-US" dirty="0" smtClean="0"/>
              <a:t>MQMD</a:t>
            </a:r>
            <a:r>
              <a:rPr lang="ru-RU" dirty="0" smtClean="0"/>
              <a:t> (5)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23528" y="1268760"/>
          <a:ext cx="8352927" cy="4620910"/>
        </p:xfrm>
        <a:graphic>
          <a:graphicData uri="http://schemas.openxmlformats.org/drawingml/2006/table">
            <a:tbl>
              <a:tblPr/>
              <a:tblGrid>
                <a:gridCol w="1548396"/>
                <a:gridCol w="1231948"/>
                <a:gridCol w="1862309"/>
                <a:gridCol w="3710274"/>
              </a:tblGrid>
              <a:tr h="5670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На</a:t>
                      </a:r>
                      <a:r>
                        <a:rPr lang="ru-RU" sz="1400" b="1" dirty="0" err="1">
                          <a:latin typeface="Times New Roman"/>
                          <a:ea typeface="Times New Roman"/>
                        </a:rPr>
                        <a:t>з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вание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 smtClean="0">
                          <a:latin typeface="Times New Roman"/>
                          <a:ea typeface="Times New Roman"/>
                        </a:rPr>
                        <a:t>поля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12888" marR="128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</a:rPr>
                        <a:t>Тип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12888" marR="128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</a:rPr>
                        <a:t>Описание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12888" marR="128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З</a:t>
                      </a:r>
                      <a:r>
                        <a:rPr lang="ru-RU" sz="1400" b="1" dirty="0" err="1">
                          <a:latin typeface="Times New Roman"/>
                          <a:ea typeface="Times New Roman"/>
                        </a:rPr>
                        <a:t>начени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я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12888" marR="128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70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 smtClean="0">
                          <a:latin typeface="Times New Roman"/>
                          <a:ea typeface="Times New Roman"/>
                        </a:rPr>
                        <a:t>MsgFlags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MQLONG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Флаги сообщения. Используются для определения атрибутов сообщения, связанных с сегментацией и группировкой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i="1" dirty="0">
                          <a:latin typeface="Times New Roman"/>
                          <a:ea typeface="Times New Roman"/>
                        </a:rPr>
                        <a:t>значение формируется на основе набора констант-флагов, объединяемых при помощи операции побитового ИЛИ: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184150" algn="l"/>
                        </a:tabLs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MQMF_NONE – значение не задано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184150" algn="l"/>
                        </a:tabLs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MQMF_SEGMENTATION_</a:t>
                      </a:r>
                      <a:br>
                        <a:rPr lang="ru-RU" sz="1400" dirty="0">
                          <a:latin typeface="Times New Roman"/>
                          <a:ea typeface="Times New Roman"/>
                        </a:rPr>
                      </a:b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ALLOWED – автоматическая сегментация разрешена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184150" algn="l"/>
                        </a:tabLs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MQMF_SEGMENTATION_</a:t>
                      </a:r>
                      <a:br>
                        <a:rPr lang="en-US" sz="1400" dirty="0">
                          <a:latin typeface="Times New Roman"/>
                          <a:ea typeface="Times New Roman"/>
                        </a:rPr>
                      </a:b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INHIBITED – 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сегментация запрещена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184150" algn="l"/>
                        </a:tabLs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MQMF_MSG_IN_GROUP – сообщение в группе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184150" algn="l"/>
                        </a:tabLs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MQMF_LAST_MSG_IN_GROUP – последнее сообщение в группе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184150" algn="l"/>
                        </a:tabLs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MQMF_SEGMENT – сегмент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184150" algn="l"/>
                        </a:tabLs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MQMF_LAST_SEGMENT – последний из сегментов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5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 smtClean="0">
                          <a:latin typeface="Times New Roman"/>
                          <a:ea typeface="Times New Roman"/>
                        </a:rPr>
                        <a:t>OriginalLength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MQLONG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Поле определяет длину сегмента сообщения, к которому относится сообщение типа </a:t>
                      </a:r>
                      <a:r>
                        <a:rPr lang="ru-RU" sz="1400" i="1" dirty="0" err="1">
                          <a:latin typeface="Times New Roman"/>
                          <a:ea typeface="Times New Roman"/>
                        </a:rPr>
                        <a:t>Report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 (используется только для сегментированных сообщений-отчетов)</a:t>
                      </a:r>
                    </a:p>
                  </a:txBody>
                  <a:tcPr marL="12888" marR="12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5157192"/>
            <a:ext cx="12668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1.1 Интеграция приложений через промежуточное ПО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7123" y="1448781"/>
            <a:ext cx="8235100" cy="1044115"/>
          </a:xfrm>
        </p:spPr>
        <p:txBody>
          <a:bodyPr>
            <a:normAutofit fontScale="70000" lnSpcReduction="20000"/>
          </a:bodyPr>
          <a:lstStyle/>
          <a:p>
            <a:r>
              <a:rPr lang="ru-RU" b="1" i="1" dirty="0" smtClean="0"/>
              <a:t>Интеграция приложений</a:t>
            </a:r>
            <a:r>
              <a:rPr lang="ru-RU" dirty="0" smtClean="0"/>
              <a:t> – процесс обеспечения совместного функционирования и взаимодействия независимых АС / приложений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403648" y="2956882"/>
            <a:ext cx="1800200" cy="4001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ea typeface="MS PGothic" pitchFamily="34" charset="-128"/>
              </a:rPr>
              <a:t>«Напрямую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ea typeface="MS PGothic" pitchFamily="34" charset="-128"/>
              </a:rPr>
              <a:t>»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48065" y="2420888"/>
            <a:ext cx="2376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С использованием интеграционного промежуточного ПО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79512" y="3429000"/>
          <a:ext cx="3492202" cy="2808312"/>
        </p:xfrm>
        <a:graphic>
          <a:graphicData uri="http://schemas.openxmlformats.org/presentationml/2006/ole">
            <p:oleObj spid="_x0000_s1028" name="Visio" r:id="rId4" imgW="3160749" imgH="2548905" progId="Visio.Drawing.11">
              <p:embed/>
            </p:oleObj>
          </a:graphicData>
        </a:graphic>
      </p:graphicFrame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4860032" y="3501007"/>
          <a:ext cx="2736304" cy="2951519"/>
        </p:xfrm>
        <a:graphic>
          <a:graphicData uri="http://schemas.openxmlformats.org/presentationml/2006/ole">
            <p:oleObj spid="_x0000_s1030" name="Visio" r:id="rId5" imgW="2374743" imgH="2554591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Тема 4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Приложения </a:t>
            </a:r>
            <a:r>
              <a:rPr lang="en-US" dirty="0" smtClean="0"/>
              <a:t>MQ</a:t>
            </a:r>
            <a:endParaRPr lang="ru-RU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4. Приложения </a:t>
            </a:r>
            <a:r>
              <a:rPr lang="en-US" dirty="0" smtClean="0"/>
              <a:t>MQ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528" y="1268760"/>
            <a:ext cx="4968552" cy="5400599"/>
          </a:xfrm>
        </p:spPr>
        <p:txBody>
          <a:bodyPr>
            <a:noAutofit/>
          </a:bodyPr>
          <a:lstStyle/>
          <a:p>
            <a:pPr marL="514350" indent="-514350"/>
            <a:r>
              <a:rPr lang="ru-RU" sz="1600" dirty="0" smtClean="0"/>
              <a:t>Взаимодействие приложения с менеджером очередей</a:t>
            </a:r>
          </a:p>
          <a:p>
            <a:pPr marL="914400" lvl="1" indent="-514350"/>
            <a:r>
              <a:rPr lang="ru-RU" sz="1400" dirty="0" smtClean="0"/>
              <a:t>Клиент </a:t>
            </a:r>
            <a:r>
              <a:rPr lang="en-US" sz="1400" dirty="0" smtClean="0"/>
              <a:t>MQ</a:t>
            </a:r>
          </a:p>
          <a:p>
            <a:pPr marL="914400" lvl="1" indent="-514350"/>
            <a:r>
              <a:rPr lang="ru-RU" sz="1400" dirty="0" smtClean="0"/>
              <a:t>Взаимодействие с несколькими менеджерами</a:t>
            </a:r>
            <a:endParaRPr lang="en-US" sz="1400" dirty="0" smtClean="0"/>
          </a:p>
          <a:p>
            <a:pPr marL="514350" indent="-514350"/>
            <a:r>
              <a:rPr lang="ru-RU" sz="1600" dirty="0" smtClean="0"/>
              <a:t>Интерфейс </a:t>
            </a:r>
            <a:r>
              <a:rPr lang="en-US" sz="1600" dirty="0" smtClean="0"/>
              <a:t>MQI</a:t>
            </a:r>
          </a:p>
          <a:p>
            <a:pPr marL="914400" lvl="1" indent="-514350"/>
            <a:r>
              <a:rPr lang="ru-RU" sz="1400" dirty="0" smtClean="0"/>
              <a:t>Вызовы </a:t>
            </a:r>
            <a:r>
              <a:rPr lang="en-US" sz="1400" dirty="0" smtClean="0"/>
              <a:t>MQI</a:t>
            </a:r>
          </a:p>
          <a:p>
            <a:pPr marL="514350" indent="-514350"/>
            <a:r>
              <a:rPr lang="ru-RU" sz="1600" dirty="0" smtClean="0"/>
              <a:t>Управление соединением</a:t>
            </a:r>
          </a:p>
          <a:p>
            <a:pPr marL="514350" indent="-514350"/>
            <a:r>
              <a:rPr lang="ru-RU" sz="1600" dirty="0" smtClean="0"/>
              <a:t>Открытие очереди</a:t>
            </a:r>
            <a:endParaRPr lang="en-US" sz="1600" dirty="0" smtClean="0"/>
          </a:p>
          <a:p>
            <a:pPr marL="514350" indent="-514350"/>
            <a:r>
              <a:rPr lang="ru-RU" sz="1600" dirty="0" smtClean="0"/>
              <a:t>Запись сообщения в очередь</a:t>
            </a:r>
          </a:p>
          <a:p>
            <a:pPr marL="914400" lvl="1" indent="-514350"/>
            <a:r>
              <a:rPr lang="ru-RU" sz="1400" dirty="0" smtClean="0"/>
              <a:t>Запись одного сообщения</a:t>
            </a:r>
          </a:p>
          <a:p>
            <a:pPr marL="914400" lvl="1" indent="-514350"/>
            <a:r>
              <a:rPr lang="ru-RU" sz="1400" dirty="0" smtClean="0"/>
              <a:t>Асинхронная запись</a:t>
            </a:r>
          </a:p>
          <a:p>
            <a:pPr marL="914400" lvl="1" indent="-514350"/>
            <a:r>
              <a:rPr lang="ru-RU" sz="1400" dirty="0" smtClean="0"/>
              <a:t>Списки рассылки</a:t>
            </a:r>
          </a:p>
          <a:p>
            <a:pPr marL="514350" indent="-514350"/>
            <a:r>
              <a:rPr lang="ru-RU" sz="1600" dirty="0" smtClean="0"/>
              <a:t>Чтение сообщения из очереди</a:t>
            </a:r>
          </a:p>
          <a:p>
            <a:pPr marL="914400" lvl="1" indent="-514350"/>
            <a:r>
              <a:rPr lang="ru-RU" sz="1400" dirty="0" smtClean="0"/>
              <a:t>Варианты чтения сообщения</a:t>
            </a:r>
          </a:p>
          <a:p>
            <a:pPr marL="914400" lvl="1" indent="-514350"/>
            <a:r>
              <a:rPr lang="ru-RU" sz="1400" dirty="0" smtClean="0"/>
              <a:t>Механизм обратного вызова</a:t>
            </a:r>
          </a:p>
          <a:p>
            <a:pPr marL="514350" indent="-514350"/>
            <a:r>
              <a:rPr lang="ru-RU" sz="1600" dirty="0" smtClean="0"/>
              <a:t>Управление транзакциями</a:t>
            </a:r>
            <a:endParaRPr lang="en-US" sz="1600" dirty="0" smtClean="0"/>
          </a:p>
          <a:p>
            <a:pPr marL="914400" lvl="1" indent="-514350"/>
            <a:r>
              <a:rPr lang="ru-RU" sz="1400" dirty="0" smtClean="0"/>
              <a:t>Распределенные транзакции</a:t>
            </a:r>
            <a:endParaRPr lang="en-US" sz="1400" dirty="0" smtClean="0"/>
          </a:p>
          <a:p>
            <a:endParaRPr lang="ru-RU" sz="1600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364088" y="1268761"/>
            <a:ext cx="3094112" cy="5184576"/>
          </a:xfrm>
        </p:spPr>
        <p:txBody>
          <a:bodyPr>
            <a:normAutofit/>
          </a:bodyPr>
          <a:lstStyle/>
          <a:p>
            <a:r>
              <a:rPr lang="ru-RU" sz="1600" dirty="0" smtClean="0"/>
              <a:t>Чтение и изменение параметров объекта</a:t>
            </a:r>
          </a:p>
          <a:p>
            <a:r>
              <a:rPr lang="ru-RU" sz="1600" dirty="0" smtClean="0"/>
              <a:t>Публикация-подписка</a:t>
            </a:r>
          </a:p>
          <a:p>
            <a:r>
              <a:rPr lang="ru-RU" sz="1600" dirty="0" smtClean="0"/>
              <a:t>Ответ на сообщение</a:t>
            </a:r>
          </a:p>
          <a:p>
            <a:r>
              <a:rPr lang="ru-RU" sz="1600" dirty="0" smtClean="0"/>
              <a:t>Обработка откатанных сообщений</a:t>
            </a:r>
          </a:p>
          <a:p>
            <a:r>
              <a:rPr lang="ru-RU" sz="1600" dirty="0" smtClean="0"/>
              <a:t>Динамические очереди в клиент-серверном взаимодействии</a:t>
            </a:r>
          </a:p>
          <a:p>
            <a:r>
              <a:rPr lang="ru-RU" sz="1600" dirty="0" smtClean="0"/>
              <a:t>Авторизация на основе контекста сообщения</a:t>
            </a:r>
          </a:p>
          <a:p>
            <a:r>
              <a:rPr lang="ru-RU" sz="1600" dirty="0" smtClean="0"/>
              <a:t>Механизм </a:t>
            </a:r>
            <a:r>
              <a:rPr lang="ru-RU" sz="1600" dirty="0" err="1" smtClean="0"/>
              <a:t>триггеринга</a:t>
            </a:r>
            <a:endParaRPr lang="ru-RU" sz="16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4.1 Взаимодействие приложения с менеджером очередей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7123" y="1448781"/>
            <a:ext cx="8235100" cy="2844315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Соединение 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ru-RU" b="1" i="1" dirty="0" smtClean="0"/>
              <a:t>режиме связывания </a:t>
            </a:r>
            <a:r>
              <a:rPr lang="en-US" b="1" i="1" dirty="0" smtClean="0"/>
              <a:t>(bindings mode)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Соединение через </a:t>
            </a:r>
            <a:r>
              <a:rPr lang="ru-RU" b="1" i="1" dirty="0" smtClean="0"/>
              <a:t>клиента </a:t>
            </a:r>
            <a:r>
              <a:rPr lang="en-US" b="1" i="1" dirty="0" smtClean="0"/>
              <a:t>MQ</a:t>
            </a:r>
            <a:endParaRPr lang="ru-RU" b="1" i="1" dirty="0"/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9873" name="Object 1"/>
          <p:cNvGraphicFramePr>
            <a:graphicFrameLocks noChangeAspect="1"/>
          </p:cNvGraphicFramePr>
          <p:nvPr/>
        </p:nvGraphicFramePr>
        <p:xfrm>
          <a:off x="827584" y="1988840"/>
          <a:ext cx="3777262" cy="1656184"/>
        </p:xfrm>
        <a:graphic>
          <a:graphicData uri="http://schemas.openxmlformats.org/presentationml/2006/ole">
            <p:oleObj spid="_x0000_s79873" name="Visio" r:id="rId3" imgW="2472656" imgH="1085324" progId="Visio.Drawing.11">
              <p:embed/>
            </p:oleObj>
          </a:graphicData>
        </a:graphic>
      </p:graphicFrame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9875" name="Object 3"/>
          <p:cNvGraphicFramePr>
            <a:graphicFrameLocks noChangeAspect="1"/>
          </p:cNvGraphicFramePr>
          <p:nvPr/>
        </p:nvGraphicFramePr>
        <p:xfrm>
          <a:off x="899592" y="4509120"/>
          <a:ext cx="5987437" cy="1728192"/>
        </p:xfrm>
        <a:graphic>
          <a:graphicData uri="http://schemas.openxmlformats.org/presentationml/2006/ole">
            <p:oleObj spid="_x0000_s79875" name="Visio" r:id="rId4" imgW="4188707" imgH="1208798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4.1.1 Клиент </a:t>
            </a:r>
            <a:r>
              <a:rPr lang="en-US" dirty="0" smtClean="0"/>
              <a:t>MQ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7123" y="1448781"/>
            <a:ext cx="8235100" cy="1764195"/>
          </a:xfrm>
        </p:spPr>
        <p:txBody>
          <a:bodyPr>
            <a:normAutofit fontScale="70000" lnSpcReduction="20000"/>
          </a:bodyPr>
          <a:lstStyle/>
          <a:p>
            <a:r>
              <a:rPr lang="ru-RU" b="1" i="1" dirty="0" smtClean="0"/>
              <a:t>Клиент </a:t>
            </a:r>
            <a:r>
              <a:rPr lang="en-US" b="1" i="1" dirty="0" smtClean="0"/>
              <a:t>MQ</a:t>
            </a:r>
            <a:r>
              <a:rPr lang="en-US" dirty="0" smtClean="0"/>
              <a:t> - </a:t>
            </a:r>
            <a:r>
              <a:rPr lang="ru-RU" dirty="0" smtClean="0"/>
              <a:t>компонент продукта </a:t>
            </a:r>
            <a:r>
              <a:rPr lang="en-US" dirty="0" smtClean="0"/>
              <a:t>IBM MQ</a:t>
            </a:r>
            <a:r>
              <a:rPr lang="ru-RU" dirty="0" smtClean="0"/>
              <a:t>, обеспечивающий взаимодействие приложений с менеджером очередей </a:t>
            </a:r>
          </a:p>
          <a:p>
            <a:r>
              <a:rPr lang="ru-RU" dirty="0" smtClean="0"/>
              <a:t>Клиент взаимодействует с менеджером очередей по </a:t>
            </a:r>
            <a:r>
              <a:rPr lang="ru-RU" b="1" i="1" dirty="0" smtClean="0"/>
              <a:t>каналу </a:t>
            </a:r>
            <a:r>
              <a:rPr lang="en-US" b="1" i="1" dirty="0" smtClean="0"/>
              <a:t>MQI</a:t>
            </a:r>
            <a:endParaRPr lang="ru-RU" dirty="0"/>
          </a:p>
        </p:txBody>
      </p:sp>
      <p:graphicFrame>
        <p:nvGraphicFramePr>
          <p:cNvPr id="91138" name="Object 6"/>
          <p:cNvGraphicFramePr>
            <a:graphicFrameLocks noChangeAspect="1"/>
          </p:cNvGraphicFramePr>
          <p:nvPr/>
        </p:nvGraphicFramePr>
        <p:xfrm>
          <a:off x="1547664" y="3573016"/>
          <a:ext cx="5267539" cy="2088232"/>
        </p:xfrm>
        <a:graphic>
          <a:graphicData uri="http://schemas.openxmlformats.org/presentationml/2006/ole">
            <p:oleObj spid="_x0000_s91138" name="Рисунок" r:id="rId3" imgW="3772193" imgH="1495432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4.1.2 </a:t>
            </a:r>
            <a:r>
              <a:rPr lang="ru-RU" dirty="0" smtClean="0"/>
              <a:t>Пример различных типов взаимодействия</a:t>
            </a:r>
            <a:endParaRPr lang="ru-RU" dirty="0"/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0113" name="Object 1"/>
          <p:cNvGraphicFramePr>
            <a:graphicFrameLocks noChangeAspect="1"/>
          </p:cNvGraphicFramePr>
          <p:nvPr/>
        </p:nvGraphicFramePr>
        <p:xfrm>
          <a:off x="899592" y="1844824"/>
          <a:ext cx="7274039" cy="3816424"/>
        </p:xfrm>
        <a:graphic>
          <a:graphicData uri="http://schemas.openxmlformats.org/presentationml/2006/ole">
            <p:oleObj spid="_x0000_s90113" name="Visio" r:id="rId3" imgW="4246700" imgH="2226306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38" y="248444"/>
            <a:ext cx="6086462" cy="660276"/>
          </a:xfrm>
        </p:spPr>
        <p:txBody>
          <a:bodyPr/>
          <a:lstStyle/>
          <a:p>
            <a:r>
              <a:rPr lang="ru-RU" dirty="0" smtClean="0"/>
              <a:t>4.1.3 Взаимодействие с несколькими менеджерами очередей</a:t>
            </a:r>
            <a:endParaRPr lang="ru-RU" dirty="0"/>
          </a:p>
        </p:txBody>
      </p:sp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9089" name="Object 1"/>
          <p:cNvGraphicFramePr>
            <a:graphicFrameLocks noChangeAspect="1"/>
          </p:cNvGraphicFramePr>
          <p:nvPr/>
        </p:nvGraphicFramePr>
        <p:xfrm>
          <a:off x="1187624" y="1393403"/>
          <a:ext cx="6634130" cy="2323629"/>
        </p:xfrm>
        <a:graphic>
          <a:graphicData uri="http://schemas.openxmlformats.org/presentationml/2006/ole">
            <p:oleObj spid="_x0000_s89089" name="Visio" r:id="rId3" imgW="3748770" imgH="1316061" progId="Visio.Drawing.11">
              <p:embed/>
            </p:oleObj>
          </a:graphicData>
        </a:graphic>
      </p:graphicFrame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9091" name="Object 3"/>
          <p:cNvGraphicFramePr>
            <a:graphicFrameLocks noChangeAspect="1"/>
          </p:cNvGraphicFramePr>
          <p:nvPr/>
        </p:nvGraphicFramePr>
        <p:xfrm>
          <a:off x="1702933" y="4077072"/>
          <a:ext cx="5893403" cy="1944216"/>
        </p:xfrm>
        <a:graphic>
          <a:graphicData uri="http://schemas.openxmlformats.org/presentationml/2006/ole">
            <p:oleObj spid="_x0000_s89091" name="Visio" r:id="rId4" imgW="2770713" imgH="916730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4.1.4 Взаимодействие с сервером приложений </a:t>
            </a:r>
            <a:r>
              <a:rPr lang="en-US" dirty="0" smtClean="0"/>
              <a:t>Java EE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196752"/>
            <a:ext cx="8235100" cy="1116123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Взаимодействие серверов приложений</a:t>
            </a:r>
            <a:r>
              <a:rPr lang="en-US" dirty="0" smtClean="0"/>
              <a:t> </a:t>
            </a:r>
            <a:r>
              <a:rPr lang="en-US" dirty="0" err="1" smtClean="0"/>
              <a:t>JavaEE</a:t>
            </a:r>
            <a:r>
              <a:rPr lang="en-US" dirty="0" smtClean="0"/>
              <a:t> </a:t>
            </a:r>
            <a:r>
              <a:rPr lang="ru-RU" dirty="0" smtClean="0"/>
              <a:t>с менеджером очередей осуществляется через интерфейс </a:t>
            </a:r>
            <a:r>
              <a:rPr lang="en-US" dirty="0" smtClean="0"/>
              <a:t>JMS</a:t>
            </a:r>
            <a:r>
              <a:rPr lang="ru-RU" dirty="0" smtClean="0"/>
              <a:t> (</a:t>
            </a:r>
            <a:r>
              <a:rPr lang="en-US" dirty="0" smtClean="0"/>
              <a:t>Java Message Service)</a:t>
            </a:r>
            <a:endParaRPr lang="ru-RU" dirty="0"/>
          </a:p>
        </p:txBody>
      </p:sp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636912"/>
            <a:ext cx="4770395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 </a:t>
            </a:r>
            <a:r>
              <a:rPr lang="ru-RU" dirty="0" smtClean="0"/>
              <a:t>Интерфейс </a:t>
            </a:r>
            <a:r>
              <a:rPr lang="en-US" dirty="0" smtClean="0"/>
              <a:t>MQI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7123" y="1340768"/>
            <a:ext cx="7947285" cy="4680520"/>
          </a:xfrm>
        </p:spPr>
        <p:txBody>
          <a:bodyPr>
            <a:noAutofit/>
          </a:bodyPr>
          <a:lstStyle/>
          <a:p>
            <a:r>
              <a:rPr lang="ru-RU" sz="2000" b="1" i="1" dirty="0" smtClean="0"/>
              <a:t>Интерфейс </a:t>
            </a:r>
            <a:r>
              <a:rPr lang="en-US" sz="2000" b="1" i="1" dirty="0" smtClean="0"/>
              <a:t>MQI</a:t>
            </a:r>
            <a:r>
              <a:rPr lang="ru-RU" sz="2000" dirty="0" smtClean="0"/>
              <a:t> </a:t>
            </a:r>
          </a:p>
          <a:p>
            <a:pPr lvl="1"/>
            <a:r>
              <a:rPr lang="ru-RU" sz="1800" dirty="0" smtClean="0"/>
              <a:t>базовый </a:t>
            </a:r>
            <a:r>
              <a:rPr lang="en-US" sz="1800" dirty="0" smtClean="0"/>
              <a:t>API</a:t>
            </a:r>
            <a:r>
              <a:rPr lang="ru-RU" sz="1800" dirty="0" smtClean="0"/>
              <a:t> для </a:t>
            </a:r>
            <a:r>
              <a:rPr lang="en-US" sz="1800" dirty="0" smtClean="0"/>
              <a:t>MQ</a:t>
            </a:r>
            <a:endParaRPr lang="ru-RU" sz="1800" dirty="0" smtClean="0"/>
          </a:p>
          <a:p>
            <a:pPr lvl="1"/>
            <a:r>
              <a:rPr lang="ru-RU" sz="1800" dirty="0" smtClean="0"/>
              <a:t>процедурный интерфейс</a:t>
            </a:r>
          </a:p>
          <a:p>
            <a:pPr lvl="1"/>
            <a:r>
              <a:rPr lang="ru-RU" sz="1800" dirty="0" smtClean="0"/>
              <a:t>обеспечивает взаимодействие приложения и менеджера очередей</a:t>
            </a:r>
          </a:p>
          <a:p>
            <a:pPr lvl="1"/>
            <a:r>
              <a:rPr lang="ru-RU" sz="1800" dirty="0" smtClean="0"/>
              <a:t>используется при разработке приложений, работающих с </a:t>
            </a:r>
            <a:r>
              <a:rPr lang="en-US" sz="1800" dirty="0" smtClean="0"/>
              <a:t>MQ</a:t>
            </a:r>
          </a:p>
          <a:p>
            <a:r>
              <a:rPr lang="ru-RU" sz="2000" dirty="0" smtClean="0"/>
              <a:t>Интерфейс </a:t>
            </a:r>
            <a:r>
              <a:rPr lang="en-US" sz="2000" dirty="0" smtClean="0"/>
              <a:t>MQI:</a:t>
            </a:r>
          </a:p>
          <a:p>
            <a:pPr lvl="1"/>
            <a:r>
              <a:rPr lang="ru-RU" sz="1800" b="1" i="1" dirty="0" smtClean="0"/>
              <a:t>Вызовы </a:t>
            </a:r>
            <a:r>
              <a:rPr lang="en-US" sz="1800" b="1" i="1" dirty="0" smtClean="0"/>
              <a:t>MQI</a:t>
            </a:r>
            <a:r>
              <a:rPr lang="en-US" sz="1800" dirty="0" smtClean="0"/>
              <a:t> – </a:t>
            </a:r>
            <a:r>
              <a:rPr lang="ru-RU" sz="1800" dirty="0" smtClean="0"/>
              <a:t>команды, передаваемые менеджеру очередей</a:t>
            </a:r>
            <a:endParaRPr lang="en-US" sz="1800" dirty="0" smtClean="0"/>
          </a:p>
          <a:p>
            <a:pPr lvl="1"/>
            <a:r>
              <a:rPr lang="ru-RU" sz="1800" b="1" i="1" dirty="0" smtClean="0"/>
              <a:t>Структуры </a:t>
            </a:r>
            <a:r>
              <a:rPr lang="en-US" sz="1800" b="1" i="1" dirty="0" smtClean="0"/>
              <a:t>MQI</a:t>
            </a:r>
            <a:r>
              <a:rPr lang="en-US" sz="1800" dirty="0" smtClean="0"/>
              <a:t> </a:t>
            </a:r>
            <a:r>
              <a:rPr lang="ru-RU" sz="1800" dirty="0" smtClean="0"/>
              <a:t>описывают параметры, передаваемые в вызовы </a:t>
            </a:r>
            <a:r>
              <a:rPr lang="en-US" sz="1800" dirty="0" smtClean="0"/>
              <a:t>MQI</a:t>
            </a:r>
            <a:r>
              <a:rPr lang="ru-RU" sz="1800" dirty="0" smtClean="0"/>
              <a:t> </a:t>
            </a:r>
          </a:p>
          <a:p>
            <a:pPr lvl="1"/>
            <a:r>
              <a:rPr lang="ru-RU" sz="1800" b="1" i="1" dirty="0" smtClean="0"/>
              <a:t>Типы данных </a:t>
            </a:r>
            <a:r>
              <a:rPr lang="en-US" sz="1800" b="1" i="1" dirty="0" smtClean="0"/>
              <a:t>MQI</a:t>
            </a:r>
            <a:r>
              <a:rPr lang="en-US" sz="1800" dirty="0" smtClean="0"/>
              <a:t> </a:t>
            </a:r>
            <a:r>
              <a:rPr lang="ru-RU" sz="1800" dirty="0" smtClean="0"/>
              <a:t>используются переменными в вызовах </a:t>
            </a:r>
            <a:r>
              <a:rPr lang="en-US" sz="1800" dirty="0" smtClean="0"/>
              <a:t>MQI</a:t>
            </a:r>
            <a:endParaRPr lang="ru-RU" sz="1800" dirty="0" smtClean="0"/>
          </a:p>
          <a:p>
            <a:endParaRPr lang="ru-RU" sz="1800" dirty="0"/>
          </a:p>
        </p:txBody>
      </p:sp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4.2.1 MQI </a:t>
            </a:r>
            <a:r>
              <a:rPr lang="ru-RU" dirty="0" smtClean="0"/>
              <a:t>и программные интерфейсы высокого уровня</a:t>
            </a:r>
            <a:endParaRPr lang="ru-RU" dirty="0"/>
          </a:p>
        </p:txBody>
      </p:sp>
      <p:graphicFrame>
        <p:nvGraphicFramePr>
          <p:cNvPr id="4" name="Object 1"/>
          <p:cNvGraphicFramePr>
            <a:graphicFrameLocks noChangeAspect="1"/>
          </p:cNvGraphicFramePr>
          <p:nvPr/>
        </p:nvGraphicFramePr>
        <p:xfrm>
          <a:off x="1619672" y="1268760"/>
          <a:ext cx="5904656" cy="5020536"/>
        </p:xfrm>
        <a:graphic>
          <a:graphicData uri="http://schemas.openxmlformats.org/presentationml/2006/ole">
            <p:oleObj spid="_x0000_s93186" name="Visio" r:id="rId3" imgW="3559956" imgH="3027939" progId="Visio.Drawing.11">
              <p:embed/>
            </p:oleObj>
          </a:graphicData>
        </a:graphic>
      </p:graphicFrame>
      <p:cxnSp>
        <p:nvCxnSpPr>
          <p:cNvPr id="5" name="Прямая соединительная линия 4"/>
          <p:cNvCxnSpPr/>
          <p:nvPr/>
        </p:nvCxnSpPr>
        <p:spPr bwMode="auto">
          <a:xfrm flipV="1">
            <a:off x="3635896" y="5301208"/>
            <a:ext cx="936104" cy="288032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4.2.2 Основные вызовы </a:t>
            </a:r>
            <a:r>
              <a:rPr lang="en-US" dirty="0" smtClean="0"/>
              <a:t>MQI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95536" y="1268760"/>
            <a:ext cx="3888432" cy="5256584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ru-RU" dirty="0" smtClean="0"/>
              <a:t>Команды для управления соединением с менеджером очередей:</a:t>
            </a:r>
          </a:p>
          <a:p>
            <a:pPr lvl="1"/>
            <a:r>
              <a:rPr lang="ru-RU" dirty="0" smtClean="0"/>
              <a:t>MQCONN – установка соединения с менеджером очередей</a:t>
            </a:r>
          </a:p>
          <a:p>
            <a:pPr lvl="1"/>
            <a:r>
              <a:rPr lang="ru-RU" dirty="0" smtClean="0"/>
              <a:t>MQCONNX – установка соединения с менеджером очередей (с дополнительными параметрами)</a:t>
            </a:r>
          </a:p>
          <a:p>
            <a:pPr lvl="1"/>
            <a:r>
              <a:rPr lang="en-US" dirty="0" smtClean="0"/>
              <a:t>MQDISC</a:t>
            </a:r>
            <a:r>
              <a:rPr lang="ru-RU" dirty="0" smtClean="0"/>
              <a:t> – завершение соединения с менеджером очередей</a:t>
            </a:r>
          </a:p>
          <a:p>
            <a:pPr lvl="0"/>
            <a:r>
              <a:rPr lang="ru-RU" dirty="0" smtClean="0"/>
              <a:t>Команды для управления доступом к объектам менеджера очередей:</a:t>
            </a:r>
          </a:p>
          <a:p>
            <a:pPr lvl="1"/>
            <a:r>
              <a:rPr lang="en-US" dirty="0" smtClean="0"/>
              <a:t>MQOPEN</a:t>
            </a:r>
            <a:r>
              <a:rPr lang="ru-RU" dirty="0" smtClean="0"/>
              <a:t> – открытие объекта менеджера очередей (например, очереди)</a:t>
            </a:r>
          </a:p>
          <a:p>
            <a:pPr lvl="1"/>
            <a:r>
              <a:rPr lang="en-US" dirty="0" smtClean="0"/>
              <a:t>MQCLOSE – </a:t>
            </a:r>
            <a:r>
              <a:rPr lang="ru-RU" dirty="0" smtClean="0"/>
              <a:t>закрытие объекта</a:t>
            </a:r>
          </a:p>
          <a:p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83968" y="1268760"/>
            <a:ext cx="4608512" cy="5400600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ru-RU" sz="3300" dirty="0" smtClean="0"/>
              <a:t>Команды для управления сообщениями:</a:t>
            </a:r>
          </a:p>
          <a:p>
            <a:pPr lvl="1"/>
            <a:r>
              <a:rPr lang="ru-RU" sz="2700" dirty="0" smtClean="0"/>
              <a:t>MQPUT – запись сообщения в очередь</a:t>
            </a:r>
          </a:p>
          <a:p>
            <a:pPr lvl="1"/>
            <a:r>
              <a:rPr lang="ru-RU" sz="2700" dirty="0" smtClean="0"/>
              <a:t>MQPUT1 – запись единственного сообщения в очередь</a:t>
            </a:r>
          </a:p>
          <a:p>
            <a:pPr lvl="1"/>
            <a:r>
              <a:rPr lang="en-US" sz="2700" dirty="0" smtClean="0"/>
              <a:t>MQGET</a:t>
            </a:r>
            <a:r>
              <a:rPr lang="ru-RU" sz="2700" dirty="0" smtClean="0"/>
              <a:t> – чтение сообщения из очереди</a:t>
            </a:r>
          </a:p>
          <a:p>
            <a:pPr lvl="0"/>
            <a:r>
              <a:rPr lang="ru-RU" sz="3300" dirty="0" smtClean="0"/>
              <a:t>Команды для работы с параметрами объекта:</a:t>
            </a:r>
          </a:p>
          <a:p>
            <a:pPr lvl="1"/>
            <a:r>
              <a:rPr lang="en-US" sz="2700" dirty="0" smtClean="0"/>
              <a:t>MQSET – </a:t>
            </a:r>
            <a:r>
              <a:rPr lang="ru-RU" sz="2700" dirty="0" smtClean="0"/>
              <a:t>установка параметров объекта</a:t>
            </a:r>
          </a:p>
          <a:p>
            <a:pPr lvl="1"/>
            <a:r>
              <a:rPr lang="en-US" sz="2700" dirty="0" smtClean="0"/>
              <a:t>MQINQ – </a:t>
            </a:r>
            <a:r>
              <a:rPr lang="ru-RU" sz="2700" dirty="0" smtClean="0"/>
              <a:t>чтение параметров объекта</a:t>
            </a:r>
          </a:p>
          <a:p>
            <a:pPr lvl="0"/>
            <a:r>
              <a:rPr lang="ru-RU" sz="3300" dirty="0" smtClean="0"/>
              <a:t>Команды для управления транзакциями:</a:t>
            </a:r>
          </a:p>
          <a:p>
            <a:pPr lvl="1"/>
            <a:r>
              <a:rPr lang="en-US" sz="2700" dirty="0" smtClean="0"/>
              <a:t>MQBEGIN – </a:t>
            </a:r>
            <a:r>
              <a:rPr lang="en-US" sz="2700" dirty="0" err="1" smtClean="0"/>
              <a:t>начало</a:t>
            </a:r>
            <a:r>
              <a:rPr lang="en-US" sz="2700" dirty="0" smtClean="0"/>
              <a:t> </a:t>
            </a:r>
            <a:r>
              <a:rPr lang="en-US" sz="2700" dirty="0" err="1" smtClean="0"/>
              <a:t>транзакции</a:t>
            </a:r>
            <a:endParaRPr lang="ru-RU" sz="2700" dirty="0" smtClean="0"/>
          </a:p>
          <a:p>
            <a:pPr lvl="1"/>
            <a:r>
              <a:rPr lang="en-US" sz="2700" dirty="0" smtClean="0"/>
              <a:t>MQCMIT – </a:t>
            </a:r>
            <a:r>
              <a:rPr lang="en-US" sz="2700" dirty="0" err="1" smtClean="0"/>
              <a:t>подтверждение</a:t>
            </a:r>
            <a:r>
              <a:rPr lang="en-US" sz="2700" dirty="0" smtClean="0"/>
              <a:t> </a:t>
            </a:r>
            <a:r>
              <a:rPr lang="en-US" sz="2700" dirty="0" err="1" smtClean="0"/>
              <a:t>транзакции</a:t>
            </a:r>
            <a:endParaRPr lang="ru-RU" sz="2700" dirty="0" smtClean="0"/>
          </a:p>
          <a:p>
            <a:pPr lvl="1"/>
            <a:r>
              <a:rPr lang="en-US" sz="2700" dirty="0" smtClean="0"/>
              <a:t>MQBACK – </a:t>
            </a:r>
            <a:r>
              <a:rPr lang="en-US" sz="2700" dirty="0" err="1" smtClean="0"/>
              <a:t>отмена</a:t>
            </a:r>
            <a:r>
              <a:rPr lang="en-US" sz="2700" dirty="0" smtClean="0"/>
              <a:t> </a:t>
            </a:r>
            <a:r>
              <a:rPr lang="en-US" sz="2700" dirty="0" err="1" smtClean="0"/>
              <a:t>транзакции</a:t>
            </a:r>
            <a:endParaRPr lang="ru-RU" sz="2700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1.2 </a:t>
            </a:r>
            <a:r>
              <a:rPr lang="en-US" dirty="0" smtClean="0"/>
              <a:t>Message oriented middleware (MOM)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7123" y="1196752"/>
            <a:ext cx="8235100" cy="2880319"/>
          </a:xfrm>
        </p:spPr>
        <p:txBody>
          <a:bodyPr>
            <a:normAutofit fontScale="85000" lnSpcReduction="20000"/>
          </a:bodyPr>
          <a:lstStyle/>
          <a:p>
            <a:r>
              <a:rPr lang="en-US" b="1" i="1" dirty="0" smtClean="0"/>
              <a:t>MOM</a:t>
            </a:r>
            <a:r>
              <a:rPr lang="en-US" dirty="0" smtClean="0"/>
              <a:t> </a:t>
            </a:r>
            <a:r>
              <a:rPr lang="ru-RU" dirty="0" smtClean="0"/>
              <a:t>– промежуточное ПО, обеспечивающее обмен сообщениями между приложениями в распределенной среде:</a:t>
            </a:r>
          </a:p>
          <a:p>
            <a:pPr lvl="1"/>
            <a:r>
              <a:rPr lang="ru-RU" dirty="0" smtClean="0"/>
              <a:t>Поддержка асинхронного взаимодействия</a:t>
            </a:r>
          </a:p>
          <a:p>
            <a:pPr lvl="1"/>
            <a:r>
              <a:rPr lang="ru-RU" dirty="0" smtClean="0"/>
              <a:t>Передача данных / вызовов между приложениями</a:t>
            </a:r>
          </a:p>
          <a:p>
            <a:pPr lvl="1"/>
            <a:r>
              <a:rPr lang="ru-RU" dirty="0" smtClean="0"/>
              <a:t>Маршрутизация данных</a:t>
            </a:r>
          </a:p>
          <a:p>
            <a:pPr lvl="1"/>
            <a:r>
              <a:rPr lang="ru-RU" dirty="0" smtClean="0"/>
              <a:t>Промежуточное хранение данных</a:t>
            </a:r>
          </a:p>
          <a:p>
            <a:pPr lvl="1"/>
            <a:r>
              <a:rPr lang="ru-RU" dirty="0" smtClean="0"/>
              <a:t>Промежуточная обработка / преобразование данных</a:t>
            </a:r>
          </a:p>
          <a:p>
            <a:pPr lvl="1"/>
            <a:endParaRPr lang="ru-RU" dirty="0" smtClean="0"/>
          </a:p>
          <a:p>
            <a:endParaRPr lang="ru-RU" dirty="0"/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1547664" y="4077072"/>
          <a:ext cx="5770563" cy="2565400"/>
        </p:xfrm>
        <a:graphic>
          <a:graphicData uri="http://schemas.openxmlformats.org/presentationml/2006/ole">
            <p:oleObj spid="_x0000_s20483" name="Picture" r:id="rId3" imgW="4115250" imgH="1827990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4.2.3 </a:t>
            </a:r>
            <a:r>
              <a:rPr lang="ru-RU" dirty="0" smtClean="0"/>
              <a:t>Вспомогательные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вызовы </a:t>
            </a:r>
            <a:r>
              <a:rPr lang="en-US" dirty="0" smtClean="0"/>
              <a:t>MQI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529" y="1196752"/>
            <a:ext cx="8208912" cy="5184575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ru-RU" sz="1600" dirty="0" smtClean="0"/>
              <a:t>Команды для управления подписками (при взаимодействии приложений по схеме «публикация-подписка»):</a:t>
            </a:r>
          </a:p>
          <a:p>
            <a:pPr lvl="1">
              <a:lnSpc>
                <a:spcPct val="100000"/>
              </a:lnSpc>
            </a:pPr>
            <a:r>
              <a:rPr lang="en-US" sz="1400" dirty="0" smtClean="0"/>
              <a:t>MQSUB – </a:t>
            </a:r>
            <a:r>
              <a:rPr lang="ru-RU" sz="1400" dirty="0" smtClean="0"/>
              <a:t>регистрация подписки</a:t>
            </a:r>
            <a:r>
              <a:rPr lang="en-US" sz="1400" dirty="0" smtClean="0"/>
              <a:t>;</a:t>
            </a:r>
            <a:endParaRPr lang="ru-RU" sz="1400" dirty="0" smtClean="0"/>
          </a:p>
          <a:p>
            <a:pPr lvl="1">
              <a:lnSpc>
                <a:spcPct val="100000"/>
              </a:lnSpc>
            </a:pPr>
            <a:r>
              <a:rPr lang="en-US" sz="1400" dirty="0" smtClean="0"/>
              <a:t>MQSUBRQ</a:t>
            </a:r>
            <a:r>
              <a:rPr lang="ru-RU" sz="1400" dirty="0" smtClean="0"/>
              <a:t> – запрос сообщения по подписке;</a:t>
            </a:r>
          </a:p>
          <a:p>
            <a:pPr lvl="0">
              <a:lnSpc>
                <a:spcPct val="100000"/>
              </a:lnSpc>
            </a:pPr>
            <a:r>
              <a:rPr lang="ru-RU" sz="1600" dirty="0" smtClean="0"/>
              <a:t>Команды для управления </a:t>
            </a:r>
            <a:r>
              <a:rPr lang="ru-RU" sz="1600" i="1" dirty="0" smtClean="0"/>
              <a:t>свойствами сообщения</a:t>
            </a:r>
            <a:r>
              <a:rPr lang="ru-RU" sz="1600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1400" dirty="0" smtClean="0"/>
              <a:t>MQCRTMH – </a:t>
            </a:r>
            <a:r>
              <a:rPr lang="ru-RU" sz="1400" dirty="0" smtClean="0"/>
              <a:t>создание </a:t>
            </a:r>
            <a:r>
              <a:rPr lang="ru-RU" sz="1400" i="1" dirty="0" smtClean="0"/>
              <a:t>дескриптора сообщения</a:t>
            </a:r>
            <a:r>
              <a:rPr lang="en-US" sz="1400" dirty="0" smtClean="0"/>
              <a:t>;</a:t>
            </a:r>
            <a:endParaRPr lang="ru-RU" sz="1400" dirty="0" smtClean="0"/>
          </a:p>
          <a:p>
            <a:pPr lvl="1">
              <a:lnSpc>
                <a:spcPct val="100000"/>
              </a:lnSpc>
            </a:pPr>
            <a:r>
              <a:rPr lang="en-US" sz="1400" dirty="0" smtClean="0"/>
              <a:t>MQDLTMH</a:t>
            </a:r>
            <a:r>
              <a:rPr lang="ru-RU" sz="1400" dirty="0" smtClean="0"/>
              <a:t> – удаление дескриптора сообщения;</a:t>
            </a:r>
          </a:p>
          <a:p>
            <a:pPr lvl="1">
              <a:lnSpc>
                <a:spcPct val="100000"/>
              </a:lnSpc>
            </a:pPr>
            <a:r>
              <a:rPr lang="en-US" sz="1400" dirty="0" smtClean="0"/>
              <a:t>MQBUFMH</a:t>
            </a:r>
            <a:r>
              <a:rPr lang="ru-RU" sz="1400" dirty="0" smtClean="0"/>
              <a:t> – преобразование буфера со структурой MQRFH2 в дескриптор сообщения;</a:t>
            </a:r>
          </a:p>
          <a:p>
            <a:pPr lvl="1">
              <a:lnSpc>
                <a:spcPct val="100000"/>
              </a:lnSpc>
            </a:pPr>
            <a:r>
              <a:rPr lang="en-US" sz="1400" dirty="0" smtClean="0"/>
              <a:t>MQMHBUF</a:t>
            </a:r>
            <a:r>
              <a:rPr lang="ru-RU" sz="1400" dirty="0" smtClean="0"/>
              <a:t> – преобразование дескриптора сообщения в буфер со структурой MQRFH2;</a:t>
            </a:r>
          </a:p>
          <a:p>
            <a:pPr lvl="1">
              <a:lnSpc>
                <a:spcPct val="100000"/>
              </a:lnSpc>
            </a:pPr>
            <a:r>
              <a:rPr lang="en-US" sz="1400" dirty="0" smtClean="0"/>
              <a:t>MQSETMP</a:t>
            </a:r>
            <a:r>
              <a:rPr lang="ru-RU" sz="1400" dirty="0" smtClean="0"/>
              <a:t> – установка значения свойства сообщения;</a:t>
            </a:r>
          </a:p>
          <a:p>
            <a:pPr lvl="1">
              <a:lnSpc>
                <a:spcPct val="100000"/>
              </a:lnSpc>
            </a:pPr>
            <a:r>
              <a:rPr lang="en-US" sz="1400" dirty="0" smtClean="0"/>
              <a:t>MQINQMP</a:t>
            </a:r>
            <a:r>
              <a:rPr lang="ru-RU" sz="1400" dirty="0" smtClean="0"/>
              <a:t> – чтение значения свойства сообщения;</a:t>
            </a:r>
          </a:p>
          <a:p>
            <a:pPr lvl="1">
              <a:lnSpc>
                <a:spcPct val="100000"/>
              </a:lnSpc>
            </a:pPr>
            <a:r>
              <a:rPr lang="en-US" sz="1400" dirty="0" smtClean="0"/>
              <a:t>MQDLTMP</a:t>
            </a:r>
            <a:r>
              <a:rPr lang="ru-RU" sz="1400" dirty="0" smtClean="0"/>
              <a:t> – удаление свойства сообщения;</a:t>
            </a:r>
          </a:p>
          <a:p>
            <a:pPr lvl="0">
              <a:lnSpc>
                <a:spcPct val="100000"/>
              </a:lnSpc>
            </a:pPr>
            <a:r>
              <a:rPr lang="ru-RU" sz="1600" dirty="0" smtClean="0"/>
              <a:t>Дополнительные команды для управления сообщениями:</a:t>
            </a:r>
          </a:p>
          <a:p>
            <a:pPr lvl="1">
              <a:lnSpc>
                <a:spcPct val="100000"/>
              </a:lnSpc>
            </a:pPr>
            <a:r>
              <a:rPr lang="en-US" sz="1400" dirty="0" smtClean="0"/>
              <a:t>MQSTAT</a:t>
            </a:r>
            <a:r>
              <a:rPr lang="ru-RU" sz="1400" dirty="0" smtClean="0"/>
              <a:t> – возврат сведений о результатах выполнения асинхронных операций записи сообщений в очередь;</a:t>
            </a:r>
          </a:p>
          <a:p>
            <a:pPr lvl="1">
              <a:lnSpc>
                <a:spcPct val="100000"/>
              </a:lnSpc>
            </a:pPr>
            <a:r>
              <a:rPr lang="en-US" sz="1400" dirty="0" smtClean="0"/>
              <a:t>MQCB</a:t>
            </a:r>
            <a:r>
              <a:rPr lang="ru-RU" sz="1400" dirty="0" smtClean="0"/>
              <a:t> – регистрация обработчика событий для объекта (например, обработчика события поступления сообщения для очереди);</a:t>
            </a:r>
          </a:p>
          <a:p>
            <a:pPr lvl="1">
              <a:lnSpc>
                <a:spcPct val="100000"/>
              </a:lnSpc>
            </a:pPr>
            <a:r>
              <a:rPr lang="en-US" sz="1400" dirty="0" smtClean="0"/>
              <a:t>MQCTL</a:t>
            </a:r>
            <a:r>
              <a:rPr lang="ru-RU" sz="1400" dirty="0" smtClean="0"/>
              <a:t> – управление вызовом обработчика;</a:t>
            </a:r>
            <a:endParaRPr lang="ru-RU" sz="16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4.2.4 </a:t>
            </a:r>
            <a:r>
              <a:rPr lang="ru-RU" dirty="0" smtClean="0"/>
              <a:t>Вызовы </a:t>
            </a:r>
            <a:r>
              <a:rPr lang="en-US" dirty="0" smtClean="0"/>
              <a:t>MQI</a:t>
            </a:r>
            <a:r>
              <a:rPr lang="ru-RU" dirty="0" smtClean="0"/>
              <a:t> в приложении</a:t>
            </a:r>
            <a:endParaRPr lang="ru-RU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195513" y="1771650"/>
            <a:ext cx="4608512" cy="433388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dirty="0"/>
              <a:t>MQCONN/MQCONNX</a:t>
            </a:r>
            <a:endParaRPr lang="ru-RU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68538" y="6021388"/>
            <a:ext cx="4535487" cy="433387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/>
              <a:t>MQDISC</a:t>
            </a:r>
            <a:endParaRPr lang="ru-RU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492500" y="2636838"/>
            <a:ext cx="1943100" cy="433387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/>
              <a:t>MQOPEN</a:t>
            </a:r>
            <a:endParaRPr lang="ru-RU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492500" y="5157788"/>
            <a:ext cx="1943100" cy="433387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/>
              <a:t>MQCLOSE</a:t>
            </a:r>
            <a:endParaRPr lang="ru-RU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68313" y="3429000"/>
            <a:ext cx="1943100" cy="433388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/>
              <a:t>MQBEGIN</a:t>
            </a:r>
            <a:endParaRPr lang="ru-RU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68313" y="5157788"/>
            <a:ext cx="2089150" cy="433387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/>
              <a:t>MQCMIT/MQBACK</a:t>
            </a:r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716463" y="4221163"/>
            <a:ext cx="1943100" cy="433387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/>
              <a:t>MQINQ/MQSET</a:t>
            </a:r>
            <a:endParaRPr lang="ru-RU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987675" y="3500438"/>
            <a:ext cx="2376488" cy="433387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/>
              <a:t>MQPUT/MQGET</a:t>
            </a:r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7235825" y="3860800"/>
            <a:ext cx="1439863" cy="433388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/>
              <a:t>MQPUT1</a:t>
            </a:r>
            <a:endParaRPr lang="ru-RU"/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4211638" y="2133600"/>
            <a:ext cx="576262" cy="576263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C99FF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4211638" y="5516563"/>
            <a:ext cx="576262" cy="576262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C99FF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 rot="3395977">
            <a:off x="6199187" y="2736851"/>
            <a:ext cx="2251075" cy="431800"/>
          </a:xfrm>
          <a:prstGeom prst="rightArrow">
            <a:avLst>
              <a:gd name="adj1" fmla="val 50000"/>
              <a:gd name="adj2" fmla="val 130331"/>
            </a:avLst>
          </a:prstGeom>
          <a:solidFill>
            <a:srgbClr val="CC99FF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 rot="7497311">
            <a:off x="6183312" y="5059363"/>
            <a:ext cx="2251075" cy="431800"/>
          </a:xfrm>
          <a:prstGeom prst="rightArrow">
            <a:avLst>
              <a:gd name="adj1" fmla="val 50000"/>
              <a:gd name="adj2" fmla="val 130331"/>
            </a:avLst>
          </a:prstGeom>
          <a:solidFill>
            <a:srgbClr val="CC99FF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 rot="9906953">
            <a:off x="2055813" y="2860675"/>
            <a:ext cx="1441450" cy="431800"/>
          </a:xfrm>
          <a:prstGeom prst="rightArrow">
            <a:avLst>
              <a:gd name="adj1" fmla="val 50000"/>
              <a:gd name="adj2" fmla="val 83456"/>
            </a:avLst>
          </a:prstGeom>
          <a:solidFill>
            <a:srgbClr val="CC99FF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>
            <a:off x="2555875" y="5157788"/>
            <a:ext cx="1127125" cy="431800"/>
          </a:xfrm>
          <a:prstGeom prst="rightArrow">
            <a:avLst>
              <a:gd name="adj1" fmla="val 50000"/>
              <a:gd name="adj2" fmla="val 65257"/>
            </a:avLst>
          </a:prstGeom>
          <a:solidFill>
            <a:srgbClr val="CC99FF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 rot="4059649">
            <a:off x="5111750" y="3249613"/>
            <a:ext cx="1657350" cy="431800"/>
          </a:xfrm>
          <a:prstGeom prst="rightArrow">
            <a:avLst>
              <a:gd name="adj1" fmla="val 50000"/>
              <a:gd name="adj2" fmla="val 95956"/>
            </a:avLst>
          </a:prstGeom>
          <a:solidFill>
            <a:srgbClr val="CC99FF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 rot="7671793">
            <a:off x="5291137" y="4868863"/>
            <a:ext cx="1152525" cy="431800"/>
          </a:xfrm>
          <a:prstGeom prst="rightArrow">
            <a:avLst>
              <a:gd name="adj1" fmla="val 50000"/>
              <a:gd name="adj2" fmla="val 66728"/>
            </a:avLst>
          </a:prstGeom>
          <a:solidFill>
            <a:srgbClr val="CC99FF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4211638" y="3933825"/>
            <a:ext cx="576262" cy="1079500"/>
          </a:xfrm>
          <a:prstGeom prst="downArrow">
            <a:avLst>
              <a:gd name="adj1" fmla="val 50000"/>
              <a:gd name="adj2" fmla="val 46832"/>
            </a:avLst>
          </a:prstGeom>
          <a:solidFill>
            <a:srgbClr val="CC99FF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auto">
          <a:xfrm>
            <a:off x="2339975" y="3500438"/>
            <a:ext cx="719138" cy="360362"/>
          </a:xfrm>
          <a:prstGeom prst="leftRightArrow">
            <a:avLst>
              <a:gd name="adj1" fmla="val 50000"/>
              <a:gd name="adj2" fmla="val 39912"/>
            </a:avLst>
          </a:prstGeom>
          <a:solidFill>
            <a:srgbClr val="CC99FF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" name="AutoShape 22"/>
          <p:cNvSpPr>
            <a:spLocks noChangeArrowheads="1"/>
          </p:cNvSpPr>
          <p:nvPr/>
        </p:nvSpPr>
        <p:spPr bwMode="auto">
          <a:xfrm rot="19537180">
            <a:off x="2138363" y="4324350"/>
            <a:ext cx="1800225" cy="360363"/>
          </a:xfrm>
          <a:prstGeom prst="leftRightArrow">
            <a:avLst>
              <a:gd name="adj1" fmla="val 50000"/>
              <a:gd name="adj2" fmla="val 99912"/>
            </a:avLst>
          </a:prstGeom>
          <a:solidFill>
            <a:srgbClr val="CC99FF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" name="AutoShape 23"/>
          <p:cNvSpPr>
            <a:spLocks noChangeArrowheads="1"/>
          </p:cNvSpPr>
          <p:nvPr/>
        </p:nvSpPr>
        <p:spPr bwMode="auto">
          <a:xfrm>
            <a:off x="4211638" y="2924175"/>
            <a:ext cx="576262" cy="576263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C99FF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4.3 Управление соединением с менеджером очередей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528" y="1412776"/>
            <a:ext cx="8496944" cy="3672408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Перед обращением к очереди приложение должно установить соединение с менеджером очередей</a:t>
            </a:r>
          </a:p>
          <a:p>
            <a:r>
              <a:rPr lang="ru-RU" dirty="0" smtClean="0"/>
              <a:t>Для </a:t>
            </a:r>
            <a:r>
              <a:rPr lang="ru-RU" b="1" i="1" dirty="0" smtClean="0"/>
              <a:t>установки соединения</a:t>
            </a:r>
            <a:r>
              <a:rPr lang="ru-RU" dirty="0" smtClean="0"/>
              <a:t> с менеджером очередей используются вызовы </a:t>
            </a:r>
            <a:r>
              <a:rPr lang="en-US" dirty="0" smtClean="0"/>
              <a:t>MQCONN</a:t>
            </a:r>
            <a:r>
              <a:rPr lang="ru-RU" dirty="0" smtClean="0"/>
              <a:t> или </a:t>
            </a:r>
            <a:r>
              <a:rPr lang="en-US" dirty="0" smtClean="0"/>
              <a:t>MQCONNX</a:t>
            </a:r>
          </a:p>
          <a:p>
            <a:r>
              <a:rPr lang="ru-RU" dirty="0" smtClean="0"/>
              <a:t>При установке соединения указывается имя менеджера очередей</a:t>
            </a:r>
          </a:p>
          <a:p>
            <a:r>
              <a:rPr lang="ru-RU" dirty="0" smtClean="0"/>
              <a:t>Перед завершением приложения необходимо </a:t>
            </a:r>
            <a:r>
              <a:rPr lang="ru-RU" b="1" i="1" dirty="0" smtClean="0"/>
              <a:t>закрыть соединение</a:t>
            </a:r>
            <a:r>
              <a:rPr lang="ru-RU" dirty="0" smtClean="0"/>
              <a:t> при помощи команды </a:t>
            </a:r>
            <a:r>
              <a:rPr lang="en-US" dirty="0" smtClean="0"/>
              <a:t>MQDISC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4.4 Открытие объекта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528" y="1268760"/>
            <a:ext cx="4680520" cy="5112567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Перед началом работы с очередью ее следует </a:t>
            </a:r>
            <a:r>
              <a:rPr lang="ru-RU" b="1" i="1" dirty="0" smtClean="0"/>
              <a:t>открыть</a:t>
            </a:r>
            <a:r>
              <a:rPr lang="ru-RU" dirty="0" smtClean="0"/>
              <a:t> при помощи команды </a:t>
            </a:r>
            <a:r>
              <a:rPr lang="en-US" dirty="0" smtClean="0"/>
              <a:t>MQOPEN</a:t>
            </a:r>
            <a:endParaRPr lang="ru-RU" dirty="0" smtClean="0"/>
          </a:p>
          <a:p>
            <a:r>
              <a:rPr lang="ru-RU" dirty="0" smtClean="0"/>
              <a:t>Параметры </a:t>
            </a:r>
            <a:r>
              <a:rPr lang="en-US" dirty="0" smtClean="0"/>
              <a:t>MQOPEN:</a:t>
            </a:r>
            <a:endParaRPr lang="ru-RU" dirty="0" smtClean="0"/>
          </a:p>
          <a:p>
            <a:pPr lvl="1"/>
            <a:r>
              <a:rPr lang="ru-RU" dirty="0" smtClean="0"/>
              <a:t>дескриптор соединения</a:t>
            </a:r>
          </a:p>
          <a:p>
            <a:pPr lvl="1"/>
            <a:r>
              <a:rPr lang="ru-RU" dirty="0" smtClean="0"/>
              <a:t>структуру MQOD – описание открываемого объекта (включает название и тип объекта)</a:t>
            </a:r>
          </a:p>
          <a:p>
            <a:pPr lvl="1"/>
            <a:r>
              <a:rPr lang="ru-RU" dirty="0" smtClean="0"/>
              <a:t>опции открытия объекта</a:t>
            </a:r>
            <a:endParaRPr lang="en-US" dirty="0" smtClean="0"/>
          </a:p>
          <a:p>
            <a:r>
              <a:rPr lang="ru-RU" dirty="0" smtClean="0"/>
              <a:t>По завершении работы с очередью ее следует </a:t>
            </a:r>
            <a:r>
              <a:rPr lang="ru-RU" b="1" i="1" dirty="0" smtClean="0"/>
              <a:t>закрыть</a:t>
            </a:r>
            <a:r>
              <a:rPr lang="ru-RU" dirty="0" smtClean="0"/>
              <a:t> (</a:t>
            </a:r>
            <a:r>
              <a:rPr lang="en-US" dirty="0" smtClean="0"/>
              <a:t>MQCLOSE</a:t>
            </a:r>
            <a:r>
              <a:rPr lang="ru-RU" dirty="0" smtClean="0"/>
              <a:t>)</a:t>
            </a:r>
          </a:p>
          <a:p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34272" y="1196753"/>
            <a:ext cx="3742184" cy="5112568"/>
          </a:xfrm>
        </p:spPr>
        <p:txBody>
          <a:bodyPr/>
          <a:lstStyle/>
          <a:p>
            <a:r>
              <a:rPr lang="ru-RU" sz="2400" dirty="0" smtClean="0"/>
              <a:t>Опции открытия:</a:t>
            </a:r>
          </a:p>
          <a:p>
            <a:pPr lvl="1"/>
            <a:r>
              <a:rPr lang="en-US" sz="1600" dirty="0" smtClean="0"/>
              <a:t>MQOO_OUTPUT</a:t>
            </a:r>
            <a:r>
              <a:rPr lang="ru-RU" sz="1600" dirty="0" smtClean="0"/>
              <a:t> </a:t>
            </a:r>
          </a:p>
          <a:p>
            <a:pPr lvl="1"/>
            <a:r>
              <a:rPr lang="en-US" sz="1600" dirty="0" smtClean="0"/>
              <a:t>MQOO_BROWSE</a:t>
            </a:r>
            <a:endParaRPr lang="ru-RU" sz="1600" dirty="0" smtClean="0"/>
          </a:p>
          <a:p>
            <a:pPr lvl="1"/>
            <a:r>
              <a:rPr lang="en-US" sz="1600" dirty="0" smtClean="0"/>
              <a:t>MQOO_INPUT_EXCLUSIVE</a:t>
            </a:r>
          </a:p>
          <a:p>
            <a:pPr lvl="1"/>
            <a:r>
              <a:rPr lang="en-US" sz="1600" dirty="0" smtClean="0"/>
              <a:t>MQOO_INPUT_SHARED</a:t>
            </a:r>
            <a:endParaRPr lang="ru-RU" sz="1600" dirty="0" smtClean="0"/>
          </a:p>
          <a:p>
            <a:pPr lvl="1"/>
            <a:r>
              <a:rPr lang="en-US" sz="1600" dirty="0" smtClean="0"/>
              <a:t>MQOO_INPUT_AS_Q_DEF</a:t>
            </a:r>
            <a:r>
              <a:rPr lang="ru-RU" sz="1600" dirty="0" smtClean="0"/>
              <a:t> </a:t>
            </a:r>
          </a:p>
          <a:p>
            <a:pPr lvl="1"/>
            <a:r>
              <a:rPr lang="en-US" sz="1600" dirty="0" smtClean="0"/>
              <a:t>MQOO_SET</a:t>
            </a:r>
            <a:endParaRPr lang="ru-RU" sz="1600" dirty="0" smtClean="0"/>
          </a:p>
          <a:p>
            <a:pPr lvl="1"/>
            <a:r>
              <a:rPr lang="en-US" sz="1600" dirty="0" smtClean="0"/>
              <a:t>MQOO_INQ</a:t>
            </a:r>
            <a:r>
              <a:rPr lang="ru-RU" sz="1600" dirty="0" smtClean="0"/>
              <a:t> </a:t>
            </a:r>
          </a:p>
          <a:p>
            <a:pPr lvl="1"/>
            <a:endParaRPr lang="ru-RU" sz="20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4.5 Запись сообщения в очередь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95537" y="1268760"/>
            <a:ext cx="4680520" cy="5040559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Вызов MQPUT записывает сообщение в предварительно открытую очередь</a:t>
            </a:r>
          </a:p>
          <a:p>
            <a:r>
              <a:rPr lang="ru-RU" dirty="0" smtClean="0"/>
              <a:t>Параметры </a:t>
            </a:r>
            <a:r>
              <a:rPr lang="en-US" dirty="0" smtClean="0"/>
              <a:t>MQPUT:</a:t>
            </a:r>
          </a:p>
          <a:p>
            <a:pPr lvl="1"/>
            <a:r>
              <a:rPr lang="ru-RU" dirty="0" smtClean="0"/>
              <a:t>дескриптор соединения</a:t>
            </a:r>
          </a:p>
          <a:p>
            <a:pPr lvl="1"/>
            <a:r>
              <a:rPr lang="ru-RU" dirty="0" smtClean="0"/>
              <a:t>дескриптор объекта-очереди</a:t>
            </a:r>
          </a:p>
          <a:p>
            <a:pPr lvl="1"/>
            <a:r>
              <a:rPr lang="ru-RU" dirty="0" smtClean="0"/>
              <a:t>заголовок сообщения, представленный структурой MQMD</a:t>
            </a:r>
          </a:p>
          <a:p>
            <a:pPr lvl="1"/>
            <a:r>
              <a:rPr lang="ru-RU" dirty="0" smtClean="0"/>
              <a:t>буфер, содержащий прикладную часть сообщения (с указанием длины буфера)</a:t>
            </a:r>
          </a:p>
          <a:p>
            <a:pPr lvl="1"/>
            <a:r>
              <a:rPr lang="ru-RU" dirty="0" smtClean="0"/>
              <a:t>параметры записи сообщения в очередь, представленные структурой MQPMO</a:t>
            </a:r>
          </a:p>
          <a:p>
            <a:endParaRPr lang="ru-RU" dirty="0"/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628800"/>
            <a:ext cx="3476796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4211" name="Object 6"/>
          <p:cNvGraphicFramePr>
            <a:graphicFrameLocks noChangeAspect="1"/>
          </p:cNvGraphicFramePr>
          <p:nvPr/>
        </p:nvGraphicFramePr>
        <p:xfrm>
          <a:off x="4895850" y="5517232"/>
          <a:ext cx="4248150" cy="718506"/>
        </p:xfrm>
        <a:graphic>
          <a:graphicData uri="http://schemas.openxmlformats.org/presentationml/2006/ole">
            <p:oleObj spid="_x0000_s94211" name="Рисунок" r:id="rId4" imgW="3428775" imgH="582337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4.5.1 </a:t>
            </a:r>
            <a:r>
              <a:rPr lang="ru-RU" dirty="0" smtClean="0"/>
              <a:t>Запись одного сообщения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95536" y="1124744"/>
            <a:ext cx="8352928" cy="3960440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Вызов MQPUT1:</a:t>
            </a:r>
          </a:p>
          <a:p>
            <a:pPr lvl="1"/>
            <a:r>
              <a:rPr lang="ru-RU" dirty="0" smtClean="0"/>
              <a:t>применяется для записи одного сообщения в очередь</a:t>
            </a:r>
          </a:p>
          <a:p>
            <a:pPr lvl="1"/>
            <a:r>
              <a:rPr lang="ru-RU" dirty="0" smtClean="0"/>
              <a:t>не требует предварительного открытия очереди</a:t>
            </a:r>
          </a:p>
          <a:p>
            <a:pPr lvl="1"/>
            <a:r>
              <a:rPr lang="ru-RU" dirty="0" smtClean="0"/>
              <a:t>работает в контексте заданного соединения с менеджером очередей</a:t>
            </a:r>
          </a:p>
          <a:p>
            <a:r>
              <a:rPr lang="ru-RU" dirty="0" smtClean="0"/>
              <a:t>Параметры:</a:t>
            </a:r>
          </a:p>
          <a:p>
            <a:pPr lvl="1"/>
            <a:r>
              <a:rPr lang="ru-RU" dirty="0" smtClean="0"/>
              <a:t>дескриптор соединения</a:t>
            </a:r>
          </a:p>
          <a:p>
            <a:pPr lvl="1"/>
            <a:r>
              <a:rPr lang="ru-RU" dirty="0" smtClean="0"/>
              <a:t>описание открываемого объекта, представленное структурой MQOD</a:t>
            </a:r>
          </a:p>
          <a:p>
            <a:pPr lvl="1"/>
            <a:r>
              <a:rPr lang="ru-RU" dirty="0" smtClean="0"/>
              <a:t>заголовок сообщения, представленный структурой MQMD</a:t>
            </a:r>
          </a:p>
          <a:p>
            <a:pPr lvl="1"/>
            <a:r>
              <a:rPr lang="ru-RU" dirty="0" smtClean="0"/>
              <a:t>буфер, содержащий прикладную часть сообщения (с указанием длины буфера)</a:t>
            </a:r>
          </a:p>
          <a:p>
            <a:pPr lvl="1"/>
            <a:r>
              <a:rPr lang="ru-RU" dirty="0" smtClean="0"/>
              <a:t>параметры записи сообщения в очередь, представленные структурой MQPMO</a:t>
            </a:r>
          </a:p>
          <a:p>
            <a:pPr lvl="1"/>
            <a:endParaRPr lang="ru-RU" dirty="0"/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4725144"/>
            <a:ext cx="3672408" cy="18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4.5.2 Асинхронная запись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297123" y="1448780"/>
            <a:ext cx="8235100" cy="4644516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Асинхронное выполнение M</a:t>
            </a:r>
            <a:r>
              <a:rPr lang="en-US" dirty="0" smtClean="0"/>
              <a:t>QPUT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повышение производительности приложений, выполняющих запись большого количества сообщений в очередь</a:t>
            </a:r>
          </a:p>
          <a:p>
            <a:pPr lvl="1"/>
            <a:r>
              <a:rPr lang="ru-RU" dirty="0" smtClean="0"/>
              <a:t>менеджер очередей не возвращает приложению результаты обработки вызова </a:t>
            </a:r>
            <a:r>
              <a:rPr lang="en-US" dirty="0" smtClean="0"/>
              <a:t>MQPUT</a:t>
            </a:r>
            <a:endParaRPr lang="ru-RU" dirty="0" smtClean="0"/>
          </a:p>
          <a:p>
            <a:pPr lvl="1"/>
            <a:r>
              <a:rPr lang="ru-RU" dirty="0" smtClean="0"/>
              <a:t>прикладная программа сама периодически запрашивает у менеджера очередей результаты обработки при помощи вызова MQSTAT</a:t>
            </a:r>
          </a:p>
          <a:p>
            <a:pPr lvl="1"/>
            <a:r>
              <a:rPr lang="ru-RU" dirty="0" smtClean="0"/>
              <a:t>настраивается через параметр MQPMO</a:t>
            </a:r>
          </a:p>
          <a:p>
            <a:r>
              <a:rPr lang="ru-RU" dirty="0" smtClean="0"/>
              <a:t>Вызов </a:t>
            </a:r>
            <a:r>
              <a:rPr lang="en-US" dirty="0" smtClean="0"/>
              <a:t>MQSTAT </a:t>
            </a:r>
            <a:r>
              <a:rPr lang="ru-RU" dirty="0" smtClean="0"/>
              <a:t>возвращает информацию о последних операциях асинхронной записи сообщений в очередь в рамках заданного соединения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количество вызовов MQPUT/MQPUT1 завершившихся успешно</a:t>
            </a:r>
          </a:p>
          <a:p>
            <a:pPr lvl="1"/>
            <a:r>
              <a:rPr lang="ru-RU" dirty="0" smtClean="0"/>
              <a:t>количество вызовов MQPUT/MQPUT1 завершившихся с предупреждениями</a:t>
            </a:r>
          </a:p>
          <a:p>
            <a:pPr lvl="1"/>
            <a:r>
              <a:rPr lang="ru-RU" dirty="0" smtClean="0"/>
              <a:t>количество вызовов MQPUT/MQPUT1 завершившихся ошибкой</a:t>
            </a:r>
          </a:p>
          <a:p>
            <a:pPr lvl="1"/>
            <a:r>
              <a:rPr lang="ru-RU" dirty="0" smtClean="0"/>
              <a:t>код завершения и код причины возникновения первой ошибки</a:t>
            </a:r>
          </a:p>
          <a:p>
            <a:pPr lvl="1"/>
            <a:r>
              <a:rPr lang="ru-RU" dirty="0" smtClean="0"/>
              <a:t>имя объекта, с которым связана первая ошибка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4.5.3 </a:t>
            </a:r>
            <a:r>
              <a:rPr lang="ru-RU" dirty="0" smtClean="0"/>
              <a:t>Использование </a:t>
            </a:r>
            <a:br>
              <a:rPr lang="ru-RU" dirty="0" smtClean="0"/>
            </a:br>
            <a:r>
              <a:rPr lang="ru-RU" dirty="0" smtClean="0"/>
              <a:t>списков рассылки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297123" y="1124744"/>
            <a:ext cx="8235100" cy="2808312"/>
          </a:xfrm>
        </p:spPr>
        <p:txBody>
          <a:bodyPr>
            <a:normAutofit fontScale="62500" lnSpcReduction="20000"/>
          </a:bodyPr>
          <a:lstStyle/>
          <a:p>
            <a:r>
              <a:rPr lang="ru-RU" b="1" i="1" dirty="0" smtClean="0"/>
              <a:t>Список рассылки (</a:t>
            </a:r>
            <a:r>
              <a:rPr lang="en-US" b="1" i="1" dirty="0" smtClean="0"/>
              <a:t>distribution list</a:t>
            </a:r>
            <a:r>
              <a:rPr lang="ru-RU" b="1" i="1" dirty="0" smtClean="0"/>
              <a:t>)</a:t>
            </a:r>
          </a:p>
          <a:p>
            <a:pPr lvl="1"/>
            <a:r>
              <a:rPr lang="ru-RU" dirty="0" smtClean="0"/>
              <a:t>позволяет отправить одно сообщение сразу нескольким получателям</a:t>
            </a:r>
          </a:p>
          <a:p>
            <a:pPr lvl="1"/>
            <a:r>
              <a:rPr lang="ru-RU" dirty="0" smtClean="0"/>
              <a:t>указывается в вызовах</a:t>
            </a:r>
            <a:r>
              <a:rPr lang="en-US" dirty="0" smtClean="0"/>
              <a:t> MQOPEN </a:t>
            </a:r>
            <a:r>
              <a:rPr lang="ru-RU" dirty="0" smtClean="0"/>
              <a:t>и</a:t>
            </a:r>
            <a:r>
              <a:rPr lang="en-US" dirty="0" smtClean="0"/>
              <a:t> MQPUT1 </a:t>
            </a:r>
            <a:r>
              <a:rPr lang="ru-RU" dirty="0" smtClean="0"/>
              <a:t>в качестве открываемого объекта</a:t>
            </a:r>
          </a:p>
          <a:p>
            <a:pPr lvl="1"/>
            <a:r>
              <a:rPr lang="ru-RU" dirty="0" smtClean="0"/>
              <a:t>элемент списка описывается структурой </a:t>
            </a:r>
            <a:r>
              <a:rPr lang="en-US" dirty="0" smtClean="0"/>
              <a:t>MQOR</a:t>
            </a:r>
            <a:endParaRPr lang="ru-RU" dirty="0" smtClean="0"/>
          </a:p>
          <a:p>
            <a:pPr lvl="2"/>
            <a:r>
              <a:rPr lang="ru-RU" dirty="0" smtClean="0"/>
              <a:t>имя очереди-адресата</a:t>
            </a:r>
          </a:p>
          <a:p>
            <a:pPr lvl="2"/>
            <a:r>
              <a:rPr lang="ru-RU" dirty="0" smtClean="0"/>
              <a:t>имя менеджера очередей – адресата</a:t>
            </a:r>
          </a:p>
          <a:p>
            <a:pPr lvl="1"/>
            <a:r>
              <a:rPr lang="ru-RU" dirty="0" smtClean="0"/>
              <a:t>используются только для отправки сообщений</a:t>
            </a:r>
            <a:endParaRPr lang="en-US" dirty="0" smtClean="0"/>
          </a:p>
          <a:p>
            <a:r>
              <a:rPr lang="ru-RU" dirty="0" smtClean="0"/>
              <a:t>Вызов MQPUT/MQPUT1, адресованный списку рассылки:</a:t>
            </a:r>
          </a:p>
          <a:p>
            <a:pPr lvl="1"/>
            <a:r>
              <a:rPr lang="ru-RU" dirty="0" smtClean="0"/>
              <a:t>тиражирует сообщение и рассылает его копии в очереди назначения</a:t>
            </a:r>
          </a:p>
          <a:p>
            <a:pPr lvl="1"/>
            <a:r>
              <a:rPr lang="ru-RU" dirty="0" smtClean="0"/>
              <a:t>фиксирует результаты отправки в структуре </a:t>
            </a:r>
            <a:r>
              <a:rPr lang="en-US" dirty="0" smtClean="0"/>
              <a:t>MQPMO</a:t>
            </a:r>
            <a:endParaRPr lang="ru-RU" dirty="0" smtClean="0"/>
          </a:p>
        </p:txBody>
      </p:sp>
      <p:sp>
        <p:nvSpPr>
          <p:cNvPr id="983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8305" name="Object 1"/>
          <p:cNvGraphicFramePr>
            <a:graphicFrameLocks noChangeAspect="1"/>
          </p:cNvGraphicFramePr>
          <p:nvPr/>
        </p:nvGraphicFramePr>
        <p:xfrm>
          <a:off x="1907704" y="3717032"/>
          <a:ext cx="5184576" cy="3027236"/>
        </p:xfrm>
        <a:graphic>
          <a:graphicData uri="http://schemas.openxmlformats.org/presentationml/2006/ole">
            <p:oleObj spid="_x0000_s98305" name="Visio" r:id="rId3" imgW="4252634" imgH="2488654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4.6 </a:t>
            </a:r>
            <a:r>
              <a:rPr lang="ru-RU" dirty="0" smtClean="0"/>
              <a:t>Чтение сообщения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Чтение/извлечение сообщения из очереди осуществляется при помощи вызова MQGET</a:t>
            </a:r>
          </a:p>
          <a:p>
            <a:r>
              <a:rPr lang="ru-RU" dirty="0" smtClean="0"/>
              <a:t>Параметры:</a:t>
            </a:r>
          </a:p>
          <a:p>
            <a:pPr lvl="1"/>
            <a:r>
              <a:rPr lang="ru-RU" dirty="0" smtClean="0"/>
              <a:t>дескриптор соединения</a:t>
            </a:r>
          </a:p>
          <a:p>
            <a:pPr lvl="1"/>
            <a:r>
              <a:rPr lang="ru-RU" dirty="0" smtClean="0"/>
              <a:t>дескриптор объекта-очереди</a:t>
            </a:r>
          </a:p>
          <a:p>
            <a:pPr lvl="1"/>
            <a:r>
              <a:rPr lang="ru-RU" dirty="0" smtClean="0"/>
              <a:t>описание сообщения (в формате MQ</a:t>
            </a:r>
            <a:r>
              <a:rPr lang="en-US" dirty="0" smtClean="0"/>
              <a:t>MD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адрес и размер буфера для прикладной части сообщения</a:t>
            </a:r>
          </a:p>
          <a:p>
            <a:pPr lvl="1"/>
            <a:r>
              <a:rPr lang="ru-RU" dirty="0" smtClean="0"/>
              <a:t>параметры чтения сообщения, представленные структурой MQGMO</a:t>
            </a:r>
          </a:p>
          <a:p>
            <a:r>
              <a:rPr lang="ru-RU" dirty="0" smtClean="0"/>
              <a:t>В случае успешного выполнения вызов:</a:t>
            </a:r>
          </a:p>
          <a:p>
            <a:pPr lvl="1"/>
            <a:r>
              <a:rPr lang="ru-RU" dirty="0" smtClean="0"/>
              <a:t>записывает в указанный буфер прикладную часть прочитанного сообщения</a:t>
            </a:r>
          </a:p>
          <a:p>
            <a:pPr lvl="1"/>
            <a:r>
              <a:rPr lang="ru-RU" dirty="0" smtClean="0"/>
              <a:t>в структуру MQMD – заголовок сообщения</a:t>
            </a:r>
          </a:p>
          <a:p>
            <a:pPr lvl="1"/>
            <a:r>
              <a:rPr lang="ru-RU" dirty="0" smtClean="0"/>
              <a:t>в структуру MQGMO – фактическое название локальной очереди, из которой было прочитано сообщение.</a:t>
            </a:r>
          </a:p>
          <a:p>
            <a:endParaRPr lang="ru-RU" dirty="0"/>
          </a:p>
        </p:txBody>
      </p:sp>
      <p:graphicFrame>
        <p:nvGraphicFramePr>
          <p:cNvPr id="106498" name="Object 9"/>
          <p:cNvGraphicFramePr>
            <a:graphicFrameLocks noChangeAspect="1"/>
          </p:cNvGraphicFramePr>
          <p:nvPr/>
        </p:nvGraphicFramePr>
        <p:xfrm>
          <a:off x="2987824" y="5805264"/>
          <a:ext cx="3455987" cy="565150"/>
        </p:xfrm>
        <a:graphic>
          <a:graphicData uri="http://schemas.openxmlformats.org/presentationml/2006/ole">
            <p:oleObj spid="_x0000_s106498" name="Рисунок" r:id="rId3" imgW="2856892" imgH="468965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4.6.1 Параметры чтения сообщений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7123" y="1268760"/>
            <a:ext cx="8235100" cy="511256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Структура MQGMO позволяет определить:</a:t>
            </a:r>
          </a:p>
          <a:p>
            <a:pPr lvl="1"/>
            <a:r>
              <a:rPr lang="ru-RU" dirty="0" smtClean="0"/>
              <a:t>будет ли вызов </a:t>
            </a:r>
            <a:r>
              <a:rPr lang="en-US" dirty="0" smtClean="0"/>
              <a:t>MQGET</a:t>
            </a:r>
            <a:r>
              <a:rPr lang="ru-RU" dirty="0" smtClean="0"/>
              <a:t> ждать поступления сообщения в очередь, или завершится ошибкой при отсутствии сообщения в очереди</a:t>
            </a:r>
          </a:p>
          <a:p>
            <a:pPr lvl="1"/>
            <a:r>
              <a:rPr lang="ru-RU" dirty="0" smtClean="0"/>
              <a:t>критерии поиска сообщения в очереди: для поиска сообщения можно использовать поля </a:t>
            </a:r>
            <a:r>
              <a:rPr lang="en-US" dirty="0" smtClean="0"/>
              <a:t>Message ID</a:t>
            </a:r>
            <a:r>
              <a:rPr lang="ru-RU" dirty="0" smtClean="0"/>
              <a:t>, </a:t>
            </a:r>
            <a:r>
              <a:rPr lang="en-US" dirty="0" smtClean="0"/>
              <a:t>Correlation ID</a:t>
            </a:r>
            <a:r>
              <a:rPr lang="ru-RU" dirty="0" smtClean="0"/>
              <a:t>, или </a:t>
            </a:r>
            <a:r>
              <a:rPr lang="en-US" dirty="0" smtClean="0"/>
              <a:t>Group ID</a:t>
            </a:r>
            <a:r>
              <a:rPr lang="ru-RU" dirty="0" smtClean="0"/>
              <a:t> (по умолчанию критериев нет и чтение осуществляется в соответствии с принципом </a:t>
            </a:r>
            <a:r>
              <a:rPr lang="en-US" dirty="0" smtClean="0"/>
              <a:t>FIFO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будет ли прочитанное сообщение удалено из очереди или останется в ней (по умолчанию – удаляется)</a:t>
            </a:r>
          </a:p>
          <a:p>
            <a:pPr lvl="1"/>
            <a:r>
              <a:rPr lang="ru-RU" dirty="0" smtClean="0"/>
              <a:t>требуется ли преобразовывать данные сообщения в кодовую страницу и кодировку приложения</a:t>
            </a:r>
          </a:p>
          <a:p>
            <a:pPr lvl="1"/>
            <a:r>
              <a:rPr lang="ru-RU" dirty="0" smtClean="0"/>
              <a:t>нужно ли дожидаться поступления всех сообщений группы или всех сегментов сообщения в очередь при использовании механизма группировки и сегментации</a:t>
            </a:r>
          </a:p>
          <a:p>
            <a:pPr lvl="1"/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1.3 Системы </a:t>
            </a:r>
            <a:br>
              <a:rPr lang="ru-RU" dirty="0" smtClean="0"/>
            </a:br>
            <a:r>
              <a:rPr lang="ru-RU" dirty="0" smtClean="0"/>
              <a:t>очередей сообщений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7123" y="1340768"/>
            <a:ext cx="8235100" cy="3744416"/>
          </a:xfrm>
        </p:spPr>
        <p:txBody>
          <a:bodyPr>
            <a:normAutofit fontScale="70000" lnSpcReduction="20000"/>
          </a:bodyPr>
          <a:lstStyle/>
          <a:p>
            <a:r>
              <a:rPr lang="ru-RU" b="1" i="1" dirty="0" smtClean="0"/>
              <a:t>Системы очередей сообщений</a:t>
            </a:r>
            <a:r>
              <a:rPr lang="ru-RU" dirty="0" smtClean="0"/>
              <a:t> </a:t>
            </a:r>
            <a:r>
              <a:rPr lang="ru-RU" b="1" i="1" dirty="0" smtClean="0"/>
              <a:t>(</a:t>
            </a:r>
            <a:r>
              <a:rPr lang="en-US" b="1" i="1" dirty="0" smtClean="0"/>
              <a:t>message queue system)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относятся к средствам </a:t>
            </a:r>
            <a:r>
              <a:rPr lang="en-US" dirty="0" smtClean="0"/>
              <a:t>MOM</a:t>
            </a:r>
            <a:endParaRPr lang="ru-RU" dirty="0" smtClean="0"/>
          </a:p>
          <a:p>
            <a:pPr lvl="1"/>
            <a:r>
              <a:rPr lang="ru-RU" dirty="0" smtClean="0"/>
              <a:t>используют очереди сообщений для передачи данных между приложениями</a:t>
            </a:r>
          </a:p>
          <a:p>
            <a:pPr lvl="1"/>
            <a:r>
              <a:rPr lang="ru-RU" dirty="0" smtClean="0"/>
              <a:t>предоставляют приложениям интерфейсы для записи и чтения сообщений</a:t>
            </a:r>
          </a:p>
          <a:p>
            <a:r>
              <a:rPr lang="ru-RU" b="1" i="1" dirty="0" smtClean="0"/>
              <a:t>Очередь сообщений</a:t>
            </a:r>
            <a:r>
              <a:rPr lang="ru-RU" dirty="0" smtClean="0"/>
              <a:t> </a:t>
            </a:r>
            <a:r>
              <a:rPr lang="ru-RU" b="1" i="1" dirty="0" smtClean="0"/>
              <a:t>(</a:t>
            </a:r>
            <a:r>
              <a:rPr lang="en-US" b="1" i="1" dirty="0" smtClean="0"/>
              <a:t>message queue)</a:t>
            </a:r>
            <a:r>
              <a:rPr lang="en-US" dirty="0" smtClean="0"/>
              <a:t> </a:t>
            </a:r>
          </a:p>
          <a:p>
            <a:pPr lvl="1"/>
            <a:r>
              <a:rPr lang="ru-RU" dirty="0" smtClean="0"/>
              <a:t>структура данных, предназначенная для промежуточного хранения сообщений</a:t>
            </a:r>
          </a:p>
          <a:p>
            <a:pPr lvl="1"/>
            <a:r>
              <a:rPr lang="ru-RU" dirty="0" smtClean="0"/>
              <a:t>организует сообщения в порядке </a:t>
            </a:r>
            <a:r>
              <a:rPr lang="en-US" dirty="0" smtClean="0"/>
              <a:t>FIFO</a:t>
            </a:r>
            <a:endParaRPr lang="ru-RU" dirty="0" smtClean="0"/>
          </a:p>
          <a:p>
            <a:r>
              <a:rPr lang="ru-RU" b="1" i="1" dirty="0" smtClean="0"/>
              <a:t>Сообщение (</a:t>
            </a:r>
            <a:r>
              <a:rPr lang="en-US" b="1" i="1" dirty="0" smtClean="0"/>
              <a:t>message)</a:t>
            </a:r>
          </a:p>
          <a:p>
            <a:pPr lvl="1"/>
            <a:r>
              <a:rPr lang="ru-RU" dirty="0" smtClean="0"/>
              <a:t>хранится в очереди</a:t>
            </a:r>
          </a:p>
          <a:p>
            <a:pPr lvl="1"/>
            <a:r>
              <a:rPr lang="ru-RU" dirty="0" smtClean="0"/>
              <a:t>содержит информацию, которой приложения обмениваются друг с другом</a:t>
            </a: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6625" name="Object 1"/>
          <p:cNvGraphicFramePr>
            <a:graphicFrameLocks noChangeAspect="1"/>
          </p:cNvGraphicFramePr>
          <p:nvPr/>
        </p:nvGraphicFramePr>
        <p:xfrm>
          <a:off x="2627784" y="4581128"/>
          <a:ext cx="3024336" cy="1762301"/>
        </p:xfrm>
        <a:graphic>
          <a:graphicData uri="http://schemas.openxmlformats.org/presentationml/2006/ole">
            <p:oleObj spid="_x0000_s26625" name="Visio" r:id="rId3" imgW="2530919" imgH="1480766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4.6.2 Механизм обратного вызова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196752"/>
            <a:ext cx="4824536" cy="5328592"/>
          </a:xfrm>
        </p:spPr>
        <p:txBody>
          <a:bodyPr>
            <a:normAutofit fontScale="85000" lnSpcReduction="20000"/>
          </a:bodyPr>
          <a:lstStyle/>
          <a:p>
            <a:r>
              <a:rPr lang="ru-RU" b="1" i="1" dirty="0" smtClean="0"/>
              <a:t>Механизм обратного вызова</a:t>
            </a:r>
            <a:r>
              <a:rPr lang="ru-RU" b="1" dirty="0" smtClean="0"/>
              <a:t> (</a:t>
            </a:r>
            <a:r>
              <a:rPr lang="ru-RU" b="1" i="1" dirty="0" err="1" smtClean="0"/>
              <a:t>callback</a:t>
            </a:r>
            <a:r>
              <a:rPr lang="ru-RU" b="1" dirty="0" smtClean="0"/>
              <a:t>)</a:t>
            </a:r>
          </a:p>
          <a:p>
            <a:pPr lvl="1"/>
            <a:r>
              <a:rPr lang="ru-RU" dirty="0" smtClean="0"/>
              <a:t>осуществляет автоматический запуск прикладной функции – </a:t>
            </a:r>
            <a:r>
              <a:rPr lang="ru-RU" b="1" dirty="0" smtClean="0"/>
              <a:t>обработчика сообщений (</a:t>
            </a:r>
            <a:r>
              <a:rPr lang="ru-RU" b="1" dirty="0" err="1" smtClean="0"/>
              <a:t>message</a:t>
            </a:r>
            <a:r>
              <a:rPr lang="ru-RU" b="1" dirty="0" smtClean="0"/>
              <a:t> </a:t>
            </a:r>
            <a:r>
              <a:rPr lang="ru-RU" b="1" dirty="0" err="1" smtClean="0"/>
              <a:t>consumer</a:t>
            </a:r>
            <a:r>
              <a:rPr lang="ru-RU" b="1" dirty="0" smtClean="0"/>
              <a:t>) </a:t>
            </a:r>
            <a:r>
              <a:rPr lang="ru-RU" dirty="0" smtClean="0"/>
              <a:t>– в момент появления в очереди сообщения, доступного для чтения</a:t>
            </a:r>
          </a:p>
          <a:p>
            <a:pPr lvl="1"/>
            <a:r>
              <a:rPr lang="ru-RU" dirty="0" smtClean="0"/>
              <a:t>функция-обработчик получает на вход буфер, содержащий прикладную часть прочитанного сообщения, а также его заголовок в формате MQM</a:t>
            </a:r>
            <a:r>
              <a:rPr lang="en-US" dirty="0" smtClean="0"/>
              <a:t>D</a:t>
            </a:r>
          </a:p>
          <a:p>
            <a:r>
              <a:rPr lang="ru-RU" dirty="0" smtClean="0"/>
              <a:t>MQCB</a:t>
            </a:r>
            <a:r>
              <a:rPr lang="en-US" dirty="0" smtClean="0"/>
              <a:t> – </a:t>
            </a:r>
            <a:r>
              <a:rPr lang="ru-RU" dirty="0" smtClean="0"/>
              <a:t>регистрация обработчика</a:t>
            </a:r>
          </a:p>
          <a:p>
            <a:r>
              <a:rPr lang="en-US" dirty="0" smtClean="0"/>
              <a:t>MQCTL</a:t>
            </a:r>
            <a:r>
              <a:rPr lang="ru-RU" dirty="0" smtClean="0"/>
              <a:t> – управление механизмом</a:t>
            </a:r>
            <a:endParaRPr lang="en-US" dirty="0" smtClean="0"/>
          </a:p>
          <a:p>
            <a:pPr lvl="1"/>
            <a:endParaRPr lang="ru-RU" dirty="0"/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85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6217" y="1628800"/>
            <a:ext cx="4030279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4.7 Чтение и запись сообщений </a:t>
            </a:r>
            <a:br>
              <a:rPr lang="ru-RU" dirty="0" smtClean="0"/>
            </a:br>
            <a:r>
              <a:rPr lang="ru-RU" dirty="0" smtClean="0"/>
              <a:t>и очереди различного типа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7123" y="1448780"/>
            <a:ext cx="8235100" cy="327636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MQGET</a:t>
            </a:r>
            <a:r>
              <a:rPr lang="ru-RU" dirty="0" smtClean="0"/>
              <a:t> – только локальные очереди и </a:t>
            </a:r>
            <a:r>
              <a:rPr lang="ru-RU" dirty="0" err="1" smtClean="0"/>
              <a:t>псведоочереди</a:t>
            </a:r>
            <a:r>
              <a:rPr lang="ru-RU" dirty="0" smtClean="0"/>
              <a:t>, ссылающиеся на локальные очереди</a:t>
            </a:r>
          </a:p>
          <a:p>
            <a:r>
              <a:rPr lang="en-US" dirty="0" smtClean="0"/>
              <a:t>MQPUT</a:t>
            </a:r>
            <a:r>
              <a:rPr lang="ru-RU" dirty="0" smtClean="0"/>
              <a:t> – локальные, удаленные  и </a:t>
            </a:r>
            <a:r>
              <a:rPr lang="ru-RU" dirty="0" err="1" smtClean="0"/>
              <a:t>псевдоочереди</a:t>
            </a:r>
            <a:endParaRPr lang="ru-RU" dirty="0" smtClean="0"/>
          </a:p>
          <a:p>
            <a:r>
              <a:rPr lang="en-US" dirty="0" smtClean="0"/>
              <a:t>MQOPEN –</a:t>
            </a:r>
            <a:r>
              <a:rPr lang="ru-RU" dirty="0" smtClean="0"/>
              <a:t> все типы очередей</a:t>
            </a:r>
            <a:endParaRPr lang="en-US" dirty="0" smtClean="0"/>
          </a:p>
          <a:p>
            <a:pPr lvl="1"/>
            <a:r>
              <a:rPr lang="en-US" dirty="0" smtClean="0"/>
              <a:t>MQOPEN</a:t>
            </a:r>
            <a:r>
              <a:rPr lang="ru-RU" dirty="0" smtClean="0"/>
              <a:t> для модельной очереди возвращает дескриптор созданной динамической очереди</a:t>
            </a:r>
          </a:p>
          <a:p>
            <a:r>
              <a:rPr lang="en-US" dirty="0" smtClean="0"/>
              <a:t>MQPUT</a:t>
            </a:r>
            <a:r>
              <a:rPr lang="ru-RU" dirty="0" smtClean="0"/>
              <a:t>1 – все типы очередей, кроме модельной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4.8 Использование транзакций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196752"/>
            <a:ext cx="8712967" cy="532859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600" dirty="0" smtClean="0"/>
              <a:t>Операции чтения и записи сообщений могут выполняться в </a:t>
            </a:r>
            <a:r>
              <a:rPr lang="ru-RU" sz="1600" b="1" dirty="0" smtClean="0"/>
              <a:t>транзакциях (</a:t>
            </a:r>
            <a:r>
              <a:rPr lang="en-US" sz="1600" b="1" dirty="0" smtClean="0"/>
              <a:t>transaction</a:t>
            </a:r>
            <a:r>
              <a:rPr lang="ru-RU" sz="1600" b="1" dirty="0" smtClean="0"/>
              <a:t>, </a:t>
            </a:r>
            <a:r>
              <a:rPr lang="en-US" sz="1600" b="1" dirty="0" smtClean="0"/>
              <a:t>unit of work</a:t>
            </a:r>
            <a:r>
              <a:rPr lang="ru-RU" sz="1600" b="1" dirty="0" smtClean="0"/>
              <a:t>) </a:t>
            </a:r>
            <a:r>
              <a:rPr lang="ru-RU" sz="1600" dirty="0" smtClean="0"/>
              <a:t>или вне транзакций: </a:t>
            </a:r>
          </a:p>
          <a:p>
            <a:pPr lvl="1">
              <a:lnSpc>
                <a:spcPct val="100000"/>
              </a:lnSpc>
            </a:pPr>
            <a:r>
              <a:rPr lang="ru-RU" sz="1300" i="1" dirty="0" smtClean="0"/>
              <a:t>Транзакция </a:t>
            </a:r>
            <a:r>
              <a:rPr lang="ru-RU" sz="1300" dirty="0" smtClean="0"/>
              <a:t>менеджера очередей представляет собой группу последовательных операций над сообщениями, выполняющимися как единое целое</a:t>
            </a:r>
          </a:p>
          <a:p>
            <a:pPr lvl="1">
              <a:lnSpc>
                <a:spcPct val="100000"/>
              </a:lnSpc>
            </a:pPr>
            <a:r>
              <a:rPr lang="ru-RU" sz="1300" dirty="0" smtClean="0"/>
              <a:t>Транзакция неделима: либо транзакция выполняется полностью, либо не выполняется вообще.</a:t>
            </a:r>
          </a:p>
          <a:p>
            <a:pPr lvl="1">
              <a:lnSpc>
                <a:spcPct val="100000"/>
              </a:lnSpc>
            </a:pPr>
            <a:r>
              <a:rPr lang="ru-RU" sz="1300" dirty="0" smtClean="0"/>
              <a:t>Транзакция завершается в момент ее подтверждения или отмены</a:t>
            </a:r>
          </a:p>
          <a:p>
            <a:pPr lvl="1">
              <a:lnSpc>
                <a:spcPct val="100000"/>
              </a:lnSpc>
            </a:pPr>
            <a:r>
              <a:rPr lang="ru-RU" sz="1300" dirty="0" smtClean="0"/>
              <a:t>По умолчанию вызовы </a:t>
            </a:r>
            <a:r>
              <a:rPr lang="en-US" sz="1300" dirty="0" smtClean="0"/>
              <a:t>MQPUT, MQPUT1 </a:t>
            </a:r>
            <a:r>
              <a:rPr lang="ru-RU" sz="1300" dirty="0" smtClean="0"/>
              <a:t>и </a:t>
            </a:r>
            <a:r>
              <a:rPr lang="en-US" sz="1300" dirty="0" smtClean="0"/>
              <a:t>MQGET</a:t>
            </a:r>
            <a:r>
              <a:rPr lang="ru-RU" sz="1300" dirty="0" smtClean="0"/>
              <a:t> выполняются вне транзакций</a:t>
            </a:r>
          </a:p>
          <a:p>
            <a:pPr lvl="1">
              <a:lnSpc>
                <a:spcPct val="100000"/>
              </a:lnSpc>
            </a:pPr>
            <a:r>
              <a:rPr lang="ru-RU" sz="1300" dirty="0" smtClean="0"/>
              <a:t>Флаг, определяющий использование транзакции устанавливается в структурах </a:t>
            </a:r>
            <a:r>
              <a:rPr lang="en-US" sz="1300" dirty="0" smtClean="0"/>
              <a:t>MQPMO</a:t>
            </a:r>
            <a:r>
              <a:rPr lang="ru-RU" sz="1300" dirty="0" smtClean="0"/>
              <a:t> и </a:t>
            </a:r>
            <a:r>
              <a:rPr lang="en-US" sz="1300" dirty="0" smtClean="0"/>
              <a:t>MQGMO</a:t>
            </a:r>
          </a:p>
          <a:p>
            <a:pPr>
              <a:lnSpc>
                <a:spcPct val="100000"/>
              </a:lnSpc>
            </a:pPr>
            <a:r>
              <a:rPr lang="ru-RU" sz="1600" dirty="0" smtClean="0"/>
              <a:t>Управление транзакциями:</a:t>
            </a:r>
          </a:p>
          <a:p>
            <a:pPr lvl="1">
              <a:lnSpc>
                <a:spcPct val="100000"/>
              </a:lnSpc>
            </a:pPr>
            <a:r>
              <a:rPr lang="ru-RU" sz="1300" dirty="0" smtClean="0"/>
              <a:t>Вызов </a:t>
            </a:r>
            <a:r>
              <a:rPr lang="en-US" sz="1300" dirty="0" smtClean="0"/>
              <a:t>MQCMIT </a:t>
            </a:r>
            <a:r>
              <a:rPr lang="ru-RU" sz="1300" dirty="0" smtClean="0"/>
              <a:t>используется для подтверждения транзакции</a:t>
            </a:r>
          </a:p>
          <a:p>
            <a:pPr lvl="1">
              <a:lnSpc>
                <a:spcPct val="100000"/>
              </a:lnSpc>
            </a:pPr>
            <a:r>
              <a:rPr lang="ru-RU" sz="1300" dirty="0" smtClean="0"/>
              <a:t>Вызов </a:t>
            </a:r>
            <a:r>
              <a:rPr lang="en-US" sz="1300" dirty="0" smtClean="0"/>
              <a:t>MQBACK </a:t>
            </a:r>
            <a:r>
              <a:rPr lang="ru-RU" sz="1300" dirty="0" smtClean="0"/>
              <a:t>используется для отмены транзакции</a:t>
            </a:r>
          </a:p>
          <a:p>
            <a:pPr lvl="1">
              <a:lnSpc>
                <a:spcPct val="100000"/>
              </a:lnSpc>
            </a:pPr>
            <a:r>
              <a:rPr lang="ru-RU" sz="1300" dirty="0" smtClean="0"/>
              <a:t>Вызовы MQCMIT и MQBACK выполняются в контексте заданного соединения с менеджером очередей и принимают на вход дескриптор соединения</a:t>
            </a:r>
            <a:endParaRPr lang="en-US" sz="1300" dirty="0" smtClean="0"/>
          </a:p>
          <a:p>
            <a:pPr>
              <a:lnSpc>
                <a:spcPct val="100000"/>
              </a:lnSpc>
            </a:pPr>
            <a:r>
              <a:rPr lang="ru-RU" sz="1600" dirty="0" smtClean="0"/>
              <a:t>Сообщение, записанное в очередь в рамках транзакции:</a:t>
            </a:r>
          </a:p>
          <a:p>
            <a:pPr lvl="1">
              <a:lnSpc>
                <a:spcPct val="100000"/>
              </a:lnSpc>
            </a:pPr>
            <a:r>
              <a:rPr lang="ru-RU" sz="1300" dirty="0" smtClean="0"/>
              <a:t>является невидимым для других приложений </a:t>
            </a:r>
          </a:p>
          <a:p>
            <a:pPr lvl="1">
              <a:lnSpc>
                <a:spcPct val="100000"/>
              </a:lnSpc>
            </a:pPr>
            <a:r>
              <a:rPr lang="ru-RU" sz="1300" dirty="0" smtClean="0"/>
              <a:t>не доступно для чтения до тех пор, пока транзакция не подтверждена</a:t>
            </a:r>
          </a:p>
          <a:p>
            <a:pPr lvl="1">
              <a:lnSpc>
                <a:spcPct val="100000"/>
              </a:lnSpc>
            </a:pPr>
            <a:r>
              <a:rPr lang="ru-RU" sz="1300" dirty="0" smtClean="0"/>
              <a:t>в случае отмены транзакции, записанное сообщение удаляется из очереди</a:t>
            </a:r>
          </a:p>
          <a:p>
            <a:pPr>
              <a:lnSpc>
                <a:spcPct val="100000"/>
              </a:lnSpc>
            </a:pPr>
            <a:r>
              <a:rPr lang="ru-RU" sz="1600" dirty="0" smtClean="0"/>
              <a:t>Сообщение, извлеченное из очереди в транзакции:</a:t>
            </a:r>
          </a:p>
          <a:p>
            <a:pPr lvl="1">
              <a:lnSpc>
                <a:spcPct val="100000"/>
              </a:lnSpc>
            </a:pPr>
            <a:r>
              <a:rPr lang="ru-RU" sz="1300" dirty="0" smtClean="0"/>
              <a:t>становится невидимым для других приложений</a:t>
            </a:r>
          </a:p>
          <a:p>
            <a:pPr lvl="1">
              <a:lnSpc>
                <a:spcPct val="100000"/>
              </a:lnSpc>
            </a:pPr>
            <a:r>
              <a:rPr lang="ru-RU" sz="1300" dirty="0" smtClean="0"/>
              <a:t>не удаляется из очереди физически до момента подтверждения транзакции</a:t>
            </a:r>
          </a:p>
          <a:p>
            <a:pPr lvl="1">
              <a:lnSpc>
                <a:spcPct val="100000"/>
              </a:lnSpc>
            </a:pPr>
            <a:r>
              <a:rPr lang="ru-RU" sz="1300" dirty="0" smtClean="0"/>
              <a:t>в случае отмены транзакции, сообщение восстанавливается в очереди</a:t>
            </a:r>
            <a:endParaRPr lang="en-US" sz="1300" dirty="0" smtClean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4.8.1 Преимущества использования транзакций</a:t>
            </a:r>
            <a:endParaRPr lang="ru-RU" dirty="0"/>
          </a:p>
        </p:txBody>
      </p:sp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1617" name="Object 1"/>
          <p:cNvGraphicFramePr>
            <a:graphicFrameLocks noChangeAspect="1"/>
          </p:cNvGraphicFramePr>
          <p:nvPr/>
        </p:nvGraphicFramePr>
        <p:xfrm>
          <a:off x="251520" y="1268760"/>
          <a:ext cx="1857375" cy="1152525"/>
        </p:xfrm>
        <a:graphic>
          <a:graphicData uri="http://schemas.openxmlformats.org/presentationml/2006/ole">
            <p:oleObj spid="_x0000_s111617" name="Visio" r:id="rId3" imgW="1854425" imgH="1150709" progId="Visio.Drawing.11">
              <p:embed/>
            </p:oleObj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2339752" y="1412776"/>
          <a:ext cx="6192688" cy="1008112"/>
        </p:xfrm>
        <a:graphic>
          <a:graphicData uri="http://schemas.openxmlformats.org/drawingml/2006/table">
            <a:tbl>
              <a:tblPr/>
              <a:tblGrid>
                <a:gridCol w="302808"/>
                <a:gridCol w="1922962"/>
                <a:gridCol w="1928785"/>
                <a:gridCol w="2038133"/>
              </a:tblGrid>
              <a:tr h="2520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b="1" dirty="0">
                          <a:latin typeface="Times New Roman"/>
                          <a:ea typeface="Times New Roman"/>
                        </a:rPr>
                        <a:t>№</a:t>
                      </a:r>
                      <a:endParaRPr lang="ru-RU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b="1" dirty="0">
                          <a:latin typeface="Times New Roman"/>
                          <a:ea typeface="Times New Roman"/>
                        </a:rPr>
                        <a:t>Операция</a:t>
                      </a:r>
                      <a:endParaRPr lang="ru-RU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b="1">
                          <a:latin typeface="Times New Roman"/>
                          <a:ea typeface="Times New Roman"/>
                        </a:rPr>
                        <a:t>До выполнения операции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b="1">
                          <a:latin typeface="Times New Roman"/>
                          <a:ea typeface="Times New Roman"/>
                        </a:rPr>
                        <a:t>После выполнения операции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Times New Roman"/>
                          <a:ea typeface="Times New Roman"/>
                        </a:rPr>
                        <a:t>MQGET</a:t>
                      </a:r>
                      <a:r>
                        <a:rPr lang="ru-RU" sz="1100" dirty="0">
                          <a:latin typeface="Times New Roman"/>
                          <a:ea typeface="Times New Roman"/>
                        </a:rPr>
                        <a:t> (извлечение) ←A</a:t>
                      </a:r>
                      <a:endParaRPr lang="ru-RU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2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latin typeface="Times New Roman"/>
                          <a:ea typeface="Times New Roman"/>
                        </a:rPr>
                        <a:t>Преобразование</a:t>
                      </a:r>
                      <a:r>
                        <a:rPr lang="en-US" sz="11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100" dirty="0" err="1">
                          <a:latin typeface="Times New Roman"/>
                          <a:ea typeface="Times New Roman"/>
                        </a:rPr>
                        <a:t>сообщения</a:t>
                      </a:r>
                      <a:endParaRPr lang="ru-RU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1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3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MQPUT </a:t>
                      </a:r>
                      <a:r>
                        <a:rPr lang="ru-RU" sz="1100">
                          <a:latin typeface="Times New Roman"/>
                          <a:ea typeface="Times New Roman"/>
                        </a:rPr>
                        <a:t>→</a:t>
                      </a:r>
                      <a:r>
                        <a:rPr lang="en-US" sz="1100">
                          <a:latin typeface="Times New Roman"/>
                          <a:ea typeface="Times New Roman"/>
                        </a:rPr>
                        <a:t> B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1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1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1622" name="Object 6"/>
          <p:cNvGraphicFramePr>
            <a:graphicFrameLocks noChangeAspect="1"/>
          </p:cNvGraphicFramePr>
          <p:nvPr/>
        </p:nvGraphicFramePr>
        <p:xfrm>
          <a:off x="4932040" y="1628800"/>
          <a:ext cx="1333500" cy="333375"/>
        </p:xfrm>
        <a:graphic>
          <a:graphicData uri="http://schemas.openxmlformats.org/presentationml/2006/ole">
            <p:oleObj spid="_x0000_s111622" name="Visio" r:id="rId4" imgW="1564730" imgH="394737" progId="Visio.Drawing.11">
              <p:embed/>
            </p:oleObj>
          </a:graphicData>
        </a:graphic>
      </p:graphicFrame>
      <p:graphicFrame>
        <p:nvGraphicFramePr>
          <p:cNvPr id="111621" name="Object 5"/>
          <p:cNvGraphicFramePr>
            <a:graphicFrameLocks noChangeAspect="1"/>
          </p:cNvGraphicFramePr>
          <p:nvPr/>
        </p:nvGraphicFramePr>
        <p:xfrm>
          <a:off x="6732240" y="1628800"/>
          <a:ext cx="1333500" cy="342900"/>
        </p:xfrm>
        <a:graphic>
          <a:graphicData uri="http://schemas.openxmlformats.org/presentationml/2006/ole">
            <p:oleObj spid="_x0000_s111621" name="Visio" r:id="rId5" imgW="1564730" imgH="391495" progId="Visio.Drawing.11">
              <p:embed/>
            </p:oleObj>
          </a:graphicData>
        </a:graphic>
      </p:graphicFrame>
      <p:graphicFrame>
        <p:nvGraphicFramePr>
          <p:cNvPr id="111620" name="Object 4"/>
          <p:cNvGraphicFramePr>
            <a:graphicFrameLocks noChangeAspect="1"/>
          </p:cNvGraphicFramePr>
          <p:nvPr/>
        </p:nvGraphicFramePr>
        <p:xfrm>
          <a:off x="4860032" y="2132856"/>
          <a:ext cx="1352550" cy="342900"/>
        </p:xfrm>
        <a:graphic>
          <a:graphicData uri="http://schemas.openxmlformats.org/presentationml/2006/ole">
            <p:oleObj spid="_x0000_s111620" name="Visio" r:id="rId6" imgW="1564730" imgH="391495" progId="Visio.Drawing.11">
              <p:embed/>
            </p:oleObj>
          </a:graphicData>
        </a:graphic>
      </p:graphicFrame>
      <p:graphicFrame>
        <p:nvGraphicFramePr>
          <p:cNvPr id="111619" name="Object 3"/>
          <p:cNvGraphicFramePr>
            <a:graphicFrameLocks noChangeAspect="1"/>
          </p:cNvGraphicFramePr>
          <p:nvPr/>
        </p:nvGraphicFramePr>
        <p:xfrm>
          <a:off x="6804248" y="2132856"/>
          <a:ext cx="1352550" cy="342900"/>
        </p:xfrm>
        <a:graphic>
          <a:graphicData uri="http://schemas.openxmlformats.org/presentationml/2006/ole">
            <p:oleObj spid="_x0000_s111619" name="Visio" r:id="rId7" imgW="1564730" imgH="394737" progId="Visio.Drawing.11">
              <p:embed/>
            </p:oleObj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2339752" y="2780928"/>
          <a:ext cx="6264696" cy="1296145"/>
        </p:xfrm>
        <a:graphic>
          <a:graphicData uri="http://schemas.openxmlformats.org/drawingml/2006/table">
            <a:tbl>
              <a:tblPr/>
              <a:tblGrid>
                <a:gridCol w="306329"/>
                <a:gridCol w="1936158"/>
                <a:gridCol w="1960377"/>
                <a:gridCol w="2061832"/>
              </a:tblGrid>
              <a:tr h="2592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Times New Roman"/>
                        </a:rPr>
                        <a:t>№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Times New Roman"/>
                        </a:rPr>
                        <a:t>Операция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b="1">
                          <a:latin typeface="Times New Roman"/>
                          <a:ea typeface="Times New Roman"/>
                        </a:rPr>
                        <a:t>До выполнения операции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b="1">
                          <a:latin typeface="Times New Roman"/>
                          <a:ea typeface="Times New Roman"/>
                        </a:rPr>
                        <a:t>После выполнения операции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2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MQGET (просмотр) ←</a:t>
                      </a:r>
                      <a:r>
                        <a:rPr lang="ru-RU" sz="1100">
                          <a:latin typeface="Times New Roman"/>
                          <a:ea typeface="Times New Roman"/>
                        </a:rPr>
                        <a:t>A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2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2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Преобразование сообщения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2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3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MQPUT </a:t>
                      </a:r>
                      <a:r>
                        <a:rPr lang="ru-RU" sz="1100">
                          <a:latin typeface="Times New Roman"/>
                          <a:ea typeface="Times New Roman"/>
                        </a:rPr>
                        <a:t>→</a:t>
                      </a:r>
                      <a:r>
                        <a:rPr lang="en-US" sz="1100">
                          <a:latin typeface="Times New Roman"/>
                          <a:ea typeface="Times New Roman"/>
                        </a:rPr>
                        <a:t> B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2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4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MQGET (извлечение) ←</a:t>
                      </a:r>
                      <a:r>
                        <a:rPr lang="ru-RU" sz="1100">
                          <a:latin typeface="Times New Roman"/>
                          <a:ea typeface="Times New Roman"/>
                        </a:rPr>
                        <a:t>A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1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1628" name="Object 12"/>
          <p:cNvGraphicFramePr>
            <a:graphicFrameLocks noChangeAspect="1"/>
          </p:cNvGraphicFramePr>
          <p:nvPr/>
        </p:nvGraphicFramePr>
        <p:xfrm>
          <a:off x="4860032" y="2996952"/>
          <a:ext cx="1371600" cy="342900"/>
        </p:xfrm>
        <a:graphic>
          <a:graphicData uri="http://schemas.openxmlformats.org/presentationml/2006/ole">
            <p:oleObj spid="_x0000_s111628" name="Visio" r:id="rId8" imgW="1564730" imgH="394737" progId="Visio.Drawing.11">
              <p:embed/>
            </p:oleObj>
          </a:graphicData>
        </a:graphic>
      </p:graphicFrame>
      <p:graphicFrame>
        <p:nvGraphicFramePr>
          <p:cNvPr id="111627" name="Object 11"/>
          <p:cNvGraphicFramePr>
            <a:graphicFrameLocks noChangeAspect="1"/>
          </p:cNvGraphicFramePr>
          <p:nvPr/>
        </p:nvGraphicFramePr>
        <p:xfrm>
          <a:off x="6901383" y="2996952"/>
          <a:ext cx="1343025" cy="342900"/>
        </p:xfrm>
        <a:graphic>
          <a:graphicData uri="http://schemas.openxmlformats.org/presentationml/2006/ole">
            <p:oleObj spid="_x0000_s111627" name="Visio" r:id="rId9" imgW="1564730" imgH="394737" progId="Visio.Drawing.11">
              <p:embed/>
            </p:oleObj>
          </a:graphicData>
        </a:graphic>
      </p:graphicFrame>
      <p:graphicFrame>
        <p:nvGraphicFramePr>
          <p:cNvPr id="111626" name="Object 10"/>
          <p:cNvGraphicFramePr>
            <a:graphicFrameLocks noChangeAspect="1"/>
          </p:cNvGraphicFramePr>
          <p:nvPr/>
        </p:nvGraphicFramePr>
        <p:xfrm>
          <a:off x="4856584" y="3518148"/>
          <a:ext cx="1371600" cy="342900"/>
        </p:xfrm>
        <a:graphic>
          <a:graphicData uri="http://schemas.openxmlformats.org/presentationml/2006/ole">
            <p:oleObj spid="_x0000_s111626" name="Visio" r:id="rId10" imgW="1564730" imgH="394737" progId="Visio.Drawing.11">
              <p:embed/>
            </p:oleObj>
          </a:graphicData>
        </a:graphic>
      </p:graphicFrame>
      <p:graphicFrame>
        <p:nvGraphicFramePr>
          <p:cNvPr id="111625" name="Object 9"/>
          <p:cNvGraphicFramePr>
            <a:graphicFrameLocks noChangeAspect="1"/>
          </p:cNvGraphicFramePr>
          <p:nvPr/>
        </p:nvGraphicFramePr>
        <p:xfrm>
          <a:off x="6819850" y="3518148"/>
          <a:ext cx="1352550" cy="342900"/>
        </p:xfrm>
        <a:graphic>
          <a:graphicData uri="http://schemas.openxmlformats.org/presentationml/2006/ole">
            <p:oleObj spid="_x0000_s111625" name="Visio" r:id="rId11" imgW="1564730" imgH="394737" progId="Visio.Drawing.11">
              <p:embed/>
            </p:oleObj>
          </a:graphicData>
        </a:graphic>
      </p:graphicFrame>
      <p:graphicFrame>
        <p:nvGraphicFramePr>
          <p:cNvPr id="111624" name="Object 8"/>
          <p:cNvGraphicFramePr>
            <a:graphicFrameLocks noChangeAspect="1"/>
          </p:cNvGraphicFramePr>
          <p:nvPr/>
        </p:nvGraphicFramePr>
        <p:xfrm>
          <a:off x="4860032" y="3806180"/>
          <a:ext cx="1371600" cy="342900"/>
        </p:xfrm>
        <a:graphic>
          <a:graphicData uri="http://schemas.openxmlformats.org/presentationml/2006/ole">
            <p:oleObj spid="_x0000_s111624" name="Visio" r:id="rId12" imgW="1564730" imgH="394737" progId="Visio.Drawing.11">
              <p:embed/>
            </p:oleObj>
          </a:graphicData>
        </a:graphic>
      </p:graphicFrame>
      <p:graphicFrame>
        <p:nvGraphicFramePr>
          <p:cNvPr id="111623" name="Object 7"/>
          <p:cNvGraphicFramePr>
            <a:graphicFrameLocks noChangeAspect="1"/>
          </p:cNvGraphicFramePr>
          <p:nvPr/>
        </p:nvGraphicFramePr>
        <p:xfrm>
          <a:off x="6804248" y="3806180"/>
          <a:ext cx="1352550" cy="342900"/>
        </p:xfrm>
        <a:graphic>
          <a:graphicData uri="http://schemas.openxmlformats.org/presentationml/2006/ole">
            <p:oleObj spid="_x0000_s111623" name="Visio" r:id="rId13" imgW="1564730" imgH="394737" progId="Visio.Drawing.11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267744" y="1052736"/>
            <a:ext cx="1972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u="sng" dirty="0" smtClean="0"/>
              <a:t>Без транзакций (1)</a:t>
            </a:r>
            <a:endParaRPr lang="ru-RU" sz="1600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2267744" y="2420888"/>
            <a:ext cx="1972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u="sng" dirty="0" smtClean="0"/>
              <a:t>Без транзакций (2)</a:t>
            </a:r>
            <a:endParaRPr lang="ru-RU" sz="1600" u="sng" dirty="0"/>
          </a:p>
        </p:txBody>
      </p:sp>
      <p:sp>
        <p:nvSpPr>
          <p:cNvPr id="20" name="TextBox 19"/>
          <p:cNvSpPr txBox="1"/>
          <p:nvPr/>
        </p:nvSpPr>
        <p:spPr>
          <a:xfrm>
            <a:off x="539552" y="4293096"/>
            <a:ext cx="1460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u="sng" dirty="0" smtClean="0"/>
              <a:t>В транзакции</a:t>
            </a:r>
            <a:endParaRPr lang="ru-RU" sz="1600" u="sng" dirty="0"/>
          </a:p>
        </p:txBody>
      </p:sp>
      <p:graphicFrame>
        <p:nvGraphicFramePr>
          <p:cNvPr id="21" name="Таблица 20"/>
          <p:cNvGraphicFramePr>
            <a:graphicFrameLocks noGrp="1"/>
          </p:cNvGraphicFramePr>
          <p:nvPr/>
        </p:nvGraphicFramePr>
        <p:xfrm>
          <a:off x="971600" y="4725144"/>
          <a:ext cx="6624736" cy="1656185"/>
        </p:xfrm>
        <a:graphic>
          <a:graphicData uri="http://schemas.openxmlformats.org/drawingml/2006/table">
            <a:tbl>
              <a:tblPr/>
              <a:tblGrid>
                <a:gridCol w="323934"/>
                <a:gridCol w="2047432"/>
                <a:gridCol w="2073042"/>
                <a:gridCol w="2180328"/>
              </a:tblGrid>
              <a:tr h="2760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Times New Roman"/>
                        </a:rPr>
                        <a:t>№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Times New Roman"/>
                        </a:rPr>
                        <a:t>Операция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b="1">
                          <a:latin typeface="Times New Roman"/>
                          <a:ea typeface="Times New Roman"/>
                        </a:rPr>
                        <a:t>До выполнения операции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b="1">
                          <a:latin typeface="Times New Roman"/>
                          <a:ea typeface="Times New Roman"/>
                        </a:rPr>
                        <a:t>После выполнения операции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20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MQGET</a:t>
                      </a:r>
                      <a:r>
                        <a:rPr lang="ru-RU" sz="1100">
                          <a:latin typeface="Times New Roman"/>
                          <a:ea typeface="Times New Roman"/>
                        </a:rPr>
                        <a:t> (извлечение в транзакции) ←A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2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Преобразование сообщения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3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MQPUT</a:t>
                      </a:r>
                      <a:r>
                        <a:rPr lang="ru-RU" sz="1100">
                          <a:latin typeface="Times New Roman"/>
                          <a:ea typeface="Times New Roman"/>
                        </a:rPr>
                        <a:t> (в транзакции) →</a:t>
                      </a:r>
                      <a:r>
                        <a:rPr lang="en-US" sz="1100">
                          <a:latin typeface="Times New Roman"/>
                          <a:ea typeface="Times New Roman"/>
                        </a:rPr>
                        <a:t> B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4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MQ</a:t>
                      </a:r>
                      <a:r>
                        <a:rPr lang="ru-RU" sz="1100">
                          <a:latin typeface="Times New Roman"/>
                          <a:ea typeface="Times New Roman"/>
                        </a:rPr>
                        <a:t>CMIT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1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1634" name="Object 18"/>
          <p:cNvGraphicFramePr>
            <a:graphicFrameLocks noChangeAspect="1"/>
          </p:cNvGraphicFramePr>
          <p:nvPr/>
        </p:nvGraphicFramePr>
        <p:xfrm>
          <a:off x="3635896" y="5085184"/>
          <a:ext cx="1371600" cy="342900"/>
        </p:xfrm>
        <a:graphic>
          <a:graphicData uri="http://schemas.openxmlformats.org/presentationml/2006/ole">
            <p:oleObj spid="_x0000_s111634" name="Visio" r:id="rId14" imgW="1564730" imgH="394737" progId="Visio.Drawing.11">
              <p:embed/>
            </p:oleObj>
          </a:graphicData>
        </a:graphic>
      </p:graphicFrame>
      <p:graphicFrame>
        <p:nvGraphicFramePr>
          <p:cNvPr id="111633" name="Object 17"/>
          <p:cNvGraphicFramePr>
            <a:graphicFrameLocks noChangeAspect="1"/>
          </p:cNvGraphicFramePr>
          <p:nvPr/>
        </p:nvGraphicFramePr>
        <p:xfrm>
          <a:off x="5796136" y="5085184"/>
          <a:ext cx="1343025" cy="352425"/>
        </p:xfrm>
        <a:graphic>
          <a:graphicData uri="http://schemas.openxmlformats.org/presentationml/2006/ole">
            <p:oleObj spid="_x0000_s111633" name="Visio" r:id="rId15" imgW="1564730" imgH="406895" progId="Visio.Drawing.11">
              <p:embed/>
            </p:oleObj>
          </a:graphicData>
        </a:graphic>
      </p:graphicFrame>
      <p:graphicFrame>
        <p:nvGraphicFramePr>
          <p:cNvPr id="111632" name="Object 16"/>
          <p:cNvGraphicFramePr>
            <a:graphicFrameLocks noChangeAspect="1"/>
          </p:cNvGraphicFramePr>
          <p:nvPr/>
        </p:nvGraphicFramePr>
        <p:xfrm>
          <a:off x="3563888" y="5733256"/>
          <a:ext cx="1343025" cy="352425"/>
        </p:xfrm>
        <a:graphic>
          <a:graphicData uri="http://schemas.openxmlformats.org/presentationml/2006/ole">
            <p:oleObj spid="_x0000_s111632" name="Visio" r:id="rId16" imgW="1564730" imgH="406895" progId="Visio.Drawing.11">
              <p:embed/>
            </p:oleObj>
          </a:graphicData>
        </a:graphic>
      </p:graphicFrame>
      <p:graphicFrame>
        <p:nvGraphicFramePr>
          <p:cNvPr id="111631" name="Object 15"/>
          <p:cNvGraphicFramePr>
            <a:graphicFrameLocks noChangeAspect="1"/>
          </p:cNvGraphicFramePr>
          <p:nvPr/>
        </p:nvGraphicFramePr>
        <p:xfrm>
          <a:off x="5724128" y="5750396"/>
          <a:ext cx="1343025" cy="342900"/>
        </p:xfrm>
        <a:graphic>
          <a:graphicData uri="http://schemas.openxmlformats.org/presentationml/2006/ole">
            <p:oleObj spid="_x0000_s111631" name="Visio" r:id="rId17" imgW="1564730" imgH="394737" progId="Visio.Drawing.11">
              <p:embed/>
            </p:oleObj>
          </a:graphicData>
        </a:graphic>
      </p:graphicFrame>
      <p:graphicFrame>
        <p:nvGraphicFramePr>
          <p:cNvPr id="111630" name="Object 14"/>
          <p:cNvGraphicFramePr>
            <a:graphicFrameLocks noChangeAspect="1"/>
          </p:cNvGraphicFramePr>
          <p:nvPr/>
        </p:nvGraphicFramePr>
        <p:xfrm>
          <a:off x="3563888" y="6093296"/>
          <a:ext cx="1362075" cy="342900"/>
        </p:xfrm>
        <a:graphic>
          <a:graphicData uri="http://schemas.openxmlformats.org/presentationml/2006/ole">
            <p:oleObj spid="_x0000_s111630" name="Visio" r:id="rId18" imgW="1564730" imgH="394737" progId="Visio.Drawing.11">
              <p:embed/>
            </p:oleObj>
          </a:graphicData>
        </a:graphic>
      </p:graphicFrame>
      <p:graphicFrame>
        <p:nvGraphicFramePr>
          <p:cNvPr id="111629" name="Object 13"/>
          <p:cNvGraphicFramePr>
            <a:graphicFrameLocks noChangeAspect="1"/>
          </p:cNvGraphicFramePr>
          <p:nvPr/>
        </p:nvGraphicFramePr>
        <p:xfrm>
          <a:off x="5724128" y="6110436"/>
          <a:ext cx="1352550" cy="342900"/>
        </p:xfrm>
        <a:graphic>
          <a:graphicData uri="http://schemas.openxmlformats.org/presentationml/2006/ole">
            <p:oleObj spid="_x0000_s111629" name="Visio" r:id="rId19" imgW="1564730" imgH="394737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4.8.2 Распределенные транзакции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7123" y="1124744"/>
            <a:ext cx="8235100" cy="4392488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 smtClean="0"/>
              <a:t>Локальная транзакция  (</a:t>
            </a:r>
            <a:r>
              <a:rPr lang="ru-RU" b="1" dirty="0" err="1" smtClean="0"/>
              <a:t>local</a:t>
            </a:r>
            <a:r>
              <a:rPr lang="ru-RU" b="1" dirty="0" smtClean="0"/>
              <a:t> </a:t>
            </a:r>
            <a:r>
              <a:rPr lang="ru-RU" b="1" dirty="0" err="1" smtClean="0"/>
              <a:t>unit</a:t>
            </a:r>
            <a:r>
              <a:rPr lang="ru-RU" b="1" dirty="0" smtClean="0"/>
              <a:t> </a:t>
            </a:r>
            <a:r>
              <a:rPr lang="ru-RU" b="1" dirty="0" err="1" smtClean="0"/>
              <a:t>of</a:t>
            </a:r>
            <a:r>
              <a:rPr lang="ru-RU" b="1" dirty="0" smtClean="0"/>
              <a:t> </a:t>
            </a:r>
            <a:r>
              <a:rPr lang="ru-RU" b="1" dirty="0" err="1" smtClean="0"/>
              <a:t>work</a:t>
            </a:r>
            <a:r>
              <a:rPr lang="ru-RU" b="1" dirty="0" smtClean="0"/>
              <a:t>) –</a:t>
            </a:r>
            <a:r>
              <a:rPr lang="ru-RU" dirty="0" smtClean="0"/>
              <a:t>выполняется в пределах одного менеджера очередей</a:t>
            </a:r>
          </a:p>
          <a:p>
            <a:r>
              <a:rPr lang="ru-RU" b="1" i="1" dirty="0" smtClean="0"/>
              <a:t>Распределенная транзакция (</a:t>
            </a:r>
            <a:r>
              <a:rPr lang="en-US" b="1" i="1" dirty="0" smtClean="0"/>
              <a:t>global unit of work</a:t>
            </a:r>
            <a:r>
              <a:rPr lang="ru-RU" b="1" i="1" dirty="0" smtClean="0"/>
              <a:t>)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совокупность локальных транзакций в различных средствах управления данными, которые должны выполняться как единое целое </a:t>
            </a:r>
          </a:p>
          <a:p>
            <a:pPr lvl="1"/>
            <a:r>
              <a:rPr lang="ru-RU" dirty="0" smtClean="0"/>
              <a:t>может объединять локальные транзакции на нескольких менеджерах очередей</a:t>
            </a:r>
          </a:p>
          <a:p>
            <a:pPr lvl="1"/>
            <a:r>
              <a:rPr lang="ru-RU" dirty="0" smtClean="0"/>
              <a:t>может объединять транзакцию менеджера очередей и транзакцию внешней СУБД </a:t>
            </a:r>
          </a:p>
          <a:p>
            <a:r>
              <a:rPr lang="ru-RU" dirty="0" smtClean="0"/>
              <a:t>Менеджер очередей может выступать в качестве координатора распределенной транзакции:</a:t>
            </a:r>
          </a:p>
          <a:p>
            <a:pPr lvl="1"/>
            <a:r>
              <a:rPr lang="ru-RU" dirty="0" smtClean="0"/>
              <a:t>операций двухфазного подтверждения/отмены транзакции должно осуществляться при помощи вызовов MQCMIT/MQBACK</a:t>
            </a:r>
          </a:p>
          <a:p>
            <a:pPr lvl="1"/>
            <a:r>
              <a:rPr lang="ru-RU" dirty="0" smtClean="0"/>
              <a:t>для начала распределенной транзакции используется вызов MQBEGIN</a:t>
            </a:r>
            <a:endParaRPr lang="ru-RU" dirty="0"/>
          </a:p>
        </p:txBody>
      </p:sp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26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5589240"/>
            <a:ext cx="3888432" cy="1107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4.9 Чтение и изменение </a:t>
            </a:r>
            <a:br>
              <a:rPr lang="ru-RU" dirty="0" smtClean="0"/>
            </a:br>
            <a:r>
              <a:rPr lang="ru-RU" dirty="0" smtClean="0"/>
              <a:t>параметров объектов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7123" y="1268761"/>
            <a:ext cx="8235100" cy="3744416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Команда </a:t>
            </a:r>
            <a:r>
              <a:rPr lang="en-US" dirty="0" smtClean="0"/>
              <a:t>MQSET</a:t>
            </a:r>
            <a:r>
              <a:rPr lang="ru-RU" dirty="0" smtClean="0"/>
              <a:t> позволяет устанавливать значение атрибутов объекта</a:t>
            </a:r>
          </a:p>
          <a:p>
            <a:r>
              <a:rPr lang="ru-RU" dirty="0" smtClean="0"/>
              <a:t>Команда </a:t>
            </a:r>
            <a:r>
              <a:rPr lang="en-US" dirty="0" smtClean="0"/>
              <a:t>MQINQ </a:t>
            </a:r>
            <a:r>
              <a:rPr lang="ru-RU" dirty="0" smtClean="0"/>
              <a:t>запрашивает значение атрибутов объекта</a:t>
            </a:r>
            <a:endParaRPr lang="en-US" dirty="0" smtClean="0"/>
          </a:p>
          <a:p>
            <a:r>
              <a:rPr lang="ru-RU" dirty="0" smtClean="0"/>
              <a:t>Параметры:</a:t>
            </a:r>
          </a:p>
          <a:p>
            <a:pPr lvl="1"/>
            <a:r>
              <a:rPr lang="ru-RU" dirty="0" smtClean="0"/>
              <a:t>дескриптор соединения</a:t>
            </a:r>
          </a:p>
          <a:p>
            <a:pPr lvl="1"/>
            <a:r>
              <a:rPr lang="ru-RU" dirty="0" smtClean="0"/>
              <a:t>дескриптор объекта, параметры которого требуется прочитать/изменить</a:t>
            </a:r>
          </a:p>
          <a:p>
            <a:pPr lvl="1"/>
            <a:r>
              <a:rPr lang="ru-RU" dirty="0" smtClean="0"/>
              <a:t>массив констант-селекторов, определяющих имена параметров</a:t>
            </a:r>
          </a:p>
          <a:p>
            <a:pPr lvl="1"/>
            <a:r>
              <a:rPr lang="ru-RU" dirty="0" smtClean="0"/>
              <a:t>буферы для значений параметров</a:t>
            </a:r>
          </a:p>
          <a:p>
            <a:pPr lvl="1"/>
            <a:endParaRPr lang="ru-RU" dirty="0"/>
          </a:p>
        </p:txBody>
      </p:sp>
      <p:graphicFrame>
        <p:nvGraphicFramePr>
          <p:cNvPr id="113666" name="Object 5"/>
          <p:cNvGraphicFramePr>
            <a:graphicFrameLocks noChangeAspect="1"/>
          </p:cNvGraphicFramePr>
          <p:nvPr/>
        </p:nvGraphicFramePr>
        <p:xfrm>
          <a:off x="179388" y="4929014"/>
          <a:ext cx="4246562" cy="1884362"/>
        </p:xfrm>
        <a:graphic>
          <a:graphicData uri="http://schemas.openxmlformats.org/presentationml/2006/ole">
            <p:oleObj spid="_x0000_s113666" name="Picture" r:id="rId3" imgW="3540240" imgH="1496160" progId="Word.Picture.8">
              <p:embed/>
            </p:oleObj>
          </a:graphicData>
        </a:graphic>
      </p:graphicFrame>
      <p:graphicFrame>
        <p:nvGraphicFramePr>
          <p:cNvPr id="113667" name="Object 7"/>
          <p:cNvGraphicFramePr>
            <a:graphicFrameLocks noChangeAspect="1"/>
          </p:cNvGraphicFramePr>
          <p:nvPr/>
        </p:nvGraphicFramePr>
        <p:xfrm>
          <a:off x="4429125" y="4868689"/>
          <a:ext cx="4387850" cy="1914525"/>
        </p:xfrm>
        <a:graphic>
          <a:graphicData uri="http://schemas.openxmlformats.org/presentationml/2006/ole">
            <p:oleObj spid="_x0000_s113667" name="Picture" r:id="rId4" imgW="3540240" imgH="1496160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4.10 Публикация</a:t>
            </a:r>
            <a:r>
              <a:rPr lang="en-US" dirty="0" smtClean="0"/>
              <a:t> </a:t>
            </a:r>
            <a:r>
              <a:rPr lang="ru-RU" dirty="0" smtClean="0"/>
              <a:t>сообщений и подписка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196752"/>
            <a:ext cx="8568951" cy="3816424"/>
          </a:xfrm>
        </p:spPr>
        <p:txBody>
          <a:bodyPr>
            <a:normAutofit fontScale="55000" lnSpcReduction="20000"/>
          </a:bodyPr>
          <a:lstStyle/>
          <a:p>
            <a:r>
              <a:rPr lang="ru-RU" b="1" i="1" dirty="0" smtClean="0"/>
              <a:t>Публикация сообщений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осуществляется при помощи операций </a:t>
            </a:r>
            <a:r>
              <a:rPr lang="en-US" dirty="0" smtClean="0"/>
              <a:t>MQPUT</a:t>
            </a:r>
            <a:r>
              <a:rPr lang="ru-RU" dirty="0" smtClean="0"/>
              <a:t> и </a:t>
            </a:r>
            <a:r>
              <a:rPr lang="en-US" dirty="0" smtClean="0"/>
              <a:t>MQPUT1, </a:t>
            </a:r>
            <a:r>
              <a:rPr lang="ru-RU" dirty="0" smtClean="0"/>
              <a:t>адресованных объекту </a:t>
            </a:r>
            <a:r>
              <a:rPr lang="ru-RU" b="1" i="1" dirty="0" smtClean="0"/>
              <a:t>тема (</a:t>
            </a:r>
            <a:r>
              <a:rPr lang="en-US" b="1" i="1" dirty="0" smtClean="0"/>
              <a:t>topic</a:t>
            </a:r>
            <a:r>
              <a:rPr lang="ru-RU" b="1" i="1" dirty="0" smtClean="0"/>
              <a:t>)</a:t>
            </a:r>
          </a:p>
          <a:p>
            <a:pPr lvl="1"/>
            <a:r>
              <a:rPr lang="ru-RU" dirty="0" smtClean="0"/>
              <a:t>менеджер очередей добавляет к публикуемому сообщению подзаголовок </a:t>
            </a:r>
            <a:r>
              <a:rPr lang="en-US" dirty="0" smtClean="0"/>
              <a:t>MQRFH</a:t>
            </a:r>
            <a:r>
              <a:rPr lang="ru-RU" dirty="0" smtClean="0"/>
              <a:t>2, содержащий название темы сообщения</a:t>
            </a:r>
          </a:p>
          <a:p>
            <a:pPr lvl="1"/>
            <a:r>
              <a:rPr lang="ru-RU" dirty="0" smtClean="0"/>
              <a:t>менеджер очередей направляет копии сообщения в очереди приложений-подписчиков</a:t>
            </a:r>
          </a:p>
          <a:p>
            <a:r>
              <a:rPr lang="ru-RU" b="1" i="1" dirty="0" smtClean="0"/>
              <a:t>Подписка (</a:t>
            </a:r>
            <a:r>
              <a:rPr lang="ru-RU" b="1" i="1" dirty="0" err="1" smtClean="0"/>
              <a:t>subscription</a:t>
            </a:r>
            <a:r>
              <a:rPr lang="ru-RU" b="1" i="1" dirty="0" smtClean="0"/>
              <a:t>)</a:t>
            </a:r>
          </a:p>
          <a:p>
            <a:pPr lvl="1"/>
            <a:r>
              <a:rPr lang="ru-RU" dirty="0" smtClean="0"/>
              <a:t>определяет адресата для сообщений заданной темы</a:t>
            </a:r>
          </a:p>
          <a:p>
            <a:pPr lvl="1"/>
            <a:r>
              <a:rPr lang="ru-RU" dirty="0" smtClean="0"/>
              <a:t>может быть создана администратором </a:t>
            </a:r>
            <a:r>
              <a:rPr lang="ru-RU" dirty="0" err="1" smtClean="0"/>
              <a:t>WebSphere</a:t>
            </a:r>
            <a:r>
              <a:rPr lang="ru-RU" dirty="0" smtClean="0"/>
              <a:t> MQ</a:t>
            </a:r>
          </a:p>
          <a:p>
            <a:pPr lvl="1"/>
            <a:r>
              <a:rPr lang="ru-RU" dirty="0" smtClean="0"/>
              <a:t>может быть создана или приложением-подписчиком при помощи вызова </a:t>
            </a:r>
            <a:r>
              <a:rPr lang="en-US" dirty="0" smtClean="0"/>
              <a:t>MQSUB</a:t>
            </a:r>
            <a:r>
              <a:rPr lang="ru-RU" dirty="0" smtClean="0"/>
              <a:t> </a:t>
            </a:r>
          </a:p>
          <a:p>
            <a:r>
              <a:rPr lang="ru-RU" dirty="0" smtClean="0"/>
              <a:t>Параметры </a:t>
            </a:r>
            <a:r>
              <a:rPr lang="en-US" dirty="0" smtClean="0"/>
              <a:t>MQSUB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дескриптор соединения</a:t>
            </a:r>
          </a:p>
          <a:p>
            <a:pPr lvl="1"/>
            <a:r>
              <a:rPr lang="ru-RU" dirty="0" smtClean="0"/>
              <a:t>описание подписки </a:t>
            </a:r>
            <a:r>
              <a:rPr lang="en-US" dirty="0" smtClean="0"/>
              <a:t> </a:t>
            </a:r>
            <a:r>
              <a:rPr lang="ru-RU" dirty="0" smtClean="0"/>
              <a:t>(структура MQSD, определяющая параметры подписки, в том числе, название темы)</a:t>
            </a:r>
          </a:p>
          <a:p>
            <a:pPr lvl="1"/>
            <a:r>
              <a:rPr lang="ru-RU" dirty="0" smtClean="0"/>
              <a:t>дескриптор объекта-очереди (очереди подписки, в которую будут записываться сообщения по заданной теме)</a:t>
            </a:r>
          </a:p>
          <a:p>
            <a:r>
              <a:rPr lang="ru-RU" dirty="0" smtClean="0"/>
              <a:t>Вызов MQSUBRQ позволяет запросить у менеджера очередей последнюю сохраненную публикацию в рамках заданной подписки</a:t>
            </a:r>
            <a:endParaRPr lang="ru-RU" dirty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4581128"/>
            <a:ext cx="4680520" cy="207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7457" name="Object 7"/>
          <p:cNvGraphicFramePr>
            <a:graphicFrameLocks noChangeAspect="1"/>
          </p:cNvGraphicFramePr>
          <p:nvPr/>
        </p:nvGraphicFramePr>
        <p:xfrm>
          <a:off x="5728218" y="4725144"/>
          <a:ext cx="3092254" cy="1440160"/>
        </p:xfrm>
        <a:graphic>
          <a:graphicData uri="http://schemas.openxmlformats.org/presentationml/2006/ole">
            <p:oleObj spid="_x0000_s147457" name="Visio" r:id="rId4" imgW="3897269" imgH="1810918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4.11 Ответ на сообщение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7123" y="1448781"/>
            <a:ext cx="8235100" cy="2988331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Определение потребности в ответе - по типу сообщения</a:t>
            </a:r>
          </a:p>
          <a:p>
            <a:pPr lvl="1"/>
            <a:r>
              <a:rPr lang="en-US" dirty="0" smtClean="0"/>
              <a:t>Datagram – </a:t>
            </a:r>
            <a:r>
              <a:rPr lang="ru-RU" dirty="0" smtClean="0"/>
              <a:t>ответ не требуется</a:t>
            </a:r>
          </a:p>
          <a:p>
            <a:pPr lvl="1"/>
            <a:r>
              <a:rPr lang="en-US" dirty="0" smtClean="0"/>
              <a:t>Request – </a:t>
            </a:r>
            <a:r>
              <a:rPr lang="ru-RU" dirty="0" smtClean="0"/>
              <a:t>требуется ответное </a:t>
            </a:r>
            <a:r>
              <a:rPr lang="en-US" dirty="0" smtClean="0"/>
              <a:t>reply-</a:t>
            </a:r>
            <a:r>
              <a:rPr lang="ru-RU" dirty="0" smtClean="0"/>
              <a:t>сообщение</a:t>
            </a:r>
          </a:p>
          <a:p>
            <a:r>
              <a:rPr lang="ru-RU" dirty="0" smtClean="0"/>
              <a:t>Определение очереди для ответов - по заголовку запроса:</a:t>
            </a:r>
          </a:p>
          <a:p>
            <a:pPr lvl="1"/>
            <a:r>
              <a:rPr lang="en-US" b="1" i="1" dirty="0" err="1" smtClean="0"/>
              <a:t>ReplyToQ</a:t>
            </a:r>
            <a:r>
              <a:rPr lang="en-US" dirty="0" smtClean="0"/>
              <a:t> </a:t>
            </a:r>
            <a:endParaRPr lang="ru-RU" dirty="0" smtClean="0"/>
          </a:p>
          <a:p>
            <a:pPr lvl="1"/>
            <a:r>
              <a:rPr lang="en-US" b="1" i="1" dirty="0" err="1" smtClean="0"/>
              <a:t>ReplyToQMgr</a:t>
            </a:r>
            <a:endParaRPr lang="ru-RU" b="1" i="1" dirty="0" smtClean="0"/>
          </a:p>
          <a:p>
            <a:r>
              <a:rPr lang="ru-RU" dirty="0" smtClean="0"/>
              <a:t>Процесс обеспечения соответствия типов сообщений  не контролируется менеджером очередей и возлагается на приложения </a:t>
            </a:r>
            <a:endParaRPr lang="ru-RU" dirty="0"/>
          </a:p>
        </p:txBody>
      </p:sp>
      <p:graphicFrame>
        <p:nvGraphicFramePr>
          <p:cNvPr id="119809" name="Object 6"/>
          <p:cNvGraphicFramePr>
            <a:graphicFrameLocks noChangeAspect="1"/>
          </p:cNvGraphicFramePr>
          <p:nvPr/>
        </p:nvGraphicFramePr>
        <p:xfrm>
          <a:off x="1763688" y="4293096"/>
          <a:ext cx="5256212" cy="2312987"/>
        </p:xfrm>
        <a:graphic>
          <a:graphicData uri="http://schemas.openxmlformats.org/presentationml/2006/ole">
            <p:oleObj spid="_x0000_s119809" name="Рисунок" r:id="rId3" imgW="3657600" imgH="1608804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4.11.1 Связь запросов и ответов </a:t>
            </a:r>
            <a:br>
              <a:rPr lang="ru-RU" dirty="0" smtClean="0"/>
            </a:br>
            <a:r>
              <a:rPr lang="ru-RU" dirty="0" smtClean="0"/>
              <a:t>при асинхронном взаимодействии</a:t>
            </a:r>
            <a:endParaRPr lang="ru-RU" dirty="0"/>
          </a:p>
        </p:txBody>
      </p:sp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8785" name="Object 1"/>
          <p:cNvGraphicFramePr>
            <a:graphicFrameLocks noChangeAspect="1"/>
          </p:cNvGraphicFramePr>
          <p:nvPr/>
        </p:nvGraphicFramePr>
        <p:xfrm>
          <a:off x="1403648" y="1628800"/>
          <a:ext cx="5616624" cy="2015594"/>
        </p:xfrm>
        <a:graphic>
          <a:graphicData uri="http://schemas.openxmlformats.org/presentationml/2006/ole">
            <p:oleObj spid="_x0000_s118785" name="Visio" r:id="rId3" imgW="4354594" imgH="1558955" progId="Visio.Drawing.11">
              <p:embed/>
            </p:oleObj>
          </a:graphicData>
        </a:graphic>
      </p:graphicFrame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8787" name="Object 3"/>
          <p:cNvGraphicFramePr>
            <a:graphicFrameLocks noChangeAspect="1"/>
          </p:cNvGraphicFramePr>
          <p:nvPr/>
        </p:nvGraphicFramePr>
        <p:xfrm>
          <a:off x="1187624" y="4221088"/>
          <a:ext cx="6222723" cy="2304256"/>
        </p:xfrm>
        <a:graphic>
          <a:graphicData uri="http://schemas.openxmlformats.org/presentationml/2006/ole">
            <p:oleObj spid="_x0000_s118787" name="Visio" r:id="rId4" imgW="4807748" imgH="1785098" progId="Visio.Drawing.11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9552" y="1268760"/>
            <a:ext cx="5211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1. Дублирование параметров запроса в ответе</a:t>
            </a:r>
            <a:endParaRPr lang="ru-RU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539552" y="3851756"/>
            <a:ext cx="4240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2. Через идентификаторы сообщений</a:t>
            </a:r>
            <a:endParaRPr lang="ru-RU" u="sng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4.12 Обработка откатанных сообщений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7123" y="1196752"/>
            <a:ext cx="8235100" cy="3816424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ru-RU" b="1" i="1" dirty="0" smtClean="0"/>
              <a:t>Очередь откатов (</a:t>
            </a:r>
            <a:r>
              <a:rPr lang="en-US" b="1" i="1" dirty="0" err="1" smtClean="0"/>
              <a:t>backout</a:t>
            </a:r>
            <a:r>
              <a:rPr lang="en-US" b="1" i="1" dirty="0" smtClean="0"/>
              <a:t> queue)</a:t>
            </a:r>
            <a:r>
              <a:rPr lang="en-US" dirty="0" smtClean="0"/>
              <a:t> </a:t>
            </a:r>
            <a:r>
              <a:rPr lang="ru-RU" dirty="0" smtClean="0"/>
              <a:t>– очередь, служащая для хранения сообщений, которые не удалось обработать</a:t>
            </a:r>
          </a:p>
          <a:p>
            <a:pPr lvl="0"/>
            <a:r>
              <a:rPr lang="ru-RU" dirty="0" smtClean="0"/>
              <a:t>Приложение:</a:t>
            </a:r>
          </a:p>
          <a:p>
            <a:pPr lvl="1"/>
            <a:r>
              <a:rPr lang="ru-RU" dirty="0" smtClean="0"/>
              <a:t>запрашивает значение параметров очереди, отвечающих за управление откатанными сообщениями</a:t>
            </a:r>
          </a:p>
          <a:p>
            <a:pPr lvl="2"/>
            <a:r>
              <a:rPr lang="en-US" dirty="0" err="1" smtClean="0"/>
              <a:t>Backout</a:t>
            </a:r>
            <a:r>
              <a:rPr lang="en-US" dirty="0" smtClean="0"/>
              <a:t> Queue Name</a:t>
            </a:r>
            <a:r>
              <a:rPr lang="ru-RU" dirty="0" smtClean="0"/>
              <a:t> - имя очереди откатов</a:t>
            </a:r>
          </a:p>
          <a:p>
            <a:pPr lvl="2"/>
            <a:r>
              <a:rPr lang="en-US" dirty="0" err="1" smtClean="0"/>
              <a:t>Backout</a:t>
            </a:r>
            <a:r>
              <a:rPr lang="en-US" dirty="0" smtClean="0"/>
              <a:t> Threshold</a:t>
            </a:r>
            <a:r>
              <a:rPr lang="ru-RU" dirty="0" smtClean="0"/>
              <a:t> - порог откатов</a:t>
            </a:r>
          </a:p>
          <a:p>
            <a:pPr lvl="1"/>
            <a:r>
              <a:rPr lang="ru-RU" dirty="0" smtClean="0"/>
              <a:t>после извлечения сообщения из очереди сравнивает значение счетчика откатов сообщения со значением порога откатов для очереди</a:t>
            </a:r>
          </a:p>
          <a:p>
            <a:pPr lvl="1"/>
            <a:r>
              <a:rPr lang="ru-RU" dirty="0" smtClean="0"/>
              <a:t>в случае превышения счетчиком данного порога, переместить сообщение в очередь откатов</a:t>
            </a:r>
          </a:p>
          <a:p>
            <a:endParaRPr lang="ru-RU" dirty="0"/>
          </a:p>
        </p:txBody>
      </p:sp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0833" name="Object 1"/>
          <p:cNvGraphicFramePr>
            <a:graphicFrameLocks noChangeAspect="1"/>
          </p:cNvGraphicFramePr>
          <p:nvPr/>
        </p:nvGraphicFramePr>
        <p:xfrm>
          <a:off x="4716016" y="4620951"/>
          <a:ext cx="3312368" cy="2120417"/>
        </p:xfrm>
        <a:graphic>
          <a:graphicData uri="http://schemas.openxmlformats.org/presentationml/2006/ole">
            <p:oleObj spid="_x0000_s120833" name="Picture" r:id="rId3" imgW="2516717" imgH="1608804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1.4 Взаимодействие приложений</a:t>
            </a:r>
            <a:br>
              <a:rPr lang="ru-RU" dirty="0" smtClean="0"/>
            </a:br>
            <a:r>
              <a:rPr lang="ru-RU" dirty="0" smtClean="0"/>
              <a:t>через очереди сообщений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7123" y="1448781"/>
            <a:ext cx="8235100" cy="4068452"/>
          </a:xfrm>
        </p:spPr>
        <p:txBody>
          <a:bodyPr/>
          <a:lstStyle/>
          <a:p>
            <a:r>
              <a:rPr lang="ru-RU" dirty="0" smtClean="0"/>
              <a:t>Взаимодействие:</a:t>
            </a:r>
          </a:p>
          <a:p>
            <a:pPr lvl="1"/>
            <a:r>
              <a:rPr lang="ru-RU" dirty="0" smtClean="0"/>
              <a:t>Синхронное</a:t>
            </a:r>
          </a:p>
          <a:p>
            <a:pPr lvl="1"/>
            <a:r>
              <a:rPr lang="ru-RU" dirty="0" smtClean="0"/>
              <a:t>Асинхронное</a:t>
            </a:r>
          </a:p>
          <a:p>
            <a:r>
              <a:rPr lang="ru-RU" dirty="0" smtClean="0"/>
              <a:t>Модели взаимодействия:</a:t>
            </a:r>
          </a:p>
          <a:p>
            <a:pPr lvl="1"/>
            <a:r>
              <a:rPr lang="ru-RU" dirty="0" smtClean="0"/>
              <a:t>Односторонняя передача данных</a:t>
            </a:r>
          </a:p>
          <a:p>
            <a:pPr lvl="1"/>
            <a:r>
              <a:rPr lang="ru-RU" dirty="0" smtClean="0"/>
              <a:t>Запрос-ответ</a:t>
            </a:r>
          </a:p>
          <a:p>
            <a:pPr lvl="1"/>
            <a:r>
              <a:rPr lang="ru-RU" dirty="0" smtClean="0"/>
              <a:t>Клиент-сервер</a:t>
            </a:r>
          </a:p>
          <a:p>
            <a:pPr lvl="1"/>
            <a:r>
              <a:rPr lang="ru-RU" dirty="0" smtClean="0"/>
              <a:t>Публикация-подписка</a:t>
            </a:r>
          </a:p>
          <a:p>
            <a:pPr lvl="1"/>
            <a:endParaRPr lang="ru-RU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4.13 Клиент-серверное взаимодействие на основе динамических очередей</a:t>
            </a:r>
            <a:endParaRPr lang="ru-RU" dirty="0"/>
          </a:p>
        </p:txBody>
      </p:sp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7761" name="Object 1"/>
          <p:cNvGraphicFramePr>
            <a:graphicFrameLocks noChangeAspect="1"/>
          </p:cNvGraphicFramePr>
          <p:nvPr/>
        </p:nvGraphicFramePr>
        <p:xfrm>
          <a:off x="1043608" y="1412776"/>
          <a:ext cx="6449672" cy="4248472"/>
        </p:xfrm>
        <a:graphic>
          <a:graphicData uri="http://schemas.openxmlformats.org/presentationml/2006/ole">
            <p:oleObj spid="_x0000_s117761" name="Visio" r:id="rId3" imgW="5038371" imgH="3316764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4.14 Использование контекста </a:t>
            </a:r>
            <a:br>
              <a:rPr lang="ru-RU" dirty="0" smtClean="0"/>
            </a:br>
            <a:r>
              <a:rPr lang="ru-RU" dirty="0" smtClean="0"/>
              <a:t>для авторизации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7123" y="1196752"/>
            <a:ext cx="8235100" cy="2088232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Информация, указанная в контексте сообщения позволяет приложению-получателю сообщения:</a:t>
            </a:r>
          </a:p>
          <a:p>
            <a:pPr lvl="1"/>
            <a:r>
              <a:rPr lang="ru-RU" dirty="0" smtClean="0"/>
              <a:t>идентифицировать отправителя сообщения </a:t>
            </a:r>
          </a:p>
          <a:p>
            <a:pPr lvl="1"/>
            <a:r>
              <a:rPr lang="ru-RU" dirty="0" smtClean="0"/>
              <a:t>проверить наличие необходимых прав у отправителя на запрашиваемую услугу</a:t>
            </a:r>
          </a:p>
          <a:p>
            <a:pPr lvl="1"/>
            <a:endParaRPr lang="ru-RU" dirty="0" smtClean="0"/>
          </a:p>
          <a:p>
            <a:endParaRPr lang="ru-RU" dirty="0"/>
          </a:p>
        </p:txBody>
      </p:sp>
      <p:graphicFrame>
        <p:nvGraphicFramePr>
          <p:cNvPr id="121859" name="Object 6"/>
          <p:cNvGraphicFramePr>
            <a:graphicFrameLocks noChangeAspect="1"/>
          </p:cNvGraphicFramePr>
          <p:nvPr/>
        </p:nvGraphicFramePr>
        <p:xfrm>
          <a:off x="755576" y="3128218"/>
          <a:ext cx="7200900" cy="3613150"/>
        </p:xfrm>
        <a:graphic>
          <a:graphicData uri="http://schemas.openxmlformats.org/presentationml/2006/ole">
            <p:oleObj spid="_x0000_s121859" name="Рисунок" r:id="rId3" imgW="5259377" imgH="2635631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4.15 </a:t>
            </a:r>
            <a:r>
              <a:rPr lang="ru-RU" dirty="0" err="1" smtClean="0"/>
              <a:t>Триггеринг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7123" y="1268760"/>
            <a:ext cx="8235100" cy="2592289"/>
          </a:xfrm>
        </p:spPr>
        <p:txBody>
          <a:bodyPr>
            <a:normAutofit fontScale="62500" lnSpcReduction="20000"/>
          </a:bodyPr>
          <a:lstStyle/>
          <a:p>
            <a:r>
              <a:rPr lang="ru-RU" dirty="0" err="1" smtClean="0"/>
              <a:t>Триггеринг</a:t>
            </a:r>
            <a:r>
              <a:rPr lang="ru-RU" dirty="0" smtClean="0"/>
              <a:t> – механизм, обеспечивающий запуск внешних приложений при поступлении сообщений в очередь</a:t>
            </a:r>
          </a:p>
          <a:p>
            <a:r>
              <a:rPr lang="ru-RU" dirty="0" smtClean="0"/>
              <a:t>При возникновении </a:t>
            </a:r>
            <a:r>
              <a:rPr lang="ru-RU" b="1" i="1" dirty="0" err="1" smtClean="0"/>
              <a:t>триггерного</a:t>
            </a:r>
            <a:r>
              <a:rPr lang="ru-RU" b="1" i="1" dirty="0" smtClean="0"/>
              <a:t> события</a:t>
            </a:r>
            <a:r>
              <a:rPr lang="ru-RU" dirty="0" smtClean="0"/>
              <a:t> менеджер очередей помещает </a:t>
            </a:r>
            <a:r>
              <a:rPr lang="ru-RU" b="1" i="1" dirty="0" err="1" smtClean="0"/>
              <a:t>триггерное</a:t>
            </a:r>
            <a:r>
              <a:rPr lang="ru-RU" b="1" i="1" dirty="0" smtClean="0"/>
              <a:t> сообщение</a:t>
            </a:r>
            <a:r>
              <a:rPr lang="ru-RU" dirty="0" smtClean="0"/>
              <a:t> в </a:t>
            </a:r>
            <a:r>
              <a:rPr lang="ru-RU" b="1" i="1" dirty="0" smtClean="0"/>
              <a:t>очередь</a:t>
            </a:r>
            <a:r>
              <a:rPr lang="ru-RU" dirty="0" smtClean="0"/>
              <a:t> </a:t>
            </a:r>
            <a:r>
              <a:rPr lang="ru-RU" b="1" i="1" dirty="0" smtClean="0"/>
              <a:t>инициации</a:t>
            </a:r>
            <a:r>
              <a:rPr lang="ru-RU" dirty="0" smtClean="0"/>
              <a:t> </a:t>
            </a:r>
          </a:p>
          <a:p>
            <a:r>
              <a:rPr lang="ru-RU" b="1" i="1" dirty="0" err="1" smtClean="0"/>
              <a:t>Триггерный</a:t>
            </a:r>
            <a:r>
              <a:rPr lang="ru-RU" b="1" i="1" dirty="0" smtClean="0"/>
              <a:t> монитор</a:t>
            </a:r>
            <a:r>
              <a:rPr lang="ru-RU" dirty="0" smtClean="0"/>
              <a:t> получает данное сообщение и вызывает внешнее приложение</a:t>
            </a:r>
          </a:p>
          <a:p>
            <a:r>
              <a:rPr lang="ru-RU" dirty="0" smtClean="0"/>
              <a:t>Внешнее приложение задается специальным объектом менеджера очередей – </a:t>
            </a:r>
            <a:r>
              <a:rPr lang="ru-RU" b="1" i="1" dirty="0" smtClean="0"/>
              <a:t>процессом (</a:t>
            </a:r>
            <a:r>
              <a:rPr lang="en-US" b="1" i="1" dirty="0" smtClean="0"/>
              <a:t>process</a:t>
            </a:r>
            <a:r>
              <a:rPr lang="ru-RU" b="1" i="1" dirty="0" smtClean="0"/>
              <a:t>)</a:t>
            </a:r>
            <a:endParaRPr lang="ru-RU" b="1" i="1" dirty="0"/>
          </a:p>
        </p:txBody>
      </p:sp>
      <p:graphicFrame>
        <p:nvGraphicFramePr>
          <p:cNvPr id="116737" name="Object 6"/>
          <p:cNvGraphicFramePr>
            <a:graphicFrameLocks noChangeAspect="1"/>
          </p:cNvGraphicFramePr>
          <p:nvPr/>
        </p:nvGraphicFramePr>
        <p:xfrm>
          <a:off x="1835696" y="3933056"/>
          <a:ext cx="5721363" cy="2736304"/>
        </p:xfrm>
        <a:graphic>
          <a:graphicData uri="http://schemas.openxmlformats.org/presentationml/2006/ole">
            <p:oleObj spid="_x0000_s116737" name="Рисунок" r:id="rId3" imgW="4804969" imgH="2294076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4.15.1 </a:t>
            </a:r>
            <a:r>
              <a:rPr lang="ru-RU" dirty="0" err="1" smtClean="0"/>
              <a:t>Триггерные</a:t>
            </a:r>
            <a:r>
              <a:rPr lang="ru-RU" dirty="0" smtClean="0"/>
              <a:t> события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7123" y="1448781"/>
            <a:ext cx="8235100" cy="3924436"/>
          </a:xfrm>
        </p:spPr>
        <p:txBody>
          <a:bodyPr/>
          <a:lstStyle/>
          <a:p>
            <a:r>
              <a:rPr lang="ru-RU" b="1" i="1" dirty="0" err="1" smtClean="0"/>
              <a:t>Триггерное</a:t>
            </a:r>
            <a:r>
              <a:rPr lang="ru-RU" b="1" i="1" dirty="0" smtClean="0"/>
              <a:t> событие (</a:t>
            </a:r>
            <a:r>
              <a:rPr lang="en-US" b="1" i="1" dirty="0" smtClean="0"/>
              <a:t>trigger event)</a:t>
            </a:r>
            <a:r>
              <a:rPr lang="ru-RU" dirty="0" smtClean="0"/>
              <a:t>:</a:t>
            </a:r>
          </a:p>
          <a:p>
            <a:pPr lvl="1">
              <a:lnSpc>
                <a:spcPct val="80000"/>
              </a:lnSpc>
            </a:pPr>
            <a:r>
              <a:rPr lang="en-US" b="1" i="1" dirty="0" smtClean="0"/>
              <a:t>FIRST</a:t>
            </a:r>
            <a:r>
              <a:rPr lang="ru-RU" dirty="0" smtClean="0"/>
              <a:t> - генерируется при поступлении в очередь первого сообщения с приоритетом </a:t>
            </a:r>
            <a:r>
              <a:rPr lang="en-US" i="1" dirty="0" smtClean="0"/>
              <a:t>trigger message priority</a:t>
            </a:r>
            <a:r>
              <a:rPr lang="ru-RU" dirty="0" smtClean="0"/>
              <a:t> или более высоким приоритетом</a:t>
            </a: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en-US" b="1" i="1" dirty="0" smtClean="0"/>
              <a:t>EVERY</a:t>
            </a:r>
            <a:r>
              <a:rPr lang="ru-RU" dirty="0" smtClean="0"/>
              <a:t> - генерируется при поступлении каждого нового сообщения с приоритетом </a:t>
            </a:r>
            <a:r>
              <a:rPr lang="en-US" i="1" dirty="0" smtClean="0"/>
              <a:t>trigger message priority</a:t>
            </a:r>
            <a:r>
              <a:rPr lang="ru-RU" dirty="0" smtClean="0"/>
              <a:t> или более высоким приоритетом</a:t>
            </a: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en-US" b="1" i="1" dirty="0" smtClean="0"/>
              <a:t>DEPTH</a:t>
            </a:r>
            <a:r>
              <a:rPr lang="ru-RU" dirty="0" smtClean="0"/>
              <a:t> - генерируется в том случае, если количество сообщений в очереди с приоритетом </a:t>
            </a:r>
            <a:r>
              <a:rPr lang="en-US" i="1" dirty="0" smtClean="0"/>
              <a:t>trigger message priority</a:t>
            </a:r>
            <a:r>
              <a:rPr lang="ru-RU" dirty="0" smtClean="0"/>
              <a:t> или более высоким приоритетом равняется значению </a:t>
            </a:r>
            <a:r>
              <a:rPr lang="en-US" i="1" dirty="0" smtClean="0"/>
              <a:t>trigger depth</a:t>
            </a:r>
            <a:endParaRPr lang="en-US" dirty="0" smtClean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Тема 5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Основы администрирования</a:t>
            </a:r>
            <a:endParaRPr lang="ru-RU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ru-RU" dirty="0" smtClean="0"/>
              <a:t>Основы администрирования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528" y="1196752"/>
            <a:ext cx="4464496" cy="5308054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Средства администрирования</a:t>
            </a:r>
          </a:p>
          <a:p>
            <a:pPr lvl="1"/>
            <a:r>
              <a:rPr lang="ru-RU" dirty="0" smtClean="0"/>
              <a:t>Управляющие команды</a:t>
            </a:r>
          </a:p>
          <a:p>
            <a:pPr lvl="1"/>
            <a:r>
              <a:rPr lang="ru-RU" dirty="0" smtClean="0"/>
              <a:t>Команды </a:t>
            </a:r>
            <a:r>
              <a:rPr lang="en-US" dirty="0" smtClean="0"/>
              <a:t>MQSC</a:t>
            </a:r>
          </a:p>
          <a:p>
            <a:pPr lvl="1"/>
            <a:r>
              <a:rPr lang="ru-RU" dirty="0" smtClean="0"/>
              <a:t>Команды </a:t>
            </a:r>
            <a:r>
              <a:rPr lang="en-US" dirty="0" smtClean="0"/>
              <a:t>PCF</a:t>
            </a:r>
          </a:p>
          <a:p>
            <a:pPr lvl="1"/>
            <a:r>
              <a:rPr lang="en-US" dirty="0" smtClean="0"/>
              <a:t>MQ Explorer</a:t>
            </a:r>
            <a:endParaRPr lang="ru-RU" dirty="0" smtClean="0"/>
          </a:p>
          <a:p>
            <a:r>
              <a:rPr lang="ru-RU" dirty="0" smtClean="0"/>
              <a:t>Управление менеджером очередей</a:t>
            </a:r>
          </a:p>
          <a:p>
            <a:pPr lvl="1"/>
            <a:r>
              <a:rPr lang="ru-RU" dirty="0" smtClean="0"/>
              <a:t>Параметры менеджера очередей</a:t>
            </a:r>
          </a:p>
          <a:p>
            <a:pPr lvl="1"/>
            <a:r>
              <a:rPr lang="ru-RU" dirty="0" smtClean="0"/>
              <a:t>Создание и удаление менеджера очередей</a:t>
            </a:r>
          </a:p>
          <a:p>
            <a:pPr lvl="1"/>
            <a:r>
              <a:rPr lang="ru-RU" dirty="0" smtClean="0"/>
              <a:t>Запуск и остановка менеджера очередей</a:t>
            </a:r>
          </a:p>
          <a:p>
            <a:pPr lvl="1"/>
            <a:r>
              <a:rPr lang="ru-RU" dirty="0" smtClean="0"/>
              <a:t>Файлы ошибок</a:t>
            </a:r>
          </a:p>
          <a:p>
            <a:pPr lvl="1"/>
            <a:r>
              <a:rPr lang="ru-RU" dirty="0" err="1" smtClean="0"/>
              <a:t>Журналирование</a:t>
            </a:r>
            <a:endParaRPr lang="ru-RU" dirty="0" smtClean="0"/>
          </a:p>
          <a:p>
            <a:r>
              <a:rPr lang="ru-RU" dirty="0" smtClean="0"/>
              <a:t>Именование объектов</a:t>
            </a:r>
          </a:p>
          <a:p>
            <a:pPr lvl="1"/>
            <a:r>
              <a:rPr lang="ru-RU" dirty="0" smtClean="0"/>
              <a:t>Системные объекты</a:t>
            </a:r>
          </a:p>
          <a:p>
            <a:r>
              <a:rPr lang="ru-RU" dirty="0" smtClean="0"/>
              <a:t>Службы менеджера очередей</a:t>
            </a:r>
          </a:p>
          <a:p>
            <a:pPr lvl="1"/>
            <a:r>
              <a:rPr lang="ru-RU" dirty="0" smtClean="0"/>
              <a:t>Получатель запросов</a:t>
            </a:r>
          </a:p>
          <a:p>
            <a:pPr lvl="1"/>
            <a:r>
              <a:rPr lang="ru-RU" dirty="0" smtClean="0"/>
              <a:t>Командный сервер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427984" y="1196752"/>
            <a:ext cx="4392488" cy="5308054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Управление очередями</a:t>
            </a:r>
          </a:p>
          <a:p>
            <a:pPr lvl="1"/>
            <a:r>
              <a:rPr lang="ru-RU" dirty="0" smtClean="0"/>
              <a:t>Параметры локальных очередей</a:t>
            </a:r>
          </a:p>
          <a:p>
            <a:pPr lvl="1"/>
            <a:r>
              <a:rPr lang="ru-RU" dirty="0" smtClean="0"/>
              <a:t>Создание и настройка локальных очередей</a:t>
            </a:r>
          </a:p>
          <a:p>
            <a:pPr lvl="1"/>
            <a:r>
              <a:rPr lang="ru-RU" dirty="0" smtClean="0"/>
              <a:t>Параметры модельных очередей</a:t>
            </a:r>
          </a:p>
          <a:p>
            <a:pPr lvl="1"/>
            <a:r>
              <a:rPr lang="ru-RU" dirty="0" smtClean="0"/>
              <a:t>Создание и настройка модельных очередей</a:t>
            </a:r>
          </a:p>
          <a:p>
            <a:pPr lvl="1"/>
            <a:r>
              <a:rPr lang="ru-RU" dirty="0" smtClean="0"/>
              <a:t>Параметры </a:t>
            </a:r>
            <a:r>
              <a:rPr lang="ru-RU" dirty="0" err="1" smtClean="0"/>
              <a:t>псевдоочередей</a:t>
            </a:r>
            <a:endParaRPr lang="ru-RU" dirty="0" smtClean="0"/>
          </a:p>
          <a:p>
            <a:pPr lvl="1"/>
            <a:r>
              <a:rPr lang="ru-RU" dirty="0" smtClean="0"/>
              <a:t>Создание и настройка </a:t>
            </a:r>
            <a:r>
              <a:rPr lang="ru-RU" dirty="0" err="1" smtClean="0"/>
              <a:t>псевдоочередей</a:t>
            </a:r>
            <a:endParaRPr lang="ru-RU" dirty="0" smtClean="0"/>
          </a:p>
          <a:p>
            <a:pPr lvl="1"/>
            <a:r>
              <a:rPr lang="ru-RU" dirty="0" smtClean="0"/>
              <a:t>Параметры удаленных очередей</a:t>
            </a:r>
          </a:p>
          <a:p>
            <a:pPr lvl="1"/>
            <a:r>
              <a:rPr lang="ru-RU" dirty="0" smtClean="0"/>
              <a:t>Создание и настройка удаленных очередей</a:t>
            </a:r>
          </a:p>
          <a:p>
            <a:pPr lvl="1"/>
            <a:r>
              <a:rPr lang="ru-RU" dirty="0" smtClean="0"/>
              <a:t>Просмотр параметров очередей</a:t>
            </a:r>
          </a:p>
          <a:p>
            <a:r>
              <a:rPr lang="ru-RU" dirty="0" smtClean="0"/>
              <a:t>Работа с сообщениями</a:t>
            </a:r>
          </a:p>
          <a:p>
            <a:r>
              <a:rPr lang="ru-RU" dirty="0" smtClean="0"/>
              <a:t>Безопасность в </a:t>
            </a:r>
            <a:r>
              <a:rPr lang="en-US" dirty="0" smtClean="0"/>
              <a:t>MQ</a:t>
            </a:r>
          </a:p>
          <a:p>
            <a:pPr lvl="1"/>
            <a:r>
              <a:rPr lang="ru-RU" dirty="0" smtClean="0"/>
              <a:t>Предоставление и отзыв полномочий</a:t>
            </a:r>
          </a:p>
          <a:p>
            <a:pPr lvl="1"/>
            <a:r>
              <a:rPr lang="ru-RU" dirty="0" smtClean="0"/>
              <a:t>Просмотр полномочий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5.1 Средства администрирования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Управляющие команды</a:t>
            </a:r>
          </a:p>
          <a:p>
            <a:r>
              <a:rPr lang="ru-RU" dirty="0" smtClean="0"/>
              <a:t>Команды </a:t>
            </a:r>
            <a:r>
              <a:rPr lang="en-US" dirty="0" smtClean="0"/>
              <a:t>MQSC</a:t>
            </a:r>
          </a:p>
          <a:p>
            <a:r>
              <a:rPr lang="ru-RU" dirty="0" smtClean="0"/>
              <a:t>Команды </a:t>
            </a:r>
            <a:r>
              <a:rPr lang="en-US" dirty="0" smtClean="0"/>
              <a:t>PCF</a:t>
            </a:r>
          </a:p>
          <a:p>
            <a:r>
              <a:rPr lang="en-US" dirty="0" smtClean="0"/>
              <a:t>IBM MQ Explorer</a:t>
            </a:r>
            <a:endParaRPr lang="ru-RU" dirty="0"/>
          </a:p>
        </p:txBody>
      </p:sp>
      <p:graphicFrame>
        <p:nvGraphicFramePr>
          <p:cNvPr id="123906" name="Object 4"/>
          <p:cNvGraphicFramePr>
            <a:graphicFrameLocks noChangeAspect="1"/>
          </p:cNvGraphicFramePr>
          <p:nvPr/>
        </p:nvGraphicFramePr>
        <p:xfrm>
          <a:off x="395536" y="4221088"/>
          <a:ext cx="3313112" cy="2281237"/>
        </p:xfrm>
        <a:graphic>
          <a:graphicData uri="http://schemas.openxmlformats.org/presentationml/2006/ole">
            <p:oleObj spid="_x0000_s123906" name="Рисунок" r:id="rId3" imgW="2170416" imgH="1495432" progId="Word.Picture.8">
              <p:embed/>
            </p:oleObj>
          </a:graphicData>
        </a:graphic>
      </p:graphicFrame>
      <p:graphicFrame>
        <p:nvGraphicFramePr>
          <p:cNvPr id="123907" name="Object 6"/>
          <p:cNvGraphicFramePr>
            <a:graphicFrameLocks noChangeAspect="1"/>
          </p:cNvGraphicFramePr>
          <p:nvPr/>
        </p:nvGraphicFramePr>
        <p:xfrm>
          <a:off x="3779912" y="4149080"/>
          <a:ext cx="4321175" cy="2433637"/>
        </p:xfrm>
        <a:graphic>
          <a:graphicData uri="http://schemas.openxmlformats.org/presentationml/2006/ole">
            <p:oleObj spid="_x0000_s123907" name="Рисунок" r:id="rId4" imgW="2856892" imgH="1608804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5.</a:t>
            </a:r>
            <a:r>
              <a:rPr lang="en-US" dirty="0" smtClean="0"/>
              <a:t>1.1</a:t>
            </a:r>
            <a:r>
              <a:rPr lang="ru-RU" dirty="0" smtClean="0"/>
              <a:t> Управляющие команды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Предназначены для локального администрирования</a:t>
            </a:r>
          </a:p>
          <a:p>
            <a:r>
              <a:rPr lang="ru-RU" dirty="0" smtClean="0"/>
              <a:t>Позволяют создавать и удалять менеджеры очередей</a:t>
            </a:r>
          </a:p>
          <a:p>
            <a:r>
              <a:rPr lang="ru-RU" dirty="0" smtClean="0"/>
              <a:t>Выполняют запуск и остановку менеджеров очередей</a:t>
            </a:r>
          </a:p>
          <a:p>
            <a:r>
              <a:rPr lang="ru-RU" dirty="0" smtClean="0"/>
              <a:t>Управляют служебными программами менеджера очередей</a:t>
            </a:r>
          </a:p>
          <a:p>
            <a:r>
              <a:rPr lang="ru-RU" dirty="0" smtClean="0"/>
              <a:t>Управляют правами доступа к объектам </a:t>
            </a:r>
            <a:r>
              <a:rPr lang="en-US" dirty="0" err="1" smtClean="0"/>
              <a:t>WebSphere</a:t>
            </a:r>
            <a:r>
              <a:rPr lang="en-US" dirty="0" smtClean="0"/>
              <a:t> MQ</a:t>
            </a:r>
            <a:endParaRPr lang="ru-RU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5.1.2 </a:t>
            </a:r>
            <a:r>
              <a:rPr lang="ru-RU" dirty="0" smtClean="0"/>
              <a:t>Команды </a:t>
            </a:r>
            <a:r>
              <a:rPr lang="en-US" dirty="0" smtClean="0"/>
              <a:t>MQSC</a:t>
            </a:r>
            <a:endParaRPr lang="ru-RU" dirty="0" smtClean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5770563" cy="4525963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sz="2600" dirty="0" smtClean="0"/>
              <a:t>MQSC = MQ Script Commands</a:t>
            </a:r>
            <a:endParaRPr lang="ru-RU" sz="2600" dirty="0" smtClean="0"/>
          </a:p>
          <a:p>
            <a:pPr eaLnBrk="1" hangingPunct="1">
              <a:lnSpc>
                <a:spcPct val="100000"/>
              </a:lnSpc>
            </a:pPr>
            <a:r>
              <a:rPr lang="ru-RU" sz="2600" dirty="0" smtClean="0"/>
              <a:t>Используются для локального и удаленного администрирования</a:t>
            </a:r>
          </a:p>
          <a:p>
            <a:pPr eaLnBrk="1" hangingPunct="1">
              <a:lnSpc>
                <a:spcPct val="100000"/>
              </a:lnSpc>
            </a:pPr>
            <a:r>
              <a:rPr lang="ru-RU" sz="2600" dirty="0" smtClean="0"/>
              <a:t>Позволяют создавать и настраивать объекты менеджера очередей (очереди, определения каналов, процессы, …)</a:t>
            </a:r>
          </a:p>
          <a:p>
            <a:pPr eaLnBrk="1" hangingPunct="1">
              <a:lnSpc>
                <a:spcPct val="100000"/>
              </a:lnSpc>
            </a:pPr>
            <a:r>
              <a:rPr lang="ru-RU" sz="2600" dirty="0" smtClean="0"/>
              <a:t>Позволяют изменять настройки менеджера очередей</a:t>
            </a:r>
          </a:p>
          <a:p>
            <a:pPr eaLnBrk="1" hangingPunct="1">
              <a:lnSpc>
                <a:spcPct val="100000"/>
              </a:lnSpc>
            </a:pPr>
            <a:r>
              <a:rPr lang="ru-RU" sz="2600" dirty="0" smtClean="0"/>
              <a:t>Выполняются из командного процессора</a:t>
            </a:r>
          </a:p>
        </p:txBody>
      </p:sp>
      <p:sp>
        <p:nvSpPr>
          <p:cNvPr id="15258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300788" y="1600200"/>
            <a:ext cx="2386012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smtClean="0"/>
              <a:t>DEFINE</a:t>
            </a:r>
            <a:endParaRPr lang="ru-RU" sz="2600" smtClean="0"/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ALTER</a:t>
            </a:r>
            <a:endParaRPr lang="ru-RU" sz="2600" smtClean="0"/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DELETE</a:t>
            </a:r>
            <a:endParaRPr lang="ru-RU" sz="2600" smtClean="0"/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DISPLAY</a:t>
            </a:r>
            <a:endParaRPr lang="ru-RU" sz="2600" smtClean="0"/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START</a:t>
            </a:r>
            <a:endParaRPr lang="ru-RU" sz="2600" smtClean="0"/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STOP</a:t>
            </a:r>
            <a:endParaRPr lang="ru-RU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5.1.2.1 </a:t>
            </a:r>
            <a:r>
              <a:rPr lang="ru-RU" dirty="0" smtClean="0"/>
              <a:t>Командный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процессор </a:t>
            </a:r>
            <a:r>
              <a:rPr lang="en-US" dirty="0" smtClean="0"/>
              <a:t>MQSC</a:t>
            </a:r>
            <a:endParaRPr lang="ru-RU" dirty="0" smtClean="0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300990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ru-RU" sz="2600" dirty="0" smtClean="0"/>
              <a:t>Командный процессор </a:t>
            </a:r>
            <a:r>
              <a:rPr lang="en-US" sz="2600" dirty="0" smtClean="0"/>
              <a:t>MQSC </a:t>
            </a:r>
            <a:r>
              <a:rPr lang="ru-RU" sz="2600" dirty="0" smtClean="0"/>
              <a:t>обеспечивает выполнение команд </a:t>
            </a:r>
            <a:r>
              <a:rPr lang="en-US" sz="2600" dirty="0" smtClean="0"/>
              <a:t>MQSC</a:t>
            </a:r>
          </a:p>
          <a:p>
            <a:pPr eaLnBrk="1" hangingPunct="1">
              <a:lnSpc>
                <a:spcPct val="100000"/>
              </a:lnSpc>
            </a:pPr>
            <a:r>
              <a:rPr lang="ru-RU" sz="2600" dirty="0" smtClean="0"/>
              <a:t>Вызывается при помощи управляющей команды </a:t>
            </a:r>
            <a:r>
              <a:rPr lang="en-US" sz="2600" dirty="0" err="1" smtClean="0"/>
              <a:t>runmqsc</a:t>
            </a:r>
            <a:endParaRPr lang="ru-RU" sz="2600" dirty="0" smtClean="0"/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00200"/>
            <a:ext cx="4038600" cy="2862263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sz="2600" smtClean="0"/>
              <a:t>Verification mode (</a:t>
            </a:r>
            <a:r>
              <a:rPr lang="ru-RU" sz="2600" smtClean="0"/>
              <a:t>режим проверки </a:t>
            </a:r>
            <a:r>
              <a:rPr lang="en-US" sz="2600" smtClean="0"/>
              <a:t>)</a:t>
            </a:r>
          </a:p>
          <a:p>
            <a:pPr eaLnBrk="1" hangingPunct="1">
              <a:lnSpc>
                <a:spcPct val="100000"/>
              </a:lnSpc>
            </a:pPr>
            <a:r>
              <a:rPr lang="en-US" sz="2600" smtClean="0"/>
              <a:t>Direct mode</a:t>
            </a:r>
            <a:r>
              <a:rPr lang="ru-RU" sz="2600" smtClean="0"/>
              <a:t> (локальный режим)</a:t>
            </a:r>
          </a:p>
          <a:p>
            <a:pPr eaLnBrk="1" hangingPunct="1">
              <a:lnSpc>
                <a:spcPct val="100000"/>
              </a:lnSpc>
            </a:pPr>
            <a:r>
              <a:rPr lang="en-US" sz="2600" smtClean="0"/>
              <a:t>Indirect mode</a:t>
            </a:r>
            <a:r>
              <a:rPr lang="ru-RU" sz="2600" smtClean="0"/>
              <a:t> (удаленный режим)</a:t>
            </a:r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179388" y="4724400"/>
            <a:ext cx="8748712" cy="119062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342900"/>
            <a:r>
              <a:rPr lang="ru-RU">
                <a:latin typeface="Courier New" pitchFamily="49" charset="0"/>
              </a:rPr>
              <a:t>runmqsc----+-------------------</a:t>
            </a:r>
            <a:r>
              <a:rPr lang="en-US">
                <a:latin typeface="Courier New" pitchFamily="49" charset="0"/>
              </a:rPr>
              <a:t>-</a:t>
            </a:r>
            <a:r>
              <a:rPr lang="ru-RU">
                <a:latin typeface="Courier New" pitchFamily="49" charset="0"/>
              </a:rPr>
              <a:t>----+-</a:t>
            </a:r>
            <a:r>
              <a:rPr lang="en-US">
                <a:latin typeface="Courier New" pitchFamily="49" charset="0"/>
              </a:rPr>
              <a:t>-</a:t>
            </a:r>
            <a:r>
              <a:rPr lang="ru-RU">
                <a:latin typeface="Courier New" pitchFamily="49" charset="0"/>
              </a:rPr>
              <a:t>-+--</a:t>
            </a:r>
            <a:r>
              <a:rPr lang="en-US">
                <a:latin typeface="Courier New" pitchFamily="49" charset="0"/>
              </a:rPr>
              <a:t>-</a:t>
            </a:r>
            <a:r>
              <a:rPr lang="ru-RU">
                <a:latin typeface="Courier New" pitchFamily="49" charset="0"/>
              </a:rPr>
              <a:t>--------+--</a:t>
            </a:r>
            <a:r>
              <a:rPr lang="en-US">
                <a:latin typeface="Courier New" pitchFamily="49" charset="0"/>
              </a:rPr>
              <a:t>--&gt;&lt;</a:t>
            </a:r>
            <a:endParaRPr lang="ru-RU">
              <a:latin typeface="Courier New" pitchFamily="49" charset="0"/>
            </a:endParaRPr>
          </a:p>
          <a:p>
            <a:pPr indent="342900"/>
            <a:r>
              <a:rPr lang="ru-RU">
                <a:latin typeface="Courier New" pitchFamily="49" charset="0"/>
              </a:rPr>
              <a:t>           +- -v -------------</a:t>
            </a:r>
            <a:r>
              <a:rPr lang="en-US">
                <a:latin typeface="Courier New" pitchFamily="49" charset="0"/>
              </a:rPr>
              <a:t>-</a:t>
            </a:r>
            <a:r>
              <a:rPr lang="ru-RU">
                <a:latin typeface="Courier New" pitchFamily="49" charset="0"/>
              </a:rPr>
              <a:t>-----+   '-</a:t>
            </a:r>
            <a:r>
              <a:rPr lang="en-US">
                <a:latin typeface="Courier New" pitchFamily="49" charset="0"/>
              </a:rPr>
              <a:t>%</a:t>
            </a:r>
            <a:r>
              <a:rPr lang="ru-RU">
                <a:latin typeface="Courier New" pitchFamily="49" charset="0"/>
              </a:rPr>
              <a:t>QMgrName-'      </a:t>
            </a:r>
          </a:p>
          <a:p>
            <a:pPr indent="342900"/>
            <a:r>
              <a:rPr lang="ru-RU">
                <a:latin typeface="Courier New" pitchFamily="49" charset="0"/>
              </a:rPr>
              <a:t>           '- -w </a:t>
            </a:r>
            <a:r>
              <a:rPr lang="en-US">
                <a:latin typeface="Courier New" pitchFamily="49" charset="0"/>
              </a:rPr>
              <a:t>%</a:t>
            </a:r>
            <a:r>
              <a:rPr lang="ru-RU">
                <a:latin typeface="Courier New" pitchFamily="49" charset="0"/>
              </a:rPr>
              <a:t>WaitTime-+------+-'                      </a:t>
            </a:r>
          </a:p>
          <a:p>
            <a:pPr indent="342900"/>
            <a:r>
              <a:rPr lang="ru-RU">
                <a:latin typeface="Courier New" pitchFamily="49" charset="0"/>
              </a:rPr>
              <a:t>                         </a:t>
            </a:r>
            <a:r>
              <a:rPr lang="en-US">
                <a:latin typeface="Courier New" pitchFamily="49" charset="0"/>
              </a:rPr>
              <a:t> </a:t>
            </a:r>
            <a:r>
              <a:rPr lang="ru-RU">
                <a:latin typeface="Courier New" pitchFamily="49" charset="0"/>
              </a:rPr>
              <a:t> '- -x -'                       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1.4.1 Синхронное и </a:t>
            </a:r>
            <a:br>
              <a:rPr lang="ru-RU" dirty="0" smtClean="0"/>
            </a:br>
            <a:r>
              <a:rPr lang="ru-RU" dirty="0" smtClean="0"/>
              <a:t>асинхронное взаимодействие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528" y="1340768"/>
            <a:ext cx="8208912" cy="5040559"/>
          </a:xfrm>
        </p:spPr>
        <p:txBody>
          <a:bodyPr>
            <a:normAutofit fontScale="62500" lnSpcReduction="20000"/>
          </a:bodyPr>
          <a:lstStyle/>
          <a:p>
            <a:r>
              <a:rPr lang="ru-RU" i="1" dirty="0" smtClean="0"/>
              <a:t>Синхронное взаимодействие</a:t>
            </a:r>
          </a:p>
          <a:p>
            <a:pPr lvl="1"/>
            <a:r>
              <a:rPr lang="ru-RU" dirty="0" smtClean="0"/>
              <a:t>предполагает последовательный обмен сообщениями </a:t>
            </a:r>
          </a:p>
          <a:p>
            <a:pPr lvl="1"/>
            <a:r>
              <a:rPr lang="ru-RU" dirty="0" smtClean="0"/>
              <a:t>приложение отправляет другому приложению запрос и переходит в режим ожидания ответа на сообщение</a:t>
            </a:r>
          </a:p>
          <a:p>
            <a:pPr lvl="1"/>
            <a:r>
              <a:rPr lang="ru-RU" dirty="0" smtClean="0"/>
              <a:t>в случае, если в течение заданного времени ответ не получен, сеанс взаимодействия завершается ошибкой</a:t>
            </a:r>
          </a:p>
          <a:p>
            <a:pPr lvl="1"/>
            <a:r>
              <a:rPr lang="ru-RU" dirty="0" smtClean="0"/>
              <a:t>возможно только при одновременной активности взаимодействующих приложений</a:t>
            </a:r>
          </a:p>
          <a:p>
            <a:pPr lvl="1"/>
            <a:endParaRPr lang="ru-RU" dirty="0" smtClean="0"/>
          </a:p>
          <a:p>
            <a:r>
              <a:rPr lang="ru-RU" i="1" dirty="0" smtClean="0"/>
              <a:t>Асинхронное взаимодействие</a:t>
            </a:r>
          </a:p>
          <a:p>
            <a:pPr lvl="1"/>
            <a:r>
              <a:rPr lang="ru-RU" dirty="0" smtClean="0"/>
              <a:t>не предполагает последовательного обмена сообщениями и их строгой очередности</a:t>
            </a:r>
          </a:p>
          <a:p>
            <a:pPr lvl="1"/>
            <a:r>
              <a:rPr lang="ru-RU" dirty="0" smtClean="0"/>
              <a:t>приложение отправляет свой запрос другому приложению и не ждет непременного ответа от него, а продолжает свое нормальное функционирование. </a:t>
            </a:r>
          </a:p>
          <a:p>
            <a:pPr lvl="1"/>
            <a:r>
              <a:rPr lang="ru-RU" dirty="0" smtClean="0"/>
              <a:t>после отправки запроса приложение-отправитель периодически проверяет наличие ответа</a:t>
            </a:r>
          </a:p>
          <a:p>
            <a:pPr lvl="1"/>
            <a:r>
              <a:rPr lang="ru-RU" dirty="0" smtClean="0"/>
              <a:t>возможно при отсутствии постоянной линии связи между приложениями </a:t>
            </a:r>
            <a:endParaRPr lang="ru-RU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5.1.3 </a:t>
            </a:r>
            <a:r>
              <a:rPr lang="ru-RU" dirty="0" smtClean="0"/>
              <a:t>Команды </a:t>
            </a:r>
            <a:r>
              <a:rPr lang="en-US" dirty="0" smtClean="0"/>
              <a:t>PCF</a:t>
            </a:r>
            <a:endParaRPr lang="ru-RU" dirty="0" smtClean="0"/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978400" cy="2548880"/>
          </a:xfrm>
        </p:spPr>
        <p:txBody>
          <a:bodyPr/>
          <a:lstStyle/>
          <a:p>
            <a:pPr eaLnBrk="1" hangingPunct="1"/>
            <a:r>
              <a:rPr lang="ru-RU" sz="2200" dirty="0" smtClean="0"/>
              <a:t>Используются для удаленного администрирования</a:t>
            </a:r>
          </a:p>
          <a:p>
            <a:pPr eaLnBrk="1" hangingPunct="1"/>
            <a:r>
              <a:rPr lang="ru-RU" sz="2200" dirty="0" smtClean="0"/>
              <a:t>Предназначены для управления объектами менеджера очередей</a:t>
            </a:r>
          </a:p>
          <a:p>
            <a:pPr eaLnBrk="1" hangingPunct="1"/>
            <a:r>
              <a:rPr lang="ru-RU" sz="2200" dirty="0" smtClean="0"/>
              <a:t>Представляют собой сообщения специального формата</a:t>
            </a:r>
          </a:p>
        </p:txBody>
      </p:sp>
      <p:sp>
        <p:nvSpPr>
          <p:cNvPr id="3175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435600" y="1600200"/>
            <a:ext cx="3251200" cy="2640013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ru-RU" sz="2200" dirty="0" smtClean="0"/>
              <a:t>Записываются в командную очередь (</a:t>
            </a:r>
            <a:r>
              <a:rPr lang="en-US" sz="2200" dirty="0" smtClean="0"/>
              <a:t>Command queue</a:t>
            </a:r>
            <a:r>
              <a:rPr lang="ru-RU" sz="2200" dirty="0" smtClean="0"/>
              <a:t>)</a:t>
            </a:r>
            <a:endParaRPr lang="en-US" sz="2200" dirty="0" smtClean="0"/>
          </a:p>
          <a:p>
            <a:pPr eaLnBrk="1" hangingPunct="1"/>
            <a:r>
              <a:rPr lang="ru-RU" sz="2200" dirty="0" smtClean="0"/>
              <a:t>Обрабатываются командным сервером (</a:t>
            </a:r>
            <a:r>
              <a:rPr lang="en-US" sz="2200" dirty="0" smtClean="0"/>
              <a:t>Command server</a:t>
            </a:r>
            <a:r>
              <a:rPr lang="ru-RU" sz="2200" dirty="0" smtClean="0"/>
              <a:t>)</a:t>
            </a: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31746" name="Object 6"/>
          <p:cNvGraphicFramePr>
            <a:graphicFrameLocks noChangeAspect="1"/>
          </p:cNvGraphicFramePr>
          <p:nvPr/>
        </p:nvGraphicFramePr>
        <p:xfrm>
          <a:off x="611188" y="4005263"/>
          <a:ext cx="7705725" cy="2324100"/>
        </p:xfrm>
        <a:graphic>
          <a:graphicData uri="http://schemas.openxmlformats.org/presentationml/2006/ole">
            <p:oleObj spid="_x0000_s124930" name="Рисунок" r:id="rId3" imgW="5717027" imgH="1723256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5.1.4 IBM MQ Explorer</a:t>
            </a:r>
            <a:endParaRPr lang="ru-RU" dirty="0" smtClean="0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84784"/>
            <a:ext cx="8291513" cy="1062037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ru-RU" sz="2000" dirty="0" smtClean="0"/>
              <a:t>Графическое средство администрирования </a:t>
            </a:r>
            <a:r>
              <a:rPr lang="en-US" sz="2000" dirty="0" smtClean="0"/>
              <a:t>IBM MQ</a:t>
            </a:r>
            <a:r>
              <a:rPr lang="ru-RU" sz="2000" dirty="0" smtClean="0"/>
              <a:t>, выполняющееся под управлением платформы </a:t>
            </a:r>
            <a:r>
              <a:rPr lang="en-US" sz="2000" dirty="0" smtClean="0"/>
              <a:t>Eclipse</a:t>
            </a:r>
            <a:r>
              <a:rPr lang="ru-RU" sz="2000" dirty="0" smtClean="0"/>
              <a:t> </a:t>
            </a:r>
          </a:p>
          <a:p>
            <a:pPr eaLnBrk="1" hangingPunct="1">
              <a:lnSpc>
                <a:spcPct val="100000"/>
              </a:lnSpc>
            </a:pPr>
            <a:r>
              <a:rPr lang="ru-RU" sz="2000" dirty="0" smtClean="0"/>
              <a:t>Используется для локального и удаленного администрирования</a:t>
            </a:r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924944"/>
            <a:ext cx="6552728" cy="3580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5</a:t>
            </a:r>
            <a:r>
              <a:rPr lang="en-US" dirty="0" smtClean="0"/>
              <a:t>.2 </a:t>
            </a:r>
            <a:r>
              <a:rPr lang="ru-RU" dirty="0" smtClean="0"/>
              <a:t>Управление менеджером очередей</a:t>
            </a:r>
            <a:br>
              <a:rPr lang="ru-RU" dirty="0" smtClean="0"/>
            </a:br>
            <a:r>
              <a:rPr lang="ru-RU" dirty="0" smtClean="0"/>
              <a:t>5.2.1 Основные параметры</a:t>
            </a:r>
            <a:endParaRPr lang="ru-RU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340769"/>
            <a:ext cx="4038600" cy="51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dead-letter queue</a:t>
            </a: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 - очередь </a:t>
            </a:r>
            <a:r>
              <a:rPr kumimoji="0" lang="ru-RU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недоставленных</a:t>
            </a: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 сообщений </a:t>
            </a: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default  transmission queue</a:t>
            </a: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 - трансмиссионная очередь по умолчанию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log type</a:t>
            </a: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 - тип </a:t>
            </a:r>
            <a:r>
              <a:rPr kumimoji="0" lang="ru-RU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журналирования</a:t>
            </a: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log file pages</a:t>
            </a: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 - размер файла журнала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log path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 – </a:t>
            </a: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путь к файлам журнала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log primary files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 – </a:t>
            </a: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первичные файлы журнала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log secondary files</a:t>
            </a: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 – вторичные файлы журнала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648200" y="1340769"/>
            <a:ext cx="4038600" cy="511242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1" i="1" u="none" strike="noStrike" kern="0" cap="none" spc="0" normalizeH="0" baseline="0" noProof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maximum uncommitted messages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 – </a:t>
            </a:r>
            <a:r>
              <a:rPr kumimoji="0" lang="ru-RU" sz="2000" b="0" i="0" u="none" strike="noStrike" kern="0" cap="none" spc="0" normalizeH="0" baseline="0" noProof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максимальный размер транзакции</a:t>
            </a: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1" i="1" u="none" strike="noStrike" kern="0" cap="none" spc="0" normalizeH="0" baseline="0" noProof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auto channel definition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 </a:t>
            </a:r>
            <a:r>
              <a:rPr kumimoji="0" lang="ru-RU" sz="2000" b="0" i="0" u="none" strike="noStrike" kern="0" cap="none" spc="0" normalizeH="0" baseline="0" noProof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– автоматическое определение каналов</a:t>
            </a: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1" i="1" u="none" strike="noStrike" kern="0" cap="none" spc="0" normalizeH="0" baseline="0" noProof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maximum handle limit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 – </a:t>
            </a:r>
            <a:r>
              <a:rPr kumimoji="0" lang="ru-RU" sz="2000" b="0" i="0" u="none" strike="noStrike" kern="0" cap="none" spc="0" normalizeH="0" baseline="0" noProof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максимальный количество объектов приложения</a:t>
            </a: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1" i="1" u="none" strike="noStrike" kern="0" cap="none" spc="0" normalizeH="0" baseline="0" noProof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trigger time interval </a:t>
            </a:r>
            <a:r>
              <a:rPr kumimoji="0" lang="ru-RU" sz="2000" b="0" i="0" u="none" strike="noStrike" kern="0" cap="none" spc="0" normalizeH="0" baseline="0" noProof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– интервал триггеринга</a:t>
            </a: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1" i="1" u="none" strike="noStrike" kern="0" cap="none" spc="0" normalizeH="0" baseline="0" noProof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coded character set id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 (CCSID) – </a:t>
            </a:r>
            <a:r>
              <a:rPr kumimoji="0" lang="ru-RU" sz="2000" b="0" i="0" u="none" strike="noStrike" kern="0" cap="none" spc="0" normalizeH="0" baseline="0" noProof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кодовая страница</a:t>
            </a: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1" i="1" u="none" strike="noStrike" kern="0" cap="none" spc="0" normalizeH="0" baseline="0" noProof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maximum message length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 – </a:t>
            </a:r>
            <a:r>
              <a:rPr kumimoji="0" lang="ru-RU" sz="2000" b="0" i="0" u="none" strike="noStrike" kern="0" cap="none" spc="0" normalizeH="0" baseline="0" noProof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максимальная длина сообщения</a:t>
            </a:r>
            <a:endParaRPr kumimoji="0" lang="ru-RU" sz="2000" b="1" i="1" u="none" strike="noStrike" kern="0" cap="none" spc="0" normalizeH="0" baseline="0" noProof="0" smtClean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ru-RU" dirty="0" smtClean="0"/>
              <a:t>5.2.2 Создание </a:t>
            </a:r>
            <a:br>
              <a:rPr lang="ru-RU" dirty="0" smtClean="0"/>
            </a:br>
            <a:r>
              <a:rPr lang="ru-RU" dirty="0" smtClean="0"/>
              <a:t>менеджера очередей</a:t>
            </a:r>
          </a:p>
        </p:txBody>
      </p:sp>
      <p:sp>
        <p:nvSpPr>
          <p:cNvPr id="33797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00000"/>
              </a:lnSpc>
            </a:pPr>
            <a:r>
              <a:rPr lang="ru-RU" sz="2800" dirty="0" smtClean="0"/>
              <a:t>Менеджер очередей создается при помощи команды </a:t>
            </a:r>
            <a:r>
              <a:rPr lang="en-US" sz="2800" dirty="0" err="1" smtClean="0"/>
              <a:t>crtmqm</a:t>
            </a:r>
            <a:endParaRPr lang="ru-RU" sz="2800" dirty="0" smtClean="0"/>
          </a:p>
        </p:txBody>
      </p:sp>
      <p:graphicFrame>
        <p:nvGraphicFramePr>
          <p:cNvPr id="33794" name="Object 17"/>
          <p:cNvGraphicFramePr>
            <a:graphicFrameLocks noChangeAspect="1"/>
          </p:cNvGraphicFramePr>
          <p:nvPr>
            <p:ph idx="4294967295"/>
          </p:nvPr>
        </p:nvGraphicFramePr>
        <p:xfrm>
          <a:off x="1274233" y="1700809"/>
          <a:ext cx="6538127" cy="4459204"/>
        </p:xfrm>
        <a:graphic>
          <a:graphicData uri="http://schemas.openxmlformats.org/presentationml/2006/ole">
            <p:oleObj spid="_x0000_s128002" name="Visio" r:id="rId3" imgW="5753324" imgH="3924524" progId="Visio.Drawing.11">
              <p:embed/>
            </p:oleObj>
          </a:graphicData>
        </a:graphic>
      </p:graphicFrame>
      <p:sp>
        <p:nvSpPr>
          <p:cNvPr id="33799" name="Rectangle 22"/>
          <p:cNvSpPr>
            <a:spLocks noChangeArrowheads="1"/>
          </p:cNvSpPr>
          <p:nvPr/>
        </p:nvSpPr>
        <p:spPr bwMode="auto">
          <a:xfrm>
            <a:off x="539552" y="6237312"/>
            <a:ext cx="4794250" cy="366713"/>
          </a:xfrm>
          <a:prstGeom prst="rect">
            <a:avLst/>
          </a:prstGeom>
          <a:solidFill>
            <a:srgbClr val="FEDAC2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dirty="0" err="1"/>
              <a:t>crtmqm</a:t>
            </a:r>
            <a:r>
              <a:rPr lang="en-US" dirty="0"/>
              <a:t> -q -u DEAD.LETTER.QUEUE </a:t>
            </a:r>
            <a:r>
              <a:rPr lang="en-US" dirty="0" err="1"/>
              <a:t>MyQM</a:t>
            </a:r>
            <a:r>
              <a:rPr lang="ru-RU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ru-RU" dirty="0" smtClean="0"/>
              <a:t>5.2.3 Настройка менеджера очередей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29600" cy="576064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00000"/>
              </a:lnSpc>
            </a:pPr>
            <a:r>
              <a:rPr lang="ru-RU" sz="2400" dirty="0" smtClean="0"/>
              <a:t>Изменение конфигурационных параметров менеджера очередей осуществляется при помощи </a:t>
            </a:r>
            <a:r>
              <a:rPr lang="en-US" sz="2400" dirty="0" smtClean="0"/>
              <a:t>MQSC-</a:t>
            </a:r>
            <a:r>
              <a:rPr lang="ru-RU" sz="2400" dirty="0" smtClean="0"/>
              <a:t>команды </a:t>
            </a:r>
            <a:r>
              <a:rPr lang="en-US" sz="2400" dirty="0" smtClean="0"/>
              <a:t>ALTER QMGR</a:t>
            </a:r>
            <a:endParaRPr lang="ru-RU" sz="2400" dirty="0" smtClean="0"/>
          </a:p>
          <a:p>
            <a:pPr eaLnBrk="1" hangingPunct="1">
              <a:lnSpc>
                <a:spcPct val="100000"/>
              </a:lnSpc>
            </a:pPr>
            <a:endParaRPr lang="ru-RU" sz="2400" dirty="0" smtClean="0"/>
          </a:p>
        </p:txBody>
      </p:sp>
      <p:graphicFrame>
        <p:nvGraphicFramePr>
          <p:cNvPr id="34818" name="Object 7"/>
          <p:cNvGraphicFramePr>
            <a:graphicFrameLocks noChangeAspect="1"/>
          </p:cNvGraphicFramePr>
          <p:nvPr/>
        </p:nvGraphicFramePr>
        <p:xfrm>
          <a:off x="764872" y="1988840"/>
          <a:ext cx="7551544" cy="3532039"/>
        </p:xfrm>
        <a:graphic>
          <a:graphicData uri="http://schemas.openxmlformats.org/presentationml/2006/ole">
            <p:oleObj spid="_x0000_s129026" name="Visio" r:id="rId3" imgW="5723412" imgH="2686792" progId="Visio.Drawing.11">
              <p:embed/>
            </p:oleObj>
          </a:graphicData>
        </a:graphic>
      </p:graphicFrame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755650" y="5815285"/>
            <a:ext cx="4968875" cy="854075"/>
          </a:xfrm>
          <a:prstGeom prst="rect">
            <a:avLst/>
          </a:prstGeom>
          <a:solidFill>
            <a:srgbClr val="FEDAC2"/>
          </a:solidFill>
          <a:ln w="9525">
            <a:noFill/>
            <a:miter lim="800000"/>
            <a:headEnd/>
            <a:tailEnd/>
          </a:ln>
        </p:spPr>
        <p:txBody>
          <a:bodyPr tIns="30153" bIns="0" anchor="ctr">
            <a:spAutoFit/>
          </a:bodyPr>
          <a:lstStyle/>
          <a:p>
            <a:r>
              <a:rPr lang="en-US" dirty="0"/>
              <a:t>ALTER QMGR </a:t>
            </a:r>
            <a:endParaRPr lang="ru-RU" dirty="0"/>
          </a:p>
          <a:p>
            <a:r>
              <a:rPr lang="ru-RU" dirty="0"/>
              <a:t>    </a:t>
            </a:r>
            <a:r>
              <a:rPr lang="en-US" dirty="0"/>
              <a:t>DEADQ(SYSTEM.DEAD.LETTER.QUEUE)</a:t>
            </a:r>
            <a:endParaRPr lang="ru-RU" dirty="0"/>
          </a:p>
          <a:p>
            <a:r>
              <a:rPr lang="ru-RU" dirty="0"/>
              <a:t>    </a:t>
            </a:r>
            <a:r>
              <a:rPr lang="en-US" dirty="0"/>
              <a:t>MAXMSGL(1048576)    </a:t>
            </a:r>
            <a:r>
              <a:rPr lang="ru-RU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5.2.4 Запуск менеджера очередей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921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 smtClean="0"/>
              <a:t>Для запуска менеджера очередей используется команда </a:t>
            </a:r>
            <a:r>
              <a:rPr lang="en-US" sz="2800" dirty="0" err="1" smtClean="0"/>
              <a:t>strmqm</a:t>
            </a:r>
            <a:endParaRPr lang="ru-RU" sz="2800" dirty="0" smtClean="0"/>
          </a:p>
        </p:txBody>
      </p:sp>
      <p:graphicFrame>
        <p:nvGraphicFramePr>
          <p:cNvPr id="35842" name="Object 7"/>
          <p:cNvGraphicFramePr>
            <a:graphicFrameLocks noChangeAspect="1"/>
          </p:cNvGraphicFramePr>
          <p:nvPr/>
        </p:nvGraphicFramePr>
        <p:xfrm>
          <a:off x="179512" y="2636912"/>
          <a:ext cx="8640960" cy="1649707"/>
        </p:xfrm>
        <a:graphic>
          <a:graphicData uri="http://schemas.openxmlformats.org/presentationml/2006/ole">
            <p:oleObj spid="_x0000_s130050" name="Visio" r:id="rId3" imgW="5764703" imgH="1099881" progId="Visio.Drawing.11">
              <p:embed/>
            </p:oleObj>
          </a:graphicData>
        </a:graphic>
      </p:graphicFrame>
      <p:sp>
        <p:nvSpPr>
          <p:cNvPr id="35847" name="Rectangle 8"/>
          <p:cNvSpPr>
            <a:spLocks noChangeArrowheads="1"/>
          </p:cNvSpPr>
          <p:nvPr/>
        </p:nvSpPr>
        <p:spPr bwMode="auto">
          <a:xfrm>
            <a:off x="827088" y="5726584"/>
            <a:ext cx="1746250" cy="366712"/>
          </a:xfrm>
          <a:prstGeom prst="rect">
            <a:avLst/>
          </a:prstGeom>
          <a:solidFill>
            <a:srgbClr val="FEDAC2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dirty="0" err="1"/>
              <a:t>strmqm</a:t>
            </a:r>
            <a:r>
              <a:rPr lang="en-US" dirty="0"/>
              <a:t> </a:t>
            </a:r>
            <a:r>
              <a:rPr lang="en-US" dirty="0" err="1"/>
              <a:t>MyQM</a:t>
            </a:r>
            <a:r>
              <a:rPr lang="ru-RU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5.2.5 Остановка менеджера очередей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16843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 smtClean="0"/>
              <a:t>Остановка менеджера очередей выполняется при помощи команды </a:t>
            </a:r>
            <a:r>
              <a:rPr lang="en-US" sz="2400" dirty="0" err="1" smtClean="0"/>
              <a:t>endmqm</a:t>
            </a:r>
            <a:endParaRPr lang="ru-RU" sz="2400" dirty="0" smtClean="0"/>
          </a:p>
        </p:txBody>
      </p:sp>
      <p:sp>
        <p:nvSpPr>
          <p:cNvPr id="36870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00200"/>
            <a:ext cx="4038600" cy="226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 smtClean="0"/>
              <a:t>Нормальная остановка (</a:t>
            </a:r>
            <a:r>
              <a:rPr lang="en-US" sz="2400" dirty="0" err="1" smtClean="0"/>
              <a:t>quiesced</a:t>
            </a:r>
            <a:r>
              <a:rPr lang="en-US" sz="2400" dirty="0" smtClean="0"/>
              <a:t> shutdown</a:t>
            </a:r>
            <a:r>
              <a:rPr lang="ru-RU" sz="2400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 smtClean="0"/>
              <a:t>Быстрая остановка (</a:t>
            </a:r>
            <a:r>
              <a:rPr lang="en-US" sz="2400" dirty="0" smtClean="0"/>
              <a:t>immediate shutdown</a:t>
            </a:r>
            <a:r>
              <a:rPr lang="ru-RU" sz="2400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 smtClean="0"/>
              <a:t>Немедленная</a:t>
            </a:r>
            <a:r>
              <a:rPr lang="en-US" sz="2400" dirty="0" smtClean="0"/>
              <a:t> </a:t>
            </a:r>
            <a:r>
              <a:rPr lang="ru-RU" sz="2400" dirty="0" smtClean="0"/>
              <a:t>остановка (</a:t>
            </a:r>
            <a:r>
              <a:rPr lang="en-US" sz="2400" dirty="0" smtClean="0"/>
              <a:t>preemptive shutdown)</a:t>
            </a:r>
            <a:endParaRPr lang="ru-RU" sz="2400" dirty="0" smtClean="0"/>
          </a:p>
        </p:txBody>
      </p:sp>
      <p:graphicFrame>
        <p:nvGraphicFramePr>
          <p:cNvPr id="36866" name="Object 6"/>
          <p:cNvGraphicFramePr>
            <a:graphicFrameLocks noChangeAspect="1"/>
          </p:cNvGraphicFramePr>
          <p:nvPr/>
        </p:nvGraphicFramePr>
        <p:xfrm>
          <a:off x="539552" y="4068762"/>
          <a:ext cx="8200396" cy="1376461"/>
        </p:xfrm>
        <a:graphic>
          <a:graphicData uri="http://schemas.openxmlformats.org/presentationml/2006/ole">
            <p:oleObj spid="_x0000_s131074" name="Visio" r:id="rId3" imgW="5683423" imgH="954227" progId="Visio.Drawing.11">
              <p:embed/>
            </p:oleObj>
          </a:graphicData>
        </a:graphic>
      </p:graphicFrame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755650" y="5661025"/>
            <a:ext cx="1873250" cy="366713"/>
          </a:xfrm>
          <a:prstGeom prst="rect">
            <a:avLst/>
          </a:prstGeom>
          <a:solidFill>
            <a:srgbClr val="FEDAC2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endmqm MyQM</a:t>
            </a:r>
            <a:r>
              <a:rPr lang="ru-RU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ru-RU" dirty="0" smtClean="0"/>
              <a:t>5.2.6 Просмотр сведений о</a:t>
            </a:r>
            <a:br>
              <a:rPr lang="ru-RU" dirty="0" smtClean="0"/>
            </a:br>
            <a:r>
              <a:rPr lang="ru-RU" dirty="0" smtClean="0"/>
              <a:t>менеджере очередей</a:t>
            </a:r>
          </a:p>
        </p:txBody>
      </p:sp>
      <p:sp>
        <p:nvSpPr>
          <p:cNvPr id="37894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43075"/>
            <a:ext cx="4038600" cy="1757363"/>
          </a:xfrm>
        </p:spPr>
        <p:txBody>
          <a:bodyPr/>
          <a:lstStyle/>
          <a:p>
            <a:pPr eaLnBrk="1" hangingPunct="1"/>
            <a:r>
              <a:rPr lang="en-US" sz="2400" b="1" i="1" smtClean="0"/>
              <a:t>DISPLAY QMGR</a:t>
            </a:r>
            <a:r>
              <a:rPr lang="en-US" sz="2400" smtClean="0"/>
              <a:t> – </a:t>
            </a:r>
            <a:r>
              <a:rPr lang="ru-RU" sz="2400" smtClean="0"/>
              <a:t>просмотр параметров менеджера очередей</a:t>
            </a:r>
          </a:p>
        </p:txBody>
      </p:sp>
      <p:sp>
        <p:nvSpPr>
          <p:cNvPr id="37895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743075"/>
            <a:ext cx="4038600" cy="1541463"/>
          </a:xfrm>
        </p:spPr>
        <p:txBody>
          <a:bodyPr/>
          <a:lstStyle/>
          <a:p>
            <a:pPr eaLnBrk="1" hangingPunct="1"/>
            <a:r>
              <a:rPr lang="en-US" sz="2400" b="1" i="1" smtClean="0"/>
              <a:t>DISPLAY QMSTATUS</a:t>
            </a:r>
            <a:r>
              <a:rPr lang="en-US" sz="2400" smtClean="0"/>
              <a:t> – </a:t>
            </a:r>
            <a:r>
              <a:rPr lang="ru-RU" sz="2400" smtClean="0"/>
              <a:t>просмотр состояния менеджера очередей</a:t>
            </a:r>
          </a:p>
        </p:txBody>
      </p:sp>
      <p:sp>
        <p:nvSpPr>
          <p:cNvPr id="37897" name="Rectangle 7"/>
          <p:cNvSpPr>
            <a:spLocks noChangeArrowheads="1"/>
          </p:cNvSpPr>
          <p:nvPr/>
        </p:nvSpPr>
        <p:spPr bwMode="auto">
          <a:xfrm>
            <a:off x="1279525" y="3206750"/>
            <a:ext cx="1924050" cy="366713"/>
          </a:xfrm>
          <a:prstGeom prst="rect">
            <a:avLst/>
          </a:prstGeom>
          <a:solidFill>
            <a:srgbClr val="FEDAC2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DISPLAY QMGR</a:t>
            </a:r>
          </a:p>
        </p:txBody>
      </p:sp>
      <p:sp>
        <p:nvSpPr>
          <p:cNvPr id="37898" name="Rectangle 8"/>
          <p:cNvSpPr>
            <a:spLocks noChangeArrowheads="1"/>
          </p:cNvSpPr>
          <p:nvPr/>
        </p:nvSpPr>
        <p:spPr bwMode="auto">
          <a:xfrm>
            <a:off x="5651500" y="3213100"/>
            <a:ext cx="2482850" cy="366713"/>
          </a:xfrm>
          <a:prstGeom prst="rect">
            <a:avLst/>
          </a:prstGeom>
          <a:solidFill>
            <a:srgbClr val="FEDAC2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DISPLAY QMSTATUS</a:t>
            </a:r>
          </a:p>
        </p:txBody>
      </p:sp>
      <p:graphicFrame>
        <p:nvGraphicFramePr>
          <p:cNvPr id="37890" name="Object 14"/>
          <p:cNvGraphicFramePr>
            <a:graphicFrameLocks noChangeAspect="1"/>
          </p:cNvGraphicFramePr>
          <p:nvPr/>
        </p:nvGraphicFramePr>
        <p:xfrm>
          <a:off x="5292725" y="3789363"/>
          <a:ext cx="3235325" cy="250825"/>
        </p:xfrm>
        <a:graphic>
          <a:graphicData uri="http://schemas.openxmlformats.org/presentationml/2006/ole">
            <p:oleObj spid="_x0000_s132098" name="Visio" r:id="rId3" imgW="4062049" imgH="316017" progId="Visio.Drawing.11">
              <p:embed/>
            </p:oleObj>
          </a:graphicData>
        </a:graphic>
      </p:graphicFrame>
      <p:graphicFrame>
        <p:nvGraphicFramePr>
          <p:cNvPr id="37891" name="Object 15"/>
          <p:cNvGraphicFramePr>
            <a:graphicFrameLocks noChangeAspect="1"/>
          </p:cNvGraphicFramePr>
          <p:nvPr/>
        </p:nvGraphicFramePr>
        <p:xfrm>
          <a:off x="395288" y="3789363"/>
          <a:ext cx="4146550" cy="2559050"/>
        </p:xfrm>
        <a:graphic>
          <a:graphicData uri="http://schemas.openxmlformats.org/presentationml/2006/ole">
            <p:oleObj spid="_x0000_s132099" name="Visio" r:id="rId4" imgW="5558577" imgH="342839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5.2.7 Удаление менеджера </a:t>
            </a:r>
            <a:br>
              <a:rPr lang="ru-RU" dirty="0" smtClean="0"/>
            </a:br>
            <a:r>
              <a:rPr lang="ru-RU" dirty="0" smtClean="0"/>
              <a:t>очередей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396752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ru-RU" sz="2800" dirty="0" smtClean="0"/>
              <a:t>Удаление менеджера очередей выполняется при помощи команды </a:t>
            </a:r>
            <a:r>
              <a:rPr lang="en-US" sz="2800" dirty="0" err="1" smtClean="0"/>
              <a:t>dltmqm</a:t>
            </a:r>
            <a:endParaRPr lang="en-US" sz="2800" dirty="0" smtClean="0"/>
          </a:p>
          <a:p>
            <a:pPr eaLnBrk="1" hangingPunct="1"/>
            <a:r>
              <a:rPr lang="ru-RU" sz="2800" dirty="0" smtClean="0"/>
              <a:t>При удалении менеджера очередей удаляются все его объекты</a:t>
            </a:r>
            <a:endParaRPr lang="en-US" sz="2800" dirty="0" smtClean="0"/>
          </a:p>
          <a:p>
            <a:pPr eaLnBrk="1" hangingPunct="1"/>
            <a:endParaRPr lang="ru-RU" sz="2800" dirty="0" smtClean="0"/>
          </a:p>
        </p:txBody>
      </p:sp>
      <p:graphicFrame>
        <p:nvGraphicFramePr>
          <p:cNvPr id="38914" name="Object 6"/>
          <p:cNvGraphicFramePr>
            <a:graphicFrameLocks noChangeAspect="1"/>
          </p:cNvGraphicFramePr>
          <p:nvPr/>
        </p:nvGraphicFramePr>
        <p:xfrm>
          <a:off x="179512" y="3500438"/>
          <a:ext cx="8712968" cy="689101"/>
        </p:xfrm>
        <a:graphic>
          <a:graphicData uri="http://schemas.openxmlformats.org/presentationml/2006/ole">
            <p:oleObj spid="_x0000_s133122" name="Visio" r:id="rId3" imgW="5689925" imgH="451267" progId="Visio.Drawing.11">
              <p:embed/>
            </p:oleObj>
          </a:graphicData>
        </a:graphic>
      </p:graphicFrame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827088" y="4508500"/>
            <a:ext cx="1733550" cy="366713"/>
          </a:xfrm>
          <a:prstGeom prst="rect">
            <a:avLst/>
          </a:prstGeom>
          <a:solidFill>
            <a:srgbClr val="FEDAC2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dltmqm MyQM</a:t>
            </a:r>
            <a:r>
              <a:rPr lang="ru-RU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5.2.8 Файлы ошибок</a:t>
            </a:r>
          </a:p>
        </p:txBody>
      </p:sp>
      <p:sp>
        <p:nvSpPr>
          <p:cNvPr id="15769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67544" y="1268760"/>
            <a:ext cx="4608511" cy="5256583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ru-RU" sz="1800" dirty="0" smtClean="0"/>
              <a:t>Сведения о критических ситуациях, возникающих в процессе работы </a:t>
            </a:r>
            <a:r>
              <a:rPr lang="en-US" sz="1800" dirty="0" err="1" smtClean="0"/>
              <a:t>WebSphere</a:t>
            </a:r>
            <a:r>
              <a:rPr lang="en-US" sz="1800" dirty="0" smtClean="0"/>
              <a:t> MQ</a:t>
            </a:r>
            <a:r>
              <a:rPr lang="ru-RU" sz="1800" dirty="0" smtClean="0"/>
              <a:t>, фиксируются в специальные </a:t>
            </a:r>
            <a:r>
              <a:rPr lang="ru-RU" sz="1800" b="1" i="1" dirty="0" smtClean="0"/>
              <a:t>журналы ошибок</a:t>
            </a:r>
            <a:r>
              <a:rPr lang="ru-RU" sz="1800" dirty="0" smtClean="0"/>
              <a:t> </a:t>
            </a:r>
            <a:r>
              <a:rPr lang="ru-RU" sz="1800" b="1" i="1" dirty="0" smtClean="0"/>
              <a:t>(</a:t>
            </a:r>
            <a:r>
              <a:rPr lang="en-US" sz="1800" b="1" i="1" dirty="0" smtClean="0"/>
              <a:t>error logs</a:t>
            </a:r>
            <a:r>
              <a:rPr lang="ru-RU" sz="1800" b="1" i="1" dirty="0" smtClean="0"/>
              <a:t>)</a:t>
            </a:r>
            <a:endParaRPr lang="en-US" sz="1800" b="1" i="1" dirty="0" smtClean="0"/>
          </a:p>
          <a:p>
            <a:pPr eaLnBrk="1" hangingPunct="1">
              <a:lnSpc>
                <a:spcPct val="100000"/>
              </a:lnSpc>
            </a:pPr>
            <a:r>
              <a:rPr lang="ru-RU" sz="1800" dirty="0" smtClean="0"/>
              <a:t>Размер журнала ошибок по умолчанию составляет 256Кб</a:t>
            </a:r>
          </a:p>
          <a:p>
            <a:pPr eaLnBrk="1" hangingPunct="1">
              <a:lnSpc>
                <a:spcPct val="100000"/>
              </a:lnSpc>
            </a:pPr>
            <a:r>
              <a:rPr lang="ru-RU" sz="1800" dirty="0" smtClean="0"/>
              <a:t>В </a:t>
            </a:r>
            <a:r>
              <a:rPr lang="en-US" sz="1800" dirty="0" smtClean="0"/>
              <a:t>Windows </a:t>
            </a:r>
            <a:r>
              <a:rPr lang="ru-RU" sz="1800" dirty="0" smtClean="0"/>
              <a:t>журналы ошибок размещаются в папках:</a:t>
            </a:r>
          </a:p>
          <a:p>
            <a:pPr lvl="1" eaLnBrk="1" hangingPunct="1">
              <a:lnSpc>
                <a:spcPct val="100000"/>
              </a:lnSpc>
            </a:pPr>
            <a:r>
              <a:rPr lang="ru-RU" sz="1600" dirty="0" smtClean="0"/>
              <a:t>Журнал ошибок менеджера очередей –</a:t>
            </a:r>
            <a:br>
              <a:rPr lang="ru-RU" sz="1600" dirty="0" smtClean="0"/>
            </a:br>
            <a:r>
              <a:rPr lang="en-US" sz="1600" dirty="0" smtClean="0"/>
              <a:t>\IBM</a:t>
            </a:r>
            <a:r>
              <a:rPr lang="ru-RU" sz="1600" i="1" dirty="0" smtClean="0"/>
              <a:t>\</a:t>
            </a:r>
            <a:r>
              <a:rPr lang="en-US" sz="1600" i="1" dirty="0" err="1" smtClean="0"/>
              <a:t>WebSphere</a:t>
            </a:r>
            <a:r>
              <a:rPr lang="ru-RU" sz="1600" i="1" dirty="0" smtClean="0"/>
              <a:t> </a:t>
            </a:r>
            <a:r>
              <a:rPr lang="en-US" sz="1600" i="1" dirty="0" smtClean="0"/>
              <a:t>MQ\</a:t>
            </a:r>
            <a:r>
              <a:rPr lang="en-US" sz="1600" i="1" dirty="0" err="1" smtClean="0"/>
              <a:t>Qmgrs</a:t>
            </a:r>
            <a:r>
              <a:rPr lang="en-US" sz="1600" i="1" dirty="0" smtClean="0"/>
              <a:t>\</a:t>
            </a:r>
            <a:r>
              <a:rPr lang="ru-RU" sz="1600" i="1" dirty="0" smtClean="0"/>
              <a:t> </a:t>
            </a:r>
            <a:r>
              <a:rPr lang="en-US" sz="1600" i="1" dirty="0" smtClean="0"/>
              <a:t>&lt;</a:t>
            </a:r>
            <a:r>
              <a:rPr lang="ru-RU" sz="1600" i="1" dirty="0" err="1" smtClean="0"/>
              <a:t>имя_менеджера</a:t>
            </a:r>
            <a:r>
              <a:rPr lang="en-US" sz="1600" i="1" dirty="0" smtClean="0"/>
              <a:t>&gt;</a:t>
            </a:r>
            <a:r>
              <a:rPr lang="ru-RU" sz="1600" i="1" dirty="0" smtClean="0"/>
              <a:t>\</a:t>
            </a:r>
            <a:r>
              <a:rPr lang="en-US" sz="1600" i="1" dirty="0" smtClean="0"/>
              <a:t>errors</a:t>
            </a:r>
            <a:endParaRPr lang="ru-RU" sz="1600" i="1" dirty="0" smtClean="0"/>
          </a:p>
          <a:p>
            <a:pPr lvl="1" eaLnBrk="1" hangingPunct="1">
              <a:lnSpc>
                <a:spcPct val="100000"/>
              </a:lnSpc>
            </a:pPr>
            <a:r>
              <a:rPr lang="ru-RU" sz="1600" dirty="0" smtClean="0"/>
              <a:t>Системный журнал ошибок</a:t>
            </a:r>
            <a:r>
              <a:rPr lang="ru-RU" sz="1600" i="1" dirty="0" smtClean="0"/>
              <a:t> –</a:t>
            </a:r>
            <a:br>
              <a:rPr lang="ru-RU" sz="1600" i="1" dirty="0" smtClean="0"/>
            </a:br>
            <a:r>
              <a:rPr lang="en-US" sz="1600" i="1" dirty="0" smtClean="0"/>
              <a:t>\IBM</a:t>
            </a:r>
            <a:r>
              <a:rPr lang="ru-RU" sz="1600" i="1" dirty="0" smtClean="0"/>
              <a:t>\</a:t>
            </a:r>
            <a:r>
              <a:rPr lang="en-US" sz="1600" i="1" dirty="0" err="1" smtClean="0"/>
              <a:t>WebSphere</a:t>
            </a:r>
            <a:r>
              <a:rPr lang="ru-RU" sz="1600" i="1" dirty="0" smtClean="0"/>
              <a:t> </a:t>
            </a:r>
            <a:r>
              <a:rPr lang="en-US" sz="1600" i="1" dirty="0" smtClean="0"/>
              <a:t>MQ\errors</a:t>
            </a:r>
          </a:p>
          <a:p>
            <a:pPr lvl="1" eaLnBrk="1" hangingPunct="1">
              <a:lnSpc>
                <a:spcPct val="100000"/>
              </a:lnSpc>
            </a:pPr>
            <a:r>
              <a:rPr lang="ru-RU" sz="1600" dirty="0" smtClean="0"/>
              <a:t>Системный журнал ошибок менеджеров очередей </a:t>
            </a:r>
            <a:r>
              <a:rPr lang="ru-RU" sz="1600" i="1" dirty="0" smtClean="0"/>
              <a:t>–</a:t>
            </a:r>
            <a:br>
              <a:rPr lang="ru-RU" sz="1600" i="1" dirty="0" smtClean="0"/>
            </a:br>
            <a:r>
              <a:rPr lang="en-US" sz="1600" i="1" dirty="0" smtClean="0"/>
              <a:t>\IBM</a:t>
            </a:r>
            <a:r>
              <a:rPr lang="ru-RU" sz="1600" i="1" dirty="0" smtClean="0"/>
              <a:t>\</a:t>
            </a:r>
            <a:r>
              <a:rPr lang="en-US" sz="1600" i="1" dirty="0" err="1" smtClean="0"/>
              <a:t>WebSphere</a:t>
            </a:r>
            <a:r>
              <a:rPr lang="ru-RU" sz="1600" i="1" dirty="0" smtClean="0"/>
              <a:t> </a:t>
            </a:r>
            <a:r>
              <a:rPr lang="en-US" sz="1600" i="1" dirty="0" smtClean="0"/>
              <a:t>MQ\</a:t>
            </a:r>
            <a:r>
              <a:rPr lang="en-US" sz="1600" i="1" dirty="0" err="1" smtClean="0"/>
              <a:t>Qmgrs</a:t>
            </a:r>
            <a:r>
              <a:rPr lang="en-US" sz="1600" i="1" dirty="0" smtClean="0"/>
              <a:t>\</a:t>
            </a:r>
            <a:r>
              <a:rPr lang="ru-RU" sz="1600" i="1" dirty="0" smtClean="0"/>
              <a:t> </a:t>
            </a:r>
            <a:r>
              <a:rPr lang="en-US" sz="1600" i="1" dirty="0" smtClean="0"/>
              <a:t>@SYSTEM\errors</a:t>
            </a:r>
            <a:endParaRPr lang="ru-RU" sz="1600" b="1" i="1" dirty="0" smtClean="0"/>
          </a:p>
        </p:txBody>
      </p:sp>
      <p:sp>
        <p:nvSpPr>
          <p:cNvPr id="157700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5220072" y="1268760"/>
            <a:ext cx="3384376" cy="5256583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sz="1800" dirty="0" smtClean="0"/>
              <a:t>AMQERR01.LOG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dirty="0" smtClean="0"/>
              <a:t>AMQERR02.LOG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dirty="0" smtClean="0"/>
              <a:t>AMQERR03.LOG</a:t>
            </a:r>
            <a:endParaRPr lang="ru-RU" sz="1800" dirty="0" smtClean="0"/>
          </a:p>
          <a:p>
            <a:pPr eaLnBrk="1" hangingPunct="1">
              <a:lnSpc>
                <a:spcPct val="100000"/>
              </a:lnSpc>
            </a:pPr>
            <a:endParaRPr lang="en-US" sz="1800" dirty="0" smtClean="0"/>
          </a:p>
          <a:p>
            <a:pPr eaLnBrk="1" hangingPunct="1">
              <a:lnSpc>
                <a:spcPct val="100000"/>
              </a:lnSpc>
            </a:pPr>
            <a:endParaRPr lang="en-US" sz="1800" dirty="0" smtClean="0"/>
          </a:p>
          <a:p>
            <a:pPr eaLnBrk="1" hangingPunct="1">
              <a:lnSpc>
                <a:spcPct val="100000"/>
              </a:lnSpc>
            </a:pPr>
            <a:endParaRPr lang="ru-RU" sz="1800" dirty="0" smtClean="0"/>
          </a:p>
          <a:p>
            <a:pPr eaLnBrk="1" hangingPunct="1">
              <a:lnSpc>
                <a:spcPct val="100000"/>
              </a:lnSpc>
            </a:pPr>
            <a:r>
              <a:rPr lang="ru-RU" sz="1800" dirty="0" smtClean="0"/>
              <a:t>Информация о запуске и остановке менеджера</a:t>
            </a:r>
          </a:p>
          <a:p>
            <a:pPr eaLnBrk="1" hangingPunct="1">
              <a:lnSpc>
                <a:spcPct val="100000"/>
              </a:lnSpc>
            </a:pPr>
            <a:r>
              <a:rPr lang="ru-RU" sz="1800" dirty="0" smtClean="0"/>
              <a:t>Информация о входящих и исходящих соединениях</a:t>
            </a:r>
          </a:p>
          <a:p>
            <a:pPr eaLnBrk="1" hangingPunct="1">
              <a:lnSpc>
                <a:spcPct val="100000"/>
              </a:lnSpc>
            </a:pPr>
            <a:r>
              <a:rPr lang="ru-RU" sz="1800" dirty="0" smtClean="0"/>
              <a:t>Информация о попытках нарушения защиты</a:t>
            </a:r>
          </a:p>
          <a:p>
            <a:pPr eaLnBrk="1" hangingPunct="1">
              <a:lnSpc>
                <a:spcPct val="100000"/>
              </a:lnSpc>
            </a:pPr>
            <a:r>
              <a:rPr lang="ru-RU" sz="1800" dirty="0" smtClean="0"/>
              <a:t>Непредвиденные ошибки, возникающие в работе менеджера очередей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сбтех2">
  <a:themeElements>
    <a:clrScheme name="sber_present_gedonizm1 14">
      <a:dk1>
        <a:srgbClr val="000000"/>
      </a:dk1>
      <a:lt1>
        <a:srgbClr val="FFFFFF"/>
      </a:lt1>
      <a:dk2>
        <a:srgbClr val="292929"/>
      </a:dk2>
      <a:lt2>
        <a:srgbClr val="808080"/>
      </a:lt2>
      <a:accent1>
        <a:srgbClr val="7DC244"/>
      </a:accent1>
      <a:accent2>
        <a:srgbClr val="FF9900"/>
      </a:accent2>
      <a:accent3>
        <a:srgbClr val="FFFFFF"/>
      </a:accent3>
      <a:accent4>
        <a:srgbClr val="000000"/>
      </a:accent4>
      <a:accent5>
        <a:srgbClr val="BFDDB0"/>
      </a:accent5>
      <a:accent6>
        <a:srgbClr val="E78A00"/>
      </a:accent6>
      <a:hlink>
        <a:srgbClr val="00703C"/>
      </a:hlink>
      <a:folHlink>
        <a:srgbClr val="439639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1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128" charset="-128"/>
          </a:defRPr>
        </a:defPPr>
      </a:lstStyle>
    </a:lnDef>
  </a:objectDefaults>
  <a:extraClrSchemeLst>
    <a:extraClrScheme>
      <a:clrScheme name="sber_present_gedonizm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r_present_gedonizm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r_present_gedonizm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r_present_gedonizm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r_present_gedonizm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r_present_gedonizm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ber_present_gedonizm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ber_present_gedonizm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ber_present_gedonizm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ber_present_gedonizm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ber_present_gedonizm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ber_present_gedonizm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ber_present_gedonizm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8CC841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C5E0B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r_present_gedonizm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r_present_gedonizm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r_present_gedonizm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r_present_gedonizm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r_present_gedonizm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r_present_gedonizm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ber_present_gedonizm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ber_present_gedonizm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ber_present_gedonizm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ber_present_gedonizm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ber_present_gedonizm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ber_present_gedonizm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ber_present_gedonizm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8CC841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C5E0B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r_present_gedonizm1 14">
        <a:dk1>
          <a:srgbClr val="000000"/>
        </a:dk1>
        <a:lt1>
          <a:srgbClr val="FFFFFF"/>
        </a:lt1>
        <a:dk2>
          <a:srgbClr val="292929"/>
        </a:dk2>
        <a:lt2>
          <a:srgbClr val="808080"/>
        </a:lt2>
        <a:accent1>
          <a:srgbClr val="7DC244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BFDDB0"/>
        </a:accent5>
        <a:accent6>
          <a:srgbClr val="E78A00"/>
        </a:accent6>
        <a:hlink>
          <a:srgbClr val="00703C"/>
        </a:hlink>
        <a:folHlink>
          <a:srgbClr val="43963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1573</TotalTime>
  <Words>7364</Words>
  <Application>Microsoft Office PowerPoint</Application>
  <PresentationFormat>Экран (4:3)</PresentationFormat>
  <Paragraphs>1277</Paragraphs>
  <Slides>143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6</vt:i4>
      </vt:variant>
      <vt:variant>
        <vt:lpstr>Заголовки слайдов</vt:lpstr>
      </vt:variant>
      <vt:variant>
        <vt:i4>143</vt:i4>
      </vt:variant>
    </vt:vector>
  </HeadingPairs>
  <TitlesOfParts>
    <vt:vector size="150" baseType="lpstr">
      <vt:lpstr>Тема сбтех2</vt:lpstr>
      <vt:lpstr>Visio</vt:lpstr>
      <vt:lpstr>Picture</vt:lpstr>
      <vt:lpstr>Рисунок</vt:lpstr>
      <vt:lpstr>Рисунок Microsoft Word</vt:lpstr>
      <vt:lpstr>Microsoft Visio Drawing</vt:lpstr>
      <vt:lpstr>Документ Microsoft Office Visio</vt:lpstr>
      <vt:lpstr>Учебный курс «ВВЕДЕНИЕ В WEBSPHERE MQ (IBM MQ)»</vt:lpstr>
      <vt:lpstr>Программа курса</vt:lpstr>
      <vt:lpstr>Тема 1</vt:lpstr>
      <vt:lpstr>1. Системы очередей сообщений как средство интеграции приложений</vt:lpstr>
      <vt:lpstr>1.1 Интеграция приложений через промежуточное ПО</vt:lpstr>
      <vt:lpstr>1.2 Message oriented middleware (MOM)</vt:lpstr>
      <vt:lpstr>1.3 Системы  очередей сообщений</vt:lpstr>
      <vt:lpstr>1.4 Взаимодействие приложений через очереди сообщений</vt:lpstr>
      <vt:lpstr>1.4.1 Синхронное и  асинхронное взаимодействие</vt:lpstr>
      <vt:lpstr>1.4.2 Односторонняя передача 1.4.3 Запрос-ответ</vt:lpstr>
      <vt:lpstr>1.4.4 Клиент-сервер</vt:lpstr>
      <vt:lpstr>1.4.5 Брокеры сообщений</vt:lpstr>
      <vt:lpstr>1.4.6 Публикация-подписка</vt:lpstr>
      <vt:lpstr>1.4.7 Распределенные системы на основе очередей сообщений</vt:lpstr>
      <vt:lpstr>1.4.8 Enterprise service bus (ESB)</vt:lpstr>
      <vt:lpstr>1.5 Средства MOM в линейке продуктов IBM</vt:lpstr>
      <vt:lpstr>Тема 2</vt:lpstr>
      <vt:lpstr>2. Основные объекты IBM MQ</vt:lpstr>
      <vt:lpstr>2.1 Менеджеры очередей</vt:lpstr>
      <vt:lpstr>2.2 Очереди сообщений</vt:lpstr>
      <vt:lpstr>2.2.1 Типы очередей</vt:lpstr>
      <vt:lpstr>2.2.2 Локальные очереди</vt:lpstr>
      <vt:lpstr>2.2.2.1 Простые локальные очереди 2.2.2.2 Трансмиссионные очереди</vt:lpstr>
      <vt:lpstr>2.2.3 Модельные очереди</vt:lpstr>
      <vt:lpstr>2.2.4 Псевдоочереди</vt:lpstr>
      <vt:lpstr>2.2.5 Удаленная очередь</vt:lpstr>
      <vt:lpstr>2.3 Каналы</vt:lpstr>
      <vt:lpstr>2.3.1 Определения каналов</vt:lpstr>
      <vt:lpstr>2.3.2 Службы каналов</vt:lpstr>
      <vt:lpstr>2.4 Вспомогательные объекты</vt:lpstr>
      <vt:lpstr>2.5 Кластеры</vt:lpstr>
      <vt:lpstr>Тема 3</vt:lpstr>
      <vt:lpstr>3. Сообщения</vt:lpstr>
      <vt:lpstr>3.1 Сообщения</vt:lpstr>
      <vt:lpstr>3.2 Типы сообщений</vt:lpstr>
      <vt:lpstr>3.3 Представление данных  в сообщении</vt:lpstr>
      <vt:lpstr>3.4 Постоянные и непостоянные сообщения</vt:lpstr>
      <vt:lpstr>3.5 Приоритет сообщений</vt:lpstr>
      <vt:lpstr>3.6 Время жизни сообщения</vt:lpstr>
      <vt:lpstr>3.7 Группировка и сегментация сообщений</vt:lpstr>
      <vt:lpstr>3.8 Идентификаторы сообщения</vt:lpstr>
      <vt:lpstr>3.9 Контекст сообщения</vt:lpstr>
      <vt:lpstr>3.10 Подзаголовки сообщений</vt:lpstr>
      <vt:lpstr>3.11 Свойства сообщения</vt:lpstr>
      <vt:lpstr>3.12 Структура MQMD (1)</vt:lpstr>
      <vt:lpstr>3.12 Структура MQMD (2)</vt:lpstr>
      <vt:lpstr>3.12 Структура MQMD (3)</vt:lpstr>
      <vt:lpstr>3.12 Структура MQMD (4)</vt:lpstr>
      <vt:lpstr>3.12 Структура MQMD (5)</vt:lpstr>
      <vt:lpstr>Тема 4</vt:lpstr>
      <vt:lpstr>4. Приложения MQ</vt:lpstr>
      <vt:lpstr>4.1 Взаимодействие приложения с менеджером очередей</vt:lpstr>
      <vt:lpstr>4.1.1 Клиент MQ</vt:lpstr>
      <vt:lpstr>4.1.2 Пример различных типов взаимодействия</vt:lpstr>
      <vt:lpstr>4.1.3 Взаимодействие с несколькими менеджерами очередей</vt:lpstr>
      <vt:lpstr>4.1.4 Взаимодействие с сервером приложений Java EE</vt:lpstr>
      <vt:lpstr>4.2 Интерфейс MQI</vt:lpstr>
      <vt:lpstr>4.2.1 MQI и программные интерфейсы высокого уровня</vt:lpstr>
      <vt:lpstr>4.2.2 Основные вызовы MQI</vt:lpstr>
      <vt:lpstr>4.2.3 Вспомогательные  вызовы MQI</vt:lpstr>
      <vt:lpstr>4.2.4 Вызовы MQI в приложении</vt:lpstr>
      <vt:lpstr>4.3 Управление соединением с менеджером очередей</vt:lpstr>
      <vt:lpstr>4.4 Открытие объекта</vt:lpstr>
      <vt:lpstr>4.5 Запись сообщения в очередь</vt:lpstr>
      <vt:lpstr>4.5.1 Запись одного сообщения</vt:lpstr>
      <vt:lpstr>4.5.2 Асинхронная запись</vt:lpstr>
      <vt:lpstr>4.5.3 Использование  списков рассылки</vt:lpstr>
      <vt:lpstr>4.6 Чтение сообщения</vt:lpstr>
      <vt:lpstr>4.6.1 Параметры чтения сообщений</vt:lpstr>
      <vt:lpstr>4.6.2 Механизм обратного вызова</vt:lpstr>
      <vt:lpstr>4.7 Чтение и запись сообщений  и очереди различного типа</vt:lpstr>
      <vt:lpstr>4.8 Использование транзакций</vt:lpstr>
      <vt:lpstr>4.8.1 Преимущества использования транзакций</vt:lpstr>
      <vt:lpstr>4.8.2 Распределенные транзакции</vt:lpstr>
      <vt:lpstr>4.9 Чтение и изменение  параметров объектов</vt:lpstr>
      <vt:lpstr>4.10 Публикация сообщений и подписка</vt:lpstr>
      <vt:lpstr>4.11 Ответ на сообщение</vt:lpstr>
      <vt:lpstr>4.11.1 Связь запросов и ответов  при асинхронном взаимодействии</vt:lpstr>
      <vt:lpstr>4.12 Обработка откатанных сообщений</vt:lpstr>
      <vt:lpstr>4.13 Клиент-серверное взаимодействие на основе динамических очередей</vt:lpstr>
      <vt:lpstr>4.14 Использование контекста  для авторизации</vt:lpstr>
      <vt:lpstr>4.15 Триггеринг</vt:lpstr>
      <vt:lpstr>4.15.1 Триггерные события</vt:lpstr>
      <vt:lpstr>Тема 5</vt:lpstr>
      <vt:lpstr>5. Основы администрирования</vt:lpstr>
      <vt:lpstr>5.1 Средства администрирования</vt:lpstr>
      <vt:lpstr>5.1.1 Управляющие команды</vt:lpstr>
      <vt:lpstr>5.1.2 Команды MQSC</vt:lpstr>
      <vt:lpstr>5.1.2.1 Командный  процессор MQSC</vt:lpstr>
      <vt:lpstr>5.1.3 Команды PCF</vt:lpstr>
      <vt:lpstr>5.1.4 IBM MQ Explorer</vt:lpstr>
      <vt:lpstr>5.2 Управление менеджером очередей 5.2.1 Основные параметры</vt:lpstr>
      <vt:lpstr>5.2.2 Создание  менеджера очередей</vt:lpstr>
      <vt:lpstr>5.2.3 Настройка менеджера очередей</vt:lpstr>
      <vt:lpstr>5.2.4 Запуск менеджера очередей</vt:lpstr>
      <vt:lpstr>5.2.5 Остановка менеджера очередей</vt:lpstr>
      <vt:lpstr>5.2.6 Просмотр сведений о менеджере очередей</vt:lpstr>
      <vt:lpstr>5.2.7 Удаление менеджера  очередей</vt:lpstr>
      <vt:lpstr>5.2.8 Файлы ошибок</vt:lpstr>
      <vt:lpstr>5.2.9 Журналирование  и восстановление</vt:lpstr>
      <vt:lpstr>5.3 Именование объектов</vt:lpstr>
      <vt:lpstr>5.3.1 Системные объекты (1)</vt:lpstr>
      <vt:lpstr>5.3.1 Системные объекты (2)</vt:lpstr>
      <vt:lpstr>5.4 Службы менеджера очередей 5.4.1 Получатель запросов</vt:lpstr>
      <vt:lpstr>5.4.2 Работа с объектом получатель запросов (1)</vt:lpstr>
      <vt:lpstr>5.4.2 Работа с объектом получатель запросов (2)</vt:lpstr>
      <vt:lpstr>5.4.3 Командный сервер</vt:lpstr>
      <vt:lpstr>5.5 Управление очередями 5.5.1 Локальные очереди – параметры (1)</vt:lpstr>
      <vt:lpstr>5.5.1 Локальные очереди – параметры (2)</vt:lpstr>
      <vt:lpstr>5.5.2 Создание и настройка локальных очередей</vt:lpstr>
      <vt:lpstr>5.5.3 Модельные очереди - параметры</vt:lpstr>
      <vt:lpstr>5.5.4 Создание и настройка модельных очередей</vt:lpstr>
      <vt:lpstr>5.5.5 Псевдоочереди - параметры  5.5.6 Создание псевдоочередей</vt:lpstr>
      <vt:lpstr>5.5.7 Удаленные очереди - параметры</vt:lpstr>
      <vt:lpstr>5.5.8 Создание и настройка удаленных очередей</vt:lpstr>
      <vt:lpstr>5.5.9 Просмотр сведений  об очереди</vt:lpstr>
      <vt:lpstr>5.6 Работа с сообщениями</vt:lpstr>
      <vt:lpstr>5.7 Безопасность в MQ</vt:lpstr>
      <vt:lpstr>5.7.1 Предоставление и отзыв полномочий</vt:lpstr>
      <vt:lpstr>5.7.2 Просмотр полномочий</vt:lpstr>
      <vt:lpstr>Тема 6</vt:lpstr>
      <vt:lpstr>6. MQ в распределенной инфраструктуре</vt:lpstr>
      <vt:lpstr>6.1 Определения каналов сообщений</vt:lpstr>
      <vt:lpstr>6.1.1 Типы каналов сообщений</vt:lpstr>
      <vt:lpstr>6.2 Канальный агент (1)</vt:lpstr>
      <vt:lpstr>6.2 Канальный агент (2)</vt:lpstr>
      <vt:lpstr>6.3 Сообщения  в трансмиссионной очереди</vt:lpstr>
      <vt:lpstr>6.3.1 Трансмиссионная очередь  по умолчанию</vt:lpstr>
      <vt:lpstr>6.3.2 Модели  передачи сообщений</vt:lpstr>
      <vt:lpstr>6.4 Очередь недоставленных сообщений</vt:lpstr>
      <vt:lpstr>6.5 Управление каналом сообщений 6.5.1 Основные параметры</vt:lpstr>
      <vt:lpstr>6.5.2 Создание и настройка определения канала</vt:lpstr>
      <vt:lpstr>6.5.3 Запуск и остановка канала</vt:lpstr>
      <vt:lpstr>6.5.4 Просмотр сведений о канале</vt:lpstr>
      <vt:lpstr>6.5.5 Пример конфигурирования канала сообщений</vt:lpstr>
      <vt:lpstr>6.6 Управление каналом MQI  6.6.1 Определение канала MQI</vt:lpstr>
      <vt:lpstr>6.6.2 Основные параметры канала MQI</vt:lpstr>
      <vt:lpstr>6.7 Механизм автоматического запуска канала</vt:lpstr>
      <vt:lpstr>6.8 Кластеры</vt:lpstr>
      <vt:lpstr>6.8.1 Репозитории кластера</vt:lpstr>
      <vt:lpstr>6.8.2 Кластерные каналы</vt:lpstr>
      <vt:lpstr>6.8.3 Передача сообщений в кластере</vt:lpstr>
      <vt:lpstr>6.8.4 Распределение нагрузки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Asus</dc:creator>
  <cp:lastModifiedBy>Asus</cp:lastModifiedBy>
  <cp:revision>279</cp:revision>
  <dcterms:created xsi:type="dcterms:W3CDTF">2017-01-06T19:55:05Z</dcterms:created>
  <dcterms:modified xsi:type="dcterms:W3CDTF">2017-01-15T18:12:01Z</dcterms:modified>
</cp:coreProperties>
</file>