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9" r:id="rId3"/>
    <p:sldId id="261" r:id="rId4"/>
    <p:sldId id="271" r:id="rId5"/>
    <p:sldId id="272" r:id="rId6"/>
    <p:sldId id="273" r:id="rId7"/>
    <p:sldId id="27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4B183-B3B1-A3E1-916D-0FD8A0449860}" v="360" dt="2022-07-18T17:04:16.822"/>
    <p1510:client id="{42BFFFB9-4838-F3DC-F487-B758BE47227B}" v="278" dt="2022-07-18T15:22:05.381"/>
    <p1510:client id="{EC5403E9-B147-EECE-1201-ECC082FCD565}" v="1003" dt="2022-07-18T16:14:2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775F-17B1-49E0-BFF2-62C55491F52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C337B-FE94-4F26-A8DE-3D9EE8FE0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2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8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2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5CD46-5ECE-F896-BD48-0EDCDDD9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8E4F0-12C8-24DB-B406-E986F861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631C9-7385-3929-5071-FBA2F31D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8AA96-D0BC-FA16-74B4-E819AD9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2DBB3-05B6-1D31-CC8A-0E5D458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56873-ADD4-AFC1-9144-E64DD50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A2BD7-0AC0-D98E-F212-96ED93A7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A8A6-AEFF-0EE7-ED94-1F9BB5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E5878-D5C2-EFAC-1AED-01E944F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70BF5-FBA1-2CF4-A23A-822A58E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1A52D-ED06-55F3-B33B-8CC41F56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CC8CF-AE75-0BE0-ADCF-F9A6615F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619E9-7389-8C57-6BBC-FA3D847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C4C27-C5AD-19A5-ED8E-A51E8CB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75F8-B3C2-E3D9-1F6A-64DF68A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0506-D212-76B0-78E0-4E20CFA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6DD3F-EE46-F3EC-5704-FBA51920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0F4FC-8BDC-E165-CA31-DE5A9A8E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7679-B6F2-2799-0356-2CD4FE78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DC18C-36A4-5A99-14B4-1344668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205E-544E-A678-8E50-26365D77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DAF78-101A-1B47-F403-111EFC10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AC803-EAE3-09FD-9921-EECA9199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D8479-E6E8-CD45-0740-251714D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39A2-3D15-3720-CFCE-0FF259E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190-10A4-670C-ECD9-20C97A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6614-5BE4-4041-799E-75EEE1D1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DD54B-793A-6F38-ECB7-4A5099F9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F4484-9F11-B524-B151-CAD709AA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E678E-B136-D7F9-6FB5-5F8DAAB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D7F5A-C15A-E706-6577-9517A56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EA96-EB1B-4588-DBDC-396DCEB3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18236-110A-0E0A-7A82-5244B488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35C38-DBEF-610A-2CCC-5CEA8D775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A7ADD-3D02-EECA-C2C1-C8533539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2CDDA-EFE8-CFBD-A7EC-B589D643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F9F4D-2FB9-F1BC-4A9F-A7107CEB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E3371-E81A-CC5B-DB11-36DCF088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892F25-3925-E8E3-9916-D53D1F0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D9494-CC55-867B-89F5-945E9FA5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1B8E0-6A8C-380F-20F4-0835BBD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74C13-8473-FE99-B679-F80451F1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A63F8-1FAA-4A62-38C6-4DDD4CA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B9F29-8AFB-87D1-D295-1B13086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ED4AB4-3B37-6E14-343B-27A739E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2A248-5193-BDAB-3E58-50368849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D01D-4333-8169-A3DA-BE3BFE26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455F4-0F9C-F51D-78A9-E87AAE99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318FE-C6A4-C6DD-8EE2-004DCF29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0F702-1DCE-DD20-18C0-ECE9048C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0B12D-317E-3992-C40E-26A988C2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26DDF-35D9-D7F1-73E3-ABF695D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3697-464A-7C05-1017-6030D5BB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69804-5CB9-3B44-00C5-4EE570C29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E6CD-9BF3-FB35-1BD0-60D144E8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2EADD-DB20-4FF1-C2F2-B611D4A1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F0A0-33AE-EC16-17AE-39E339DB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35EB7-9C68-0E6C-E056-FB663E4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F0EC9-4835-F19E-5CC4-B3D89AA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929DF-ED80-C7FB-42F0-761F8CBE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D8DC1-010D-C6C9-8F8D-89F07B92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C1BD-6723-4058-BCA2-8087FA6E255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8A7B7-AA1B-9AAF-AB25-5CDD4EF46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ACD9D-CF04-78E7-4535-B13468F0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27986"/>
            <a:ext cx="3497689" cy="5197411"/>
            <a:chOff x="493485" y="740963"/>
            <a:chExt cx="3497689" cy="51974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40963"/>
              <a:ext cx="3497689" cy="3064307"/>
              <a:chOff x="493485" y="1205990"/>
              <a:chExt cx="3497689" cy="306430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05990"/>
                <a:ext cx="3497689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000" err="1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ea typeface="+mn-lt"/>
                    <a:cs typeface="+mn-lt"/>
                  </a:rPr>
                  <a:t>하계인턴</a:t>
                </a:r>
                <a:endParaRPr lang="ko-KR" altLang="en-US" err="1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1847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2146742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sz="60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2</a:t>
                </a:r>
                <a:r>
                  <a:rPr lang="ko-KR" sz="60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주차</a:t>
                </a:r>
                <a:endParaRPr lang="ko-KR">
                  <a:ea typeface="+mn-lt"/>
                  <a:cs typeface="+mn-lt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212141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Low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altLang="ko-KR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Pass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altLang="ko-KR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Filter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altLang="ko-KR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Example</a:t>
              </a:r>
              <a:endParaRPr lang="ko-KR" altLang="en-US" sz="140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endParaRPr lang="en-US" altLang="ko-KR" sz="14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212765"/>
              <a:ext cx="2038988" cy="725609"/>
              <a:chOff x="536696" y="5516448"/>
              <a:chExt cx="2038988" cy="72560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51644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정석현</a:t>
                </a:r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3A3B7E-D5DE-416A-815E-A6B9D0A608A6}"/>
                  </a:ext>
                </a:extLst>
              </p:cNvPr>
              <p:cNvSpPr/>
              <p:nvPr/>
            </p:nvSpPr>
            <p:spPr>
              <a:xfrm>
                <a:off x="2390953" y="5980447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53D14C-CA20-493B-AE16-2C4347FF13D2}"/>
              </a:ext>
            </a:extLst>
          </p:cNvPr>
          <p:cNvGrpSpPr/>
          <p:nvPr/>
        </p:nvGrpSpPr>
        <p:grpSpPr>
          <a:xfrm>
            <a:off x="5647435" y="5566696"/>
            <a:ext cx="1244510" cy="845934"/>
            <a:chOff x="5722753" y="5784356"/>
            <a:chExt cx="1244510" cy="8459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73C895-8E62-4133-B2C2-DBC4B3AC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2753" y="5834534"/>
              <a:ext cx="1179723" cy="79575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FEDB7F3-EE2A-45CA-85D5-35F894CF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7540" y="5784356"/>
              <a:ext cx="1179723" cy="79575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874505" cy="2270843"/>
            <a:chOff x="493485" y="846591"/>
            <a:chExt cx="2874505" cy="22708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874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INDEX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2522629"/>
              <a:ext cx="1423788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40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하계인턴</a:t>
              </a:r>
              <a:r>
                <a:rPr lang="en-US" altLang="ko-KR" sz="140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 2주차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2809657"/>
              <a:ext cx="2121415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Low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 </a:t>
              </a:r>
              <a:r>
                <a:rPr lang="ko-KR" altLang="en-US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Pass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 </a:t>
              </a:r>
              <a:r>
                <a:rPr lang="ko-KR" altLang="en-US" sz="14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Filter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/>
                  <a:ea typeface="한수원 한울림OTF" panose="020B0600000101010101" pitchFamily="34" charset="-127"/>
                </a:rPr>
                <a:t> Example</a:t>
              </a:r>
              <a:endParaRPr lang="ko-KR" altLang="en-US" sz="14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/>
                <a:ea typeface="한수원 한울림OTF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EFC3E5-3CB8-4E6C-8EBE-9619387148F4}"/>
              </a:ext>
            </a:extLst>
          </p:cNvPr>
          <p:cNvGrpSpPr/>
          <p:nvPr/>
        </p:nvGrpSpPr>
        <p:grpSpPr>
          <a:xfrm>
            <a:off x="636271" y="4019981"/>
            <a:ext cx="3017718" cy="2088970"/>
            <a:chOff x="3444159" y="2428374"/>
            <a:chExt cx="2766731" cy="19152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A2D608A-A7BB-478E-9EE9-A060FB7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444159" y="2429249"/>
              <a:ext cx="2703566" cy="19103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F2C42CF-C8DB-4F0A-9A28-0CA4FA1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512160" y="2428374"/>
              <a:ext cx="2698730" cy="191522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3A589-58A7-475A-9A29-C9D75D162772}"/>
              </a:ext>
            </a:extLst>
          </p:cNvPr>
          <p:cNvGrpSpPr/>
          <p:nvPr/>
        </p:nvGrpSpPr>
        <p:grpSpPr>
          <a:xfrm>
            <a:off x="3916490" y="4538096"/>
            <a:ext cx="2209991" cy="1894886"/>
            <a:chOff x="3916490" y="4833051"/>
            <a:chExt cx="2209991" cy="18948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941CBD-EEC5-482B-A299-63F2B7379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6490" y="4891576"/>
              <a:ext cx="2142421" cy="18363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18C23-50DD-4050-8829-7545C697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495" y="4833051"/>
              <a:ext cx="2147986" cy="185305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73F78-DFAE-45D8-8D0F-1E135BD3B66A}"/>
              </a:ext>
            </a:extLst>
          </p:cNvPr>
          <p:cNvGrpSpPr/>
          <p:nvPr/>
        </p:nvGrpSpPr>
        <p:grpSpPr>
          <a:xfrm>
            <a:off x="3290542" y="5279664"/>
            <a:ext cx="1164208" cy="995765"/>
            <a:chOff x="3250175" y="5420910"/>
            <a:chExt cx="1164208" cy="9957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5D94AA-8B17-4E1C-A97E-E3BFB1AB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0175" y="5472706"/>
              <a:ext cx="1098877" cy="94396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82D03CA-DFA5-431B-8A48-3EFBEC6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10665" y="5420910"/>
              <a:ext cx="1103718" cy="94881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AE5EE9-38E1-46E9-8881-5218FB5E3F50}"/>
              </a:ext>
            </a:extLst>
          </p:cNvPr>
          <p:cNvGrpSpPr/>
          <p:nvPr/>
        </p:nvGrpSpPr>
        <p:grpSpPr>
          <a:xfrm rot="2700000">
            <a:off x="46271" y="6287206"/>
            <a:ext cx="1598798" cy="215348"/>
            <a:chOff x="9769278" y="2663051"/>
            <a:chExt cx="1598798" cy="2153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5A6CA94-9FBF-41F9-8447-E387C13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1FA5DBD-0D77-4B06-964A-D50FDBDB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0D7448-D74F-4023-B29D-29292DF07EB8}"/>
              </a:ext>
            </a:extLst>
          </p:cNvPr>
          <p:cNvGrpSpPr/>
          <p:nvPr/>
        </p:nvGrpSpPr>
        <p:grpSpPr>
          <a:xfrm>
            <a:off x="6931332" y="5865634"/>
            <a:ext cx="541765" cy="618146"/>
            <a:chOff x="10297420" y="3228149"/>
            <a:chExt cx="541765" cy="6181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B29DD09-8016-4A92-94EF-014736C0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2705FCE-9B40-40C2-9B28-C01A2AA6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6660417" y="933025"/>
            <a:ext cx="3612006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ko-KR" altLang="en-US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 panose="020B0600000101010101" pitchFamily="34" charset="-127"/>
                <a:ea typeface="한수원 한돋움OTF"/>
              </a:rPr>
              <a:t>Python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 panose="020B0600000101010101" pitchFamily="34" charset="-127"/>
                <a:ea typeface="한수원 한돋움OTF"/>
              </a:rPr>
              <a:t> Block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10301142" y="842311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1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05397-CBA0-4CD3-BDA0-ECCF9AD60C5A}"/>
              </a:ext>
            </a:extLst>
          </p:cNvPr>
          <p:cNvSpPr/>
          <p:nvPr/>
        </p:nvSpPr>
        <p:spPr>
          <a:xfrm>
            <a:off x="5263417" y="1823970"/>
            <a:ext cx="5009006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/>
                <a:ea typeface="한수원 한돋움OTF"/>
              </a:rPr>
              <a:t>QT GUI Range block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"/>
              <a:ea typeface="한수원 한돋움OTF" panose="020B0600000101010101" pitchFamily="34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D7C0A2A-A26E-480E-BB16-AFFA888352E0}"/>
              </a:ext>
            </a:extLst>
          </p:cNvPr>
          <p:cNvGrpSpPr/>
          <p:nvPr/>
        </p:nvGrpSpPr>
        <p:grpSpPr>
          <a:xfrm>
            <a:off x="10301142" y="1733256"/>
            <a:ext cx="1210672" cy="1015663"/>
            <a:chOff x="10301142" y="2068439"/>
            <a:chExt cx="1210672" cy="101566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19B701-D778-4C93-94E3-303F81815B4B}"/>
                </a:ext>
              </a:extLst>
            </p:cNvPr>
            <p:cNvSpPr/>
            <p:nvPr/>
          </p:nvSpPr>
          <p:spPr>
            <a:xfrm>
              <a:off x="10301142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5B8DA0-3445-4516-A548-DC886D3B14F2}"/>
                </a:ext>
              </a:extLst>
            </p:cNvPr>
            <p:cNvSpPr/>
            <p:nvPr/>
          </p:nvSpPr>
          <p:spPr>
            <a:xfrm>
              <a:off x="10814756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2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192E14-BAD6-49C3-BA68-75997109C95C}"/>
              </a:ext>
            </a:extLst>
          </p:cNvPr>
          <p:cNvSpPr/>
          <p:nvPr/>
        </p:nvSpPr>
        <p:spPr>
          <a:xfrm>
            <a:off x="4419774" y="2714915"/>
            <a:ext cx="5852649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sz="2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 panose="020B0600000101010101" pitchFamily="34" charset="-127"/>
                <a:ea typeface="한수원 한돋움OTF"/>
              </a:rPr>
              <a:t>Signal Source block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90E520-DAF2-4026-9D5D-E5A6BF20ECDD}"/>
              </a:ext>
            </a:extLst>
          </p:cNvPr>
          <p:cNvGrpSpPr/>
          <p:nvPr/>
        </p:nvGrpSpPr>
        <p:grpSpPr>
          <a:xfrm>
            <a:off x="10301142" y="2624201"/>
            <a:ext cx="1210672" cy="1015663"/>
            <a:chOff x="10301142" y="3116767"/>
            <a:chExt cx="1210672" cy="10156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79255FA-8530-41A4-ACF2-32801F96C5EF}"/>
                </a:ext>
              </a:extLst>
            </p:cNvPr>
            <p:cNvSpPr/>
            <p:nvPr/>
          </p:nvSpPr>
          <p:spPr>
            <a:xfrm>
              <a:off x="10301142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44C013B-AE1E-43E2-A213-9E0500141C92}"/>
                </a:ext>
              </a:extLst>
            </p:cNvPr>
            <p:cNvSpPr/>
            <p:nvPr/>
          </p:nvSpPr>
          <p:spPr>
            <a:xfrm>
              <a:off x="10814756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3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7EA967-CEA9-44DE-9294-0D152AA293B8}"/>
              </a:ext>
            </a:extLst>
          </p:cNvPr>
          <p:cNvSpPr/>
          <p:nvPr/>
        </p:nvSpPr>
        <p:spPr>
          <a:xfrm>
            <a:off x="5417632" y="3605860"/>
            <a:ext cx="4854791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 panose="020B0600000101010101" pitchFamily="34" charset="-127"/>
                <a:ea typeface="한수원 한돋움OTF"/>
              </a:rPr>
              <a:t>Low Pass Filter block</a:t>
            </a:r>
            <a:endParaRPr lang="en-US" altLang="ko-KR" sz="2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AB0DD09-CB23-4BAF-BC24-EB6F01DC53B1}"/>
              </a:ext>
            </a:extLst>
          </p:cNvPr>
          <p:cNvGrpSpPr/>
          <p:nvPr/>
        </p:nvGrpSpPr>
        <p:grpSpPr>
          <a:xfrm>
            <a:off x="10301142" y="3515146"/>
            <a:ext cx="1210672" cy="1015663"/>
            <a:chOff x="10301142" y="4165095"/>
            <a:chExt cx="1210672" cy="101566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BACD705-F373-414B-9DF6-DEF1FA8C3AB5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00B334A-0471-4F75-BF07-598A70D97F6B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4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C3B632-98AE-4CAD-B71A-D73025C66A5F}"/>
              </a:ext>
            </a:extLst>
          </p:cNvPr>
          <p:cNvSpPr/>
          <p:nvPr/>
        </p:nvSpPr>
        <p:spPr>
          <a:xfrm>
            <a:off x="8148131" y="5387751"/>
            <a:ext cx="2133363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ko-KR" altLang="en-US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" panose="020B0600000101010101" pitchFamily="34" charset="-127"/>
                <a:ea typeface="한수원 한돋움OTF"/>
              </a:rPr>
              <a:t>Result</a:t>
            </a:r>
            <a:endParaRPr lang="ko-KR" altLang="en-US" sz="2800" dirty="0" err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" panose="020B0600000101010101" pitchFamily="34" charset="-127"/>
              <a:ea typeface="한수원 한돋움OTF" panose="020B0600000101010101" pitchFamily="34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F07551-29A4-4639-A911-B424F32D76F6}"/>
              </a:ext>
            </a:extLst>
          </p:cNvPr>
          <p:cNvGrpSpPr/>
          <p:nvPr/>
        </p:nvGrpSpPr>
        <p:grpSpPr>
          <a:xfrm>
            <a:off x="10301142" y="5297037"/>
            <a:ext cx="1210672" cy="1015663"/>
            <a:chOff x="10301142" y="5213423"/>
            <a:chExt cx="1210672" cy="101566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BC19931-8C3D-4639-977F-C85C4949EA05}"/>
                </a:ext>
              </a:extLst>
            </p:cNvPr>
            <p:cNvSpPr/>
            <p:nvPr/>
          </p:nvSpPr>
          <p:spPr>
            <a:xfrm>
              <a:off x="10301142" y="5213423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A0C2AA5-CAD2-420A-9D8B-21303B7C479B}"/>
                </a:ext>
              </a:extLst>
            </p:cNvPr>
            <p:cNvSpPr/>
            <p:nvPr/>
          </p:nvSpPr>
          <p:spPr>
            <a:xfrm>
              <a:off x="10814756" y="5213423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6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B5F3E0-8716-4DBC-9C00-68995BAFCA3B}"/>
              </a:ext>
            </a:extLst>
          </p:cNvPr>
          <p:cNvSpPr/>
          <p:nvPr/>
        </p:nvSpPr>
        <p:spPr>
          <a:xfrm>
            <a:off x="2291445" y="4496805"/>
            <a:ext cx="799005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ko-KR" altLang="en-US" sz="2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Throttle</a:t>
            </a:r>
            <a:r>
              <a:rPr lang="ko-KR" altLang="en-US" sz="2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 </a:t>
            </a:r>
            <a:r>
              <a:rPr lang="ko-KR" altLang="en-US" sz="2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block</a:t>
            </a:r>
            <a:r>
              <a:rPr lang="ko-KR" altLang="en-US" sz="2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 / QT GUI </a:t>
            </a:r>
            <a:r>
              <a:rPr lang="ko-KR" altLang="en-US" sz="2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Frequency</a:t>
            </a:r>
            <a:r>
              <a:rPr lang="ko-KR" altLang="en-US" sz="2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 </a:t>
            </a:r>
            <a:r>
              <a:rPr lang="ko-KR" altLang="en-US" sz="2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Sink</a:t>
            </a:r>
            <a:r>
              <a:rPr lang="ko-KR" altLang="en-US" sz="2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돋움OTF"/>
              </a:rPr>
              <a:t> block</a:t>
            </a:r>
            <a:endParaRPr lang="ko-KR" altLang="en-US" sz="2800" dirty="0" err="1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한수원 한돋움OTF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DDFBE-8672-4EFD-884A-371B8F87DAA3}"/>
              </a:ext>
            </a:extLst>
          </p:cNvPr>
          <p:cNvGrpSpPr/>
          <p:nvPr/>
        </p:nvGrpSpPr>
        <p:grpSpPr>
          <a:xfrm>
            <a:off x="10301142" y="4406091"/>
            <a:ext cx="1210672" cy="1015663"/>
            <a:chOff x="10301142" y="4165095"/>
            <a:chExt cx="1210672" cy="10156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3DB05F-DB76-48E8-952F-C1DC6A611B94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0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17F94A3-07EA-4EBA-B173-2752B7207790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rPr>
                <a:t>5</a:t>
              </a:r>
              <a:endParaRPr lang="ko-KR" altLang="en-US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23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01.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2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221349" cy="839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Python Block</a:t>
            </a:r>
            <a:endParaRPr lang="ko-KR">
              <a:ea typeface="+mn-lt"/>
              <a:cs typeface="+mn-lt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80D04EF-27DB-61E1-B092-9355B1AC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1" y="1547621"/>
            <a:ext cx="8995063" cy="51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30DF8E-8406-45FF-922D-C73EDCFBC84A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02.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2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885650" cy="83099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48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QT GUI Range block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C8677A-6F9F-47C2-AA4C-9DBE45D470D4}"/>
              </a:ext>
            </a:extLst>
          </p:cNvPr>
          <p:cNvGrpSpPr/>
          <p:nvPr/>
        </p:nvGrpSpPr>
        <p:grpSpPr>
          <a:xfrm>
            <a:off x="6497344" y="2055184"/>
            <a:ext cx="5070767" cy="584775"/>
            <a:chOff x="6497344" y="2185162"/>
            <a:chExt cx="5070767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BF0B2A-0E8E-469A-9124-502BC5667022}"/>
                </a:ext>
              </a:extLst>
            </p:cNvPr>
            <p:cNvSpPr/>
            <p:nvPr/>
          </p:nvSpPr>
          <p:spPr>
            <a:xfrm>
              <a:off x="6497344" y="2423316"/>
              <a:ext cx="5070767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494D4-A43C-483E-88E0-62F3E245615B}"/>
                </a:ext>
              </a:extLst>
            </p:cNvPr>
            <p:cNvSpPr/>
            <p:nvPr/>
          </p:nvSpPr>
          <p:spPr>
            <a:xfrm>
              <a:off x="6989191" y="2368340"/>
              <a:ext cx="2776401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altLang="ko-KR" sz="16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QT GUI Range </a:t>
              </a:r>
              <a:r>
                <a:rPr lang="en-US" altLang="ko-KR" sz="16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block의</a:t>
              </a:r>
              <a:r>
                <a:rPr lang="en-US" altLang="ko-KR" sz="16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 </a:t>
              </a:r>
              <a:r>
                <a:rPr lang="en-US" altLang="ko-KR" sz="16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역할</a:t>
              </a:r>
              <a:endParaRPr lang="ko-KR" altLang="en-US" sz="160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한수원 한울림OTF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EB52B8-E8BA-4392-912D-1240A036D91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B03D53-8D8C-468F-B454-CF7BAD816DC9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0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6E4EA9-1605-4F82-8D82-7683B5E321A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1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F55A601-6E6B-473E-BE7B-1E213230D67C}"/>
              </a:ext>
            </a:extLst>
          </p:cNvPr>
          <p:cNvGrpSpPr/>
          <p:nvPr/>
        </p:nvGrpSpPr>
        <p:grpSpPr>
          <a:xfrm>
            <a:off x="6497346" y="3509127"/>
            <a:ext cx="5070765" cy="584775"/>
            <a:chOff x="6497346" y="4273051"/>
            <a:chExt cx="5070765" cy="5847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F7146-9150-4D29-B2C5-A508ADF50407}"/>
                </a:ext>
              </a:extLst>
            </p:cNvPr>
            <p:cNvSpPr/>
            <p:nvPr/>
          </p:nvSpPr>
          <p:spPr>
            <a:xfrm>
              <a:off x="6497346" y="4511205"/>
              <a:ext cx="5070765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0F4D94-8632-4083-9499-046C3D348B0B}"/>
                </a:ext>
              </a:extLst>
            </p:cNvPr>
            <p:cNvSpPr/>
            <p:nvPr/>
          </p:nvSpPr>
          <p:spPr>
            <a:xfrm>
              <a:off x="6989191" y="4456229"/>
              <a:ext cx="800219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latinLnBrk="0"/>
              <a:r>
                <a:rPr lang="en-US" altLang="ko-KR" sz="160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/>
                </a:rPr>
                <a:t>설정값</a:t>
              </a:r>
              <a:endParaRPr lang="en-US" altLang="ko-KR" sz="160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D85CD40-727B-4669-A57B-6AB7C64B3280}"/>
                </a:ext>
              </a:extLst>
            </p:cNvPr>
            <p:cNvGrpSpPr/>
            <p:nvPr/>
          </p:nvGrpSpPr>
          <p:grpSpPr>
            <a:xfrm>
              <a:off x="6506614" y="4273051"/>
              <a:ext cx="557358" cy="584775"/>
              <a:chOff x="10301142" y="1020111"/>
              <a:chExt cx="1210672" cy="58477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69F4A91-3607-418B-A1B7-C8CFD3CCD485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0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AA038-53B8-4913-B222-1AB10526C47A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2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</p:grp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8">
            <a:extLst>
              <a:ext uri="{FF2B5EF4-FFF2-40B4-BE49-F238E27FC236}">
                <a16:creationId xmlns:a16="http://schemas.microsoft.com/office/drawing/2014/main" id="{CA25A49C-76E0-A6C5-B10C-D50A1D68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60" y="2095456"/>
            <a:ext cx="4881993" cy="43209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8FE38-3727-9755-639C-461F2C56DF2D}"/>
              </a:ext>
            </a:extLst>
          </p:cNvPr>
          <p:cNvSpPr txBox="1"/>
          <p:nvPr/>
        </p:nvSpPr>
        <p:spPr>
          <a:xfrm>
            <a:off x="6499515" y="2646218"/>
            <a:ext cx="5072494" cy="4542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Signal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Source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block의</a:t>
            </a:r>
            <a:r>
              <a:rPr lang="ko-KR" altLang="en-US">
                <a:ea typeface="맑은 고딕"/>
              </a:rPr>
              <a:t> 주파수를 제어한다.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E834-3274-3AE3-AA5E-21773DF03B50}"/>
              </a:ext>
            </a:extLst>
          </p:cNvPr>
          <p:cNvSpPr txBox="1"/>
          <p:nvPr/>
        </p:nvSpPr>
        <p:spPr>
          <a:xfrm>
            <a:off x="6495184" y="4096616"/>
            <a:ext cx="2743199" cy="17007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ko-KR" err="1">
                <a:ea typeface="+mn-lt"/>
                <a:cs typeface="+mn-lt"/>
              </a:rPr>
              <a:t>Id</a:t>
            </a:r>
            <a:r>
              <a:rPr lang="ko-KR">
                <a:ea typeface="+mn-lt"/>
                <a:cs typeface="+mn-lt"/>
              </a:rPr>
              <a:t>: </a:t>
            </a:r>
            <a:r>
              <a:rPr lang="ko-KR" err="1">
                <a:ea typeface="+mn-lt"/>
                <a:cs typeface="+mn-lt"/>
              </a:rPr>
              <a:t>frequency</a:t>
            </a:r>
            <a:endParaRPr lang="ko-KR" err="1">
              <a:ea typeface="맑은 고딕" panose="020B0503020000020004" pitchFamily="34" charset="-127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ko-KR" err="1">
                <a:ea typeface="+mn-lt"/>
                <a:cs typeface="+mn-lt"/>
              </a:rPr>
              <a:t>Default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Value</a:t>
            </a:r>
            <a:r>
              <a:rPr lang="ko-KR">
                <a:ea typeface="+mn-lt"/>
                <a:cs typeface="+mn-lt"/>
              </a:rPr>
              <a:t>: 0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ko-KR" err="1">
                <a:ea typeface="+mn-lt"/>
                <a:cs typeface="+mn-lt"/>
              </a:rPr>
              <a:t>Start</a:t>
            </a:r>
            <a:r>
              <a:rPr lang="ko-KR">
                <a:ea typeface="+mn-lt"/>
                <a:cs typeface="+mn-lt"/>
              </a:rPr>
              <a:t>: -</a:t>
            </a:r>
            <a:r>
              <a:rPr lang="ko-KR" err="1">
                <a:ea typeface="+mn-lt"/>
                <a:cs typeface="+mn-lt"/>
              </a:rPr>
              <a:t>samp_rate</a:t>
            </a:r>
            <a:r>
              <a:rPr lang="ko-KR">
                <a:ea typeface="+mn-lt"/>
                <a:cs typeface="+mn-lt"/>
              </a:rPr>
              <a:t>/</a:t>
            </a:r>
            <a:r>
              <a:rPr lang="en-US" altLang="ko-KR">
                <a:ea typeface="+mn-lt"/>
                <a:cs typeface="+mn-lt"/>
              </a:rPr>
              <a:t>2</a:t>
            </a:r>
            <a:endParaRPr lang="ko-KR" alt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>
                <a:ea typeface="+mn-lt"/>
                <a:cs typeface="+mn-lt"/>
              </a:rPr>
              <a:t>Stop</a:t>
            </a:r>
            <a:r>
              <a:rPr lang="ko-KR">
                <a:ea typeface="+mn-lt"/>
                <a:cs typeface="+mn-lt"/>
              </a:rPr>
              <a:t>: </a:t>
            </a:r>
            <a:r>
              <a:rPr lang="ko-KR" err="1">
                <a:ea typeface="+mn-lt"/>
                <a:cs typeface="+mn-lt"/>
              </a:rPr>
              <a:t>samp_rate</a:t>
            </a:r>
            <a:r>
              <a:rPr lang="ko-KR">
                <a:ea typeface="+mn-lt"/>
                <a:cs typeface="+mn-lt"/>
              </a:rPr>
              <a:t>/2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79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30DF8E-8406-45FF-922D-C73EDCFBC84A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03.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2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688673" cy="83099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48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Signal Source block</a:t>
            </a:r>
            <a:endParaRPr lang="en-US" altLang="ko-KR" sz="48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FE834-3274-3AE3-AA5E-21773DF03B50}"/>
              </a:ext>
            </a:extLst>
          </p:cNvPr>
          <p:cNvSpPr txBox="1"/>
          <p:nvPr/>
        </p:nvSpPr>
        <p:spPr>
          <a:xfrm>
            <a:off x="6728979" y="2087707"/>
            <a:ext cx="4838699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ko-KR">
                <a:ea typeface="맑은 고딕"/>
              </a:rPr>
              <a:t>QT GUI Range </a:t>
            </a:r>
            <a:r>
              <a:rPr lang="en-US" altLang="ko-KR" err="1">
                <a:ea typeface="맑은 고딕"/>
              </a:rPr>
              <a:t>block의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ID를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frequency로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설정했기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때문에</a:t>
            </a:r>
            <a:r>
              <a:rPr lang="en-US" altLang="ko-KR">
                <a:ea typeface="맑은 고딕"/>
              </a:rPr>
              <a:t> Frequency: </a:t>
            </a:r>
            <a:r>
              <a:rPr lang="en-US">
                <a:latin typeface="Malgun Gothic"/>
                <a:ea typeface="Malgun Gothic"/>
              </a:rPr>
              <a:t>frequency</a:t>
            </a:r>
            <a:r>
              <a:rPr lang="ko-KR" altLang="en-US">
                <a:latin typeface="Malgun Gothic"/>
                <a:ea typeface="Malgun Gothic"/>
              </a:rPr>
              <a:t>로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설정해주었다.</a:t>
            </a:r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36D2CE46-F4AE-66A3-DC0B-3F587F94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" y="2095456"/>
            <a:ext cx="4864677" cy="43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30DF8E-8406-45FF-922D-C73EDCFBC84A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04.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2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5993115" cy="83099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48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Low Pass Filter block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C8677A-6F9F-47C2-AA4C-9DBE45D470D4}"/>
              </a:ext>
            </a:extLst>
          </p:cNvPr>
          <p:cNvGrpSpPr/>
          <p:nvPr/>
        </p:nvGrpSpPr>
        <p:grpSpPr>
          <a:xfrm>
            <a:off x="6497344" y="2055184"/>
            <a:ext cx="5070767" cy="584775"/>
            <a:chOff x="6497344" y="2185162"/>
            <a:chExt cx="5070767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BF0B2A-0E8E-469A-9124-502BC5667022}"/>
                </a:ext>
              </a:extLst>
            </p:cNvPr>
            <p:cNvSpPr/>
            <p:nvPr/>
          </p:nvSpPr>
          <p:spPr>
            <a:xfrm>
              <a:off x="6497344" y="2423316"/>
              <a:ext cx="5070767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494D4-A43C-483E-88E0-62F3E245615B}"/>
                </a:ext>
              </a:extLst>
            </p:cNvPr>
            <p:cNvSpPr/>
            <p:nvPr/>
          </p:nvSpPr>
          <p:spPr>
            <a:xfrm>
              <a:off x="6989191" y="2368340"/>
              <a:ext cx="2811154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altLang="ko-KR" sz="16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Low Pass Filter </a:t>
              </a:r>
              <a:r>
                <a:rPr lang="en-US" altLang="ko-KR" sz="16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block의</a:t>
              </a:r>
              <a:r>
                <a:rPr lang="en-US" altLang="ko-KR" sz="16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 </a:t>
              </a:r>
              <a:r>
                <a:rPr lang="en-US" altLang="ko-KR" sz="16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한수원 한울림OTF"/>
                  <a:cs typeface="+mn-lt"/>
                </a:rPr>
                <a:t>역할</a:t>
              </a:r>
              <a:endParaRPr lang="ko-KR" altLang="en-US" sz="160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한수원 한울림OTF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EB52B8-E8BA-4392-912D-1240A036D91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B03D53-8D8C-468F-B454-CF7BAD816DC9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0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6E4EA9-1605-4F82-8D82-7683B5E321A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1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F55A601-6E6B-473E-BE7B-1E213230D67C}"/>
              </a:ext>
            </a:extLst>
          </p:cNvPr>
          <p:cNvGrpSpPr/>
          <p:nvPr/>
        </p:nvGrpSpPr>
        <p:grpSpPr>
          <a:xfrm>
            <a:off x="6497346" y="3509127"/>
            <a:ext cx="5070765" cy="584775"/>
            <a:chOff x="6497346" y="4273051"/>
            <a:chExt cx="5070765" cy="5847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F7146-9150-4D29-B2C5-A508ADF50407}"/>
                </a:ext>
              </a:extLst>
            </p:cNvPr>
            <p:cNvSpPr/>
            <p:nvPr/>
          </p:nvSpPr>
          <p:spPr>
            <a:xfrm>
              <a:off x="6497346" y="4511205"/>
              <a:ext cx="5070765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0F4D94-8632-4083-9499-046C3D348B0B}"/>
                </a:ext>
              </a:extLst>
            </p:cNvPr>
            <p:cNvSpPr/>
            <p:nvPr/>
          </p:nvSpPr>
          <p:spPr>
            <a:xfrm>
              <a:off x="6989191" y="4456229"/>
              <a:ext cx="800219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latinLnBrk="0"/>
              <a:r>
                <a:rPr lang="en-US" altLang="ko-KR" sz="160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/>
                </a:rPr>
                <a:t>설정값</a:t>
              </a:r>
              <a:endParaRPr lang="en-US" altLang="ko-KR" sz="160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D85CD40-727B-4669-A57B-6AB7C64B3280}"/>
                </a:ext>
              </a:extLst>
            </p:cNvPr>
            <p:cNvGrpSpPr/>
            <p:nvPr/>
          </p:nvGrpSpPr>
          <p:grpSpPr>
            <a:xfrm>
              <a:off x="6506614" y="4273051"/>
              <a:ext cx="557358" cy="584775"/>
              <a:chOff x="10301142" y="1020111"/>
              <a:chExt cx="1210672" cy="58477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69F4A91-3607-418B-A1B7-C8CFD3CCD485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0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AA038-53B8-4913-B222-1AB10526C47A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2</a:t>
                </a:r>
                <a:endParaRPr lang="ko-KR" altLang="en-US" sz="3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</p:grp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18FE38-3727-9755-639C-461F2C56DF2D}"/>
              </a:ext>
            </a:extLst>
          </p:cNvPr>
          <p:cNvSpPr txBox="1"/>
          <p:nvPr/>
        </p:nvSpPr>
        <p:spPr>
          <a:xfrm>
            <a:off x="6499515" y="2646218"/>
            <a:ext cx="5072494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Cutoff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Frequency보다</a:t>
            </a:r>
            <a:r>
              <a:rPr lang="ko-KR" altLang="en-US">
                <a:ea typeface="맑은 고딕"/>
              </a:rPr>
              <a:t> 작은 주파수의 신호만 통과하게 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E834-3274-3AE3-AA5E-21773DF03B50}"/>
              </a:ext>
            </a:extLst>
          </p:cNvPr>
          <p:cNvSpPr txBox="1"/>
          <p:nvPr/>
        </p:nvSpPr>
        <p:spPr>
          <a:xfrm>
            <a:off x="6495184" y="4053321"/>
            <a:ext cx="5141767" cy="869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>
                <a:ea typeface="맑은 고딕"/>
              </a:rPr>
              <a:t>Cutoff Freq: </a:t>
            </a:r>
            <a:r>
              <a:rPr lang="en-US" altLang="ko-KR" err="1">
                <a:ea typeface="맑은 고딕"/>
              </a:rPr>
              <a:t>samp_rate</a:t>
            </a:r>
            <a:r>
              <a:rPr lang="en-US" altLang="ko-KR">
                <a:ea typeface="맑은 고딕"/>
              </a:rPr>
              <a:t>/4</a:t>
            </a:r>
            <a:endParaRPr lang="ko-KR" alt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>
                <a:ea typeface="맑은 고딕"/>
              </a:rPr>
              <a:t>Transition Width: </a:t>
            </a:r>
            <a:r>
              <a:rPr lang="en-US">
                <a:latin typeface="Malgun Gothic"/>
                <a:ea typeface="Malgun Gothic"/>
              </a:rPr>
              <a:t>samp_rate/8</a:t>
            </a:r>
            <a:endParaRPr lang="ko-KR" altLang="en-US">
              <a:ea typeface="+mn-lt"/>
              <a:cs typeface="+mn-lt"/>
            </a:endParaRP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6F7BDBC4-EB74-A7F7-D2C2-BEFDB3B0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" y="2095456"/>
            <a:ext cx="4864677" cy="43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30DF8E-8406-45FF-922D-C73EDCFBC84A}"/>
              </a:ext>
            </a:extLst>
          </p:cNvPr>
          <p:cNvSpPr/>
          <p:nvPr/>
        </p:nvSpPr>
        <p:spPr>
          <a:xfrm>
            <a:off x="378959" y="2058218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2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12646" y="759559"/>
            <a:ext cx="9728817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3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Throttle block / QT GUI Frequency Sink block</a:t>
            </a:r>
            <a:endParaRPr lang="ko-KR" altLang="en-US" sz="3600" dirty="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>
            <a:off x="378959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9032CA-8D50-158C-7397-7761FCECD99E}"/>
              </a:ext>
            </a:extLst>
          </p:cNvPr>
          <p:cNvSpPr/>
          <p:nvPr/>
        </p:nvSpPr>
        <p:spPr>
          <a:xfrm>
            <a:off x="6338887" y="2021931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CE60B3-F29F-4E4A-6860-8678DA11E77C}"/>
              </a:ext>
            </a:extLst>
          </p:cNvPr>
          <p:cNvSpPr/>
          <p:nvPr/>
        </p:nvSpPr>
        <p:spPr>
          <a:xfrm>
            <a:off x="6338888" y="2021931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3">
            <a:extLst>
              <a:ext uri="{FF2B5EF4-FFF2-40B4-BE49-F238E27FC236}">
                <a16:creationId xmlns:a16="http://schemas.microsoft.com/office/drawing/2014/main" id="{143E338C-028C-FD10-7F92-FCD1B8A0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098754"/>
            <a:ext cx="4911271" cy="4347778"/>
          </a:xfrm>
          <a:prstGeom prst="rect">
            <a:avLst/>
          </a:prstGeom>
        </p:spPr>
      </p:pic>
      <p:pic>
        <p:nvPicPr>
          <p:cNvPr id="14" name="그림 15">
            <a:extLst>
              <a:ext uri="{FF2B5EF4-FFF2-40B4-BE49-F238E27FC236}">
                <a16:creationId xmlns:a16="http://schemas.microsoft.com/office/drawing/2014/main" id="{1EFA9A46-EF7A-1ED0-94DF-8AED98F82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43" y="2098755"/>
            <a:ext cx="4856842" cy="4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5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247457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12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</a:t>
            </a:r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 2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4221349" cy="839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8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Result</a:t>
            </a:r>
            <a:endParaRPr lang="en-US" altLang="ko-KR" sz="48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E16703D1-5014-3284-9CD3-DFA6F611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57" y="1683621"/>
            <a:ext cx="9011556" cy="48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4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와이드스크린</PresentationFormat>
  <Paragraphs>72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Arial,Sans-Serif</vt:lpstr>
      <vt:lpstr>맑은 고딕</vt:lpstr>
      <vt:lpstr>맑은 고딕</vt:lpstr>
      <vt:lpstr>한수원 한돋움OTF</vt:lpstr>
      <vt:lpstr>한수원 한돋움OTF Bold</vt:lpstr>
      <vt:lpstr>한수원 한울림OTF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ccc</dc:creator>
  <cp:lastModifiedBy>정석현</cp:lastModifiedBy>
  <cp:revision>77</cp:revision>
  <dcterms:created xsi:type="dcterms:W3CDTF">2022-05-29T16:17:52Z</dcterms:created>
  <dcterms:modified xsi:type="dcterms:W3CDTF">2022-07-18T17:41:33Z</dcterms:modified>
</cp:coreProperties>
</file>